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313" r:id="rId4"/>
    <p:sldId id="287" r:id="rId5"/>
    <p:sldId id="288" r:id="rId6"/>
    <p:sldId id="289" r:id="rId7"/>
    <p:sldId id="314" r:id="rId8"/>
    <p:sldId id="290" r:id="rId9"/>
    <p:sldId id="291" r:id="rId10"/>
    <p:sldId id="292" r:id="rId11"/>
    <p:sldId id="293" r:id="rId12"/>
    <p:sldId id="294" r:id="rId13"/>
    <p:sldId id="295" r:id="rId14"/>
    <p:sldId id="296" r:id="rId15"/>
    <p:sldId id="297" r:id="rId16"/>
    <p:sldId id="298" r:id="rId17"/>
    <p:sldId id="299" r:id="rId18"/>
    <p:sldId id="300" r:id="rId19"/>
    <p:sldId id="310" r:id="rId20"/>
    <p:sldId id="301" r:id="rId21"/>
    <p:sldId id="302" r:id="rId22"/>
    <p:sldId id="303" r:id="rId23"/>
    <p:sldId id="304" r:id="rId24"/>
    <p:sldId id="305" r:id="rId25"/>
    <p:sldId id="306" r:id="rId26"/>
    <p:sldId id="307" r:id="rId27"/>
    <p:sldId id="308" r:id="rId28"/>
    <p:sldId id="309" r:id="rId29"/>
    <p:sldId id="311" r:id="rId30"/>
    <p:sldId id="312" r:id="rId31"/>
    <p:sldId id="315" r:id="rId32"/>
    <p:sldId id="316" r:id="rId33"/>
    <p:sldId id="317" r:id="rId34"/>
    <p:sldId id="319" r:id="rId35"/>
    <p:sldId id="318" r:id="rId36"/>
    <p:sldId id="320" r:id="rId37"/>
    <p:sldId id="32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2020-05-14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2020-05-14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2020-05-14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2020-05-14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2020-05-14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2020-05-14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2020-05-14</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2020-05-14</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database/121/LNPLS/static.htm#LNPLS554"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oracle.com/cd/B19306_01/server.102/b14200/statements_5009.htm"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Store Procedure</a:t>
            </a:r>
            <a:r>
              <a:rPr lang="en-US" altLang="en-US"/>
              <a:t>/Function</a:t>
            </a:r>
            <a:r>
              <a:rPr lang="en-US" altLang="en-US" dirty="0"/>
              <a:t/>
            </a:r>
            <a:br>
              <a:rPr lang="en-US" altLang="en-US" dirty="0"/>
            </a:br>
            <a:r>
              <a:rPr lang="en-US" altLang="en-US" dirty="0"/>
              <a:t>PL/SQL</a:t>
            </a:r>
            <a:endParaRPr lang="en-CA" dirty="0"/>
          </a:p>
        </p:txBody>
      </p:sp>
      <p:sp>
        <p:nvSpPr>
          <p:cNvPr id="3" name="Subtitle 2"/>
          <p:cNvSpPr>
            <a:spLocks noGrp="1"/>
          </p:cNvSpPr>
          <p:nvPr>
            <p:ph type="subTitle" idx="1"/>
          </p:nvPr>
        </p:nvSpPr>
        <p:spPr/>
        <p:txBody>
          <a:bodyPr>
            <a:normAutofit lnSpcReduction="10000"/>
          </a:bodyPr>
          <a:lstStyle/>
          <a:p>
            <a:pPr algn="ctr"/>
            <a:r>
              <a:rPr lang="en-US" dirty="0"/>
              <a:t>Lecture 08</a:t>
            </a:r>
          </a:p>
          <a:p>
            <a:pPr algn="ctr"/>
            <a:r>
              <a:rPr lang="en-US" dirty="0"/>
              <a:t>Part 2</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37B8-36D6-4E2A-B5B7-58FE7D33EDE5}"/>
              </a:ext>
            </a:extLst>
          </p:cNvPr>
          <p:cNvSpPr>
            <a:spLocks noGrp="1"/>
          </p:cNvSpPr>
          <p:nvPr>
            <p:ph type="title"/>
          </p:nvPr>
        </p:nvSpPr>
        <p:spPr/>
        <p:txBody>
          <a:bodyPr/>
          <a:lstStyle/>
          <a:p>
            <a:r>
              <a:rPr lang="en-US" dirty="0"/>
              <a:t>EXIT WHEN Statement</a:t>
            </a:r>
          </a:p>
        </p:txBody>
      </p:sp>
      <p:sp>
        <p:nvSpPr>
          <p:cNvPr id="3" name="Content Placeholder 2">
            <a:extLst>
              <a:ext uri="{FF2B5EF4-FFF2-40B4-BE49-F238E27FC236}">
                <a16:creationId xmlns:a16="http://schemas.microsoft.com/office/drawing/2014/main" id="{2D19BE12-0FA1-4B80-9B96-F4B6AFE57C14}"/>
              </a:ext>
            </a:extLst>
          </p:cNvPr>
          <p:cNvSpPr>
            <a:spLocks noGrp="1"/>
          </p:cNvSpPr>
          <p:nvPr>
            <p:ph idx="1"/>
          </p:nvPr>
        </p:nvSpPr>
        <p:spPr>
          <a:xfrm>
            <a:off x="1261872" y="1828800"/>
            <a:ext cx="8595360" cy="685800"/>
          </a:xfrm>
        </p:spPr>
        <p:txBody>
          <a:bodyPr/>
          <a:lstStyle/>
          <a:p>
            <a:r>
              <a:rPr lang="en-US" dirty="0"/>
              <a:t>When the condition is in the WHEN clause is true, the EXIT statement terminates the current loop.</a:t>
            </a:r>
          </a:p>
        </p:txBody>
      </p:sp>
      <p:sp>
        <p:nvSpPr>
          <p:cNvPr id="4" name="TextBox 3">
            <a:extLst>
              <a:ext uri="{FF2B5EF4-FFF2-40B4-BE49-F238E27FC236}">
                <a16:creationId xmlns:a16="http://schemas.microsoft.com/office/drawing/2014/main" id="{E2241604-76E4-4BA3-87A1-80CA3213B57B}"/>
              </a:ext>
            </a:extLst>
          </p:cNvPr>
          <p:cNvSpPr txBox="1"/>
          <p:nvPr/>
        </p:nvSpPr>
        <p:spPr>
          <a:xfrm>
            <a:off x="1436914" y="2652078"/>
            <a:ext cx="7750629"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a:t>
            </a:r>
            <a:r>
              <a:rPr lang="en-US" sz="1400" dirty="0">
                <a:latin typeface="Courier New" panose="02070309020205020404" pitchFamily="49" charset="0"/>
                <a:cs typeface="Courier New" panose="02070309020205020404" pitchFamily="49" charset="0"/>
              </a:rPr>
              <a:t> counter &lt;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38615A9D-B118-4589-AF99-620804C6BDED}"/>
              </a:ext>
            </a:extLst>
          </p:cNvPr>
          <p:cNvSpPr/>
          <p:nvPr/>
        </p:nvSpPr>
        <p:spPr>
          <a:xfrm>
            <a:off x="1426029" y="2652078"/>
            <a:ext cx="7772400" cy="24622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FAD226-DE89-4044-B799-C7CE5D0ECAB2}"/>
              </a:ext>
            </a:extLst>
          </p:cNvPr>
          <p:cNvSpPr txBox="1"/>
          <p:nvPr/>
        </p:nvSpPr>
        <p:spPr>
          <a:xfrm>
            <a:off x="7949248" y="695608"/>
            <a:ext cx="2980879" cy="107721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label ]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EXIT WHEN</a:t>
            </a:r>
            <a:r>
              <a:rPr lang="en-US" sz="1600" dirty="0">
                <a:latin typeface="Courier New" panose="02070309020205020404" pitchFamily="49" charset="0"/>
                <a:cs typeface="Courier New" panose="02070309020205020404" pitchFamily="49" charset="0"/>
              </a:rPr>
              <a:t> condition;</a:t>
            </a:r>
          </a:p>
          <a:p>
            <a:r>
              <a:rPr lang="en-US" sz="1600" b="1" dirty="0">
                <a:latin typeface="Courier New" panose="02070309020205020404" pitchFamily="49" charset="0"/>
                <a:cs typeface="Courier New" panose="02070309020205020404" pitchFamily="49" charset="0"/>
              </a:rPr>
              <a:t>END LOOP </a:t>
            </a:r>
            <a:r>
              <a:rPr lang="en-US" sz="1600" dirty="0">
                <a:latin typeface="Courier New" panose="02070309020205020404" pitchFamily="49" charset="0"/>
                <a:cs typeface="Courier New" panose="02070309020205020404" pitchFamily="49" charset="0"/>
              </a:rPr>
              <a:t>[ label ];</a:t>
            </a:r>
          </a:p>
        </p:txBody>
      </p:sp>
      <p:sp>
        <p:nvSpPr>
          <p:cNvPr id="8" name="Rectangle 7">
            <a:extLst>
              <a:ext uri="{FF2B5EF4-FFF2-40B4-BE49-F238E27FC236}">
                <a16:creationId xmlns:a16="http://schemas.microsoft.com/office/drawing/2014/main" id="{5243BB43-A0F0-40A2-8C86-B695AA8557F6}"/>
              </a:ext>
            </a:extLst>
          </p:cNvPr>
          <p:cNvSpPr/>
          <p:nvPr/>
        </p:nvSpPr>
        <p:spPr>
          <a:xfrm>
            <a:off x="7935685" y="685796"/>
            <a:ext cx="2841171" cy="1077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89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0F16-C4B7-48FE-9A90-0A38D2B16AEC}"/>
              </a:ext>
            </a:extLst>
          </p:cNvPr>
          <p:cNvSpPr>
            <a:spLocks noGrp="1"/>
          </p:cNvSpPr>
          <p:nvPr>
            <p:ph type="title"/>
          </p:nvPr>
        </p:nvSpPr>
        <p:spPr/>
        <p:txBody>
          <a:bodyPr/>
          <a:lstStyle/>
          <a:p>
            <a:r>
              <a:rPr lang="en-US" dirty="0"/>
              <a:t>Nested Basic LOOP Statements</a:t>
            </a:r>
          </a:p>
        </p:txBody>
      </p:sp>
      <p:sp>
        <p:nvSpPr>
          <p:cNvPr id="3" name="Content Placeholder 2">
            <a:extLst>
              <a:ext uri="{FF2B5EF4-FFF2-40B4-BE49-F238E27FC236}">
                <a16:creationId xmlns:a16="http://schemas.microsoft.com/office/drawing/2014/main" id="{DA5A8864-2432-401C-960C-D628846AED1F}"/>
              </a:ext>
            </a:extLst>
          </p:cNvPr>
          <p:cNvSpPr>
            <a:spLocks noGrp="1"/>
          </p:cNvSpPr>
          <p:nvPr>
            <p:ph idx="1"/>
          </p:nvPr>
        </p:nvSpPr>
        <p:spPr>
          <a:xfrm>
            <a:off x="1261872" y="1828801"/>
            <a:ext cx="8595360" cy="1031358"/>
          </a:xfrm>
        </p:spPr>
        <p:txBody>
          <a:bodyPr/>
          <a:lstStyle/>
          <a:p>
            <a:r>
              <a:rPr lang="en-US" dirty="0"/>
              <a:t>A LOOP statement can be inside another LOOP statement. The EXIST statement inside the inner LOOP exists the inner LOOP and transfers the control to the outer loop. See the following code:</a:t>
            </a:r>
          </a:p>
        </p:txBody>
      </p:sp>
      <p:sp>
        <p:nvSpPr>
          <p:cNvPr id="4" name="TextBox 3">
            <a:extLst>
              <a:ext uri="{FF2B5EF4-FFF2-40B4-BE49-F238E27FC236}">
                <a16:creationId xmlns:a16="http://schemas.microsoft.com/office/drawing/2014/main" id="{2533236C-EABD-4D96-AE1A-879C5C9D0D28}"/>
              </a:ext>
            </a:extLst>
          </p:cNvPr>
          <p:cNvSpPr txBox="1"/>
          <p:nvPr/>
        </p:nvSpPr>
        <p:spPr>
          <a:xfrm>
            <a:off x="1453262" y="2771588"/>
            <a:ext cx="5170822" cy="3416320"/>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j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2;</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DBMS_OUTPUT.PUT_LINE('</a:t>
            </a:r>
            <a:r>
              <a:rPr lang="en-US" sz="1200" dirty="0" err="1">
                <a:latin typeface="Courier New" panose="02070309020205020404" pitchFamily="49" charset="0"/>
                <a:cs typeface="Courier New" panose="02070309020205020404" pitchFamily="49" charset="0"/>
              </a:rPr>
              <a:t>Begining</a:t>
            </a:r>
            <a:r>
              <a:rPr lang="en-US" sz="1200" dirty="0">
                <a:latin typeface="Courier New" panose="02070309020205020404" pitchFamily="49" charset="0"/>
                <a:cs typeface="Courier New" panose="02070309020205020404" pitchFamily="49" charset="0"/>
              </a:rPr>
              <a:t> of the Code!');</a:t>
            </a:r>
          </a:p>
          <a:p>
            <a:r>
              <a:rPr lang="en-US" sz="1200" dirty="0">
                <a:latin typeface="Courier New" panose="02070309020205020404" pitchFamily="49" charset="0"/>
                <a:cs typeface="Courier New" panose="02070309020205020404" pitchFamily="49" charset="0"/>
              </a:rPr>
              <a:t>  </a:t>
            </a:r>
            <a:r>
              <a:rPr lang="en-US" sz="1200" b="1" dirty="0">
                <a:solidFill>
                  <a:schemeClr val="accent1">
                    <a:lumMod val="75000"/>
                  </a:schemeClr>
                </a:solidFill>
                <a:latin typeface="Courier New" panose="02070309020205020404" pitchFamily="49" charset="0"/>
                <a:cs typeface="Courier New" panose="02070309020205020404" pitchFamily="49" charset="0"/>
              </a:rPr>
              <a:t>LOOP</a:t>
            </a:r>
          </a:p>
          <a:p>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 :=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 + 1;</a:t>
            </a:r>
          </a:p>
          <a:p>
            <a:r>
              <a:rPr lang="en-US" sz="1200" dirty="0">
                <a:solidFill>
                  <a:schemeClr val="accent1">
                    <a:lumMod val="75000"/>
                  </a:schemeClr>
                </a:solidFill>
                <a:latin typeface="Courier New" panose="02070309020205020404" pitchFamily="49" charset="0"/>
                <a:cs typeface="Courier New" panose="02070309020205020404" pitchFamily="49" charset="0"/>
              </a:rPr>
              <a:t>    DBMS_OUTPUT.PUT_LINE ('---- i: ' ||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sz="1200" dirty="0">
                <a:solidFill>
                  <a:schemeClr val="accent1">
                    <a:lumMod val="75000"/>
                  </a:schemeClr>
                </a:solidFill>
                <a:latin typeface="Courier New" panose="02070309020205020404" pitchFamily="49" charset="0"/>
                <a:cs typeface="Courier New" panose="02070309020205020404" pitchFamily="49" charset="0"/>
              </a:rPr>
              <a:t>    j:= 3;</a:t>
            </a:r>
          </a:p>
          <a:p>
            <a:r>
              <a:rPr lang="en-US" sz="1200" dirty="0">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LOOP</a:t>
            </a:r>
          </a:p>
          <a:p>
            <a:r>
              <a:rPr lang="en-US" sz="1200" dirty="0">
                <a:solidFill>
                  <a:srgbClr val="009644"/>
                </a:solidFill>
                <a:latin typeface="Courier New" panose="02070309020205020404" pitchFamily="49" charset="0"/>
                <a:cs typeface="Courier New" panose="02070309020205020404" pitchFamily="49" charset="0"/>
              </a:rPr>
              <a:t>      DBMS_OUTPUT.PUT_LINE ('-- j: ' || j);</a:t>
            </a:r>
          </a:p>
          <a:p>
            <a:r>
              <a:rPr lang="en-US" sz="1200" dirty="0">
                <a:solidFill>
                  <a:srgbClr val="009644"/>
                </a:solidFill>
                <a:latin typeface="Courier New" panose="02070309020205020404" pitchFamily="49" charset="0"/>
                <a:cs typeface="Courier New" panose="02070309020205020404" pitchFamily="49" charset="0"/>
              </a:rPr>
              <a:t>      j := j - 1;</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EXIT WHEN </a:t>
            </a:r>
            <a:r>
              <a:rPr lang="en-US" sz="1200" dirty="0">
                <a:solidFill>
                  <a:srgbClr val="009644"/>
                </a:solidFill>
                <a:latin typeface="Courier New" panose="02070309020205020404" pitchFamily="49" charset="0"/>
                <a:cs typeface="Courier New" panose="02070309020205020404" pitchFamily="49" charset="0"/>
              </a:rPr>
              <a:t>j &lt; 0;</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LOOP</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b="1" dirty="0">
                <a:solidFill>
                  <a:schemeClr val="accent1">
                    <a:lumMod val="75000"/>
                  </a:schemeClr>
                </a:solidFill>
                <a:latin typeface="Courier New" panose="02070309020205020404" pitchFamily="49" charset="0"/>
                <a:cs typeface="Courier New" panose="02070309020205020404" pitchFamily="49" charset="0"/>
              </a:rPr>
              <a:t>EXIT WHEN </a:t>
            </a:r>
            <a:r>
              <a:rPr lang="en-US" sz="1200" dirty="0" err="1">
                <a:solidFill>
                  <a:schemeClr val="accent1">
                    <a:lumMod val="75000"/>
                  </a:schemeClr>
                </a:solidFill>
                <a:latin typeface="Courier New" panose="02070309020205020404" pitchFamily="49" charset="0"/>
                <a:cs typeface="Courier New" panose="02070309020205020404" pitchFamily="49" charset="0"/>
              </a:rPr>
              <a:t>i</a:t>
            </a:r>
            <a:r>
              <a:rPr lang="en-US" sz="1200" dirty="0">
                <a:solidFill>
                  <a:schemeClr val="accent1">
                    <a:lumMod val="75000"/>
                  </a:schemeClr>
                </a:solidFill>
                <a:latin typeface="Courier New" panose="02070309020205020404" pitchFamily="49" charset="0"/>
                <a:cs typeface="Courier New" panose="02070309020205020404" pitchFamily="49" charset="0"/>
              </a:rPr>
              <a:t> &gt; 1;</a:t>
            </a:r>
          </a:p>
          <a:p>
            <a:r>
              <a:rPr lang="en-US" sz="1200" dirty="0">
                <a:solidFill>
                  <a:schemeClr val="accent1">
                    <a:lumMod val="75000"/>
                  </a:schemeClr>
                </a:solidFill>
                <a:latin typeface="Courier New" panose="02070309020205020404" pitchFamily="49" charset="0"/>
                <a:cs typeface="Courier New" panose="02070309020205020404" pitchFamily="49" charset="0"/>
              </a:rPr>
              <a:t>  </a:t>
            </a:r>
            <a:r>
              <a:rPr lang="en-US" sz="1200" b="1" dirty="0">
                <a:solidFill>
                  <a:schemeClr val="accent1">
                    <a:lumMod val="75000"/>
                  </a:schemeClr>
                </a:solidFill>
                <a:latin typeface="Courier New" panose="02070309020205020404" pitchFamily="49" charset="0"/>
                <a:cs typeface="Courier New" panose="02070309020205020404" pitchFamily="49" charset="0"/>
              </a:rPr>
              <a:t>END LOOP</a:t>
            </a:r>
            <a:r>
              <a:rPr lang="en-US" sz="1200" dirty="0">
                <a:solidFill>
                  <a:schemeClr val="accent1">
                    <a:lumMod val="75000"/>
                  </a:schemeClr>
                </a:solidFill>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DBMS_OUTPUT.PUT_LINE('End of the Code!');</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5B8453A5-D874-4944-9ED2-660C63D43EAE}"/>
              </a:ext>
            </a:extLst>
          </p:cNvPr>
          <p:cNvSpPr/>
          <p:nvPr/>
        </p:nvSpPr>
        <p:spPr>
          <a:xfrm>
            <a:off x="1446028" y="2764468"/>
            <a:ext cx="5167423" cy="34236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FD0A21A-5DC1-43DB-AE71-08810CDB8D4F}"/>
              </a:ext>
            </a:extLst>
          </p:cNvPr>
          <p:cNvSpPr txBox="1"/>
          <p:nvPr/>
        </p:nvSpPr>
        <p:spPr>
          <a:xfrm>
            <a:off x="6868633" y="2764468"/>
            <a:ext cx="2995833" cy="3385542"/>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err="1">
                <a:latin typeface="Courier New" panose="02070309020205020404" pitchFamily="49" charset="0"/>
                <a:cs typeface="Courier New" panose="02070309020205020404" pitchFamily="49" charset="0"/>
              </a:rPr>
              <a:t>Begining</a:t>
            </a:r>
            <a:r>
              <a:rPr lang="en-US" sz="1400" dirty="0">
                <a:latin typeface="Courier New" panose="02070309020205020404" pitchFamily="49" charset="0"/>
                <a:cs typeface="Courier New" panose="02070309020205020404" pitchFamily="49" charset="0"/>
              </a:rPr>
              <a:t> of the Code!</a:t>
            </a:r>
          </a:p>
          <a:p>
            <a:r>
              <a:rPr lang="en-US" sz="1400" dirty="0">
                <a:latin typeface="Courier New" panose="02070309020205020404" pitchFamily="49" charset="0"/>
                <a:cs typeface="Courier New" panose="02070309020205020404" pitchFamily="49" charset="0"/>
              </a:rPr>
              <a:t>---- i: 1</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r>
              <a:rPr lang="en-US" sz="1400" dirty="0">
                <a:latin typeface="Courier New" panose="02070309020205020404" pitchFamily="49" charset="0"/>
                <a:cs typeface="Courier New" panose="02070309020205020404" pitchFamily="49" charset="0"/>
              </a:rPr>
              <a:t>-- j: 0</a:t>
            </a:r>
          </a:p>
          <a:p>
            <a:r>
              <a:rPr lang="en-US" sz="1400" dirty="0">
                <a:latin typeface="Courier New" panose="02070309020205020404" pitchFamily="49" charset="0"/>
                <a:cs typeface="Courier New" panose="02070309020205020404" pitchFamily="49" charset="0"/>
              </a:rPr>
              <a:t>---- i: 2</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r>
              <a:rPr lang="en-US" sz="1400" dirty="0">
                <a:latin typeface="Courier New" panose="02070309020205020404" pitchFamily="49" charset="0"/>
                <a:cs typeface="Courier New" panose="02070309020205020404" pitchFamily="49" charset="0"/>
              </a:rPr>
              <a:t>-- j: 0</a:t>
            </a:r>
          </a:p>
          <a:p>
            <a:r>
              <a:rPr lang="en-US" sz="1400" dirty="0">
                <a:latin typeface="Courier New" panose="02070309020205020404" pitchFamily="49" charset="0"/>
                <a:cs typeface="Courier New" panose="02070309020205020404" pitchFamily="49" charset="0"/>
              </a:rPr>
              <a:t>End of the Code!</a:t>
            </a:r>
          </a:p>
        </p:txBody>
      </p:sp>
    </p:spTree>
    <p:extLst>
      <p:ext uri="{BB962C8B-B14F-4D97-AF65-F5344CB8AC3E}">
        <p14:creationId xmlns:p14="http://schemas.microsoft.com/office/powerpoint/2010/main" val="94451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44A0-AD6F-427E-8636-BBA0A9F21971}"/>
              </a:ext>
            </a:extLst>
          </p:cNvPr>
          <p:cNvSpPr>
            <a:spLocks noGrp="1"/>
          </p:cNvSpPr>
          <p:nvPr>
            <p:ph type="title"/>
          </p:nvPr>
        </p:nvSpPr>
        <p:spPr/>
        <p:txBody>
          <a:bodyPr/>
          <a:lstStyle/>
          <a:p>
            <a:r>
              <a:rPr lang="en-US" dirty="0"/>
              <a:t>CONTINUE Statement</a:t>
            </a:r>
          </a:p>
        </p:txBody>
      </p:sp>
      <p:sp>
        <p:nvSpPr>
          <p:cNvPr id="3" name="Content Placeholder 2">
            <a:extLst>
              <a:ext uri="{FF2B5EF4-FFF2-40B4-BE49-F238E27FC236}">
                <a16:creationId xmlns:a16="http://schemas.microsoft.com/office/drawing/2014/main" id="{436E262C-39CE-4A61-B071-4B2A6FA1CF8F}"/>
              </a:ext>
            </a:extLst>
          </p:cNvPr>
          <p:cNvSpPr>
            <a:spLocks noGrp="1"/>
          </p:cNvSpPr>
          <p:nvPr>
            <p:ph idx="1"/>
          </p:nvPr>
        </p:nvSpPr>
        <p:spPr>
          <a:xfrm>
            <a:off x="1261872" y="1828801"/>
            <a:ext cx="8595360" cy="893134"/>
          </a:xfrm>
        </p:spPr>
        <p:txBody>
          <a:bodyPr/>
          <a:lstStyle/>
          <a:p>
            <a:r>
              <a:rPr lang="en-US" dirty="0"/>
              <a:t>The CONTINURE statement exists the current iteration of the loop and goes to the next iteration. The following code does not output value 2 for the variable counter.</a:t>
            </a:r>
          </a:p>
        </p:txBody>
      </p:sp>
      <p:sp>
        <p:nvSpPr>
          <p:cNvPr id="4" name="TextBox 3">
            <a:extLst>
              <a:ext uri="{FF2B5EF4-FFF2-40B4-BE49-F238E27FC236}">
                <a16:creationId xmlns:a16="http://schemas.microsoft.com/office/drawing/2014/main" id="{8B6322FC-F8D4-4398-A485-B7EDEF651D10}"/>
              </a:ext>
            </a:extLst>
          </p:cNvPr>
          <p:cNvSpPr txBox="1"/>
          <p:nvPr/>
        </p:nvSpPr>
        <p:spPr>
          <a:xfrm>
            <a:off x="1509824" y="2838892"/>
            <a:ext cx="5901070" cy="310854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4;</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IF</a:t>
            </a:r>
            <a:r>
              <a:rPr lang="en-US" sz="1400" dirty="0">
                <a:solidFill>
                  <a:srgbClr val="009644"/>
                </a:solidFill>
                <a:latin typeface="Courier New" panose="02070309020205020404" pitchFamily="49" charset="0"/>
                <a:cs typeface="Courier New" panose="02070309020205020404" pitchFamily="49" charset="0"/>
              </a:rPr>
              <a:t> counter = 2 </a:t>
            </a:r>
            <a:r>
              <a:rPr lang="en-US" sz="1400" b="1" dirty="0">
                <a:solidFill>
                  <a:srgbClr val="009644"/>
                </a:solidFill>
                <a:latin typeface="Courier New" panose="02070309020205020404" pitchFamily="49" charset="0"/>
                <a:cs typeface="Courier New" panose="02070309020205020404" pitchFamily="49" charset="0"/>
              </a:rPr>
              <a:t>THEN</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CONTINUE</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IF</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a:t>
            </a:r>
            <a:r>
              <a:rPr lang="en-US" sz="1400" dirty="0">
                <a:latin typeface="Courier New" panose="02070309020205020404" pitchFamily="49" charset="0"/>
                <a:cs typeface="Courier New" panose="02070309020205020404" pitchFamily="49" charset="0"/>
              </a:rPr>
              <a:t> counter &lt;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25CA5628-D2FC-421F-9DEC-A8E0DF00B389}"/>
              </a:ext>
            </a:extLst>
          </p:cNvPr>
          <p:cNvSpPr/>
          <p:nvPr/>
        </p:nvSpPr>
        <p:spPr>
          <a:xfrm>
            <a:off x="1499191" y="2817628"/>
            <a:ext cx="5911702" cy="31259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FD2942-D5EF-4825-BDF3-8A59DE78AE89}"/>
              </a:ext>
            </a:extLst>
          </p:cNvPr>
          <p:cNvSpPr txBox="1"/>
          <p:nvPr/>
        </p:nvSpPr>
        <p:spPr>
          <a:xfrm>
            <a:off x="7623544" y="2817628"/>
            <a:ext cx="2881423" cy="1877437"/>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Count Down -----</a:t>
            </a:r>
          </a:p>
          <a:p>
            <a:r>
              <a:rPr lang="en-US" sz="1400" dirty="0">
                <a:latin typeface="Courier New" panose="02070309020205020404" pitchFamily="49" charset="0"/>
                <a:cs typeface="Courier New" panose="02070309020205020404" pitchFamily="49" charset="0"/>
              </a:rPr>
              <a:t>counter: 3</a:t>
            </a:r>
          </a:p>
          <a:p>
            <a:r>
              <a:rPr lang="en-US" sz="1400" dirty="0">
                <a:latin typeface="Courier New" panose="02070309020205020404" pitchFamily="49" charset="0"/>
                <a:cs typeface="Courier New" panose="02070309020205020404" pitchFamily="49" charset="0"/>
              </a:rPr>
              <a:t>counter: 1</a:t>
            </a:r>
          </a:p>
          <a:p>
            <a:r>
              <a:rPr lang="en-US" sz="1400" dirty="0">
                <a:latin typeface="Courier New" panose="02070309020205020404" pitchFamily="49" charset="0"/>
                <a:cs typeface="Courier New" panose="02070309020205020404" pitchFamily="49" charset="0"/>
              </a:rPr>
              <a:t>counter: 0</a:t>
            </a:r>
          </a:p>
          <a:p>
            <a:r>
              <a:rPr lang="en-US" sz="1400" dirty="0">
                <a:latin typeface="Courier New" panose="02070309020205020404" pitchFamily="49" charset="0"/>
                <a:cs typeface="Courier New" panose="02070309020205020404" pitchFamily="49" charset="0"/>
              </a:rPr>
              <a:t>End of the LOOP!</a:t>
            </a:r>
          </a:p>
        </p:txBody>
      </p:sp>
    </p:spTree>
    <p:extLst>
      <p:ext uri="{BB962C8B-B14F-4D97-AF65-F5344CB8AC3E}">
        <p14:creationId xmlns:p14="http://schemas.microsoft.com/office/powerpoint/2010/main" val="2625895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D2AD-68AB-4B3D-B6D5-3AF924B7F2E6}"/>
              </a:ext>
            </a:extLst>
          </p:cNvPr>
          <p:cNvSpPr>
            <a:spLocks noGrp="1"/>
          </p:cNvSpPr>
          <p:nvPr>
            <p:ph type="title"/>
          </p:nvPr>
        </p:nvSpPr>
        <p:spPr/>
        <p:txBody>
          <a:bodyPr/>
          <a:lstStyle/>
          <a:p>
            <a:r>
              <a:rPr lang="en-US" dirty="0"/>
              <a:t>CONTINUE WHEN Statement</a:t>
            </a:r>
          </a:p>
        </p:txBody>
      </p:sp>
      <p:sp>
        <p:nvSpPr>
          <p:cNvPr id="3" name="Content Placeholder 2">
            <a:extLst>
              <a:ext uri="{FF2B5EF4-FFF2-40B4-BE49-F238E27FC236}">
                <a16:creationId xmlns:a16="http://schemas.microsoft.com/office/drawing/2014/main" id="{2CA71B92-945B-461B-B0AB-9C463496806F}"/>
              </a:ext>
            </a:extLst>
          </p:cNvPr>
          <p:cNvSpPr>
            <a:spLocks noGrp="1"/>
          </p:cNvSpPr>
          <p:nvPr>
            <p:ph idx="1"/>
          </p:nvPr>
        </p:nvSpPr>
        <p:spPr>
          <a:xfrm>
            <a:off x="1261872" y="1828801"/>
            <a:ext cx="8595360" cy="956929"/>
          </a:xfrm>
        </p:spPr>
        <p:txBody>
          <a:bodyPr/>
          <a:lstStyle/>
          <a:p>
            <a:r>
              <a:rPr lang="en-US" dirty="0"/>
              <a:t>The CONTINUE statement exists the current iteration and transfers the control to the next iteration in the current loop if the condition of the WHEN clause is true.</a:t>
            </a:r>
          </a:p>
        </p:txBody>
      </p:sp>
      <p:sp>
        <p:nvSpPr>
          <p:cNvPr id="4" name="TextBox 3">
            <a:extLst>
              <a:ext uri="{FF2B5EF4-FFF2-40B4-BE49-F238E27FC236}">
                <a16:creationId xmlns:a16="http://schemas.microsoft.com/office/drawing/2014/main" id="{B9D42A7A-3FB9-4BA9-BC13-6577A4EC4D58}"/>
              </a:ext>
            </a:extLst>
          </p:cNvPr>
          <p:cNvSpPr txBox="1"/>
          <p:nvPr/>
        </p:nvSpPr>
        <p:spPr>
          <a:xfrm>
            <a:off x="1499192" y="2881423"/>
            <a:ext cx="5688418"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4;</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CONTINUE WHEN</a:t>
            </a:r>
            <a:r>
              <a:rPr lang="en-US" sz="1400" dirty="0">
                <a:solidFill>
                  <a:srgbClr val="009644"/>
                </a:solidFill>
                <a:latin typeface="Courier New" panose="02070309020205020404" pitchFamily="49" charset="0"/>
                <a:cs typeface="Courier New" panose="02070309020205020404" pitchFamily="49" charset="0"/>
              </a:rPr>
              <a:t> counter = 2;</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 </a:t>
            </a:r>
            <a:r>
              <a:rPr lang="en-US" sz="1400" dirty="0">
                <a:latin typeface="Courier New" panose="02070309020205020404" pitchFamily="49" charset="0"/>
                <a:cs typeface="Courier New" panose="02070309020205020404" pitchFamily="49" charset="0"/>
              </a:rPr>
              <a:t>counter &lt;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A3F9CEBF-35F8-4CB2-904F-3765C5039FA7}"/>
              </a:ext>
            </a:extLst>
          </p:cNvPr>
          <p:cNvSpPr/>
          <p:nvPr/>
        </p:nvSpPr>
        <p:spPr>
          <a:xfrm>
            <a:off x="1499191" y="2870791"/>
            <a:ext cx="5688418" cy="269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879C8D0-EF79-4298-AD19-1F0ED4FF347A}"/>
              </a:ext>
            </a:extLst>
          </p:cNvPr>
          <p:cNvSpPr txBox="1"/>
          <p:nvPr/>
        </p:nvSpPr>
        <p:spPr>
          <a:xfrm>
            <a:off x="7410893" y="2870791"/>
            <a:ext cx="2668772" cy="2092881"/>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Count Down -----</a:t>
            </a:r>
          </a:p>
          <a:p>
            <a:r>
              <a:rPr lang="en-US" sz="1400" dirty="0">
                <a:latin typeface="Courier New" panose="02070309020205020404" pitchFamily="49" charset="0"/>
                <a:cs typeface="Courier New" panose="02070309020205020404" pitchFamily="49" charset="0"/>
              </a:rPr>
              <a:t>counter: 3</a:t>
            </a:r>
          </a:p>
          <a:p>
            <a:r>
              <a:rPr lang="en-US" sz="1400" dirty="0">
                <a:latin typeface="Courier New" panose="02070309020205020404" pitchFamily="49" charset="0"/>
                <a:cs typeface="Courier New" panose="02070309020205020404" pitchFamily="49" charset="0"/>
              </a:rPr>
              <a:t>counter: 1</a:t>
            </a:r>
          </a:p>
          <a:p>
            <a:r>
              <a:rPr lang="en-US" sz="1400" dirty="0">
                <a:latin typeface="Courier New" panose="02070309020205020404" pitchFamily="49" charset="0"/>
                <a:cs typeface="Courier New" panose="02070309020205020404" pitchFamily="49" charset="0"/>
              </a:rPr>
              <a:t>counter: 0</a:t>
            </a:r>
          </a:p>
          <a:p>
            <a:r>
              <a:rPr lang="en-US" sz="1400" dirty="0">
                <a:latin typeface="Courier New" panose="02070309020205020404" pitchFamily="49" charset="0"/>
                <a:cs typeface="Courier New" panose="02070309020205020404" pitchFamily="49" charset="0"/>
              </a:rPr>
              <a:t>End of the LOOP!</a:t>
            </a:r>
          </a:p>
        </p:txBody>
      </p:sp>
    </p:spTree>
    <p:extLst>
      <p:ext uri="{BB962C8B-B14F-4D97-AF65-F5344CB8AC3E}">
        <p14:creationId xmlns:p14="http://schemas.microsoft.com/office/powerpoint/2010/main" val="266385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22E2-33EB-4FC0-A64C-FCDA0A920945}"/>
              </a:ext>
            </a:extLst>
          </p:cNvPr>
          <p:cNvSpPr>
            <a:spLocks noGrp="1"/>
          </p:cNvSpPr>
          <p:nvPr>
            <p:ph type="title"/>
          </p:nvPr>
        </p:nvSpPr>
        <p:spPr/>
        <p:txBody>
          <a:bodyPr/>
          <a:lstStyle/>
          <a:p>
            <a:r>
              <a:rPr lang="en-US" dirty="0"/>
              <a:t>FOR LOOP Statement</a:t>
            </a:r>
          </a:p>
        </p:txBody>
      </p:sp>
      <p:sp>
        <p:nvSpPr>
          <p:cNvPr id="3" name="Content Placeholder 2">
            <a:extLst>
              <a:ext uri="{FF2B5EF4-FFF2-40B4-BE49-F238E27FC236}">
                <a16:creationId xmlns:a16="http://schemas.microsoft.com/office/drawing/2014/main" id="{6B1AE4DB-0980-47B5-B8CD-E6770C8BD3A5}"/>
              </a:ext>
            </a:extLst>
          </p:cNvPr>
          <p:cNvSpPr>
            <a:spLocks noGrp="1"/>
          </p:cNvSpPr>
          <p:nvPr>
            <p:ph idx="1"/>
          </p:nvPr>
        </p:nvSpPr>
        <p:spPr>
          <a:xfrm>
            <a:off x="1261872" y="1828800"/>
            <a:ext cx="8595360" cy="4231758"/>
          </a:xfrm>
        </p:spPr>
        <p:txBody>
          <a:bodyPr>
            <a:normAutofit lnSpcReduction="10000"/>
          </a:bodyPr>
          <a:lstStyle/>
          <a:p>
            <a:r>
              <a:rPr lang="en-US" dirty="0"/>
              <a:t>The FOR LOOP statement executes the statements inside the loop while the value of the loop index is in a given range.</a:t>
            </a:r>
          </a:p>
          <a:p>
            <a:endParaRPr lang="en-US" dirty="0"/>
          </a:p>
          <a:p>
            <a:endParaRPr lang="en-US" dirty="0"/>
          </a:p>
          <a:p>
            <a:r>
              <a:rPr lang="en-US" dirty="0"/>
              <a:t>By default, the value of the index starts from the lower bound value and increases by one until it becomes equal to the upper bound value.</a:t>
            </a:r>
          </a:p>
          <a:p>
            <a:r>
              <a:rPr lang="en-US" dirty="0"/>
              <a:t>IF you include the RESERVE keyword, the value of index starts from the upper bound value and deceases by one until it becomes equal to the lower bound value.</a:t>
            </a:r>
          </a:p>
          <a:p>
            <a:r>
              <a:rPr lang="en-US" dirty="0"/>
              <a:t>The upper bound value must be greater than or qual to the lower bound value.</a:t>
            </a:r>
          </a:p>
          <a:p>
            <a:r>
              <a:rPr lang="en-US" dirty="0"/>
              <a:t>Index is the local variable of the FOR loop.</a:t>
            </a:r>
          </a:p>
          <a:p>
            <a:endParaRPr lang="en-US" dirty="0"/>
          </a:p>
          <a:p>
            <a:endParaRPr lang="en-US" dirty="0"/>
          </a:p>
        </p:txBody>
      </p:sp>
      <p:sp>
        <p:nvSpPr>
          <p:cNvPr id="4" name="TextBox 3">
            <a:extLst>
              <a:ext uri="{FF2B5EF4-FFF2-40B4-BE49-F238E27FC236}">
                <a16:creationId xmlns:a16="http://schemas.microsoft.com/office/drawing/2014/main" id="{D28F2B72-668A-4381-84DB-1E8AE2F489DB}"/>
              </a:ext>
            </a:extLst>
          </p:cNvPr>
          <p:cNvSpPr txBox="1"/>
          <p:nvPr/>
        </p:nvSpPr>
        <p:spPr>
          <a:xfrm>
            <a:off x="1442625" y="2585776"/>
            <a:ext cx="6127756"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index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 REVERSE ] </a:t>
            </a:r>
            <a:r>
              <a:rPr lang="en-US" sz="1400" dirty="0" err="1">
                <a:latin typeface="Courier New" panose="02070309020205020404" pitchFamily="49" charset="0"/>
                <a:cs typeface="Courier New" panose="02070309020205020404" pitchFamily="49" charset="0"/>
              </a:rPr>
              <a:t>lower_bound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upper_bound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statements</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8033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4BCF-A2B4-425A-A3BF-8CA625111EF6}"/>
              </a:ext>
            </a:extLst>
          </p:cNvPr>
          <p:cNvSpPr>
            <a:spLocks noGrp="1"/>
          </p:cNvSpPr>
          <p:nvPr>
            <p:ph type="title"/>
          </p:nvPr>
        </p:nvSpPr>
        <p:spPr/>
        <p:txBody>
          <a:bodyPr/>
          <a:lstStyle/>
          <a:p>
            <a:r>
              <a:rPr lang="en-US" dirty="0"/>
              <a:t>FOR LOOP Example</a:t>
            </a:r>
          </a:p>
        </p:txBody>
      </p:sp>
      <p:sp>
        <p:nvSpPr>
          <p:cNvPr id="3" name="Content Placeholder 2">
            <a:extLst>
              <a:ext uri="{FF2B5EF4-FFF2-40B4-BE49-F238E27FC236}">
                <a16:creationId xmlns:a16="http://schemas.microsoft.com/office/drawing/2014/main" id="{FD507535-0BDC-4C41-912A-9E01A9EFDAD7}"/>
              </a:ext>
            </a:extLst>
          </p:cNvPr>
          <p:cNvSpPr>
            <a:spLocks noGrp="1"/>
          </p:cNvSpPr>
          <p:nvPr>
            <p:ph idx="1"/>
          </p:nvPr>
        </p:nvSpPr>
        <p:spPr>
          <a:xfrm>
            <a:off x="1261872" y="1828801"/>
            <a:ext cx="8595360" cy="893134"/>
          </a:xfrm>
        </p:spPr>
        <p:txBody>
          <a:bodyPr>
            <a:normAutofit/>
          </a:bodyPr>
          <a:lstStyle/>
          <a:p>
            <a:r>
              <a:rPr lang="en-US" dirty="0"/>
              <a:t>The following code counts up from 1 to 4 using a FOR LOOP statement. In each iteration, it compares the value of the loop index to 2 and outputs a proper message.</a:t>
            </a:r>
          </a:p>
        </p:txBody>
      </p:sp>
      <p:sp>
        <p:nvSpPr>
          <p:cNvPr id="4" name="TextBox 3">
            <a:extLst>
              <a:ext uri="{FF2B5EF4-FFF2-40B4-BE49-F238E27FC236}">
                <a16:creationId xmlns:a16="http://schemas.microsoft.com/office/drawing/2014/main" id="{0BAF3541-39FA-4BB3-815A-5A3843D79E1E}"/>
              </a:ext>
            </a:extLst>
          </p:cNvPr>
          <p:cNvSpPr txBox="1"/>
          <p:nvPr/>
        </p:nvSpPr>
        <p:spPr>
          <a:xfrm>
            <a:off x="1446023" y="2860156"/>
            <a:ext cx="6177521"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a:t>
            </a:r>
            <a:r>
              <a:rPr lang="en-US" sz="1400" dirty="0">
                <a:latin typeface="Courier New" panose="02070309020205020404" pitchFamily="49" charset="0"/>
                <a:cs typeface="Courier New" panose="02070309020205020404" pitchFamily="49" charset="0"/>
              </a:rPr>
              <a:t> 1..4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2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is less than 2');</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&gt; 2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is greater than 2');</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 is equal to 2');</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3192A80-3374-48F3-866A-EFC1CEBA847B}"/>
              </a:ext>
            </a:extLst>
          </p:cNvPr>
          <p:cNvSpPr txBox="1"/>
          <p:nvPr/>
        </p:nvSpPr>
        <p:spPr>
          <a:xfrm>
            <a:off x="7857459" y="2859414"/>
            <a:ext cx="2488019" cy="1877437"/>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1 is less than 2</a:t>
            </a:r>
          </a:p>
          <a:p>
            <a:r>
              <a:rPr lang="en-US" sz="1400" dirty="0">
                <a:latin typeface="Courier New" panose="02070309020205020404" pitchFamily="49" charset="0"/>
                <a:cs typeface="Courier New" panose="02070309020205020404" pitchFamily="49" charset="0"/>
              </a:rPr>
              <a:t>2 is equal to 2</a:t>
            </a:r>
          </a:p>
          <a:p>
            <a:r>
              <a:rPr lang="en-US" sz="1400" dirty="0">
                <a:latin typeface="Courier New" panose="02070309020205020404" pitchFamily="49" charset="0"/>
                <a:cs typeface="Courier New" panose="02070309020205020404" pitchFamily="49" charset="0"/>
              </a:rPr>
              <a:t>3 is greater than 2</a:t>
            </a:r>
          </a:p>
          <a:p>
            <a:r>
              <a:rPr lang="en-US" sz="1400" dirty="0">
                <a:latin typeface="Courier New" panose="02070309020205020404" pitchFamily="49" charset="0"/>
                <a:cs typeface="Courier New" panose="02070309020205020404" pitchFamily="49" charset="0"/>
              </a:rPr>
              <a:t>4 is greater than 2</a:t>
            </a:r>
          </a:p>
        </p:txBody>
      </p:sp>
      <p:sp>
        <p:nvSpPr>
          <p:cNvPr id="6" name="Rectangle 5">
            <a:extLst>
              <a:ext uri="{FF2B5EF4-FFF2-40B4-BE49-F238E27FC236}">
                <a16:creationId xmlns:a16="http://schemas.microsoft.com/office/drawing/2014/main" id="{7F91BF3F-9E39-4561-A1CA-60A4DD792995}"/>
              </a:ext>
            </a:extLst>
          </p:cNvPr>
          <p:cNvSpPr/>
          <p:nvPr/>
        </p:nvSpPr>
        <p:spPr>
          <a:xfrm>
            <a:off x="1435395" y="2859414"/>
            <a:ext cx="6198782" cy="2467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96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96BD-7EE2-4529-865F-BE5A1247A481}"/>
              </a:ext>
            </a:extLst>
          </p:cNvPr>
          <p:cNvSpPr>
            <a:spLocks noGrp="1"/>
          </p:cNvSpPr>
          <p:nvPr>
            <p:ph type="title"/>
          </p:nvPr>
        </p:nvSpPr>
        <p:spPr/>
        <p:txBody>
          <a:bodyPr/>
          <a:lstStyle/>
          <a:p>
            <a:r>
              <a:rPr lang="en-US" dirty="0"/>
              <a:t>Nested FOR LOOP Statements</a:t>
            </a:r>
          </a:p>
        </p:txBody>
      </p:sp>
      <p:sp>
        <p:nvSpPr>
          <p:cNvPr id="3" name="Content Placeholder 2">
            <a:extLst>
              <a:ext uri="{FF2B5EF4-FFF2-40B4-BE49-F238E27FC236}">
                <a16:creationId xmlns:a16="http://schemas.microsoft.com/office/drawing/2014/main" id="{5CB31938-2EB9-4103-8483-38E46D094A32}"/>
              </a:ext>
            </a:extLst>
          </p:cNvPr>
          <p:cNvSpPr>
            <a:spLocks noGrp="1"/>
          </p:cNvSpPr>
          <p:nvPr>
            <p:ph idx="1"/>
          </p:nvPr>
        </p:nvSpPr>
        <p:spPr>
          <a:xfrm>
            <a:off x="1261872" y="1828800"/>
            <a:ext cx="8595360" cy="1020726"/>
          </a:xfrm>
        </p:spPr>
        <p:txBody>
          <a:bodyPr>
            <a:normAutofit fontScale="92500" lnSpcReduction="10000"/>
          </a:bodyPr>
          <a:lstStyle/>
          <a:p>
            <a:r>
              <a:rPr lang="en-US" dirty="0"/>
              <a:t>A FOR LOOP (inner loop) statement can be inside another FOR LOOP (outer loop). The inner loop executes until the its index reaches the terminating value or an EXIT statement is executed. The control then will be given to the outer FOR loop. See the following code:</a:t>
            </a:r>
          </a:p>
        </p:txBody>
      </p:sp>
      <p:sp>
        <p:nvSpPr>
          <p:cNvPr id="4" name="TextBox 3">
            <a:extLst>
              <a:ext uri="{FF2B5EF4-FFF2-40B4-BE49-F238E27FC236}">
                <a16:creationId xmlns:a16="http://schemas.microsoft.com/office/drawing/2014/main" id="{9B384E41-50D7-4427-A665-6466BA0A0427}"/>
              </a:ext>
            </a:extLst>
          </p:cNvPr>
          <p:cNvSpPr txBox="1"/>
          <p:nvPr/>
        </p:nvSpPr>
        <p:spPr>
          <a:xfrm>
            <a:off x="1435391" y="2902687"/>
            <a:ext cx="5805382"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1..2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DBMS_OUTPUT.PUT_LINE ('---- i: '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FOR</a:t>
            </a:r>
            <a:r>
              <a:rPr lang="en-US" sz="1600" dirty="0">
                <a:solidFill>
                  <a:srgbClr val="009644"/>
                </a:solidFill>
                <a:latin typeface="Courier New" panose="02070309020205020404" pitchFamily="49" charset="0"/>
                <a:cs typeface="Courier New" panose="02070309020205020404" pitchFamily="49" charset="0"/>
              </a:rPr>
              <a:t> j </a:t>
            </a:r>
            <a:r>
              <a:rPr lang="en-US" sz="1600" b="1" dirty="0">
                <a:solidFill>
                  <a:srgbClr val="009644"/>
                </a:solidFill>
                <a:latin typeface="Courier New" panose="02070309020205020404" pitchFamily="49" charset="0"/>
                <a:cs typeface="Courier New" panose="02070309020205020404" pitchFamily="49" charset="0"/>
              </a:rPr>
              <a:t>IN REVERSE</a:t>
            </a:r>
            <a:r>
              <a:rPr lang="en-US" sz="1600" dirty="0">
                <a:solidFill>
                  <a:srgbClr val="009644"/>
                </a:solidFill>
                <a:latin typeface="Courier New" panose="02070309020205020404" pitchFamily="49" charset="0"/>
                <a:cs typeface="Courier New" panose="02070309020205020404" pitchFamily="49" charset="0"/>
              </a:rPr>
              <a:t> 1..4 </a:t>
            </a:r>
            <a:r>
              <a:rPr lang="en-US" sz="1600" b="1" dirty="0">
                <a:solidFill>
                  <a:srgbClr val="009644"/>
                </a:solidFill>
                <a:latin typeface="Courier New" panose="02070309020205020404" pitchFamily="49" charset="0"/>
                <a:cs typeface="Courier New" panose="02070309020205020404" pitchFamily="49" charset="0"/>
              </a:rPr>
              <a:t>LOOP</a:t>
            </a:r>
            <a:r>
              <a:rPr lang="en-US" sz="1600" dirty="0">
                <a:solidFill>
                  <a:srgbClr val="009644"/>
                </a:solidFill>
                <a:latin typeface="Courier New" panose="02070309020205020404" pitchFamily="49" charset="0"/>
                <a:cs typeface="Courier New" panose="02070309020205020404" pitchFamily="49" charset="0"/>
              </a:rPr>
              <a:t> </a:t>
            </a:r>
          </a:p>
          <a:p>
            <a:r>
              <a:rPr lang="en-US" sz="1600" dirty="0">
                <a:solidFill>
                  <a:srgbClr val="009644"/>
                </a:solidFill>
                <a:latin typeface="Courier New" panose="02070309020205020404" pitchFamily="49" charset="0"/>
                <a:cs typeface="Courier New" panose="02070309020205020404" pitchFamily="49" charset="0"/>
              </a:rPr>
              <a:t>      DBMS_OUTPUT.PUT_LINE ('-- j: ' || j);</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LOOP</a:t>
            </a:r>
            <a:r>
              <a:rPr lang="en-US" sz="1600" dirty="0">
                <a:solidFill>
                  <a:srgbClr val="009644"/>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17348E79-0E67-4BFB-B300-8E3CA71A0BB9}"/>
              </a:ext>
            </a:extLst>
          </p:cNvPr>
          <p:cNvSpPr/>
          <p:nvPr/>
        </p:nvSpPr>
        <p:spPr>
          <a:xfrm>
            <a:off x="1435391" y="2902687"/>
            <a:ext cx="5805381" cy="206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3CC9373-9E26-42DA-9DEC-53A6E6587622}"/>
              </a:ext>
            </a:extLst>
          </p:cNvPr>
          <p:cNvSpPr txBox="1"/>
          <p:nvPr/>
        </p:nvSpPr>
        <p:spPr>
          <a:xfrm>
            <a:off x="7453423" y="2902687"/>
            <a:ext cx="2690037" cy="3370153"/>
          </a:xfrm>
          <a:prstGeom prst="rect">
            <a:avLst/>
          </a:prstGeom>
          <a:noFill/>
        </p:spPr>
        <p:txBody>
          <a:bodyPr wrap="square" rtlCol="0">
            <a:spAutoFit/>
          </a:bodyPr>
          <a:lstStyle/>
          <a:p>
            <a:r>
              <a:rPr lang="en-US" sz="1700"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i: 1</a:t>
            </a:r>
          </a:p>
          <a:p>
            <a:r>
              <a:rPr lang="en-US" sz="1400" dirty="0">
                <a:latin typeface="Courier New" panose="02070309020205020404" pitchFamily="49" charset="0"/>
                <a:cs typeface="Courier New" panose="02070309020205020404" pitchFamily="49" charset="0"/>
              </a:rPr>
              <a:t>-- j: 4</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r>
              <a:rPr lang="en-US" sz="1400" dirty="0">
                <a:latin typeface="Courier New" panose="02070309020205020404" pitchFamily="49" charset="0"/>
                <a:cs typeface="Courier New" panose="02070309020205020404" pitchFamily="49" charset="0"/>
              </a:rPr>
              <a:t>---- i: 2</a:t>
            </a:r>
          </a:p>
          <a:p>
            <a:r>
              <a:rPr lang="en-US" sz="1400" dirty="0">
                <a:latin typeface="Courier New" panose="02070309020205020404" pitchFamily="49" charset="0"/>
                <a:cs typeface="Courier New" panose="02070309020205020404" pitchFamily="49" charset="0"/>
              </a:rPr>
              <a:t>-- j: 4</a:t>
            </a:r>
          </a:p>
          <a:p>
            <a:r>
              <a:rPr lang="en-US" sz="1400" dirty="0">
                <a:latin typeface="Courier New" panose="02070309020205020404" pitchFamily="49" charset="0"/>
                <a:cs typeface="Courier New" panose="02070309020205020404" pitchFamily="49" charset="0"/>
              </a:rPr>
              <a:t>-- j: 3</a:t>
            </a:r>
          </a:p>
          <a:p>
            <a:r>
              <a:rPr lang="en-US" sz="1400" dirty="0">
                <a:latin typeface="Courier New" panose="02070309020205020404" pitchFamily="49" charset="0"/>
                <a:cs typeface="Courier New" panose="02070309020205020404" pitchFamily="49" charset="0"/>
              </a:rPr>
              <a:t>-- j: 2</a:t>
            </a:r>
          </a:p>
          <a:p>
            <a:r>
              <a:rPr lang="en-US" sz="1400" dirty="0">
                <a:latin typeface="Courier New" panose="02070309020205020404" pitchFamily="49" charset="0"/>
                <a:cs typeface="Courier New" panose="02070309020205020404" pitchFamily="49" charset="0"/>
              </a:rPr>
              <a:t>-- j: 1</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058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C856-450B-426F-8766-2C755E98CE41}"/>
              </a:ext>
            </a:extLst>
          </p:cNvPr>
          <p:cNvSpPr>
            <a:spLocks noGrp="1"/>
          </p:cNvSpPr>
          <p:nvPr>
            <p:ph type="title"/>
          </p:nvPr>
        </p:nvSpPr>
        <p:spPr/>
        <p:txBody>
          <a:bodyPr/>
          <a:lstStyle/>
          <a:p>
            <a:r>
              <a:rPr lang="en-US" dirty="0"/>
              <a:t>WHILE LOOP Statement</a:t>
            </a:r>
          </a:p>
        </p:txBody>
      </p:sp>
      <p:sp>
        <p:nvSpPr>
          <p:cNvPr id="3" name="Content Placeholder 2">
            <a:extLst>
              <a:ext uri="{FF2B5EF4-FFF2-40B4-BE49-F238E27FC236}">
                <a16:creationId xmlns:a16="http://schemas.microsoft.com/office/drawing/2014/main" id="{E4F490E4-B7B8-4EBA-90DE-C7FEF5EBAAE6}"/>
              </a:ext>
            </a:extLst>
          </p:cNvPr>
          <p:cNvSpPr>
            <a:spLocks noGrp="1"/>
          </p:cNvSpPr>
          <p:nvPr>
            <p:ph idx="1"/>
          </p:nvPr>
        </p:nvSpPr>
        <p:spPr>
          <a:xfrm>
            <a:off x="1261872" y="1828800"/>
            <a:ext cx="8595360" cy="2955852"/>
          </a:xfrm>
        </p:spPr>
        <p:txBody>
          <a:bodyPr>
            <a:normAutofit lnSpcReduction="10000"/>
          </a:bodyPr>
          <a:lstStyle/>
          <a:p>
            <a:r>
              <a:rPr lang="en-US" dirty="0"/>
              <a:t>The WHILE loop executes the statements inside the loop as long as the loop condition is true. If the loop condition is false or an EXIT statement is executed, the control will be transferred to the next statement after the WHILE loop.</a:t>
            </a:r>
          </a:p>
          <a:p>
            <a:endParaRPr lang="en-US" dirty="0"/>
          </a:p>
          <a:p>
            <a:endParaRPr lang="en-US" dirty="0"/>
          </a:p>
          <a:p>
            <a:r>
              <a:rPr lang="en-US" dirty="0"/>
              <a:t>EXIT, EXIT WHEN, CONTINUE, or CONTINUE WHE statements can be used inside a WHILE loop to terminate the current loop or the current iteration early.</a:t>
            </a:r>
          </a:p>
        </p:txBody>
      </p:sp>
      <p:sp>
        <p:nvSpPr>
          <p:cNvPr id="4" name="TextBox 3">
            <a:extLst>
              <a:ext uri="{FF2B5EF4-FFF2-40B4-BE49-F238E27FC236}">
                <a16:creationId xmlns:a16="http://schemas.microsoft.com/office/drawing/2014/main" id="{42D10EBB-D804-49BC-881F-56C8FA426871}"/>
              </a:ext>
            </a:extLst>
          </p:cNvPr>
          <p:cNvSpPr txBox="1"/>
          <p:nvPr/>
        </p:nvSpPr>
        <p:spPr>
          <a:xfrm>
            <a:off x="1474527" y="2923952"/>
            <a:ext cx="5394109"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E56BC07C-4F43-46F1-95F1-C1F8D05CCF8F}"/>
              </a:ext>
            </a:extLst>
          </p:cNvPr>
          <p:cNvSpPr txBox="1"/>
          <p:nvPr/>
        </p:nvSpPr>
        <p:spPr>
          <a:xfrm>
            <a:off x="1477922" y="4699594"/>
            <a:ext cx="7783033"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WHILE</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CONTINUE</a:t>
            </a:r>
            <a:r>
              <a:rPr lang="en-US" sz="1600" dirty="0">
                <a:latin typeface="Courier New" panose="02070309020205020404" pitchFamily="49" charset="0"/>
                <a:cs typeface="Courier New" panose="02070309020205020404" pitchFamily="49" charset="0"/>
              </a:rPr>
              <a:t> WHEN condition;]</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EXIT WHEN</a:t>
            </a:r>
            <a:r>
              <a:rPr lang="en-US" sz="1600" dirty="0">
                <a:latin typeface="Courier New" panose="02070309020205020404" pitchFamily="49" charset="0"/>
                <a:cs typeface="Courier New" panose="02070309020205020404" pitchFamily="49" charset="0"/>
              </a:rPr>
              <a:t> condition;]</a:t>
            </a:r>
          </a:p>
          <a:p>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24763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C637-1DC8-4BD0-9AF1-837504ED191E}"/>
              </a:ext>
            </a:extLst>
          </p:cNvPr>
          <p:cNvSpPr>
            <a:spLocks noGrp="1"/>
          </p:cNvSpPr>
          <p:nvPr>
            <p:ph type="title"/>
          </p:nvPr>
        </p:nvSpPr>
        <p:spPr/>
        <p:txBody>
          <a:bodyPr/>
          <a:lstStyle/>
          <a:p>
            <a:r>
              <a:rPr lang="en-US" dirty="0"/>
              <a:t>WHILE LOOP Example</a:t>
            </a:r>
          </a:p>
        </p:txBody>
      </p:sp>
      <p:sp>
        <p:nvSpPr>
          <p:cNvPr id="3" name="Content Placeholder 2">
            <a:extLst>
              <a:ext uri="{FF2B5EF4-FFF2-40B4-BE49-F238E27FC236}">
                <a16:creationId xmlns:a16="http://schemas.microsoft.com/office/drawing/2014/main" id="{B01CA616-F0B4-4170-925C-97B98B363004}"/>
              </a:ext>
            </a:extLst>
          </p:cNvPr>
          <p:cNvSpPr>
            <a:spLocks noGrp="1"/>
          </p:cNvSpPr>
          <p:nvPr>
            <p:ph idx="1"/>
          </p:nvPr>
        </p:nvSpPr>
        <p:spPr>
          <a:xfrm>
            <a:off x="1261872" y="1786270"/>
            <a:ext cx="8595360" cy="393404"/>
          </a:xfrm>
        </p:spPr>
        <p:txBody>
          <a:bodyPr/>
          <a:lstStyle/>
          <a:p>
            <a:r>
              <a:rPr lang="en-US" dirty="0"/>
              <a:t>See the following code:</a:t>
            </a:r>
          </a:p>
        </p:txBody>
      </p:sp>
      <p:sp>
        <p:nvSpPr>
          <p:cNvPr id="5" name="TextBox 4">
            <a:extLst>
              <a:ext uri="{FF2B5EF4-FFF2-40B4-BE49-F238E27FC236}">
                <a16:creationId xmlns:a16="http://schemas.microsoft.com/office/drawing/2014/main" id="{8F8921D9-C577-466B-B7A2-0BD7D08F0656}"/>
              </a:ext>
            </a:extLst>
          </p:cNvPr>
          <p:cNvSpPr txBox="1"/>
          <p:nvPr/>
        </p:nvSpPr>
        <p:spPr>
          <a:xfrm>
            <a:off x="1456663" y="2200933"/>
            <a:ext cx="5890435" cy="4616648"/>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run  </a:t>
            </a:r>
            <a:r>
              <a:rPr lang="en-US" sz="1400" b="1" dirty="0">
                <a:latin typeface="Courier New" panose="02070309020205020404" pitchFamily="49" charset="0"/>
                <a:cs typeface="Courier New" panose="02070309020205020404" pitchFamily="49" charset="0"/>
              </a:rPr>
              <a:t>BOOLEAN</a:t>
            </a:r>
            <a:r>
              <a:rPr lang="en-US" sz="1400" dirty="0">
                <a:latin typeface="Courier New" panose="02070309020205020404" pitchFamily="49" charset="0"/>
                <a:cs typeface="Courier New" panose="02070309020205020404" pitchFamily="49" charset="0"/>
              </a:rPr>
              <a:t> := true;</a:t>
            </a:r>
          </a:p>
          <a:p>
            <a:r>
              <a:rPr lang="en-US" sz="1400" dirty="0">
                <a:latin typeface="Courier New" panose="02070309020205020404" pitchFamily="49" charset="0"/>
                <a:cs typeface="Courier New" panose="02070309020205020404" pitchFamily="49" charset="0"/>
              </a:rPr>
              <a:t>  round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1;</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First WHILE LOOP --');</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WHILE</a:t>
            </a:r>
            <a:r>
              <a:rPr lang="en-US" sz="1400" dirty="0">
                <a:solidFill>
                  <a:srgbClr val="009644"/>
                </a:solidFill>
                <a:latin typeface="Courier New" panose="02070309020205020404" pitchFamily="49" charset="0"/>
                <a:cs typeface="Courier New" panose="02070309020205020404" pitchFamily="49" charset="0"/>
              </a:rPr>
              <a:t> run </a:t>
            </a:r>
            <a:r>
              <a:rPr lang="en-US" sz="1400" b="1" dirty="0">
                <a:solidFill>
                  <a:srgbClr val="009644"/>
                </a:solidFill>
                <a:latin typeface="Courier New" panose="02070309020205020404" pitchFamily="49" charset="0"/>
                <a:cs typeface="Courier New" panose="02070309020205020404" pitchFamily="49" charset="0"/>
              </a:rPr>
              <a:t>LOOP</a:t>
            </a:r>
          </a:p>
          <a:p>
            <a:r>
              <a:rPr lang="en-US" sz="1400" dirty="0">
                <a:solidFill>
                  <a:srgbClr val="009644"/>
                </a:solidFill>
                <a:latin typeface="Courier New" panose="02070309020205020404" pitchFamily="49" charset="0"/>
                <a:cs typeface="Courier New" panose="02070309020205020404" pitchFamily="49" charset="0"/>
              </a:rPr>
              <a:t>    DBMS_OUTPUT.PUT_LINE ('round ' || round);</a:t>
            </a:r>
          </a:p>
          <a:p>
            <a:r>
              <a:rPr lang="en-US" sz="1400" dirty="0">
                <a:solidFill>
                  <a:srgbClr val="009644"/>
                </a:solidFill>
                <a:latin typeface="Courier New" panose="02070309020205020404" pitchFamily="49" charset="0"/>
                <a:cs typeface="Courier New" panose="02070309020205020404" pitchFamily="49" charset="0"/>
              </a:rPr>
              <a:t>    round := round + 1;</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IF</a:t>
            </a:r>
            <a:r>
              <a:rPr lang="en-US" sz="1400" dirty="0">
                <a:solidFill>
                  <a:srgbClr val="009644"/>
                </a:solidFill>
                <a:latin typeface="Courier New" panose="02070309020205020404" pitchFamily="49" charset="0"/>
                <a:cs typeface="Courier New" panose="02070309020205020404" pitchFamily="49" charset="0"/>
              </a:rPr>
              <a:t> round = 4 </a:t>
            </a:r>
            <a:r>
              <a:rPr lang="en-US" sz="1400" b="1" dirty="0">
                <a:solidFill>
                  <a:srgbClr val="009644"/>
                </a:solidFill>
                <a:latin typeface="Courier New" panose="02070309020205020404" pitchFamily="49" charset="0"/>
                <a:cs typeface="Courier New" panose="02070309020205020404" pitchFamily="49" charset="0"/>
              </a:rPr>
              <a:t>THEN</a:t>
            </a:r>
          </a:p>
          <a:p>
            <a:r>
              <a:rPr lang="en-US" sz="1400" dirty="0">
                <a:solidFill>
                  <a:srgbClr val="009644"/>
                </a:solidFill>
                <a:latin typeface="Courier New" panose="02070309020205020404" pitchFamily="49" charset="0"/>
                <a:cs typeface="Courier New" panose="02070309020205020404" pitchFamily="49" charset="0"/>
              </a:rPr>
              <a:t>      run := false;</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IF</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LOOP</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 Second WHILE LOOP --');</a:t>
            </a:r>
          </a:p>
          <a:p>
            <a:r>
              <a:rPr lang="en-US" sz="1400"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WHILE NOT</a:t>
            </a:r>
            <a:r>
              <a:rPr lang="en-US" sz="1400" dirty="0">
                <a:solidFill>
                  <a:srgbClr val="C00000"/>
                </a:solidFill>
                <a:latin typeface="Courier New" panose="02070309020205020404" pitchFamily="49" charset="0"/>
                <a:cs typeface="Courier New" panose="02070309020205020404" pitchFamily="49" charset="0"/>
              </a:rPr>
              <a:t> run </a:t>
            </a:r>
            <a:r>
              <a:rPr lang="en-US" sz="1400" b="1" dirty="0">
                <a:solidFill>
                  <a:srgbClr val="C00000"/>
                </a:solidFill>
                <a:latin typeface="Courier New" panose="02070309020205020404" pitchFamily="49" charset="0"/>
                <a:cs typeface="Courier New" panose="02070309020205020404" pitchFamily="49" charset="0"/>
              </a:rPr>
              <a:t>LOOP</a:t>
            </a:r>
          </a:p>
          <a:p>
            <a:r>
              <a:rPr lang="en-US" sz="1400" dirty="0">
                <a:solidFill>
                  <a:srgbClr val="C00000"/>
                </a:solidFill>
                <a:latin typeface="Courier New" panose="02070309020205020404" pitchFamily="49" charset="0"/>
                <a:cs typeface="Courier New" panose="02070309020205020404" pitchFamily="49" charset="0"/>
              </a:rPr>
              <a:t>    DBMS_OUTPUT.PUT_LINE ('round ' || round);</a:t>
            </a:r>
          </a:p>
          <a:p>
            <a:r>
              <a:rPr lang="en-US" sz="1400" dirty="0">
                <a:solidFill>
                  <a:srgbClr val="C00000"/>
                </a:solidFill>
                <a:latin typeface="Courier New" panose="02070309020205020404" pitchFamily="49" charset="0"/>
                <a:cs typeface="Courier New" panose="02070309020205020404" pitchFamily="49" charset="0"/>
              </a:rPr>
              <a:t>    round := round - 1;</a:t>
            </a:r>
          </a:p>
          <a:p>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IF</a:t>
            </a:r>
            <a:r>
              <a:rPr lang="en-US" sz="1400" dirty="0">
                <a:solidFill>
                  <a:srgbClr val="C00000"/>
                </a:solidFill>
                <a:latin typeface="Courier New" panose="02070309020205020404" pitchFamily="49" charset="0"/>
                <a:cs typeface="Courier New" panose="02070309020205020404" pitchFamily="49" charset="0"/>
              </a:rPr>
              <a:t> round = 0 </a:t>
            </a:r>
            <a:r>
              <a:rPr lang="en-US" sz="1400" b="1" dirty="0">
                <a:solidFill>
                  <a:srgbClr val="C00000"/>
                </a:solidFill>
                <a:latin typeface="Courier New" panose="02070309020205020404" pitchFamily="49" charset="0"/>
                <a:cs typeface="Courier New" panose="02070309020205020404" pitchFamily="49" charset="0"/>
              </a:rPr>
              <a:t>THEN</a:t>
            </a:r>
          </a:p>
          <a:p>
            <a:r>
              <a:rPr lang="en-US" sz="1400" dirty="0">
                <a:solidFill>
                  <a:srgbClr val="C00000"/>
                </a:solidFill>
                <a:latin typeface="Courier New" panose="02070309020205020404" pitchFamily="49" charset="0"/>
                <a:cs typeface="Courier New" panose="02070309020205020404" pitchFamily="49" charset="0"/>
              </a:rPr>
              <a:t>      run := true;</a:t>
            </a:r>
          </a:p>
          <a:p>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END</a:t>
            </a:r>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IF</a:t>
            </a:r>
            <a:r>
              <a:rPr lang="en-US" sz="1400" dirty="0">
                <a:solidFill>
                  <a:srgbClr val="C00000"/>
                </a:solidFill>
                <a:latin typeface="Courier New" panose="02070309020205020404" pitchFamily="49" charset="0"/>
                <a:cs typeface="Courier New" panose="02070309020205020404" pitchFamily="49" charset="0"/>
              </a:rPr>
              <a:t>;</a:t>
            </a:r>
          </a:p>
          <a:p>
            <a:r>
              <a:rPr lang="en-US" sz="1400" dirty="0">
                <a:solidFill>
                  <a:srgbClr val="C00000"/>
                </a:solidFill>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END LOOP</a:t>
            </a:r>
            <a:r>
              <a:rPr lang="en-US" sz="1400" dirty="0">
                <a:solidFill>
                  <a:srgbClr val="C000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417A988D-396A-4E64-8AC0-4CE08D9DA14D}"/>
              </a:ext>
            </a:extLst>
          </p:cNvPr>
          <p:cNvSpPr/>
          <p:nvPr/>
        </p:nvSpPr>
        <p:spPr>
          <a:xfrm>
            <a:off x="1446028" y="2179674"/>
            <a:ext cx="5879805" cy="45826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E23462-937C-4C23-ADDA-044699F0EA6F}"/>
              </a:ext>
            </a:extLst>
          </p:cNvPr>
          <p:cNvSpPr txBox="1"/>
          <p:nvPr/>
        </p:nvSpPr>
        <p:spPr>
          <a:xfrm>
            <a:off x="7549116" y="2179674"/>
            <a:ext cx="2796363" cy="2954655"/>
          </a:xfrm>
          <a:prstGeom prst="rect">
            <a:avLst/>
          </a:prstGeom>
          <a:noFill/>
        </p:spPr>
        <p:txBody>
          <a:bodyPr wrap="square" rtlCol="0">
            <a:spAutoFit/>
          </a:bodyPr>
          <a:lstStyle/>
          <a:p>
            <a:r>
              <a:rPr lang="en-US"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First WHILE LOOP --</a:t>
            </a:r>
          </a:p>
          <a:p>
            <a:r>
              <a:rPr lang="en-US" sz="1400" dirty="0">
                <a:latin typeface="Courier New" panose="02070309020205020404" pitchFamily="49" charset="0"/>
                <a:cs typeface="Courier New" panose="02070309020205020404" pitchFamily="49" charset="0"/>
              </a:rPr>
              <a:t>round 1</a:t>
            </a:r>
          </a:p>
          <a:p>
            <a:r>
              <a:rPr lang="en-US" sz="1400" dirty="0">
                <a:latin typeface="Courier New" panose="02070309020205020404" pitchFamily="49" charset="0"/>
                <a:cs typeface="Courier New" panose="02070309020205020404" pitchFamily="49" charset="0"/>
              </a:rPr>
              <a:t>round 2</a:t>
            </a:r>
          </a:p>
          <a:p>
            <a:r>
              <a:rPr lang="en-US" sz="1400" dirty="0">
                <a:latin typeface="Courier New" panose="02070309020205020404" pitchFamily="49" charset="0"/>
                <a:cs typeface="Courier New" panose="02070309020205020404" pitchFamily="49" charset="0"/>
              </a:rPr>
              <a:t>round 3</a:t>
            </a:r>
          </a:p>
          <a:p>
            <a:r>
              <a:rPr lang="en-US" sz="1400" dirty="0">
                <a:latin typeface="Courier New" panose="02070309020205020404" pitchFamily="49" charset="0"/>
                <a:cs typeface="Courier New" panose="02070309020205020404" pitchFamily="49" charset="0"/>
              </a:rPr>
              <a:t>-- Second WHILE LOOP --</a:t>
            </a:r>
          </a:p>
          <a:p>
            <a:r>
              <a:rPr lang="en-US" sz="1400" dirty="0">
                <a:latin typeface="Courier New" panose="02070309020205020404" pitchFamily="49" charset="0"/>
                <a:cs typeface="Courier New" panose="02070309020205020404" pitchFamily="49" charset="0"/>
              </a:rPr>
              <a:t>round 4</a:t>
            </a:r>
          </a:p>
          <a:p>
            <a:r>
              <a:rPr lang="en-US" sz="1400" dirty="0">
                <a:latin typeface="Courier New" panose="02070309020205020404" pitchFamily="49" charset="0"/>
                <a:cs typeface="Courier New" panose="02070309020205020404" pitchFamily="49" charset="0"/>
              </a:rPr>
              <a:t>round 3</a:t>
            </a:r>
          </a:p>
          <a:p>
            <a:r>
              <a:rPr lang="en-US" sz="1400" dirty="0">
                <a:latin typeface="Courier New" panose="02070309020205020404" pitchFamily="49" charset="0"/>
                <a:cs typeface="Courier New" panose="02070309020205020404" pitchFamily="49" charset="0"/>
              </a:rPr>
              <a:t>round 2</a:t>
            </a:r>
          </a:p>
          <a:p>
            <a:r>
              <a:rPr lang="en-US" sz="1400" dirty="0">
                <a:latin typeface="Courier New" panose="02070309020205020404" pitchFamily="49" charset="0"/>
                <a:cs typeface="Courier New" panose="02070309020205020404" pitchFamily="49" charset="0"/>
              </a:rPr>
              <a:t>round 1</a:t>
            </a:r>
          </a:p>
        </p:txBody>
      </p:sp>
    </p:spTree>
    <p:extLst>
      <p:ext uri="{BB962C8B-B14F-4D97-AF65-F5344CB8AC3E}">
        <p14:creationId xmlns:p14="http://schemas.microsoft.com/office/powerpoint/2010/main" val="174210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D626-BC49-4CAC-8306-520BA9F9160B}"/>
              </a:ext>
            </a:extLst>
          </p:cNvPr>
          <p:cNvSpPr>
            <a:spLocks noGrp="1"/>
          </p:cNvSpPr>
          <p:nvPr>
            <p:ph type="title"/>
          </p:nvPr>
        </p:nvSpPr>
        <p:spPr/>
        <p:txBody>
          <a:bodyPr/>
          <a:lstStyle/>
          <a:p>
            <a:r>
              <a:rPr lang="en-US" dirty="0"/>
              <a:t>Cursors</a:t>
            </a:r>
          </a:p>
        </p:txBody>
      </p:sp>
      <p:sp>
        <p:nvSpPr>
          <p:cNvPr id="3" name="Text Placeholder 2">
            <a:extLst>
              <a:ext uri="{FF2B5EF4-FFF2-40B4-BE49-F238E27FC236}">
                <a16:creationId xmlns:a16="http://schemas.microsoft.com/office/drawing/2014/main" id="{653E608D-13C5-4C33-B8AA-A7DA589D18C3}"/>
              </a:ext>
            </a:extLst>
          </p:cNvPr>
          <p:cNvSpPr>
            <a:spLocks noGrp="1"/>
          </p:cNvSpPr>
          <p:nvPr>
            <p:ph type="body" idx="1"/>
          </p:nvPr>
        </p:nvSpPr>
        <p:spPr/>
        <p:txBody>
          <a:bodyPr/>
          <a:lstStyle/>
          <a:p>
            <a:r>
              <a:rPr lang="en-US" dirty="0">
                <a:hlinkClick r:id="rId2"/>
              </a:rPr>
              <a:t>https://docs.oracle.com/database/121/LNPLS/static.htm#LNPLS554</a:t>
            </a:r>
            <a:endParaRPr lang="en-US" dirty="0"/>
          </a:p>
        </p:txBody>
      </p:sp>
    </p:spTree>
    <p:extLst>
      <p:ext uri="{BB962C8B-B14F-4D97-AF65-F5344CB8AC3E}">
        <p14:creationId xmlns:p14="http://schemas.microsoft.com/office/powerpoint/2010/main" val="51642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smtClean="0"/>
              <a:t>Conditional Statements</a:t>
            </a:r>
            <a:endParaRPr lang="en-US" dirty="0"/>
          </a:p>
          <a:p>
            <a:r>
              <a:rPr lang="en-US" dirty="0" smtClean="0"/>
              <a:t>Iteration Statements</a:t>
            </a:r>
            <a:endParaRPr lang="en-US" dirty="0"/>
          </a:p>
          <a:p>
            <a:r>
              <a:rPr lang="en-US" dirty="0" smtClean="0"/>
              <a:t>Cursors</a:t>
            </a:r>
            <a:endParaRPr lang="en-US" dirty="0"/>
          </a:p>
          <a:p>
            <a:r>
              <a:rPr lang="en-US" smtClean="0"/>
              <a:t>User-defined </a:t>
            </a:r>
            <a:r>
              <a:rPr lang="en-US" dirty="0" smtClean="0"/>
              <a:t>Functions</a:t>
            </a:r>
            <a:endParaRPr lang="en-US" dirty="0"/>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5DFD-5379-4A11-B937-D49E37BCD4DB}"/>
              </a:ext>
            </a:extLst>
          </p:cNvPr>
          <p:cNvSpPr>
            <a:spLocks noGrp="1"/>
          </p:cNvSpPr>
          <p:nvPr>
            <p:ph type="title"/>
          </p:nvPr>
        </p:nvSpPr>
        <p:spPr/>
        <p:txBody>
          <a:bodyPr/>
          <a:lstStyle/>
          <a:p>
            <a:r>
              <a:rPr lang="en-US" dirty="0"/>
              <a:t>Multiple-Row Result Sets in PL/SQL</a:t>
            </a:r>
          </a:p>
        </p:txBody>
      </p:sp>
      <p:sp>
        <p:nvSpPr>
          <p:cNvPr id="3" name="Content Placeholder 2">
            <a:extLst>
              <a:ext uri="{FF2B5EF4-FFF2-40B4-BE49-F238E27FC236}">
                <a16:creationId xmlns:a16="http://schemas.microsoft.com/office/drawing/2014/main" id="{EA8E8400-ACDA-4AB7-BE69-942717118C8A}"/>
              </a:ext>
            </a:extLst>
          </p:cNvPr>
          <p:cNvSpPr>
            <a:spLocks noGrp="1"/>
          </p:cNvSpPr>
          <p:nvPr>
            <p:ph idx="1"/>
          </p:nvPr>
        </p:nvSpPr>
        <p:spPr>
          <a:xfrm>
            <a:off x="1261872" y="1828801"/>
            <a:ext cx="8595360" cy="1600199"/>
          </a:xfrm>
        </p:spPr>
        <p:txBody>
          <a:bodyPr/>
          <a:lstStyle/>
          <a:p>
            <a:r>
              <a:rPr lang="en-US" dirty="0"/>
              <a:t>Cursors are used to process multiple rows in PL/SQL blocks.</a:t>
            </a:r>
          </a:p>
          <a:p>
            <a:r>
              <a:rPr lang="en-US" dirty="0"/>
              <a:t>In this course, we learn basic fundamentals about cursors. We use cursors to return multiple rows from a PL/SQL procedure to a caller procedure or program. </a:t>
            </a:r>
          </a:p>
        </p:txBody>
      </p:sp>
    </p:spTree>
    <p:extLst>
      <p:ext uri="{BB962C8B-B14F-4D97-AF65-F5344CB8AC3E}">
        <p14:creationId xmlns:p14="http://schemas.microsoft.com/office/powerpoint/2010/main" val="362780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915C-2A4A-4B6A-91FB-0AD7969DB54A}"/>
              </a:ext>
            </a:extLst>
          </p:cNvPr>
          <p:cNvSpPr>
            <a:spLocks noGrp="1"/>
          </p:cNvSpPr>
          <p:nvPr>
            <p:ph type="title"/>
          </p:nvPr>
        </p:nvSpPr>
        <p:spPr/>
        <p:txBody>
          <a:bodyPr/>
          <a:lstStyle/>
          <a:p>
            <a:r>
              <a:rPr lang="en-US" dirty="0"/>
              <a:t>PL/SQL Cursors</a:t>
            </a:r>
          </a:p>
        </p:txBody>
      </p:sp>
      <p:sp>
        <p:nvSpPr>
          <p:cNvPr id="3" name="Content Placeholder 2">
            <a:extLst>
              <a:ext uri="{FF2B5EF4-FFF2-40B4-BE49-F238E27FC236}">
                <a16:creationId xmlns:a16="http://schemas.microsoft.com/office/drawing/2014/main" id="{1D7AA48D-CE3E-4D1D-B2D0-8F563D0DD729}"/>
              </a:ext>
            </a:extLst>
          </p:cNvPr>
          <p:cNvSpPr>
            <a:spLocks noGrp="1"/>
          </p:cNvSpPr>
          <p:nvPr>
            <p:ph idx="1"/>
          </p:nvPr>
        </p:nvSpPr>
        <p:spPr/>
        <p:txBody>
          <a:bodyPr/>
          <a:lstStyle/>
          <a:p>
            <a:r>
              <a:rPr lang="en-US" dirty="0"/>
              <a:t>A cursor is a pointer to a context area that includes the result of a processed SQL statement. Simply, a cursor contains the rows of a select statement.</a:t>
            </a:r>
          </a:p>
          <a:p>
            <a:r>
              <a:rPr lang="en-US" dirty="0"/>
              <a:t>In PL/SQL, cursors are used to access and process the rows returned by a SELECT statement.</a:t>
            </a:r>
          </a:p>
          <a:p>
            <a:r>
              <a:rPr lang="en-US" dirty="0"/>
              <a:t>There are two types of cursors:</a:t>
            </a:r>
          </a:p>
          <a:p>
            <a:pPr lvl="1"/>
            <a:r>
              <a:rPr lang="en-US" dirty="0"/>
              <a:t>Implicit cursors</a:t>
            </a:r>
          </a:p>
          <a:p>
            <a:pPr lvl="1"/>
            <a:r>
              <a:rPr lang="en-US" dirty="0"/>
              <a:t>Explicit cursors</a:t>
            </a:r>
          </a:p>
          <a:p>
            <a:endParaRPr lang="en-US" dirty="0"/>
          </a:p>
        </p:txBody>
      </p:sp>
    </p:spTree>
    <p:extLst>
      <p:ext uri="{BB962C8B-B14F-4D97-AF65-F5344CB8AC3E}">
        <p14:creationId xmlns:p14="http://schemas.microsoft.com/office/powerpoint/2010/main" val="1763313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9B26-0DE2-4095-B042-6B004776ECC4}"/>
              </a:ext>
            </a:extLst>
          </p:cNvPr>
          <p:cNvSpPr>
            <a:spLocks noGrp="1"/>
          </p:cNvSpPr>
          <p:nvPr>
            <p:ph type="title"/>
          </p:nvPr>
        </p:nvSpPr>
        <p:spPr/>
        <p:txBody>
          <a:bodyPr/>
          <a:lstStyle/>
          <a:p>
            <a:r>
              <a:rPr lang="en-US" dirty="0"/>
              <a:t>Implicit Cursors</a:t>
            </a:r>
          </a:p>
        </p:txBody>
      </p:sp>
      <p:sp>
        <p:nvSpPr>
          <p:cNvPr id="3" name="Content Placeholder 2">
            <a:extLst>
              <a:ext uri="{FF2B5EF4-FFF2-40B4-BE49-F238E27FC236}">
                <a16:creationId xmlns:a16="http://schemas.microsoft.com/office/drawing/2014/main" id="{C11AD118-955F-4ABB-BFA2-03833F2FF1C3}"/>
              </a:ext>
            </a:extLst>
          </p:cNvPr>
          <p:cNvSpPr>
            <a:spLocks noGrp="1"/>
          </p:cNvSpPr>
          <p:nvPr>
            <p:ph idx="1"/>
          </p:nvPr>
        </p:nvSpPr>
        <p:spPr/>
        <p:txBody>
          <a:bodyPr/>
          <a:lstStyle/>
          <a:p>
            <a:r>
              <a:rPr lang="en-US" dirty="0"/>
              <a:t>The implicit cursors are automatically created while a statement such as INSERT, UPDATE, DELETE, and SELECT are executed.</a:t>
            </a:r>
          </a:p>
          <a:p>
            <a:r>
              <a:rPr lang="en-US" dirty="0"/>
              <a:t>The implicit cursor attributes can be used to determine if any rows have been affected as a result of the execution of a SQL statement.</a:t>
            </a:r>
          </a:p>
          <a:p>
            <a:r>
              <a:rPr lang="en-US" dirty="0"/>
              <a:t>In PL/SQL, the SELECT INTO statement, the implicit cursor can be evaluated to see if any row is returned.</a:t>
            </a:r>
          </a:p>
          <a:p>
            <a:endParaRPr lang="en-US" dirty="0"/>
          </a:p>
        </p:txBody>
      </p:sp>
      <p:graphicFrame>
        <p:nvGraphicFramePr>
          <p:cNvPr id="4" name="Table 4">
            <a:extLst>
              <a:ext uri="{FF2B5EF4-FFF2-40B4-BE49-F238E27FC236}">
                <a16:creationId xmlns:a16="http://schemas.microsoft.com/office/drawing/2014/main" id="{8918B83D-7872-49B7-916D-4B23F3A764DF}"/>
              </a:ext>
            </a:extLst>
          </p:cNvPr>
          <p:cNvGraphicFramePr>
            <a:graphicFrameLocks noGrp="1"/>
          </p:cNvGraphicFramePr>
          <p:nvPr>
            <p:extLst>
              <p:ext uri="{D42A27DB-BD31-4B8C-83A1-F6EECF244321}">
                <p14:modId xmlns:p14="http://schemas.microsoft.com/office/powerpoint/2010/main" val="2279839421"/>
              </p:ext>
            </p:extLst>
          </p:nvPr>
        </p:nvGraphicFramePr>
        <p:xfrm>
          <a:off x="1495552" y="4092575"/>
          <a:ext cx="8128000" cy="2296160"/>
        </p:xfrm>
        <a:graphic>
          <a:graphicData uri="http://schemas.openxmlformats.org/drawingml/2006/table">
            <a:tbl>
              <a:tblPr firstRow="1" bandRow="1">
                <a:tableStyleId>{5C22544A-7EE6-4342-B048-85BDC9FD1C3A}</a:tableStyleId>
              </a:tblPr>
              <a:tblGrid>
                <a:gridCol w="2406597">
                  <a:extLst>
                    <a:ext uri="{9D8B030D-6E8A-4147-A177-3AD203B41FA5}">
                      <a16:colId xmlns:a16="http://schemas.microsoft.com/office/drawing/2014/main" val="2880104531"/>
                    </a:ext>
                  </a:extLst>
                </a:gridCol>
                <a:gridCol w="5721403">
                  <a:extLst>
                    <a:ext uri="{9D8B030D-6E8A-4147-A177-3AD203B41FA5}">
                      <a16:colId xmlns:a16="http://schemas.microsoft.com/office/drawing/2014/main" val="3902456885"/>
                    </a:ext>
                  </a:extLst>
                </a:gridCol>
              </a:tblGrid>
              <a:tr h="370840">
                <a:tc>
                  <a:txBody>
                    <a:bodyPr/>
                    <a:lstStyle/>
                    <a:p>
                      <a:r>
                        <a:rPr lang="en-US" sz="1400" dirty="0"/>
                        <a:t>Attributes</a:t>
                      </a:r>
                    </a:p>
                  </a:txBody>
                  <a:tcPr/>
                </a:tc>
                <a:tc>
                  <a:txBody>
                    <a:bodyPr/>
                    <a:lstStyle/>
                    <a:p>
                      <a:r>
                        <a:rPr lang="en-US" sz="1400" dirty="0"/>
                        <a:t>Description</a:t>
                      </a:r>
                    </a:p>
                  </a:txBody>
                  <a:tcPr/>
                </a:tc>
                <a:extLst>
                  <a:ext uri="{0D108BD9-81ED-4DB2-BD59-A6C34878D82A}">
                    <a16:rowId xmlns:a16="http://schemas.microsoft.com/office/drawing/2014/main" val="1124767038"/>
                  </a:ext>
                </a:extLst>
              </a:tr>
              <a:tr h="370840">
                <a:tc>
                  <a:txBody>
                    <a:bodyPr/>
                    <a:lstStyle/>
                    <a:p>
                      <a:r>
                        <a:rPr lang="en-US" sz="1400" dirty="0"/>
                        <a:t>SQL%FOUND</a:t>
                      </a:r>
                    </a:p>
                  </a:txBody>
                  <a:tcPr/>
                </a:tc>
                <a:tc>
                  <a:txBody>
                    <a:bodyPr/>
                    <a:lstStyle/>
                    <a:p>
                      <a:r>
                        <a:rPr lang="en-US" sz="1400" dirty="0"/>
                        <a:t>It returns true if at least one row is affected by the execution of a DML statement or a SELECT statement.</a:t>
                      </a:r>
                    </a:p>
                  </a:txBody>
                  <a:tcPr/>
                </a:tc>
                <a:extLst>
                  <a:ext uri="{0D108BD9-81ED-4DB2-BD59-A6C34878D82A}">
                    <a16:rowId xmlns:a16="http://schemas.microsoft.com/office/drawing/2014/main" val="3060184137"/>
                  </a:ext>
                </a:extLst>
              </a:tr>
              <a:tr h="370840">
                <a:tc>
                  <a:txBody>
                    <a:bodyPr/>
                    <a:lstStyle/>
                    <a:p>
                      <a:r>
                        <a:rPr lang="en-US" sz="1400" dirty="0"/>
                        <a:t>SQL%NOTFOUND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 returns true if no row is affected by the execution of a DML statement or a SELECT statement.</a:t>
                      </a:r>
                    </a:p>
                  </a:txBody>
                  <a:tcPr/>
                </a:tc>
                <a:extLst>
                  <a:ext uri="{0D108BD9-81ED-4DB2-BD59-A6C34878D82A}">
                    <a16:rowId xmlns:a16="http://schemas.microsoft.com/office/drawing/2014/main" val="4035585054"/>
                  </a:ext>
                </a:extLst>
              </a:tr>
              <a:tr h="370840">
                <a:tc>
                  <a:txBody>
                    <a:bodyPr/>
                    <a:lstStyle/>
                    <a:p>
                      <a:r>
                        <a:rPr lang="en-US" sz="1400" dirty="0"/>
                        <a:t>SQL%ROWCOUNT</a:t>
                      </a:r>
                    </a:p>
                  </a:txBody>
                  <a:tcPr/>
                </a:tc>
                <a:tc>
                  <a:txBody>
                    <a:bodyPr/>
                    <a:lstStyle/>
                    <a:p>
                      <a:r>
                        <a:rPr lang="en-US" sz="1400" dirty="0"/>
                        <a:t>This attribute is always for implicit cursors</a:t>
                      </a:r>
                    </a:p>
                  </a:txBody>
                  <a:tcPr/>
                </a:tc>
                <a:extLst>
                  <a:ext uri="{0D108BD9-81ED-4DB2-BD59-A6C34878D82A}">
                    <a16:rowId xmlns:a16="http://schemas.microsoft.com/office/drawing/2014/main" val="2702967187"/>
                  </a:ext>
                </a:extLst>
              </a:tr>
              <a:tr h="370840">
                <a:tc>
                  <a:txBody>
                    <a:bodyPr/>
                    <a:lstStyle/>
                    <a:p>
                      <a:r>
                        <a:rPr lang="en-US" sz="1400" dirty="0"/>
                        <a:t>SQL%ISOPEN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It returns the number of rows affected by the execution of a DML statement or a SELECT statement.</a:t>
                      </a:r>
                    </a:p>
                  </a:txBody>
                  <a:tcPr/>
                </a:tc>
                <a:extLst>
                  <a:ext uri="{0D108BD9-81ED-4DB2-BD59-A6C34878D82A}">
                    <a16:rowId xmlns:a16="http://schemas.microsoft.com/office/drawing/2014/main" val="1665656339"/>
                  </a:ext>
                </a:extLst>
              </a:tr>
            </a:tbl>
          </a:graphicData>
        </a:graphic>
      </p:graphicFrame>
    </p:spTree>
    <p:extLst>
      <p:ext uri="{BB962C8B-B14F-4D97-AF65-F5344CB8AC3E}">
        <p14:creationId xmlns:p14="http://schemas.microsoft.com/office/powerpoint/2010/main" val="996266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32A6-4E82-41FA-8FF0-8571F05C029D}"/>
              </a:ext>
            </a:extLst>
          </p:cNvPr>
          <p:cNvSpPr>
            <a:spLocks noGrp="1"/>
          </p:cNvSpPr>
          <p:nvPr>
            <p:ph type="title"/>
          </p:nvPr>
        </p:nvSpPr>
        <p:spPr/>
        <p:txBody>
          <a:bodyPr/>
          <a:lstStyle/>
          <a:p>
            <a:r>
              <a:rPr lang="en-US" dirty="0"/>
              <a:t>Explicit Cursors</a:t>
            </a:r>
          </a:p>
        </p:txBody>
      </p:sp>
      <p:sp>
        <p:nvSpPr>
          <p:cNvPr id="3" name="Content Placeholder 2">
            <a:extLst>
              <a:ext uri="{FF2B5EF4-FFF2-40B4-BE49-F238E27FC236}">
                <a16:creationId xmlns:a16="http://schemas.microsoft.com/office/drawing/2014/main" id="{7B974104-EF97-4000-BC53-FB5ADEC50ECF}"/>
              </a:ext>
            </a:extLst>
          </p:cNvPr>
          <p:cNvSpPr>
            <a:spLocks noGrp="1"/>
          </p:cNvSpPr>
          <p:nvPr>
            <p:ph idx="1"/>
          </p:nvPr>
        </p:nvSpPr>
        <p:spPr>
          <a:xfrm>
            <a:off x="1261872" y="1828801"/>
            <a:ext cx="8595360" cy="1446028"/>
          </a:xfrm>
        </p:spPr>
        <p:txBody>
          <a:bodyPr/>
          <a:lstStyle/>
          <a:p>
            <a:r>
              <a:rPr lang="en-US" dirty="0"/>
              <a:t>The explicit cursors are defined in the declaration section of a PL/SQL block by programmers. It is used to process the multi-row results from a SELECT statement.</a:t>
            </a:r>
          </a:p>
          <a:p>
            <a:r>
              <a:rPr lang="en-US" dirty="0"/>
              <a:t>To define cursor:</a:t>
            </a:r>
          </a:p>
          <a:p>
            <a:endParaRPr lang="en-US" dirty="0"/>
          </a:p>
        </p:txBody>
      </p:sp>
      <p:sp>
        <p:nvSpPr>
          <p:cNvPr id="4" name="TextBox 3">
            <a:extLst>
              <a:ext uri="{FF2B5EF4-FFF2-40B4-BE49-F238E27FC236}">
                <a16:creationId xmlns:a16="http://schemas.microsoft.com/office/drawing/2014/main" id="{DB94FF54-4810-486B-ADD7-F14DCF59CC33}"/>
              </a:ext>
            </a:extLst>
          </p:cNvPr>
          <p:cNvSpPr txBox="1"/>
          <p:nvPr/>
        </p:nvSpPr>
        <p:spPr>
          <a:xfrm>
            <a:off x="1453258" y="3270916"/>
            <a:ext cx="6095858"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CURSOR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cursor_name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select_statement</a:t>
            </a:r>
            <a:r>
              <a:rPr lang="en-US" dirty="0">
                <a:latin typeface="Courier New" panose="02070309020205020404" pitchFamily="49" charset="0"/>
                <a:cs typeface="Courier New" panose="02070309020205020404" pitchFamily="49" charset="0"/>
              </a:rPr>
              <a:t>;  </a:t>
            </a:r>
          </a:p>
        </p:txBody>
      </p:sp>
      <p:sp>
        <p:nvSpPr>
          <p:cNvPr id="5" name="Content Placeholder 2">
            <a:extLst>
              <a:ext uri="{FF2B5EF4-FFF2-40B4-BE49-F238E27FC236}">
                <a16:creationId xmlns:a16="http://schemas.microsoft.com/office/drawing/2014/main" id="{F466B1BA-F3C4-4EBC-8060-B1097EE322D3}"/>
              </a:ext>
            </a:extLst>
          </p:cNvPr>
          <p:cNvSpPr txBox="1">
            <a:spLocks/>
          </p:cNvSpPr>
          <p:nvPr/>
        </p:nvSpPr>
        <p:spPr>
          <a:xfrm>
            <a:off x="1261872" y="3880882"/>
            <a:ext cx="8595360" cy="23285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an explicit cursor in a PL/SQL block:</a:t>
            </a:r>
          </a:p>
          <a:p>
            <a:pPr lvl="1"/>
            <a:r>
              <a:rPr lang="en-US" dirty="0"/>
              <a:t>Declare the cursor</a:t>
            </a:r>
          </a:p>
          <a:p>
            <a:pPr lvl="2"/>
            <a:r>
              <a:rPr lang="en-US" dirty="0"/>
              <a:t>The memory is allocated for the cursor</a:t>
            </a:r>
          </a:p>
          <a:p>
            <a:pPr lvl="1"/>
            <a:r>
              <a:rPr lang="en-US" dirty="0"/>
              <a:t>Open the cursor</a:t>
            </a:r>
          </a:p>
          <a:p>
            <a:pPr lvl="1"/>
            <a:r>
              <a:rPr lang="en-US" dirty="0"/>
              <a:t>Retrieve data from the cursor</a:t>
            </a:r>
          </a:p>
          <a:p>
            <a:pPr lvl="1"/>
            <a:r>
              <a:rPr lang="en-US" dirty="0"/>
              <a:t>Close the cursor</a:t>
            </a:r>
          </a:p>
          <a:p>
            <a:pPr lvl="2"/>
            <a:r>
              <a:rPr lang="en-US" dirty="0"/>
              <a:t>The memory allocated to the cursor is released. </a:t>
            </a:r>
          </a:p>
          <a:p>
            <a:endParaRPr lang="en-US" dirty="0"/>
          </a:p>
        </p:txBody>
      </p:sp>
    </p:spTree>
    <p:extLst>
      <p:ext uri="{BB962C8B-B14F-4D97-AF65-F5344CB8AC3E}">
        <p14:creationId xmlns:p14="http://schemas.microsoft.com/office/powerpoint/2010/main" val="17275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BF41-4D19-4362-8B67-FBEF37B34D6E}"/>
              </a:ext>
            </a:extLst>
          </p:cNvPr>
          <p:cNvSpPr>
            <a:spLocks noGrp="1"/>
          </p:cNvSpPr>
          <p:nvPr>
            <p:ph type="title"/>
          </p:nvPr>
        </p:nvSpPr>
        <p:spPr/>
        <p:txBody>
          <a:bodyPr/>
          <a:lstStyle/>
          <a:p>
            <a:r>
              <a:rPr lang="en-US" dirty="0"/>
              <a:t>Declare a Cursor</a:t>
            </a:r>
          </a:p>
        </p:txBody>
      </p:sp>
      <p:sp>
        <p:nvSpPr>
          <p:cNvPr id="3" name="Content Placeholder 2">
            <a:extLst>
              <a:ext uri="{FF2B5EF4-FFF2-40B4-BE49-F238E27FC236}">
                <a16:creationId xmlns:a16="http://schemas.microsoft.com/office/drawing/2014/main" id="{4817D05B-9F9E-449E-AB71-C6391E3332B7}"/>
              </a:ext>
            </a:extLst>
          </p:cNvPr>
          <p:cNvSpPr>
            <a:spLocks noGrp="1"/>
          </p:cNvSpPr>
          <p:nvPr>
            <p:ph idx="1"/>
          </p:nvPr>
        </p:nvSpPr>
        <p:spPr>
          <a:xfrm>
            <a:off x="1261872" y="1828801"/>
            <a:ext cx="8595360" cy="499730"/>
          </a:xfrm>
        </p:spPr>
        <p:txBody>
          <a:bodyPr/>
          <a:lstStyle/>
          <a:p>
            <a:r>
              <a:rPr lang="en-US" dirty="0"/>
              <a:t>Cursors can be defined in the declaration section. </a:t>
            </a:r>
          </a:p>
        </p:txBody>
      </p:sp>
      <p:sp>
        <p:nvSpPr>
          <p:cNvPr id="4" name="TextBox 3">
            <a:extLst>
              <a:ext uri="{FF2B5EF4-FFF2-40B4-BE49-F238E27FC236}">
                <a16:creationId xmlns:a16="http://schemas.microsoft.com/office/drawing/2014/main" id="{2677597C-3DBC-40FD-8360-8E9BCF290AD6}"/>
              </a:ext>
            </a:extLst>
          </p:cNvPr>
          <p:cNvSpPr txBox="1"/>
          <p:nvPr/>
        </p:nvSpPr>
        <p:spPr>
          <a:xfrm>
            <a:off x="1474523" y="2228179"/>
            <a:ext cx="6095858"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CURSOR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cursor_name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select_statement</a:t>
            </a:r>
            <a:r>
              <a:rPr lang="en-US" dirty="0">
                <a:latin typeface="Courier New" panose="02070309020205020404" pitchFamily="49" charset="0"/>
                <a:cs typeface="Courier New" panose="02070309020205020404" pitchFamily="49" charset="0"/>
              </a:rPr>
              <a:t>;  </a:t>
            </a:r>
          </a:p>
        </p:txBody>
      </p:sp>
      <p:sp>
        <p:nvSpPr>
          <p:cNvPr id="5" name="Content Placeholder 2">
            <a:extLst>
              <a:ext uri="{FF2B5EF4-FFF2-40B4-BE49-F238E27FC236}">
                <a16:creationId xmlns:a16="http://schemas.microsoft.com/office/drawing/2014/main" id="{15FB8AB1-70DC-42DF-8DEF-73A3133F3667}"/>
              </a:ext>
            </a:extLst>
          </p:cNvPr>
          <p:cNvSpPr txBox="1">
            <a:spLocks/>
          </p:cNvSpPr>
          <p:nvPr/>
        </p:nvSpPr>
        <p:spPr>
          <a:xfrm>
            <a:off x="1265414" y="2661680"/>
            <a:ext cx="8595360" cy="49973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t>Cursors can be defined in the declaration section. </a:t>
            </a:r>
            <a:endParaRPr lang="en-US" dirty="0"/>
          </a:p>
        </p:txBody>
      </p:sp>
      <p:sp>
        <p:nvSpPr>
          <p:cNvPr id="6" name="TextBox 5">
            <a:extLst>
              <a:ext uri="{FF2B5EF4-FFF2-40B4-BE49-F238E27FC236}">
                <a16:creationId xmlns:a16="http://schemas.microsoft.com/office/drawing/2014/main" id="{825C30B6-A4CF-4FDE-B4DF-726ACA82DF73}"/>
              </a:ext>
            </a:extLst>
          </p:cNvPr>
          <p:cNvSpPr txBox="1"/>
          <p:nvPr/>
        </p:nvSpPr>
        <p:spPr>
          <a:xfrm>
            <a:off x="1467288" y="3232290"/>
            <a:ext cx="7655447"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CURSOR</a:t>
            </a:r>
            <a:r>
              <a:rPr lang="en-US" sz="1600" dirty="0">
                <a:latin typeface="Courier New" panose="02070309020205020404" pitchFamily="49" charset="0"/>
                <a:cs typeface="Courier New" panose="02070309020205020404" pitchFamily="49" charset="0"/>
              </a:rPr>
              <a:t> cursor_1 </a:t>
            </a:r>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employees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LIKE '</a:t>
            </a:r>
            <a:r>
              <a:rPr lang="en-US" sz="1600" dirty="0" err="1">
                <a:latin typeface="Courier New" panose="02070309020205020404" pitchFamily="49" charset="0"/>
                <a:cs typeface="Courier New" panose="02070309020205020404" pitchFamily="49" charset="0"/>
              </a:rPr>
              <a:t>A%t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ORDER 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EB00F832-F8B1-4D34-8985-28D0DEE3A63F}"/>
              </a:ext>
            </a:extLst>
          </p:cNvPr>
          <p:cNvSpPr/>
          <p:nvPr/>
        </p:nvSpPr>
        <p:spPr>
          <a:xfrm>
            <a:off x="1467288" y="3225579"/>
            <a:ext cx="7655447" cy="13234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919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8437-4781-4AC4-BA7F-1CE60DFE25B5}"/>
              </a:ext>
            </a:extLst>
          </p:cNvPr>
          <p:cNvSpPr>
            <a:spLocks noGrp="1"/>
          </p:cNvSpPr>
          <p:nvPr>
            <p:ph type="title"/>
          </p:nvPr>
        </p:nvSpPr>
        <p:spPr/>
        <p:txBody>
          <a:bodyPr/>
          <a:lstStyle/>
          <a:p>
            <a:r>
              <a:rPr lang="en-US" dirty="0"/>
              <a:t>Open a Cursor</a:t>
            </a:r>
          </a:p>
        </p:txBody>
      </p:sp>
      <p:sp>
        <p:nvSpPr>
          <p:cNvPr id="3" name="Content Placeholder 2">
            <a:extLst>
              <a:ext uri="{FF2B5EF4-FFF2-40B4-BE49-F238E27FC236}">
                <a16:creationId xmlns:a16="http://schemas.microsoft.com/office/drawing/2014/main" id="{DB3B1C29-C067-4F2C-87ED-D18A9302690E}"/>
              </a:ext>
            </a:extLst>
          </p:cNvPr>
          <p:cNvSpPr>
            <a:spLocks noGrp="1"/>
          </p:cNvSpPr>
          <p:nvPr>
            <p:ph idx="1"/>
          </p:nvPr>
        </p:nvSpPr>
        <p:spPr>
          <a:xfrm>
            <a:off x="1261872" y="1828801"/>
            <a:ext cx="8595360" cy="542260"/>
          </a:xfrm>
        </p:spPr>
        <p:txBody>
          <a:bodyPr/>
          <a:lstStyle/>
          <a:p>
            <a:r>
              <a:rPr lang="en-US" dirty="0"/>
              <a:t>You open and use the cursor in the executable section. See the code below: </a:t>
            </a:r>
          </a:p>
        </p:txBody>
      </p:sp>
      <p:sp>
        <p:nvSpPr>
          <p:cNvPr id="4" name="TextBox 3">
            <a:extLst>
              <a:ext uri="{FF2B5EF4-FFF2-40B4-BE49-F238E27FC236}">
                <a16:creationId xmlns:a16="http://schemas.microsoft.com/office/drawing/2014/main" id="{90AEA1DE-89B4-4A86-8D3B-C2038275485B}"/>
              </a:ext>
            </a:extLst>
          </p:cNvPr>
          <p:cNvSpPr txBox="1"/>
          <p:nvPr/>
        </p:nvSpPr>
        <p:spPr>
          <a:xfrm>
            <a:off x="1474523" y="2307257"/>
            <a:ext cx="7967189" cy="2554545"/>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employees.last_name%type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employees.job_title%type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CURSOR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employees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LIKE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OPEN</a:t>
            </a:r>
            <a:r>
              <a:rPr lang="en-US" sz="1600" dirty="0">
                <a:solidFill>
                  <a:srgbClr val="009644"/>
                </a:solidFill>
                <a:latin typeface="Courier New" panose="02070309020205020404" pitchFamily="49" charset="0"/>
                <a:cs typeface="Courier New" panose="02070309020205020404" pitchFamily="49" charset="0"/>
              </a:rPr>
              <a:t> </a:t>
            </a:r>
            <a:r>
              <a:rPr lang="en-US" sz="1600" dirty="0" err="1">
                <a:solidFill>
                  <a:srgbClr val="009644"/>
                </a:solidFill>
                <a:latin typeface="Courier New" panose="02070309020205020404" pitchFamily="49" charset="0"/>
                <a:cs typeface="Courier New" panose="02070309020205020404" pitchFamily="49" charset="0"/>
              </a:rPr>
              <a:t>emp_cursor</a:t>
            </a:r>
            <a:r>
              <a:rPr lang="en-US" sz="1600" dirty="0">
                <a:solidFill>
                  <a:srgbClr val="009644"/>
                </a:solidFill>
                <a:latin typeface="Courier New" panose="02070309020205020404" pitchFamily="49" charset="0"/>
                <a:cs typeface="Courier New" panose="02070309020205020404" pitchFamily="49" charset="0"/>
              </a:rPr>
              <a:t>;</a:t>
            </a:r>
            <a:endParaRPr lang="en-US" sz="1600" dirty="0">
              <a:solidFill>
                <a:srgbClr val="009644"/>
              </a:solidFill>
            </a:endParaRPr>
          </a:p>
        </p:txBody>
      </p:sp>
      <p:sp>
        <p:nvSpPr>
          <p:cNvPr id="5" name="Rectangle 4">
            <a:extLst>
              <a:ext uri="{FF2B5EF4-FFF2-40B4-BE49-F238E27FC236}">
                <a16:creationId xmlns:a16="http://schemas.microsoft.com/office/drawing/2014/main" id="{0CCB0D02-A06B-4363-94A3-C2C51C9450FB}"/>
              </a:ext>
            </a:extLst>
          </p:cNvPr>
          <p:cNvSpPr/>
          <p:nvPr/>
        </p:nvSpPr>
        <p:spPr>
          <a:xfrm>
            <a:off x="1467293" y="2296633"/>
            <a:ext cx="7974419" cy="25730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782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9DAD2-F9F5-44AD-AB98-69EC49BFF522}"/>
              </a:ext>
            </a:extLst>
          </p:cNvPr>
          <p:cNvSpPr>
            <a:spLocks noGrp="1"/>
          </p:cNvSpPr>
          <p:nvPr>
            <p:ph type="title"/>
          </p:nvPr>
        </p:nvSpPr>
        <p:spPr/>
        <p:txBody>
          <a:bodyPr/>
          <a:lstStyle/>
          <a:p>
            <a:r>
              <a:rPr lang="en-US" dirty="0"/>
              <a:t>Fetch Data using a Cursor</a:t>
            </a:r>
          </a:p>
        </p:txBody>
      </p:sp>
      <p:sp>
        <p:nvSpPr>
          <p:cNvPr id="3" name="Content Placeholder 2">
            <a:extLst>
              <a:ext uri="{FF2B5EF4-FFF2-40B4-BE49-F238E27FC236}">
                <a16:creationId xmlns:a16="http://schemas.microsoft.com/office/drawing/2014/main" id="{F5877B13-2859-4DF7-B98C-CA4A3FB0FEF7}"/>
              </a:ext>
            </a:extLst>
          </p:cNvPr>
          <p:cNvSpPr>
            <a:spLocks noGrp="1"/>
          </p:cNvSpPr>
          <p:nvPr>
            <p:ph idx="1"/>
          </p:nvPr>
        </p:nvSpPr>
        <p:spPr>
          <a:xfrm>
            <a:off x="1261872" y="1828802"/>
            <a:ext cx="8595360" cy="1382239"/>
          </a:xfrm>
        </p:spPr>
        <p:txBody>
          <a:bodyPr>
            <a:normAutofit fontScale="92500"/>
          </a:bodyPr>
          <a:lstStyle/>
          <a:p>
            <a:r>
              <a:rPr lang="en-US" dirty="0"/>
              <a:t>In the executable section, you can fetch data from a cursor row by row in a loop. </a:t>
            </a:r>
          </a:p>
          <a:p>
            <a:endParaRPr lang="en-US" dirty="0"/>
          </a:p>
          <a:p>
            <a:r>
              <a:rPr lang="en-US" dirty="0"/>
              <a:t>See the PL/SQL code below:</a:t>
            </a:r>
          </a:p>
        </p:txBody>
      </p:sp>
      <p:sp>
        <p:nvSpPr>
          <p:cNvPr id="4" name="TextBox 3">
            <a:extLst>
              <a:ext uri="{FF2B5EF4-FFF2-40B4-BE49-F238E27FC236}">
                <a16:creationId xmlns:a16="http://schemas.microsoft.com/office/drawing/2014/main" id="{32459F94-A5DC-4B1A-944A-39317CD1E58B}"/>
              </a:ext>
            </a:extLst>
          </p:cNvPr>
          <p:cNvSpPr txBox="1"/>
          <p:nvPr/>
        </p:nvSpPr>
        <p:spPr>
          <a:xfrm>
            <a:off x="1474523" y="3274825"/>
            <a:ext cx="6925198"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e_last_name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employees.last_name%type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e_job_tile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employees.job_title%type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CURSOR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emp_cursor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job_title</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employees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job_title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LIKE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ORDER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last_name</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OPEN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emp_cursor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LOOP</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FETCH</a:t>
            </a:r>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emp_cursor</a:t>
            </a:r>
            <a:r>
              <a:rPr lang="en-US" sz="1400" dirty="0">
                <a:solidFill>
                  <a:srgbClr val="009644"/>
                </a:solidFill>
                <a:latin typeface="Courier New" panose="02070309020205020404" pitchFamily="49" charset="0"/>
                <a:cs typeface="Courier New" panose="02070309020205020404" pitchFamily="49" charset="0"/>
              </a:rPr>
              <a:t> into </a:t>
            </a:r>
            <a:r>
              <a:rPr lang="en-US" sz="1400" dirty="0" err="1">
                <a:solidFill>
                  <a:srgbClr val="009644"/>
                </a:solidFill>
                <a:latin typeface="Courier New" panose="02070309020205020404" pitchFamily="49" charset="0"/>
                <a:cs typeface="Courier New" panose="02070309020205020404" pitchFamily="49" charset="0"/>
              </a:rPr>
              <a:t>e_last_name</a:t>
            </a:r>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e_job_tile</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EXIT WHEN</a:t>
            </a:r>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emp_cursor%notfound</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dirty="0" err="1">
                <a:solidFill>
                  <a:srgbClr val="009644"/>
                </a:solidFill>
                <a:latin typeface="Courier New" panose="02070309020205020404" pitchFamily="49" charset="0"/>
                <a:cs typeface="Courier New" panose="02070309020205020404" pitchFamily="49" charset="0"/>
              </a:rPr>
              <a:t>dbms_output.put_line</a:t>
            </a:r>
            <a:r>
              <a:rPr lang="en-US" sz="1400" dirty="0">
                <a:solidFill>
                  <a:srgbClr val="009644"/>
                </a:solidFill>
                <a:latin typeface="Courier New" panose="02070309020205020404" pitchFamily="49" charset="0"/>
                <a:cs typeface="Courier New" panose="02070309020205020404" pitchFamily="49" charset="0"/>
              </a:rPr>
              <a:t>(</a:t>
            </a:r>
            <a:r>
              <a:rPr lang="en-US" sz="1400" dirty="0" err="1">
                <a:solidFill>
                  <a:srgbClr val="009644"/>
                </a:solidFill>
                <a:latin typeface="Courier New" panose="02070309020205020404" pitchFamily="49" charset="0"/>
                <a:cs typeface="Courier New" panose="02070309020205020404" pitchFamily="49" charset="0"/>
              </a:rPr>
              <a:t>e_last_name</a:t>
            </a:r>
            <a:r>
              <a:rPr lang="en-US" sz="1400" dirty="0">
                <a:solidFill>
                  <a:srgbClr val="009644"/>
                </a:solidFill>
                <a:latin typeface="Courier New" panose="02070309020205020404" pitchFamily="49" charset="0"/>
                <a:cs typeface="Courier New" panose="02070309020205020404" pitchFamily="49" charset="0"/>
              </a:rPr>
              <a:t> || '   ' || </a:t>
            </a:r>
            <a:r>
              <a:rPr lang="en-US" sz="1400" dirty="0" err="1">
                <a:solidFill>
                  <a:srgbClr val="009644"/>
                </a:solidFill>
                <a:latin typeface="Courier New" panose="02070309020205020404" pitchFamily="49" charset="0"/>
                <a:cs typeface="Courier New" panose="02070309020205020404" pitchFamily="49" charset="0"/>
              </a:rPr>
              <a:t>e_job_tile</a:t>
            </a:r>
            <a:r>
              <a:rPr lang="en-US" sz="1400" dirty="0">
                <a:solidFill>
                  <a:srgbClr val="009644"/>
                </a:solidFill>
                <a:latin typeface="Courier New" panose="02070309020205020404" pitchFamily="49" charset="0"/>
                <a:cs typeface="Courier New" panose="02070309020205020404" pitchFamily="49" charset="0"/>
              </a:rPr>
              <a:t>);  </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END LOOP</a:t>
            </a:r>
            <a:r>
              <a:rPr lang="en-US" sz="1400" dirty="0">
                <a:solidFill>
                  <a:srgbClr val="009644"/>
                </a:solidFill>
                <a:latin typeface="Courier New" panose="02070309020205020404" pitchFamily="49" charset="0"/>
                <a:cs typeface="Courier New" panose="02070309020205020404" pitchFamily="49" charset="0"/>
              </a:rPr>
              <a:t>;</a:t>
            </a:r>
            <a:endParaRPr lang="en-US" sz="1400" dirty="0">
              <a:solidFill>
                <a:srgbClr val="009644"/>
              </a:solidFill>
            </a:endParaRPr>
          </a:p>
        </p:txBody>
      </p:sp>
      <p:sp>
        <p:nvSpPr>
          <p:cNvPr id="6" name="Rectangle 5">
            <a:extLst>
              <a:ext uri="{FF2B5EF4-FFF2-40B4-BE49-F238E27FC236}">
                <a16:creationId xmlns:a16="http://schemas.microsoft.com/office/drawing/2014/main" id="{D7B66664-6A6B-44CA-8250-29F398A6FCC2}"/>
              </a:ext>
            </a:extLst>
          </p:cNvPr>
          <p:cNvSpPr/>
          <p:nvPr/>
        </p:nvSpPr>
        <p:spPr>
          <a:xfrm>
            <a:off x="1474523" y="3274826"/>
            <a:ext cx="7084686" cy="33877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FFDE3A-0BB7-4A99-9B83-FE5F4DB7543D}"/>
              </a:ext>
            </a:extLst>
          </p:cNvPr>
          <p:cNvSpPr txBox="1"/>
          <p:nvPr/>
        </p:nvSpPr>
        <p:spPr>
          <a:xfrm>
            <a:off x="1456663" y="2258121"/>
            <a:ext cx="5635255"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FETCH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cursor_name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variable_list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7251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8D13-FCFA-47A0-941E-73A41EA3DEBB}"/>
              </a:ext>
            </a:extLst>
          </p:cNvPr>
          <p:cNvSpPr>
            <a:spLocks noGrp="1"/>
          </p:cNvSpPr>
          <p:nvPr>
            <p:ph type="title"/>
          </p:nvPr>
        </p:nvSpPr>
        <p:spPr/>
        <p:txBody>
          <a:bodyPr/>
          <a:lstStyle/>
          <a:p>
            <a:r>
              <a:rPr lang="en-US" dirty="0"/>
              <a:t>Close a Cursor</a:t>
            </a:r>
          </a:p>
        </p:txBody>
      </p:sp>
      <p:sp>
        <p:nvSpPr>
          <p:cNvPr id="3" name="Content Placeholder 2">
            <a:extLst>
              <a:ext uri="{FF2B5EF4-FFF2-40B4-BE49-F238E27FC236}">
                <a16:creationId xmlns:a16="http://schemas.microsoft.com/office/drawing/2014/main" id="{4F20C718-B27F-457D-AF1A-B4A8E8249DE9}"/>
              </a:ext>
            </a:extLst>
          </p:cNvPr>
          <p:cNvSpPr>
            <a:spLocks noGrp="1"/>
          </p:cNvSpPr>
          <p:nvPr>
            <p:ph idx="1"/>
          </p:nvPr>
        </p:nvSpPr>
        <p:spPr>
          <a:xfrm>
            <a:off x="1261872" y="1828801"/>
            <a:ext cx="8595360" cy="563525"/>
          </a:xfrm>
        </p:spPr>
        <p:txBody>
          <a:bodyPr/>
          <a:lstStyle/>
          <a:p>
            <a:r>
              <a:rPr lang="en-US" dirty="0"/>
              <a:t>You close a cursor in the executable section. See the following PL/SQL code:</a:t>
            </a:r>
          </a:p>
        </p:txBody>
      </p:sp>
      <p:sp>
        <p:nvSpPr>
          <p:cNvPr id="4" name="TextBox 3">
            <a:extLst>
              <a:ext uri="{FF2B5EF4-FFF2-40B4-BE49-F238E27FC236}">
                <a16:creationId xmlns:a16="http://schemas.microsoft.com/office/drawing/2014/main" id="{6EC78243-77CB-4409-91BA-3B22BC819EF1}"/>
              </a:ext>
            </a:extLst>
          </p:cNvPr>
          <p:cNvSpPr txBox="1"/>
          <p:nvPr/>
        </p:nvSpPr>
        <p:spPr>
          <a:xfrm>
            <a:off x="1495789" y="2254079"/>
            <a:ext cx="9179300" cy="403187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employees.last_name%type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employees.job_title%type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CURSOR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employees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job_title</a:t>
            </a:r>
            <a:r>
              <a:rPr lang="en-US" sz="1600" dirty="0">
                <a:latin typeface="Courier New" panose="02070309020205020404" pitchFamily="49" charset="0"/>
                <a:cs typeface="Courier New" panose="02070309020205020404" pitchFamily="49" charset="0"/>
              </a:rPr>
              <a:t> LIKE '</a:t>
            </a:r>
            <a:r>
              <a:rPr lang="en-US" sz="1600" dirty="0" err="1">
                <a:latin typeface="Courier New" panose="02070309020205020404" pitchFamily="49" charset="0"/>
                <a:cs typeface="Courier New" panose="02070309020205020404" pitchFamily="49" charset="0"/>
              </a:rPr>
              <a:t>A%t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ORDER</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last_name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OPEN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LOOP</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FETCH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a:t>
            </a:r>
            <a:r>
              <a:rPr lang="en-US" sz="1600" dirty="0">
                <a:latin typeface="Courier New" panose="02070309020205020404" pitchFamily="49" charset="0"/>
                <a:cs typeface="Courier New" panose="02070309020205020404" pitchFamily="49" charset="0"/>
              </a:rPr>
              <a:t> into </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EXIT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emp_cursor%notfound</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e_last_name</a:t>
            </a:r>
            <a:r>
              <a:rPr lang="en-US" sz="1600" dirty="0">
                <a:latin typeface="Courier New" panose="02070309020205020404" pitchFamily="49" charset="0"/>
                <a:cs typeface="Courier New" panose="02070309020205020404" pitchFamily="49" charset="0"/>
              </a:rPr>
              <a:t> || '   ' || </a:t>
            </a:r>
            <a:r>
              <a:rPr lang="en-US" sz="1600" dirty="0" err="1">
                <a:latin typeface="Courier New" panose="02070309020205020404" pitchFamily="49" charset="0"/>
                <a:cs typeface="Courier New" panose="02070309020205020404" pitchFamily="49" charset="0"/>
              </a:rPr>
              <a:t>e_job_tile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LOOP</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CLOSE</a:t>
            </a:r>
            <a:r>
              <a:rPr lang="en-US" sz="1600" dirty="0">
                <a:solidFill>
                  <a:srgbClr val="009644"/>
                </a:solidFill>
                <a:latin typeface="Courier New" panose="02070309020205020404" pitchFamily="49" charset="0"/>
                <a:cs typeface="Courier New" panose="02070309020205020404" pitchFamily="49" charset="0"/>
              </a:rPr>
              <a:t> </a:t>
            </a:r>
            <a:r>
              <a:rPr lang="en-US" sz="1600" dirty="0" err="1">
                <a:solidFill>
                  <a:srgbClr val="009644"/>
                </a:solidFill>
                <a:latin typeface="Courier New" panose="02070309020205020404" pitchFamily="49" charset="0"/>
                <a:cs typeface="Courier New" panose="02070309020205020404" pitchFamily="49" charset="0"/>
              </a:rPr>
              <a:t>emp_cursor</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endParaRPr lang="en-US" sz="1600" dirty="0"/>
          </a:p>
        </p:txBody>
      </p:sp>
      <p:sp>
        <p:nvSpPr>
          <p:cNvPr id="5" name="Rectangle 4">
            <a:extLst>
              <a:ext uri="{FF2B5EF4-FFF2-40B4-BE49-F238E27FC236}">
                <a16:creationId xmlns:a16="http://schemas.microsoft.com/office/drawing/2014/main" id="{0CB567F1-F373-46C2-AB31-EB00C9E895E4}"/>
              </a:ext>
            </a:extLst>
          </p:cNvPr>
          <p:cNvSpPr/>
          <p:nvPr/>
        </p:nvSpPr>
        <p:spPr>
          <a:xfrm>
            <a:off x="1488558" y="2243470"/>
            <a:ext cx="9186530" cy="40403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801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8B96-E522-4302-97FE-A285F9C016B7}"/>
              </a:ext>
            </a:extLst>
          </p:cNvPr>
          <p:cNvSpPr>
            <a:spLocks noGrp="1"/>
          </p:cNvSpPr>
          <p:nvPr>
            <p:ph type="title"/>
          </p:nvPr>
        </p:nvSpPr>
        <p:spPr/>
        <p:txBody>
          <a:bodyPr/>
          <a:lstStyle/>
          <a:p>
            <a:r>
              <a:rPr lang="en-US" dirty="0"/>
              <a:t>PL/SQL Cursor Example</a:t>
            </a:r>
          </a:p>
        </p:txBody>
      </p:sp>
      <p:sp>
        <p:nvSpPr>
          <p:cNvPr id="4" name="TextBox 3">
            <a:extLst>
              <a:ext uri="{FF2B5EF4-FFF2-40B4-BE49-F238E27FC236}">
                <a16:creationId xmlns:a16="http://schemas.microsoft.com/office/drawing/2014/main" id="{085F43EE-F74D-47A2-A5FE-1F822CF3403F}"/>
              </a:ext>
            </a:extLst>
          </p:cNvPr>
          <p:cNvSpPr txBox="1"/>
          <p:nvPr/>
        </p:nvSpPr>
        <p:spPr>
          <a:xfrm>
            <a:off x="563527" y="2096888"/>
            <a:ext cx="5114264" cy="2554545"/>
          </a:xfrm>
          <a:prstGeom prst="rect">
            <a:avLst/>
          </a:prstGeom>
          <a:noFill/>
          <a:ln>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DECLARE</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e_last_name</a:t>
            </a:r>
            <a:r>
              <a:rPr lang="en-US" sz="1000" dirty="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employees.last_name%type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e_job_tile</a:t>
            </a:r>
            <a:r>
              <a:rPr lang="en-US" sz="1000" dirty="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employees.job_title%type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CURSOR</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IS</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SELECT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last_name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job_title</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FROM</a:t>
            </a:r>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employees</a:t>
            </a:r>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WHERE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job_title</a:t>
            </a:r>
            <a:r>
              <a:rPr lang="en-US" sz="1000" dirty="0">
                <a:latin typeface="Courier New" panose="02070309020205020404" pitchFamily="49" charset="0"/>
                <a:cs typeface="Courier New" panose="02070309020205020404" pitchFamily="49" charset="0"/>
              </a:rPr>
              <a:t> LIKE '</a:t>
            </a:r>
            <a:r>
              <a:rPr lang="en-US" sz="1000" dirty="0" err="1">
                <a:latin typeface="Courier New" panose="02070309020205020404" pitchFamily="49" charset="0"/>
                <a:cs typeface="Courier New" panose="02070309020205020404" pitchFamily="49" charset="0"/>
              </a:rPr>
              <a:t>A%t</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ORDER</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BY</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last_name</a:t>
            </a:r>
            <a:r>
              <a:rPr lang="en-US" sz="1000"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BEGIN</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OPEN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LOOP</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FETCH</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 into </a:t>
            </a:r>
            <a:r>
              <a:rPr lang="en-US" sz="1000" dirty="0" err="1">
                <a:latin typeface="Courier New" panose="02070309020205020404" pitchFamily="49" charset="0"/>
                <a:cs typeface="Courier New" panose="02070309020205020404" pitchFamily="49" charset="0"/>
              </a:rPr>
              <a:t>e_last_name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e_job_tile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EXIT</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WHEN</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emp_cursor%notfound</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dbms_output.put_line</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e_last_name</a:t>
            </a:r>
            <a:r>
              <a:rPr lang="en-US" sz="1000" dirty="0">
                <a:latin typeface="Courier New" panose="02070309020205020404" pitchFamily="49" charset="0"/>
                <a:cs typeface="Courier New" panose="02070309020205020404" pitchFamily="49" charset="0"/>
              </a:rPr>
              <a:t> || '   ' || </a:t>
            </a:r>
            <a:r>
              <a:rPr lang="en-US" sz="1000" dirty="0" err="1">
                <a:latin typeface="Courier New" panose="02070309020205020404" pitchFamily="49" charset="0"/>
                <a:cs typeface="Courier New" panose="02070309020205020404" pitchFamily="49" charset="0"/>
              </a:rPr>
              <a:t>e_job_tile</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END LOOP</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CLOSE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emp_cursor</a:t>
            </a:r>
            <a:r>
              <a:rPr lang="en-US" sz="1000" dirty="0">
                <a:latin typeface="Courier New" panose="02070309020205020404" pitchFamily="49" charset="0"/>
                <a:cs typeface="Courier New" panose="02070309020205020404" pitchFamily="49" charset="0"/>
              </a:rPr>
              <a:t>;</a:t>
            </a:r>
          </a:p>
          <a:p>
            <a:r>
              <a:rPr lang="en-US" sz="1000" b="1" dirty="0">
                <a:latin typeface="Courier New" panose="02070309020205020404" pitchFamily="49" charset="0"/>
                <a:cs typeface="Courier New" panose="02070309020205020404" pitchFamily="49" charset="0"/>
              </a:rPr>
              <a:t>END</a:t>
            </a:r>
            <a:r>
              <a:rPr lang="en-US" sz="1000" dirty="0">
                <a:latin typeface="Courier New" panose="02070309020205020404" pitchFamily="49" charset="0"/>
                <a:cs typeface="Courier New" panose="02070309020205020404" pitchFamily="49" charset="0"/>
              </a:rPr>
              <a:t>;</a:t>
            </a:r>
            <a:endParaRPr lang="en-US" sz="1000" dirty="0"/>
          </a:p>
        </p:txBody>
      </p:sp>
      <p:sp>
        <p:nvSpPr>
          <p:cNvPr id="6" name="TextBox 5">
            <a:extLst>
              <a:ext uri="{FF2B5EF4-FFF2-40B4-BE49-F238E27FC236}">
                <a16:creationId xmlns:a16="http://schemas.microsoft.com/office/drawing/2014/main" id="{EED5CDAE-1012-4FB0-9213-5B48202D1BDB}"/>
              </a:ext>
            </a:extLst>
          </p:cNvPr>
          <p:cNvSpPr txBox="1"/>
          <p:nvPr/>
        </p:nvSpPr>
        <p:spPr>
          <a:xfrm>
            <a:off x="5840248" y="1948039"/>
            <a:ext cx="5114264" cy="3046988"/>
          </a:xfrm>
          <a:prstGeom prst="rect">
            <a:avLst/>
          </a:prstGeom>
          <a:noFill/>
        </p:spPr>
        <p:txBody>
          <a:bodyPr wrap="square" rtlCol="0">
            <a:spAutoFit/>
          </a:bodyPr>
          <a:lstStyle/>
          <a:p>
            <a:r>
              <a:rPr lang="en-US" sz="1200" b="1" dirty="0"/>
              <a:t>Output:</a:t>
            </a:r>
          </a:p>
          <a:p>
            <a:endParaRPr lang="en-US" sz="1200" dirty="0"/>
          </a:p>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Name:Brooks</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Job:Accountant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Name:Cooper</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Job:Administration</a:t>
            </a:r>
            <a:r>
              <a:rPr lang="en-US" sz="1200" dirty="0">
                <a:latin typeface="Courier New" panose="02070309020205020404" pitchFamily="49" charset="0"/>
                <a:cs typeface="Courier New" panose="02070309020205020404" pitchFamily="49" charset="0"/>
              </a:rPr>
              <a:t> Vice President</a:t>
            </a: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Name:Dunn</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Job:Administration</a:t>
            </a:r>
            <a:r>
              <a:rPr lang="en-US" sz="1200" dirty="0">
                <a:latin typeface="Courier New" panose="02070309020205020404" pitchFamily="49" charset="0"/>
                <a:cs typeface="Courier New" panose="02070309020205020404" pitchFamily="49" charset="0"/>
              </a:rPr>
              <a:t> Assistant</a:t>
            </a: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Name:Gray</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Job:Accountant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Name:James</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Job:Accountant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Name:Ramirez</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Job:Accountant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Name:Rivera</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Job:Administration</a:t>
            </a:r>
            <a:r>
              <a:rPr lang="en-US" sz="1200" dirty="0">
                <a:latin typeface="Courier New" panose="02070309020205020404" pitchFamily="49" charset="0"/>
                <a:cs typeface="Courier New" panose="02070309020205020404" pitchFamily="49" charset="0"/>
              </a:rPr>
              <a:t> Vice President</a:t>
            </a: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Name:Stephens</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Job:Accounting</a:t>
            </a:r>
            <a:r>
              <a:rPr lang="en-US" sz="1200" dirty="0">
                <a:latin typeface="Courier New" panose="02070309020205020404" pitchFamily="49" charset="0"/>
                <a:cs typeface="Courier New" panose="02070309020205020404" pitchFamily="49" charset="0"/>
              </a:rPr>
              <a:t> Manager</a:t>
            </a:r>
          </a:p>
          <a:p>
            <a:r>
              <a:rPr lang="en-US" sz="1200" dirty="0">
                <a:latin typeface="Courier New" panose="02070309020205020404" pitchFamily="49" charset="0"/>
                <a:cs typeface="Courier New" panose="02070309020205020404" pitchFamily="49" charset="0"/>
              </a:rPr>
              <a:t>Employee Last </a:t>
            </a:r>
            <a:r>
              <a:rPr lang="en-US" sz="1200" dirty="0" err="1">
                <a:latin typeface="Courier New" panose="02070309020205020404" pitchFamily="49" charset="0"/>
                <a:cs typeface="Courier New" panose="02070309020205020404" pitchFamily="49" charset="0"/>
              </a:rPr>
              <a:t>Name:Watson</a:t>
            </a:r>
            <a:r>
              <a:rPr lang="en-US" sz="1200" dirty="0">
                <a:latin typeface="Courier New" panose="02070309020205020404" pitchFamily="49" charset="0"/>
                <a:cs typeface="Courier New" panose="02070309020205020404" pitchFamily="49" charset="0"/>
              </a:rPr>
              <a:t> Employee </a:t>
            </a:r>
            <a:r>
              <a:rPr lang="en-US" sz="1200" dirty="0" err="1">
                <a:latin typeface="Courier New" panose="02070309020205020404" pitchFamily="49" charset="0"/>
                <a:cs typeface="Courier New" panose="02070309020205020404" pitchFamily="49" charset="0"/>
              </a:rPr>
              <a:t>Job:Accountant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590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3687-542C-474C-8AF1-E5EDA3D9601C}"/>
              </a:ext>
            </a:extLst>
          </p:cNvPr>
          <p:cNvSpPr>
            <a:spLocks noGrp="1"/>
          </p:cNvSpPr>
          <p:nvPr>
            <p:ph type="title"/>
          </p:nvPr>
        </p:nvSpPr>
        <p:spPr/>
        <p:txBody>
          <a:bodyPr>
            <a:normAutofit/>
          </a:bodyPr>
          <a:lstStyle/>
          <a:p>
            <a:r>
              <a:rPr lang="en-US" sz="4000" dirty="0"/>
              <a:t>Explicit Cursor with Parameters</a:t>
            </a:r>
          </a:p>
        </p:txBody>
      </p:sp>
      <p:sp>
        <p:nvSpPr>
          <p:cNvPr id="3" name="Content Placeholder 2">
            <a:extLst>
              <a:ext uri="{FF2B5EF4-FFF2-40B4-BE49-F238E27FC236}">
                <a16:creationId xmlns:a16="http://schemas.microsoft.com/office/drawing/2014/main" id="{E65DD22A-4437-4E62-8D34-766A4B60F0F8}"/>
              </a:ext>
            </a:extLst>
          </p:cNvPr>
          <p:cNvSpPr>
            <a:spLocks noGrp="1"/>
          </p:cNvSpPr>
          <p:nvPr>
            <p:ph idx="1"/>
          </p:nvPr>
        </p:nvSpPr>
        <p:spPr>
          <a:xfrm>
            <a:off x="1261872" y="1828800"/>
            <a:ext cx="8595360" cy="520995"/>
          </a:xfrm>
        </p:spPr>
        <p:txBody>
          <a:bodyPr/>
          <a:lstStyle/>
          <a:p>
            <a:r>
              <a:rPr lang="en-US" dirty="0"/>
              <a:t>Explicit cursors may receive parameters. See the code below:</a:t>
            </a:r>
          </a:p>
        </p:txBody>
      </p:sp>
      <p:sp>
        <p:nvSpPr>
          <p:cNvPr id="4" name="TextBox 3">
            <a:extLst>
              <a:ext uri="{FF2B5EF4-FFF2-40B4-BE49-F238E27FC236}">
                <a16:creationId xmlns:a16="http://schemas.microsoft.com/office/drawing/2014/main" id="{DED0897A-32C6-4960-AFD6-292F1196B05D}"/>
              </a:ext>
            </a:extLst>
          </p:cNvPr>
          <p:cNvSpPr txBox="1"/>
          <p:nvPr/>
        </p:nvSpPr>
        <p:spPr>
          <a:xfrm>
            <a:off x="751509" y="2306479"/>
            <a:ext cx="6489263" cy="4185761"/>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p_product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products%rowtype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CURSOR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 </a:t>
            </a:r>
            <a:r>
              <a:rPr lang="en-US" sz="1400" dirty="0">
                <a:solidFill>
                  <a:srgbClr val="009644"/>
                </a:solidFill>
                <a:latin typeface="Courier New" panose="02070309020205020404" pitchFamily="49" charset="0"/>
                <a:cs typeface="Courier New" panose="02070309020205020404" pitchFamily="49" charset="0"/>
              </a:rPr>
              <a:t>(price_1 </a:t>
            </a:r>
            <a:r>
              <a:rPr lang="en-US" sz="1400" b="1" dirty="0">
                <a:solidFill>
                  <a:srgbClr val="009644"/>
                </a:solidFill>
                <a:latin typeface="Courier New" panose="02070309020205020404" pitchFamily="49" charset="0"/>
                <a:cs typeface="Courier New" panose="02070309020205020404" pitchFamily="49" charset="0"/>
              </a:rPr>
              <a:t>NUMBER</a:t>
            </a:r>
            <a:r>
              <a:rPr lang="en-US" sz="1400" dirty="0">
                <a:solidFill>
                  <a:srgbClr val="009644"/>
                </a:solidFill>
                <a:latin typeface="Courier New" panose="02070309020205020404" pitchFamily="49" charset="0"/>
                <a:cs typeface="Courier New" panose="02070309020205020404" pitchFamily="49" charset="0"/>
              </a:rPr>
              <a:t>, price_2 </a:t>
            </a:r>
            <a:r>
              <a:rPr lang="en-US" sz="1400" b="1" dirty="0">
                <a:solidFill>
                  <a:srgbClr val="009644"/>
                </a:solidFill>
                <a:latin typeface="Courier New" panose="02070309020205020404" pitchFamily="49" charset="0"/>
                <a:cs typeface="Courier New" panose="02070309020205020404" pitchFamily="49" charset="0"/>
              </a:rPr>
              <a:t>NUMBER</a:t>
            </a:r>
            <a:r>
              <a:rPr lang="en-US" sz="1400" dirty="0">
                <a:solidFill>
                  <a:srgbClr val="009644"/>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products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BETWEEN</a:t>
            </a:r>
            <a:r>
              <a:rPr lang="en-US" sz="1400" dirty="0">
                <a:latin typeface="Courier New" panose="02070309020205020404" pitchFamily="49" charset="0"/>
                <a:cs typeface="Courier New" panose="02070309020205020404" pitchFamily="49" charset="0"/>
              </a:rPr>
              <a:t> </a:t>
            </a:r>
            <a:r>
              <a:rPr lang="en-US" sz="1400" dirty="0">
                <a:solidFill>
                  <a:srgbClr val="009644"/>
                </a:solidFill>
                <a:latin typeface="Courier New" panose="02070309020205020404" pitchFamily="49" charset="0"/>
                <a:cs typeface="Courier New" panose="02070309020205020404" pitchFamily="49" charset="0"/>
              </a:rPr>
              <a:t>price_1</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AND</a:t>
            </a:r>
            <a:r>
              <a:rPr lang="en-US" sz="1400" dirty="0">
                <a:latin typeface="Courier New" panose="02070309020205020404" pitchFamily="49" charset="0"/>
                <a:cs typeface="Courier New" panose="02070309020205020404" pitchFamily="49" charset="0"/>
              </a:rPr>
              <a:t> </a:t>
            </a:r>
            <a:r>
              <a:rPr lang="en-US" sz="1400" dirty="0">
                <a:solidFill>
                  <a:srgbClr val="009644"/>
                </a:solidFill>
                <a:latin typeface="Courier New" panose="02070309020205020404" pitchFamily="49" charset="0"/>
                <a:cs typeface="Courier New" panose="02070309020205020404" pitchFamily="49" charset="0"/>
              </a:rPr>
              <a:t>price_2</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OPEN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a:t>
            </a:r>
            <a:r>
              <a:rPr lang="en-US" sz="1400" dirty="0">
                <a:solidFill>
                  <a:srgbClr val="009644"/>
                </a:solidFill>
                <a:latin typeface="Courier New" panose="02070309020205020404" pitchFamily="49" charset="0"/>
                <a:cs typeface="Courier New" panose="02070309020205020404" pitchFamily="49" charset="0"/>
              </a:rPr>
              <a:t>1100,1200</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FETCH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p_product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EXIT WHEN </a:t>
            </a:r>
            <a:r>
              <a:rPr lang="en-US" sz="1400" dirty="0" err="1">
                <a:latin typeface="Courier New" panose="02070309020205020404" pitchFamily="49" charset="0"/>
                <a:cs typeface="Courier New" panose="02070309020205020404" pitchFamily="49" charset="0"/>
              </a:rPr>
              <a:t>product_cursor%notfound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dbms_output.put_line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p_product.product_name</a:t>
            </a:r>
            <a:r>
              <a:rPr lang="en-US" sz="1400" dirty="0">
                <a:latin typeface="Courier New" panose="02070309020205020404" pitchFamily="49" charset="0"/>
                <a:cs typeface="Courier New" panose="02070309020205020404" pitchFamily="49" charset="0"/>
              </a:rPr>
              <a:t> ||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p_product.list_price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CLOSE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product_cursor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E3C370C4-93BC-48B2-B12D-D8335704866B}"/>
              </a:ext>
            </a:extLst>
          </p:cNvPr>
          <p:cNvSpPr txBox="1"/>
          <p:nvPr/>
        </p:nvSpPr>
        <p:spPr>
          <a:xfrm>
            <a:off x="7347098" y="2349795"/>
            <a:ext cx="3583030" cy="2185214"/>
          </a:xfrm>
          <a:prstGeom prst="rect">
            <a:avLst/>
          </a:prstGeom>
          <a:noFill/>
        </p:spPr>
        <p:txBody>
          <a:bodyPr wrap="square" rtlCol="0">
            <a:spAutoFit/>
          </a:bodyPr>
          <a:lstStyle/>
          <a:p>
            <a:r>
              <a:rPr lang="en-US" sz="1200" dirty="0"/>
              <a:t>Output:</a:t>
            </a:r>
          </a:p>
          <a:p>
            <a:endParaRPr lang="en-US" sz="1200" dirty="0"/>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Intel Core i7-990X Extreme Edition: 1199.99</a:t>
            </a:r>
          </a:p>
          <a:p>
            <a:r>
              <a:rPr lang="en-US" sz="1400" dirty="0">
                <a:latin typeface="Courier New" panose="02070309020205020404" pitchFamily="49" charset="0"/>
                <a:cs typeface="Courier New" panose="02070309020205020404" pitchFamily="49" charset="0"/>
              </a:rPr>
              <a:t>Corsair Vengeance LPX: 1199.99</a:t>
            </a:r>
          </a:p>
          <a:p>
            <a:r>
              <a:rPr lang="en-US" sz="1400" dirty="0">
                <a:latin typeface="Courier New" panose="02070309020205020404" pitchFamily="49" charset="0"/>
                <a:cs typeface="Courier New" panose="02070309020205020404" pitchFamily="49" charset="0"/>
              </a:rPr>
              <a:t>Corsair Dominator Platinum: 1199.99</a:t>
            </a:r>
          </a:p>
          <a:p>
            <a:r>
              <a:rPr lang="en-US" sz="1400" dirty="0">
                <a:latin typeface="Courier New" panose="02070309020205020404" pitchFamily="49" charset="0"/>
                <a:cs typeface="Courier New" panose="02070309020205020404" pitchFamily="49" charset="0"/>
              </a:rPr>
              <a:t>Corsair Vengeance LPX: 1163.99</a:t>
            </a:r>
          </a:p>
          <a:p>
            <a:r>
              <a:rPr lang="en-US" sz="1400" dirty="0">
                <a:latin typeface="Courier New" panose="02070309020205020404" pitchFamily="49" charset="0"/>
                <a:cs typeface="Courier New" panose="02070309020205020404" pitchFamily="49" charset="0"/>
              </a:rPr>
              <a:t>Samsung MZ-V6P2T0BW: 1199.99</a:t>
            </a:r>
          </a:p>
        </p:txBody>
      </p:sp>
      <p:sp>
        <p:nvSpPr>
          <p:cNvPr id="7" name="Rectangle 6">
            <a:extLst>
              <a:ext uri="{FF2B5EF4-FFF2-40B4-BE49-F238E27FC236}">
                <a16:creationId xmlns:a16="http://schemas.microsoft.com/office/drawing/2014/main" id="{FD2B9262-D500-463E-A2F5-8FAAAFB5A5B3}"/>
              </a:ext>
            </a:extLst>
          </p:cNvPr>
          <p:cNvSpPr/>
          <p:nvPr/>
        </p:nvSpPr>
        <p:spPr>
          <a:xfrm>
            <a:off x="751509" y="2306479"/>
            <a:ext cx="6489263" cy="4185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441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DA64-4B3D-4D99-B678-C8976A286357}"/>
              </a:ext>
            </a:extLst>
          </p:cNvPr>
          <p:cNvSpPr>
            <a:spLocks noGrp="1"/>
          </p:cNvSpPr>
          <p:nvPr>
            <p:ph type="title"/>
          </p:nvPr>
        </p:nvSpPr>
        <p:spPr/>
        <p:txBody>
          <a:bodyPr/>
          <a:lstStyle/>
          <a:p>
            <a:r>
              <a:rPr lang="en-US" dirty="0"/>
              <a:t>Conditional Statements</a:t>
            </a:r>
          </a:p>
        </p:txBody>
      </p:sp>
      <p:sp>
        <p:nvSpPr>
          <p:cNvPr id="3" name="Text Placeholder 2">
            <a:extLst>
              <a:ext uri="{FF2B5EF4-FFF2-40B4-BE49-F238E27FC236}">
                <a16:creationId xmlns:a16="http://schemas.microsoft.com/office/drawing/2014/main" id="{117CE6E2-ACE1-4E8D-996F-9CAD797385EA}"/>
              </a:ext>
            </a:extLst>
          </p:cNvPr>
          <p:cNvSpPr>
            <a:spLocks noGrp="1"/>
          </p:cNvSpPr>
          <p:nvPr>
            <p:ph type="body" idx="1"/>
          </p:nvPr>
        </p:nvSpPr>
        <p:spPr/>
        <p:txBody>
          <a:bodyPr/>
          <a:lstStyle/>
          <a:p>
            <a:r>
              <a:rPr lang="en-US" dirty="0" smtClean="0"/>
              <a:t>continued</a:t>
            </a:r>
            <a:endParaRPr lang="en-US" dirty="0"/>
          </a:p>
        </p:txBody>
      </p:sp>
    </p:spTree>
    <p:extLst>
      <p:ext uri="{BB962C8B-B14F-4D97-AF65-F5344CB8AC3E}">
        <p14:creationId xmlns:p14="http://schemas.microsoft.com/office/powerpoint/2010/main" val="252780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9FED-73FA-4FA6-93F9-652A3E25269D}"/>
              </a:ext>
            </a:extLst>
          </p:cNvPr>
          <p:cNvSpPr>
            <a:spLocks noGrp="1"/>
          </p:cNvSpPr>
          <p:nvPr>
            <p:ph type="title"/>
          </p:nvPr>
        </p:nvSpPr>
        <p:spPr/>
        <p:txBody>
          <a:bodyPr>
            <a:normAutofit/>
          </a:bodyPr>
          <a:lstStyle/>
          <a:p>
            <a:r>
              <a:rPr lang="en-US" sz="4000" dirty="0"/>
              <a:t>Explicit Cursor in FOR LOOP</a:t>
            </a:r>
          </a:p>
        </p:txBody>
      </p:sp>
      <p:sp>
        <p:nvSpPr>
          <p:cNvPr id="3" name="Content Placeholder 2">
            <a:extLst>
              <a:ext uri="{FF2B5EF4-FFF2-40B4-BE49-F238E27FC236}">
                <a16:creationId xmlns:a16="http://schemas.microsoft.com/office/drawing/2014/main" id="{6954E0EA-B591-485D-BDC0-9FBAA5DD5EFE}"/>
              </a:ext>
            </a:extLst>
          </p:cNvPr>
          <p:cNvSpPr>
            <a:spLocks noGrp="1"/>
          </p:cNvSpPr>
          <p:nvPr>
            <p:ph idx="1"/>
          </p:nvPr>
        </p:nvSpPr>
        <p:spPr>
          <a:xfrm>
            <a:off x="1261872" y="1828801"/>
            <a:ext cx="8595360" cy="733646"/>
          </a:xfrm>
        </p:spPr>
        <p:txBody>
          <a:bodyPr/>
          <a:lstStyle/>
          <a:p>
            <a:r>
              <a:rPr lang="en-US" dirty="0"/>
              <a:t>The FOR LOOP statement, opens the explicit cursor. When you use a FOR LOOP statement, there is no need to open and close the cursor. </a:t>
            </a:r>
          </a:p>
        </p:txBody>
      </p:sp>
      <p:sp>
        <p:nvSpPr>
          <p:cNvPr id="4" name="TextBox 3">
            <a:extLst>
              <a:ext uri="{FF2B5EF4-FFF2-40B4-BE49-F238E27FC236}">
                <a16:creationId xmlns:a16="http://schemas.microsoft.com/office/drawing/2014/main" id="{C20E037C-C00E-4C8F-B54B-56DCED8A9964}"/>
              </a:ext>
            </a:extLst>
          </p:cNvPr>
          <p:cNvSpPr txBox="1"/>
          <p:nvPr/>
        </p:nvSpPr>
        <p:spPr>
          <a:xfrm>
            <a:off x="1456664" y="2466747"/>
            <a:ext cx="8165805" cy="3231654"/>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e_last_name</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employees.last_name%type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e_job_tile</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employees.job_title%type</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CURSOR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emp_cursor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job_title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employees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job_title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LIKE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ORDER</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BY</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last_name</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FOR</a:t>
            </a:r>
            <a:r>
              <a:rPr lang="en-US" sz="1200" dirty="0">
                <a:solidFill>
                  <a:srgbClr val="009644"/>
                </a:solidFill>
                <a:latin typeface="Courier New" panose="02070309020205020404" pitchFamily="49" charset="0"/>
                <a:cs typeface="Courier New" panose="02070309020205020404" pitchFamily="49" charset="0"/>
              </a:rPr>
              <a:t> item </a:t>
            </a:r>
            <a:r>
              <a:rPr lang="en-US" sz="1200" b="1" dirty="0">
                <a:solidFill>
                  <a:srgbClr val="009644"/>
                </a:solidFill>
                <a:latin typeface="Courier New" panose="02070309020205020404" pitchFamily="49" charset="0"/>
                <a:cs typeface="Courier New" panose="02070309020205020404" pitchFamily="49" charset="0"/>
              </a:rPr>
              <a:t>IN</a:t>
            </a:r>
            <a:r>
              <a:rPr lang="en-US" sz="1200" dirty="0">
                <a:solidFill>
                  <a:srgbClr val="009644"/>
                </a:solidFill>
                <a:latin typeface="Courier New" panose="02070309020205020404" pitchFamily="49" charset="0"/>
                <a:cs typeface="Courier New" panose="02070309020205020404" pitchFamily="49" charset="0"/>
              </a:rPr>
              <a:t> </a:t>
            </a:r>
            <a:r>
              <a:rPr lang="en-US" sz="1200" dirty="0" err="1">
                <a:solidFill>
                  <a:srgbClr val="009644"/>
                </a:solidFill>
                <a:latin typeface="Courier New" panose="02070309020205020404" pitchFamily="49" charset="0"/>
                <a:cs typeface="Courier New" panose="02070309020205020404" pitchFamily="49" charset="0"/>
              </a:rPr>
              <a:t>emp_cursor</a:t>
            </a:r>
            <a:endParaRPr lang="en-US" sz="1200" dirty="0">
              <a:solidFill>
                <a:srgbClr val="009644"/>
              </a:solidFill>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LOOP</a:t>
            </a:r>
          </a:p>
          <a:p>
            <a:r>
              <a:rPr lang="en-US" sz="1200" dirty="0">
                <a:solidFill>
                  <a:srgbClr val="009644"/>
                </a:solidFill>
                <a:latin typeface="Courier New" panose="02070309020205020404" pitchFamily="49" charset="0"/>
                <a:cs typeface="Courier New" panose="02070309020205020404" pitchFamily="49" charset="0"/>
              </a:rPr>
              <a:t>    DBMS_OUTPUT.PUT_LINE</a:t>
            </a:r>
          </a:p>
          <a:p>
            <a:r>
              <a:rPr lang="en-US" sz="1200" dirty="0">
                <a:solidFill>
                  <a:srgbClr val="009644"/>
                </a:solidFill>
                <a:latin typeface="Courier New" panose="02070309020205020404" pitchFamily="49" charset="0"/>
                <a:cs typeface="Courier New" panose="02070309020205020404" pitchFamily="49" charset="0"/>
              </a:rPr>
              <a:t>      ('Employee Name = ' || </a:t>
            </a:r>
            <a:r>
              <a:rPr lang="en-US" sz="1200" dirty="0" err="1">
                <a:solidFill>
                  <a:srgbClr val="009644"/>
                </a:solidFill>
                <a:latin typeface="Courier New" panose="02070309020205020404" pitchFamily="49" charset="0"/>
                <a:cs typeface="Courier New" panose="02070309020205020404" pitchFamily="49" charset="0"/>
              </a:rPr>
              <a:t>item.last_name</a:t>
            </a:r>
            <a:r>
              <a:rPr lang="en-US" sz="1200" dirty="0">
                <a:solidFill>
                  <a:srgbClr val="009644"/>
                </a:solidFill>
                <a:latin typeface="Courier New" panose="02070309020205020404" pitchFamily="49" charset="0"/>
                <a:cs typeface="Courier New" panose="02070309020205020404" pitchFamily="49" charset="0"/>
              </a:rPr>
              <a:t> || ', Employee Job = ' || </a:t>
            </a:r>
            <a:r>
              <a:rPr lang="en-US" sz="1200" dirty="0" err="1">
                <a:solidFill>
                  <a:srgbClr val="009644"/>
                </a:solidFill>
                <a:latin typeface="Courier New" panose="02070309020205020404" pitchFamily="49" charset="0"/>
                <a:cs typeface="Courier New" panose="02070309020205020404" pitchFamily="49" charset="0"/>
              </a:rPr>
              <a:t>item.job_title</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LOOP</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a:t>
            </a:r>
            <a:r>
              <a:rPr lang="en-US" sz="1200" dirty="0" err="1">
                <a:solidFill>
                  <a:srgbClr val="009644"/>
                </a:solidFill>
                <a:latin typeface="Courier New" panose="02070309020205020404" pitchFamily="49" charset="0"/>
                <a:cs typeface="Courier New" panose="02070309020205020404" pitchFamily="49" charset="0"/>
              </a:rPr>
              <a:t>emp_cursor%ISOPEN</a:t>
            </a:r>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CLOSE </a:t>
            </a:r>
            <a:r>
              <a:rPr lang="en-US" sz="1200" dirty="0" err="1">
                <a:solidFill>
                  <a:srgbClr val="009644"/>
                </a:solidFill>
                <a:latin typeface="Courier New" panose="02070309020205020404" pitchFamily="49" charset="0"/>
                <a:cs typeface="Courier New" panose="02070309020205020404" pitchFamily="49" charset="0"/>
              </a:rPr>
              <a:t>emp_cursor</a:t>
            </a:r>
            <a:r>
              <a:rPr lang="en-US" sz="1200" dirty="0">
                <a:solidFill>
                  <a:srgbClr val="009644"/>
                </a:solidFill>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F46F15C0-9C31-4369-9592-03C76D3D545A}"/>
              </a:ext>
            </a:extLst>
          </p:cNvPr>
          <p:cNvSpPr txBox="1"/>
          <p:nvPr/>
        </p:nvSpPr>
        <p:spPr>
          <a:xfrm>
            <a:off x="1456664" y="5635259"/>
            <a:ext cx="7804298" cy="1015663"/>
          </a:xfrm>
          <a:prstGeom prst="rect">
            <a:avLst/>
          </a:prstGeom>
          <a:noFill/>
        </p:spPr>
        <p:txBody>
          <a:bodyPr wrap="square" rtlCol="0">
            <a:spAutoFit/>
          </a:bodyPr>
          <a:lstStyle/>
          <a:p>
            <a:r>
              <a:rPr lang="en-US" sz="1200" b="1" dirty="0"/>
              <a:t>Output:</a:t>
            </a:r>
          </a:p>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Employee Name = Cooper, Employee Job = Administration Vice President</a:t>
            </a:r>
          </a:p>
          <a:p>
            <a:r>
              <a:rPr lang="en-US" sz="1200" dirty="0">
                <a:latin typeface="Courier New" panose="02070309020205020404" pitchFamily="49" charset="0"/>
                <a:cs typeface="Courier New" panose="02070309020205020404" pitchFamily="49" charset="0"/>
              </a:rPr>
              <a:t>Employee Name = Dunn, Employee Job = Administration Assistant</a:t>
            </a:r>
          </a:p>
          <a:p>
            <a:r>
              <a:rPr lang="en-US" sz="1200" dirty="0">
                <a:latin typeface="Courier New" panose="02070309020205020404" pitchFamily="49" charset="0"/>
                <a:cs typeface="Courier New" panose="02070309020205020404" pitchFamily="49" charset="0"/>
              </a:rPr>
              <a:t>Employee Name = Rivera, Employee Job = Administration Vice President</a:t>
            </a:r>
          </a:p>
        </p:txBody>
      </p:sp>
      <p:sp>
        <p:nvSpPr>
          <p:cNvPr id="6" name="Rectangle 5">
            <a:extLst>
              <a:ext uri="{FF2B5EF4-FFF2-40B4-BE49-F238E27FC236}">
                <a16:creationId xmlns:a16="http://schemas.microsoft.com/office/drawing/2014/main" id="{A12F7616-7332-4600-8562-EFCF1795933E}"/>
              </a:ext>
            </a:extLst>
          </p:cNvPr>
          <p:cNvSpPr/>
          <p:nvPr/>
        </p:nvSpPr>
        <p:spPr>
          <a:xfrm>
            <a:off x="1456664" y="2472393"/>
            <a:ext cx="8176434" cy="3152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626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0C64-A9B5-4826-A74A-57719FD16A02}"/>
              </a:ext>
            </a:extLst>
          </p:cNvPr>
          <p:cNvSpPr>
            <a:spLocks noGrp="1"/>
          </p:cNvSpPr>
          <p:nvPr>
            <p:ph type="title"/>
          </p:nvPr>
        </p:nvSpPr>
        <p:spPr/>
        <p:txBody>
          <a:bodyPr/>
          <a:lstStyle/>
          <a:p>
            <a:r>
              <a:rPr lang="en-US" dirty="0"/>
              <a:t>Explicit Cursor Attributes</a:t>
            </a:r>
          </a:p>
        </p:txBody>
      </p:sp>
      <p:sp>
        <p:nvSpPr>
          <p:cNvPr id="3" name="Content Placeholder 2">
            <a:extLst>
              <a:ext uri="{FF2B5EF4-FFF2-40B4-BE49-F238E27FC236}">
                <a16:creationId xmlns:a16="http://schemas.microsoft.com/office/drawing/2014/main" id="{BFE4A088-BFFA-4CB1-9A09-D16339A46F74}"/>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DA5FF872-FE4C-4327-8400-56FFD7A11C82}"/>
              </a:ext>
            </a:extLst>
          </p:cNvPr>
          <p:cNvGraphicFramePr>
            <a:graphicFrameLocks noGrp="1"/>
          </p:cNvGraphicFramePr>
          <p:nvPr>
            <p:extLst>
              <p:ext uri="{D42A27DB-BD31-4B8C-83A1-F6EECF244321}">
                <p14:modId xmlns:p14="http://schemas.microsoft.com/office/powerpoint/2010/main" val="375461578"/>
              </p:ext>
            </p:extLst>
          </p:nvPr>
        </p:nvGraphicFramePr>
        <p:xfrm>
          <a:off x="1378594" y="2572119"/>
          <a:ext cx="8128000" cy="2870200"/>
        </p:xfrm>
        <a:graphic>
          <a:graphicData uri="http://schemas.openxmlformats.org/drawingml/2006/table">
            <a:tbl>
              <a:tblPr firstRow="1" bandRow="1">
                <a:tableStyleId>{5C22544A-7EE6-4342-B048-85BDC9FD1C3A}</a:tableStyleId>
              </a:tblPr>
              <a:tblGrid>
                <a:gridCol w="2406597">
                  <a:extLst>
                    <a:ext uri="{9D8B030D-6E8A-4147-A177-3AD203B41FA5}">
                      <a16:colId xmlns:a16="http://schemas.microsoft.com/office/drawing/2014/main" val="2880104531"/>
                    </a:ext>
                  </a:extLst>
                </a:gridCol>
                <a:gridCol w="5721403">
                  <a:extLst>
                    <a:ext uri="{9D8B030D-6E8A-4147-A177-3AD203B41FA5}">
                      <a16:colId xmlns:a16="http://schemas.microsoft.com/office/drawing/2014/main" val="3902456885"/>
                    </a:ext>
                  </a:extLst>
                </a:gridCol>
              </a:tblGrid>
              <a:tr h="370840">
                <a:tc>
                  <a:txBody>
                    <a:bodyPr/>
                    <a:lstStyle/>
                    <a:p>
                      <a:r>
                        <a:rPr lang="en-US" sz="1400" dirty="0"/>
                        <a:t>Attributes</a:t>
                      </a:r>
                    </a:p>
                  </a:txBody>
                  <a:tcPr/>
                </a:tc>
                <a:tc>
                  <a:txBody>
                    <a:bodyPr/>
                    <a:lstStyle/>
                    <a:p>
                      <a:r>
                        <a:rPr lang="en-US" sz="1400" dirty="0"/>
                        <a:t>Value</a:t>
                      </a:r>
                    </a:p>
                  </a:txBody>
                  <a:tcPr/>
                </a:tc>
                <a:extLst>
                  <a:ext uri="{0D108BD9-81ED-4DB2-BD59-A6C34878D82A}">
                    <a16:rowId xmlns:a16="http://schemas.microsoft.com/office/drawing/2014/main" val="1124767038"/>
                  </a:ext>
                </a:extLst>
              </a:tr>
              <a:tr h="370840">
                <a:tc>
                  <a:txBody>
                    <a:bodyPr/>
                    <a:lstStyle/>
                    <a:p>
                      <a:r>
                        <a:rPr lang="en-US" sz="1400" b="1" i="0" kern="1200" dirty="0">
                          <a:solidFill>
                            <a:schemeClr val="dk1"/>
                          </a:solidFill>
                          <a:effectLst/>
                          <a:latin typeface="+mn-lt"/>
                          <a:ea typeface="+mn-ea"/>
                          <a:cs typeface="+mn-cs"/>
                        </a:rPr>
                        <a:t>%ISOPEN</a:t>
                      </a:r>
                      <a:endParaRPr lang="en-US" sz="1400" dirty="0"/>
                    </a:p>
                  </a:txBody>
                  <a:tcPr/>
                </a:tc>
                <a:tc>
                  <a:txBody>
                    <a:bodyPr/>
                    <a:lstStyle/>
                    <a:p>
                      <a:r>
                        <a:rPr lang="en-US" sz="1400" b="1" dirty="0"/>
                        <a:t>TRUE</a:t>
                      </a:r>
                      <a:r>
                        <a:rPr lang="en-US" sz="1400" dirty="0"/>
                        <a:t>: if the cursor is open</a:t>
                      </a:r>
                    </a:p>
                    <a:p>
                      <a:r>
                        <a:rPr lang="en-US" sz="1400" b="1" dirty="0"/>
                        <a:t>FALSE</a:t>
                      </a:r>
                      <a:r>
                        <a:rPr lang="en-US" sz="1400" dirty="0"/>
                        <a:t>: if the cursor is not open</a:t>
                      </a:r>
                    </a:p>
                  </a:txBody>
                  <a:tcPr/>
                </a:tc>
                <a:extLst>
                  <a:ext uri="{0D108BD9-81ED-4DB2-BD59-A6C34878D82A}">
                    <a16:rowId xmlns:a16="http://schemas.microsoft.com/office/drawing/2014/main" val="3060184137"/>
                  </a:ext>
                </a:extLst>
              </a:tr>
              <a:tr h="370840">
                <a:tc>
                  <a:txBody>
                    <a:bodyPr/>
                    <a:lstStyle/>
                    <a:p>
                      <a:r>
                        <a:rPr lang="en-US" sz="1400" b="1" i="0" kern="1200" dirty="0">
                          <a:solidFill>
                            <a:schemeClr val="dk1"/>
                          </a:solidFill>
                          <a:effectLst/>
                          <a:latin typeface="+mn-lt"/>
                          <a:ea typeface="+mn-ea"/>
                          <a:cs typeface="+mn-cs"/>
                        </a:rPr>
                        <a:t> %FOUND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INVALID_CURSOR: if the cursor is not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NULL: before we fetch the first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FALSE: if the row is fetch successfully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TRUE: if no row is fetch in the fetch statement</a:t>
                      </a:r>
                    </a:p>
                  </a:txBody>
                  <a:tcPr/>
                </a:tc>
                <a:extLst>
                  <a:ext uri="{0D108BD9-81ED-4DB2-BD59-A6C34878D82A}">
                    <a16:rowId xmlns:a16="http://schemas.microsoft.com/office/drawing/2014/main" val="4035585054"/>
                  </a:ext>
                </a:extLst>
              </a:tr>
              <a:tr h="370840">
                <a:tc>
                  <a:txBody>
                    <a:bodyPr/>
                    <a:lstStyle/>
                    <a:p>
                      <a:r>
                        <a:rPr lang="en-US" sz="1400" b="1" i="0" kern="1200" dirty="0">
                          <a:solidFill>
                            <a:schemeClr val="dk1"/>
                          </a:solidFill>
                          <a:effectLst/>
                          <a:latin typeface="+mn-lt"/>
                          <a:ea typeface="+mn-ea"/>
                          <a:cs typeface="+mn-cs"/>
                        </a:rPr>
                        <a:t>%NOTFOUND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INVALID_CURSOR: if the cursor is not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NULL: before we fetch the first row</a:t>
                      </a:r>
                    </a:p>
                  </a:txBody>
                  <a:tcPr/>
                </a:tc>
                <a:extLst>
                  <a:ext uri="{0D108BD9-81ED-4DB2-BD59-A6C34878D82A}">
                    <a16:rowId xmlns:a16="http://schemas.microsoft.com/office/drawing/2014/main" val="2702967187"/>
                  </a:ext>
                </a:extLst>
              </a:tr>
              <a:tr h="370840">
                <a:tc>
                  <a:txBody>
                    <a:bodyPr/>
                    <a:lstStyle/>
                    <a:p>
                      <a:r>
                        <a:rPr lang="en-US" sz="1400" b="1" i="0" kern="1200" dirty="0">
                          <a:solidFill>
                            <a:schemeClr val="dk1"/>
                          </a:solidFill>
                          <a:effectLst/>
                          <a:latin typeface="+mn-lt"/>
                          <a:ea typeface="+mn-ea"/>
                          <a:cs typeface="+mn-cs"/>
                        </a:rPr>
                        <a:t> %ROWCOUNT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INVALID_CURSOR: if the cursor is not open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Otherwise: It returns the number of rows returned from the cursor</a:t>
                      </a:r>
                      <a:endParaRPr lang="en-US" sz="1400" dirty="0"/>
                    </a:p>
                  </a:txBody>
                  <a:tcPr/>
                </a:tc>
                <a:extLst>
                  <a:ext uri="{0D108BD9-81ED-4DB2-BD59-A6C34878D82A}">
                    <a16:rowId xmlns:a16="http://schemas.microsoft.com/office/drawing/2014/main" val="1665656339"/>
                  </a:ext>
                </a:extLst>
              </a:tr>
            </a:tbl>
          </a:graphicData>
        </a:graphic>
      </p:graphicFrame>
    </p:spTree>
    <p:extLst>
      <p:ext uri="{BB962C8B-B14F-4D97-AF65-F5344CB8AC3E}">
        <p14:creationId xmlns:p14="http://schemas.microsoft.com/office/powerpoint/2010/main" val="3213402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5451-5F7C-4E9D-B013-8C2F47366E68}"/>
              </a:ext>
            </a:extLst>
          </p:cNvPr>
          <p:cNvSpPr>
            <a:spLocks noGrp="1"/>
          </p:cNvSpPr>
          <p:nvPr>
            <p:ph type="title"/>
          </p:nvPr>
        </p:nvSpPr>
        <p:spPr/>
        <p:txBody>
          <a:bodyPr>
            <a:normAutofit/>
          </a:bodyPr>
          <a:lstStyle/>
          <a:p>
            <a:r>
              <a:rPr lang="en-US" sz="6600" dirty="0"/>
              <a:t>User-defined Functions</a:t>
            </a:r>
          </a:p>
        </p:txBody>
      </p:sp>
      <p:sp>
        <p:nvSpPr>
          <p:cNvPr id="3" name="Text Placeholder 2">
            <a:extLst>
              <a:ext uri="{FF2B5EF4-FFF2-40B4-BE49-F238E27FC236}">
                <a16:creationId xmlns:a16="http://schemas.microsoft.com/office/drawing/2014/main" id="{8A3B61DD-7136-4E49-A40F-BFAC70BF8DE3}"/>
              </a:ext>
            </a:extLst>
          </p:cNvPr>
          <p:cNvSpPr>
            <a:spLocks noGrp="1"/>
          </p:cNvSpPr>
          <p:nvPr>
            <p:ph type="body" idx="1"/>
          </p:nvPr>
        </p:nvSpPr>
        <p:spPr/>
        <p:txBody>
          <a:bodyPr>
            <a:normAutofit/>
          </a:bodyPr>
          <a:lstStyle/>
          <a:p>
            <a:r>
              <a:rPr lang="en-US" sz="1800" dirty="0">
                <a:hlinkClick r:id="rId2"/>
              </a:rPr>
              <a:t>https://docs.oracle.com/cd/B19306_01/server.102/b14200/statements_5009.htm</a:t>
            </a:r>
            <a:endParaRPr lang="en-US" sz="1800" dirty="0"/>
          </a:p>
        </p:txBody>
      </p:sp>
    </p:spTree>
    <p:extLst>
      <p:ext uri="{BB962C8B-B14F-4D97-AF65-F5344CB8AC3E}">
        <p14:creationId xmlns:p14="http://schemas.microsoft.com/office/powerpoint/2010/main" val="1863601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AB04-983F-494F-A0EC-CEE435724CD3}"/>
              </a:ext>
            </a:extLst>
          </p:cNvPr>
          <p:cNvSpPr>
            <a:spLocks noGrp="1"/>
          </p:cNvSpPr>
          <p:nvPr>
            <p:ph type="title"/>
          </p:nvPr>
        </p:nvSpPr>
        <p:spPr/>
        <p:txBody>
          <a:bodyPr/>
          <a:lstStyle/>
          <a:p>
            <a:r>
              <a:rPr lang="en-US" dirty="0"/>
              <a:t>Create a PL/SQL Function</a:t>
            </a:r>
          </a:p>
        </p:txBody>
      </p:sp>
      <p:sp>
        <p:nvSpPr>
          <p:cNvPr id="3" name="Content Placeholder 2">
            <a:extLst>
              <a:ext uri="{FF2B5EF4-FFF2-40B4-BE49-F238E27FC236}">
                <a16:creationId xmlns:a16="http://schemas.microsoft.com/office/drawing/2014/main" id="{A548B61F-5CBA-4E8D-9B23-4DE542FDC5BB}"/>
              </a:ext>
            </a:extLst>
          </p:cNvPr>
          <p:cNvSpPr>
            <a:spLocks noGrp="1"/>
          </p:cNvSpPr>
          <p:nvPr>
            <p:ph idx="1"/>
          </p:nvPr>
        </p:nvSpPr>
        <p:spPr>
          <a:xfrm>
            <a:off x="1261872" y="1828800"/>
            <a:ext cx="8595360" cy="978195"/>
          </a:xfrm>
        </p:spPr>
        <p:txBody>
          <a:bodyPr/>
          <a:lstStyle/>
          <a:p>
            <a:r>
              <a:rPr lang="en-US" dirty="0"/>
              <a:t>A PL/SQL function is a stored piece of code that can be called from other functions/procedures or programs. A function return a value using the RETURN clause.</a:t>
            </a:r>
          </a:p>
          <a:p>
            <a:endParaRPr lang="en-US" dirty="0"/>
          </a:p>
        </p:txBody>
      </p:sp>
      <p:sp>
        <p:nvSpPr>
          <p:cNvPr id="4" name="TextBox 3">
            <a:extLst>
              <a:ext uri="{FF2B5EF4-FFF2-40B4-BE49-F238E27FC236}">
                <a16:creationId xmlns:a16="http://schemas.microsoft.com/office/drawing/2014/main" id="{691EDEEF-9FEF-4CC2-9C83-6B10AE90AA94}"/>
              </a:ext>
            </a:extLst>
          </p:cNvPr>
          <p:cNvSpPr txBox="1"/>
          <p:nvPr/>
        </p:nvSpPr>
        <p:spPr>
          <a:xfrm>
            <a:off x="1456658" y="2814120"/>
            <a:ext cx="7251405" cy="2246769"/>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CREATE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 REPLACE] FUNCTION </a:t>
            </a:r>
            <a:r>
              <a:rPr lang="en-US" sz="1400" dirty="0" err="1">
                <a:latin typeface="Courier New" panose="02070309020205020404" pitchFamily="49" charset="0"/>
                <a:cs typeface="Courier New" panose="02070309020205020404" pitchFamily="49" charset="0"/>
              </a:rPr>
              <a:t>function_name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parameter_list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return_type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IS/AS</a:t>
            </a:r>
          </a:p>
          <a:p>
            <a:r>
              <a:rPr lang="en-US" sz="1400" dirty="0">
                <a:latin typeface="Courier New" panose="02070309020205020404" pitchFamily="49" charset="0"/>
                <a:cs typeface="Courier New" panose="02070309020205020404" pitchFamily="49" charset="0"/>
              </a:rPr>
              <a:t>    [declarative section]</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[executable section]</a:t>
            </a:r>
          </a:p>
          <a:p>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EXCEPTION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[exception-handling section]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return_value</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3917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136F-D6EB-43BD-AA57-A3B5AFF00988}"/>
              </a:ext>
            </a:extLst>
          </p:cNvPr>
          <p:cNvSpPr>
            <a:spLocks noGrp="1"/>
          </p:cNvSpPr>
          <p:nvPr>
            <p:ph type="title"/>
          </p:nvPr>
        </p:nvSpPr>
        <p:spPr/>
        <p:txBody>
          <a:bodyPr/>
          <a:lstStyle/>
          <a:p>
            <a:r>
              <a:rPr lang="en-US" dirty="0"/>
              <a:t>PL/SQL Function Example</a:t>
            </a:r>
          </a:p>
        </p:txBody>
      </p:sp>
      <p:sp>
        <p:nvSpPr>
          <p:cNvPr id="3" name="Content Placeholder 2">
            <a:extLst>
              <a:ext uri="{FF2B5EF4-FFF2-40B4-BE49-F238E27FC236}">
                <a16:creationId xmlns:a16="http://schemas.microsoft.com/office/drawing/2014/main" id="{6C1C95B3-96B5-467D-A04A-64D7EE0181AB}"/>
              </a:ext>
            </a:extLst>
          </p:cNvPr>
          <p:cNvSpPr>
            <a:spLocks noGrp="1"/>
          </p:cNvSpPr>
          <p:nvPr>
            <p:ph idx="1"/>
          </p:nvPr>
        </p:nvSpPr>
        <p:spPr>
          <a:xfrm>
            <a:off x="1261872" y="1828801"/>
            <a:ext cx="8595360" cy="680484"/>
          </a:xfrm>
        </p:spPr>
        <p:txBody>
          <a:bodyPr/>
          <a:lstStyle/>
          <a:p>
            <a:r>
              <a:rPr lang="en-US" dirty="0"/>
              <a:t>See the following example. The function returns the highest list price existing in the database for the available products.</a:t>
            </a:r>
          </a:p>
        </p:txBody>
      </p:sp>
      <p:sp>
        <p:nvSpPr>
          <p:cNvPr id="4" name="TextBox 3">
            <a:extLst>
              <a:ext uri="{FF2B5EF4-FFF2-40B4-BE49-F238E27FC236}">
                <a16:creationId xmlns:a16="http://schemas.microsoft.com/office/drawing/2014/main" id="{0C3819A3-BE5E-449E-AF9C-1A7A0BF962AE}"/>
              </a:ext>
            </a:extLst>
          </p:cNvPr>
          <p:cNvSpPr txBox="1"/>
          <p:nvPr/>
        </p:nvSpPr>
        <p:spPr>
          <a:xfrm>
            <a:off x="1261872" y="2690037"/>
            <a:ext cx="7754537" cy="331735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CREATE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OR REPLACE FUNCTION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find_max_price</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NUMBER</a:t>
            </a:r>
          </a:p>
          <a:p>
            <a:r>
              <a:rPr lang="en-US" sz="1600" b="1" dirty="0">
                <a:latin typeface="Courier New" panose="02070309020205020404" pitchFamily="49" charset="0"/>
                <a:cs typeface="Courier New" panose="02070309020205020404" pitchFamily="49" charset="0"/>
              </a:rPr>
              <a:t>IS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max_price</a:t>
            </a:r>
            <a:r>
              <a:rPr lang="en-US" sz="1600" dirty="0">
                <a:latin typeface="Courier New" panose="02070309020205020404" pitchFamily="49" charset="0"/>
                <a:cs typeface="Courier New" panose="02070309020205020404" pitchFamily="49" charset="0"/>
              </a:rPr>
              <a:t> NUMBER := 0;</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 get the maximum list price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MAX(</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max_price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products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return the </a:t>
            </a:r>
            <a:r>
              <a:rPr lang="en-US" sz="1600" dirty="0" err="1">
                <a:latin typeface="Courier New" panose="02070309020205020404" pitchFamily="49" charset="0"/>
                <a:cs typeface="Courier New" panose="02070309020205020404" pitchFamily="49" charset="0"/>
              </a:rPr>
              <a:t>the</a:t>
            </a:r>
            <a:r>
              <a:rPr lang="en-US" sz="1600" dirty="0">
                <a:latin typeface="Courier New" panose="02070309020205020404" pitchFamily="49" charset="0"/>
                <a:cs typeface="Courier New" panose="02070309020205020404" pitchFamily="49" charset="0"/>
              </a:rPr>
              <a:t> max price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max_price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9B2107A9-4A18-4A5C-85F8-ED94D405B086}"/>
              </a:ext>
            </a:extLst>
          </p:cNvPr>
          <p:cNvSpPr/>
          <p:nvPr/>
        </p:nvSpPr>
        <p:spPr>
          <a:xfrm>
            <a:off x="1261871" y="2679405"/>
            <a:ext cx="7754538" cy="33173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771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FBF8-620B-4B48-9436-8FB8F57649D3}"/>
              </a:ext>
            </a:extLst>
          </p:cNvPr>
          <p:cNvSpPr>
            <a:spLocks noGrp="1"/>
          </p:cNvSpPr>
          <p:nvPr>
            <p:ph type="title"/>
          </p:nvPr>
        </p:nvSpPr>
        <p:spPr/>
        <p:txBody>
          <a:bodyPr>
            <a:normAutofit/>
          </a:bodyPr>
          <a:lstStyle/>
          <a:p>
            <a:r>
              <a:rPr lang="en-US" sz="4000" dirty="0"/>
              <a:t>Use Functions in Assignment Statements</a:t>
            </a:r>
          </a:p>
        </p:txBody>
      </p:sp>
      <p:sp>
        <p:nvSpPr>
          <p:cNvPr id="3" name="Content Placeholder 2">
            <a:extLst>
              <a:ext uri="{FF2B5EF4-FFF2-40B4-BE49-F238E27FC236}">
                <a16:creationId xmlns:a16="http://schemas.microsoft.com/office/drawing/2014/main" id="{6B46FF51-896A-4EC5-9D36-FE549AC5A704}"/>
              </a:ext>
            </a:extLst>
          </p:cNvPr>
          <p:cNvSpPr>
            <a:spLocks noGrp="1"/>
          </p:cNvSpPr>
          <p:nvPr>
            <p:ph idx="1"/>
          </p:nvPr>
        </p:nvSpPr>
        <p:spPr>
          <a:xfrm>
            <a:off x="1261872" y="1828800"/>
            <a:ext cx="8595360" cy="1031367"/>
          </a:xfrm>
        </p:spPr>
        <p:txBody>
          <a:bodyPr>
            <a:normAutofit/>
          </a:bodyPr>
          <a:lstStyle/>
          <a:p>
            <a:r>
              <a:rPr lang="en-US" dirty="0"/>
              <a:t>A function returns a value so the returning value can be assigned to a variable in a PL/SQL blocks, procedures, or functions. See the code below that calls the function </a:t>
            </a:r>
            <a:r>
              <a:rPr lang="en-US" dirty="0" err="1"/>
              <a:t>find_max_price</a:t>
            </a:r>
            <a:r>
              <a:rPr lang="en-US" dirty="0"/>
              <a:t>();</a:t>
            </a:r>
          </a:p>
        </p:txBody>
      </p:sp>
      <p:sp>
        <p:nvSpPr>
          <p:cNvPr id="4" name="TextBox 3">
            <a:extLst>
              <a:ext uri="{FF2B5EF4-FFF2-40B4-BE49-F238E27FC236}">
                <a16:creationId xmlns:a16="http://schemas.microsoft.com/office/drawing/2014/main" id="{622C9951-3152-4FCE-A2AB-334609F5B6A0}"/>
              </a:ext>
            </a:extLst>
          </p:cNvPr>
          <p:cNvSpPr txBox="1"/>
          <p:nvPr/>
        </p:nvSpPr>
        <p:spPr>
          <a:xfrm>
            <a:off x="1435536" y="2838159"/>
            <a:ext cx="8751305"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highest_price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products.list_price%type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0.0;</a:t>
            </a:r>
          </a:p>
          <a:p>
            <a:r>
              <a:rPr lang="en-US" sz="1600" b="1" dirty="0">
                <a:latin typeface="Courier New" panose="02070309020205020404" pitchFamily="49" charset="0"/>
                <a:cs typeface="Courier New" panose="02070309020205020404" pitchFamily="49" charset="0"/>
              </a:rPr>
              <a:t>BEGIN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solidFill>
                  <a:srgbClr val="009644"/>
                </a:solidFill>
                <a:latin typeface="Courier New" panose="02070309020205020404" pitchFamily="49" charset="0"/>
                <a:cs typeface="Courier New" panose="02070309020205020404" pitchFamily="49" charset="0"/>
              </a:rPr>
              <a:t>highest_price</a:t>
            </a:r>
            <a:r>
              <a:rPr lang="en-US" sz="1600" dirty="0">
                <a:solidFill>
                  <a:srgbClr val="009644"/>
                </a:solidFill>
                <a:latin typeface="Courier New" panose="02070309020205020404" pitchFamily="49" charset="0"/>
                <a:cs typeface="Courier New" panose="02070309020205020404" pitchFamily="49" charset="0"/>
              </a:rPr>
              <a:t> := </a:t>
            </a:r>
            <a:r>
              <a:rPr lang="en-US" sz="1600" dirty="0" err="1">
                <a:solidFill>
                  <a:srgbClr val="009644"/>
                </a:solidFill>
                <a:latin typeface="Courier New" panose="02070309020205020404" pitchFamily="49" charset="0"/>
                <a:cs typeface="Courier New" panose="02070309020205020404" pitchFamily="49" charset="0"/>
              </a:rPr>
              <a:t>find_max_price</a:t>
            </a:r>
            <a:r>
              <a:rPr lang="en-US" sz="1600" dirty="0">
                <a:solidFill>
                  <a:srgbClr val="009644"/>
                </a:solidFill>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('The maximum price is ' || </a:t>
            </a:r>
            <a:r>
              <a:rPr lang="en-US" sz="1600" dirty="0" err="1">
                <a:latin typeface="Courier New" panose="02070309020205020404" pitchFamily="49" charset="0"/>
                <a:cs typeface="Courier New" panose="02070309020205020404" pitchFamily="49" charset="0"/>
              </a:rPr>
              <a:t>highest_price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6992724E-D740-44EB-96E6-A6CDC3831F82}"/>
              </a:ext>
            </a:extLst>
          </p:cNvPr>
          <p:cNvSpPr txBox="1"/>
          <p:nvPr/>
        </p:nvSpPr>
        <p:spPr>
          <a:xfrm>
            <a:off x="1414130" y="5061098"/>
            <a:ext cx="5805377" cy="830997"/>
          </a:xfrm>
          <a:prstGeom prst="rect">
            <a:avLst/>
          </a:prstGeom>
          <a:noFill/>
        </p:spPr>
        <p:txBody>
          <a:bodyPr wrap="square" rtlCol="0">
            <a:spAutoFit/>
          </a:bodyPr>
          <a:lstStyle/>
          <a:p>
            <a:r>
              <a:rPr lang="en-US" sz="1600" dirty="0"/>
              <a:t>Output:</a:t>
            </a:r>
          </a:p>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The maximum price is 8867.99</a:t>
            </a:r>
          </a:p>
        </p:txBody>
      </p:sp>
      <p:sp>
        <p:nvSpPr>
          <p:cNvPr id="6" name="Rectangle 5">
            <a:extLst>
              <a:ext uri="{FF2B5EF4-FFF2-40B4-BE49-F238E27FC236}">
                <a16:creationId xmlns:a16="http://schemas.microsoft.com/office/drawing/2014/main" id="{1588F20F-D5A3-49F6-845B-7710014D7BD2}"/>
              </a:ext>
            </a:extLst>
          </p:cNvPr>
          <p:cNvSpPr/>
          <p:nvPr/>
        </p:nvSpPr>
        <p:spPr>
          <a:xfrm>
            <a:off x="1414130" y="2838159"/>
            <a:ext cx="8772711" cy="2062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875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DF30-868F-4AF2-B1A7-AB7C66F6F3F9}"/>
              </a:ext>
            </a:extLst>
          </p:cNvPr>
          <p:cNvSpPr>
            <a:spLocks noGrp="1"/>
          </p:cNvSpPr>
          <p:nvPr>
            <p:ph type="title"/>
          </p:nvPr>
        </p:nvSpPr>
        <p:spPr/>
        <p:txBody>
          <a:bodyPr>
            <a:normAutofit/>
          </a:bodyPr>
          <a:lstStyle/>
          <a:p>
            <a:r>
              <a:rPr lang="en-US" sz="4000" dirty="0"/>
              <a:t>Use Functions in Conditional Statements</a:t>
            </a:r>
          </a:p>
        </p:txBody>
      </p:sp>
      <p:sp>
        <p:nvSpPr>
          <p:cNvPr id="3" name="Content Placeholder 2">
            <a:extLst>
              <a:ext uri="{FF2B5EF4-FFF2-40B4-BE49-F238E27FC236}">
                <a16:creationId xmlns:a16="http://schemas.microsoft.com/office/drawing/2014/main" id="{4052F7C3-2477-4193-AF58-1CA02961865B}"/>
              </a:ext>
            </a:extLst>
          </p:cNvPr>
          <p:cNvSpPr>
            <a:spLocks noGrp="1"/>
          </p:cNvSpPr>
          <p:nvPr>
            <p:ph idx="1"/>
          </p:nvPr>
        </p:nvSpPr>
        <p:spPr>
          <a:xfrm>
            <a:off x="1261872" y="1828801"/>
            <a:ext cx="8595360" cy="808074"/>
          </a:xfrm>
        </p:spPr>
        <p:txBody>
          <a:bodyPr/>
          <a:lstStyle/>
          <a:p>
            <a:r>
              <a:rPr lang="en-US" dirty="0"/>
              <a:t>The returning value of a function can be used in a conditional statement. See the code below:</a:t>
            </a:r>
          </a:p>
        </p:txBody>
      </p:sp>
      <p:sp>
        <p:nvSpPr>
          <p:cNvPr id="4" name="TextBox 3">
            <a:extLst>
              <a:ext uri="{FF2B5EF4-FFF2-40B4-BE49-F238E27FC236}">
                <a16:creationId xmlns:a16="http://schemas.microsoft.com/office/drawing/2014/main" id="{1E82C98C-42FD-4A6C-8BD1-BD5311759902}"/>
              </a:ext>
            </a:extLst>
          </p:cNvPr>
          <p:cNvSpPr txBox="1"/>
          <p:nvPr/>
        </p:nvSpPr>
        <p:spPr>
          <a:xfrm>
            <a:off x="1148103" y="2573081"/>
            <a:ext cx="9920177" cy="2554545"/>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new_price</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products.list_price%type</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9000.0;</a:t>
            </a:r>
          </a:p>
          <a:p>
            <a:r>
              <a:rPr lang="en-US" sz="1600" b="1" dirty="0">
                <a:latin typeface="Courier New" panose="02070309020205020404" pitchFamily="49" charset="0"/>
                <a:cs typeface="Courier New" panose="02070309020205020404" pitchFamily="49" charset="0"/>
              </a:rPr>
              <a:t>BEGIN</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a:solidFill>
                  <a:srgbClr val="009644"/>
                </a:solidFill>
                <a:latin typeface="Courier New" panose="02070309020205020404" pitchFamily="49" charset="0"/>
                <a:cs typeface="Courier New" panose="02070309020205020404" pitchFamily="49" charset="0"/>
              </a:rPr>
              <a:t>(</a:t>
            </a:r>
            <a:r>
              <a:rPr lang="en-US" sz="1600" dirty="0" err="1">
                <a:solidFill>
                  <a:srgbClr val="009644"/>
                </a:solidFill>
                <a:latin typeface="Courier New" panose="02070309020205020404" pitchFamily="49" charset="0"/>
                <a:cs typeface="Courier New" panose="02070309020205020404" pitchFamily="49" charset="0"/>
              </a:rPr>
              <a:t>new_price</a:t>
            </a:r>
            <a:r>
              <a:rPr lang="en-US" sz="1600" dirty="0">
                <a:solidFill>
                  <a:srgbClr val="009644"/>
                </a:solidFill>
                <a:latin typeface="Courier New" panose="02070309020205020404" pitchFamily="49" charset="0"/>
                <a:cs typeface="Courier New" panose="02070309020205020404" pitchFamily="49" charset="0"/>
              </a:rPr>
              <a:t> &lt; </a:t>
            </a:r>
            <a:r>
              <a:rPr lang="en-US" sz="1600" dirty="0" err="1">
                <a:solidFill>
                  <a:srgbClr val="009644"/>
                </a:solidFill>
                <a:latin typeface="Courier New" panose="02070309020205020404" pitchFamily="49" charset="0"/>
                <a:cs typeface="Courier New" panose="02070309020205020404" pitchFamily="49" charset="0"/>
              </a:rPr>
              <a:t>find_max_price</a:t>
            </a:r>
            <a:r>
              <a:rPr lang="en-US" sz="1600" dirty="0">
                <a:solidFill>
                  <a:srgbClr val="009644"/>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('The new price is higher than the maximum price.');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dbms_output.put_line</a:t>
            </a:r>
            <a:r>
              <a:rPr lang="en-US" sz="1600" dirty="0">
                <a:latin typeface="Courier New" panose="02070309020205020404" pitchFamily="49" charset="0"/>
                <a:cs typeface="Courier New" panose="02070309020205020404" pitchFamily="49" charset="0"/>
              </a:rPr>
              <a:t>('The new price is less than the maximum price.');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IF</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90117A3A-6967-44B6-9BEC-3D76B95CEFEB}"/>
              </a:ext>
            </a:extLst>
          </p:cNvPr>
          <p:cNvSpPr txBox="1"/>
          <p:nvPr/>
        </p:nvSpPr>
        <p:spPr>
          <a:xfrm>
            <a:off x="1148316" y="5422605"/>
            <a:ext cx="7006856" cy="830997"/>
          </a:xfrm>
          <a:prstGeom prst="rect">
            <a:avLst/>
          </a:prstGeom>
          <a:noFill/>
        </p:spPr>
        <p:txBody>
          <a:bodyPr wrap="square" rtlCol="0">
            <a:spAutoFit/>
          </a:bodyPr>
          <a:lstStyle/>
          <a:p>
            <a:r>
              <a:rPr lang="en-US" sz="1600" dirty="0"/>
              <a:t>Output:</a:t>
            </a:r>
          </a:p>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The new price is less than the maximum price.</a:t>
            </a:r>
          </a:p>
        </p:txBody>
      </p:sp>
      <p:sp>
        <p:nvSpPr>
          <p:cNvPr id="6" name="Rectangle 5">
            <a:extLst>
              <a:ext uri="{FF2B5EF4-FFF2-40B4-BE49-F238E27FC236}">
                <a16:creationId xmlns:a16="http://schemas.microsoft.com/office/drawing/2014/main" id="{DEB0CBE2-CA8A-40F1-90C3-2005F0CD9328}"/>
              </a:ext>
            </a:extLst>
          </p:cNvPr>
          <p:cNvSpPr/>
          <p:nvPr/>
        </p:nvSpPr>
        <p:spPr>
          <a:xfrm>
            <a:off x="1148103" y="2573081"/>
            <a:ext cx="9920177" cy="2554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750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ECC6-E4F6-4191-84EE-350EE7E10296}"/>
              </a:ext>
            </a:extLst>
          </p:cNvPr>
          <p:cNvSpPr>
            <a:spLocks noGrp="1"/>
          </p:cNvSpPr>
          <p:nvPr>
            <p:ph type="title"/>
          </p:nvPr>
        </p:nvSpPr>
        <p:spPr/>
        <p:txBody>
          <a:bodyPr>
            <a:normAutofit/>
          </a:bodyPr>
          <a:lstStyle/>
          <a:p>
            <a:r>
              <a:rPr lang="en-US" sz="3800" dirty="0"/>
              <a:t>Use PL/SQL Functions in SQL Statements</a:t>
            </a:r>
          </a:p>
        </p:txBody>
      </p:sp>
      <p:sp>
        <p:nvSpPr>
          <p:cNvPr id="3" name="Content Placeholder 2">
            <a:extLst>
              <a:ext uri="{FF2B5EF4-FFF2-40B4-BE49-F238E27FC236}">
                <a16:creationId xmlns:a16="http://schemas.microsoft.com/office/drawing/2014/main" id="{4056B113-C5AF-4671-B97D-60647C5E2424}"/>
              </a:ext>
            </a:extLst>
          </p:cNvPr>
          <p:cNvSpPr>
            <a:spLocks noGrp="1"/>
          </p:cNvSpPr>
          <p:nvPr>
            <p:ph idx="1"/>
          </p:nvPr>
        </p:nvSpPr>
        <p:spPr>
          <a:xfrm>
            <a:off x="1261872" y="1828801"/>
            <a:ext cx="8595360" cy="999460"/>
          </a:xfrm>
        </p:spPr>
        <p:txBody>
          <a:bodyPr/>
          <a:lstStyle/>
          <a:p>
            <a:r>
              <a:rPr lang="en-US" dirty="0"/>
              <a:t>Let’s say, the company wants to increase the products’ price by doubling the current price of each product. The following SQL select statement returns the products that their new price is higher than the current maximum price.</a:t>
            </a:r>
          </a:p>
        </p:txBody>
      </p:sp>
      <p:sp>
        <p:nvSpPr>
          <p:cNvPr id="4" name="TextBox 3">
            <a:extLst>
              <a:ext uri="{FF2B5EF4-FFF2-40B4-BE49-F238E27FC236}">
                <a16:creationId xmlns:a16="http://schemas.microsoft.com/office/drawing/2014/main" id="{9578CA99-E8E7-4288-B2D1-DC575DAD8C50}"/>
              </a:ext>
            </a:extLst>
          </p:cNvPr>
          <p:cNvSpPr txBox="1"/>
          <p:nvPr/>
        </p:nvSpPr>
        <p:spPr>
          <a:xfrm>
            <a:off x="953528" y="3013501"/>
            <a:ext cx="9774723"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SELECT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product_id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product_name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list_price</a:t>
            </a:r>
            <a:r>
              <a:rPr lang="en-US" sz="1600" dirty="0">
                <a:latin typeface="Courier New" panose="02070309020205020404" pitchFamily="49" charset="0"/>
                <a:cs typeface="Courier New" panose="02070309020205020404" pitchFamily="49" charset="0"/>
              </a:rPr>
              <a:t> * 2) as "New Price"</a:t>
            </a:r>
          </a:p>
          <a:p>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products</a:t>
            </a:r>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WHERE</a:t>
            </a:r>
            <a:r>
              <a:rPr lang="en-US" sz="1600" dirty="0">
                <a:latin typeface="Courier New" panose="02070309020205020404" pitchFamily="49" charset="0"/>
                <a:cs typeface="Courier New" panose="02070309020205020404" pitchFamily="49" charset="0"/>
              </a:rPr>
              <a:t> </a:t>
            </a:r>
            <a:r>
              <a:rPr lang="en-US" sz="1600" dirty="0">
                <a:solidFill>
                  <a:srgbClr val="007A37"/>
                </a:solidFill>
                <a:latin typeface="Courier New" panose="02070309020205020404" pitchFamily="49" charset="0"/>
                <a:cs typeface="Courier New" panose="02070309020205020404" pitchFamily="49" charset="0"/>
              </a:rPr>
              <a:t>(</a:t>
            </a:r>
            <a:r>
              <a:rPr lang="en-US" sz="1600" dirty="0" err="1">
                <a:solidFill>
                  <a:srgbClr val="007A37"/>
                </a:solidFill>
                <a:latin typeface="Courier New" panose="02070309020205020404" pitchFamily="49" charset="0"/>
                <a:cs typeface="Courier New" panose="02070309020205020404" pitchFamily="49" charset="0"/>
              </a:rPr>
              <a:t>list_price</a:t>
            </a:r>
            <a:r>
              <a:rPr lang="en-US" sz="1600" dirty="0">
                <a:solidFill>
                  <a:srgbClr val="007A37"/>
                </a:solidFill>
                <a:latin typeface="Courier New" panose="02070309020205020404" pitchFamily="49" charset="0"/>
                <a:cs typeface="Courier New" panose="02070309020205020404" pitchFamily="49" charset="0"/>
              </a:rPr>
              <a:t> * 2) &gt; </a:t>
            </a:r>
            <a:r>
              <a:rPr lang="en-US" sz="1600" dirty="0" err="1">
                <a:solidFill>
                  <a:srgbClr val="007A37"/>
                </a:solidFill>
                <a:latin typeface="Courier New" panose="02070309020205020404" pitchFamily="49" charset="0"/>
                <a:cs typeface="Courier New" panose="02070309020205020404" pitchFamily="49" charset="0"/>
              </a:rPr>
              <a:t>find_max_price</a:t>
            </a:r>
            <a:r>
              <a:rPr lang="en-US" sz="1600" dirty="0">
                <a:solidFill>
                  <a:srgbClr val="007A37"/>
                </a:solidFill>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68676D38-03C0-481F-B948-E1EE68287719}"/>
              </a:ext>
            </a:extLst>
          </p:cNvPr>
          <p:cNvSpPr/>
          <p:nvPr/>
        </p:nvSpPr>
        <p:spPr>
          <a:xfrm>
            <a:off x="946298" y="2965740"/>
            <a:ext cx="9792586" cy="872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5D6ECCC-67B3-4861-BE64-6B8FE8D630D8}"/>
              </a:ext>
            </a:extLst>
          </p:cNvPr>
          <p:cNvPicPr>
            <a:picLocks noChangeAspect="1"/>
          </p:cNvPicPr>
          <p:nvPr/>
        </p:nvPicPr>
        <p:blipFill>
          <a:blip r:embed="rId2"/>
          <a:stretch>
            <a:fillRect/>
          </a:stretch>
        </p:blipFill>
        <p:spPr>
          <a:xfrm>
            <a:off x="2572946" y="4289796"/>
            <a:ext cx="5973211" cy="822975"/>
          </a:xfrm>
          <a:prstGeom prst="rect">
            <a:avLst/>
          </a:prstGeom>
        </p:spPr>
      </p:pic>
    </p:spTree>
    <p:extLst>
      <p:ext uri="{BB962C8B-B14F-4D97-AF65-F5344CB8AC3E}">
        <p14:creationId xmlns:p14="http://schemas.microsoft.com/office/powerpoint/2010/main" val="188507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21BE-080B-4F7B-9A11-C4C73F2B7C20}"/>
              </a:ext>
            </a:extLst>
          </p:cNvPr>
          <p:cNvSpPr>
            <a:spLocks noGrp="1"/>
          </p:cNvSpPr>
          <p:nvPr>
            <p:ph type="title"/>
          </p:nvPr>
        </p:nvSpPr>
        <p:spPr/>
        <p:txBody>
          <a:bodyPr/>
          <a:lstStyle/>
          <a:p>
            <a:r>
              <a:rPr lang="en-US" dirty="0"/>
              <a:t>Searched CASE Statement</a:t>
            </a:r>
          </a:p>
        </p:txBody>
      </p:sp>
      <p:sp>
        <p:nvSpPr>
          <p:cNvPr id="3" name="Content Placeholder 2">
            <a:extLst>
              <a:ext uri="{FF2B5EF4-FFF2-40B4-BE49-F238E27FC236}">
                <a16:creationId xmlns:a16="http://schemas.microsoft.com/office/drawing/2014/main" id="{39446DF6-B46B-4C7E-82F8-F3DBB82012D7}"/>
              </a:ext>
            </a:extLst>
          </p:cNvPr>
          <p:cNvSpPr>
            <a:spLocks noGrp="1"/>
          </p:cNvSpPr>
          <p:nvPr>
            <p:ph idx="1"/>
          </p:nvPr>
        </p:nvSpPr>
        <p:spPr>
          <a:xfrm>
            <a:off x="1261872" y="1828801"/>
            <a:ext cx="8595360" cy="1073888"/>
          </a:xfrm>
        </p:spPr>
        <p:txBody>
          <a:bodyPr/>
          <a:lstStyle/>
          <a:p>
            <a:r>
              <a:rPr lang="en-US" dirty="0"/>
              <a:t>The search CASE statement executes the statement of the first true condition. The remaining conditions are not evaluated after the first true condition.</a:t>
            </a:r>
          </a:p>
        </p:txBody>
      </p:sp>
      <p:sp>
        <p:nvSpPr>
          <p:cNvPr id="4" name="TextBox 3">
            <a:extLst>
              <a:ext uri="{FF2B5EF4-FFF2-40B4-BE49-F238E27FC236}">
                <a16:creationId xmlns:a16="http://schemas.microsoft.com/office/drawing/2014/main" id="{F0CAADA4-CA7D-4736-B70D-069ABD5E821F}"/>
              </a:ext>
            </a:extLst>
          </p:cNvPr>
          <p:cNvSpPr txBox="1"/>
          <p:nvPr/>
        </p:nvSpPr>
        <p:spPr>
          <a:xfrm>
            <a:off x="1431993" y="2902689"/>
            <a:ext cx="7626947"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CASE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condition_1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condition_2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condition_n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statements ]</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7215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FEA2-7430-45B1-A9AA-DF629032B66E}"/>
              </a:ext>
            </a:extLst>
          </p:cNvPr>
          <p:cNvSpPr>
            <a:spLocks noGrp="1"/>
          </p:cNvSpPr>
          <p:nvPr>
            <p:ph type="title"/>
          </p:nvPr>
        </p:nvSpPr>
        <p:spPr/>
        <p:txBody>
          <a:bodyPr/>
          <a:lstStyle/>
          <a:p>
            <a:r>
              <a:rPr lang="en-US" dirty="0"/>
              <a:t>Searched Case Example</a:t>
            </a:r>
          </a:p>
        </p:txBody>
      </p:sp>
      <p:sp>
        <p:nvSpPr>
          <p:cNvPr id="3" name="Content Placeholder 2">
            <a:extLst>
              <a:ext uri="{FF2B5EF4-FFF2-40B4-BE49-F238E27FC236}">
                <a16:creationId xmlns:a16="http://schemas.microsoft.com/office/drawing/2014/main" id="{B9FBA4EC-6D6E-4481-989F-2C63CA90ECB3}"/>
              </a:ext>
            </a:extLst>
          </p:cNvPr>
          <p:cNvSpPr>
            <a:spLocks noGrp="1"/>
          </p:cNvSpPr>
          <p:nvPr>
            <p:ph idx="1"/>
          </p:nvPr>
        </p:nvSpPr>
        <p:spPr>
          <a:xfrm>
            <a:off x="1261872" y="1828800"/>
            <a:ext cx="8595360" cy="584791"/>
          </a:xfrm>
        </p:spPr>
        <p:txBody>
          <a:bodyPr>
            <a:normAutofit lnSpcReduction="10000"/>
          </a:bodyPr>
          <a:lstStyle/>
          <a:p>
            <a:r>
              <a:rPr lang="en-US" dirty="0"/>
              <a:t>The below PL/SQL block displays the proper message corresponding the given letter representing a semester.</a:t>
            </a:r>
          </a:p>
        </p:txBody>
      </p:sp>
      <p:sp>
        <p:nvSpPr>
          <p:cNvPr id="4" name="TextBox 3">
            <a:extLst>
              <a:ext uri="{FF2B5EF4-FFF2-40B4-BE49-F238E27FC236}">
                <a16:creationId xmlns:a16="http://schemas.microsoft.com/office/drawing/2014/main" id="{D91D8140-4CD7-4329-9025-67C7FE6A0C18}"/>
              </a:ext>
            </a:extLst>
          </p:cNvPr>
          <p:cNvSpPr txBox="1"/>
          <p:nvPr/>
        </p:nvSpPr>
        <p:spPr>
          <a:xfrm>
            <a:off x="1453261" y="2466744"/>
            <a:ext cx="8243632" cy="304698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semester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(1);</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semester := 'S’;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semester = 'F'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DBMS_OUTPUT.PUT_LINE('Fall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semester = 'W'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DBMS_OUTPUT.PUT_LINE('Winter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semester = 'S'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DBMS_OUTPUT.PUT_LINE('Summer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DBMS_OUTPUT.PUT_LINE('Wrong Value');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5764BC5B-15B5-43F1-A3D3-3AF133813616}"/>
              </a:ext>
            </a:extLst>
          </p:cNvPr>
          <p:cNvSpPr txBox="1">
            <a:spLocks/>
          </p:cNvSpPr>
          <p:nvPr/>
        </p:nvSpPr>
        <p:spPr>
          <a:xfrm>
            <a:off x="1261872" y="5513732"/>
            <a:ext cx="3955175" cy="432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Rectangle 5">
            <a:extLst>
              <a:ext uri="{FF2B5EF4-FFF2-40B4-BE49-F238E27FC236}">
                <a16:creationId xmlns:a16="http://schemas.microsoft.com/office/drawing/2014/main" id="{2C39D70E-5158-412D-960F-353F99B355F5}"/>
              </a:ext>
            </a:extLst>
          </p:cNvPr>
          <p:cNvSpPr/>
          <p:nvPr/>
        </p:nvSpPr>
        <p:spPr>
          <a:xfrm>
            <a:off x="1453261" y="5845909"/>
            <a:ext cx="6096000" cy="584775"/>
          </a:xfrm>
          <a:prstGeom prst="rect">
            <a:avLst/>
          </a:prstGeom>
        </p:spPr>
        <p:txBody>
          <a:bodyPr>
            <a:spAutoFit/>
          </a:bodyPr>
          <a:lstStyle/>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Summer Term</a:t>
            </a:r>
          </a:p>
        </p:txBody>
      </p:sp>
    </p:spTree>
    <p:extLst>
      <p:ext uri="{BB962C8B-B14F-4D97-AF65-F5344CB8AC3E}">
        <p14:creationId xmlns:p14="http://schemas.microsoft.com/office/powerpoint/2010/main" val="103149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CB11-699B-4606-A6FA-2EA20E931146}"/>
              </a:ext>
            </a:extLst>
          </p:cNvPr>
          <p:cNvSpPr>
            <a:spLocks noGrp="1"/>
          </p:cNvSpPr>
          <p:nvPr>
            <p:ph type="title"/>
          </p:nvPr>
        </p:nvSpPr>
        <p:spPr/>
        <p:txBody>
          <a:bodyPr/>
          <a:lstStyle/>
          <a:p>
            <a:r>
              <a:rPr lang="en-US" dirty="0"/>
              <a:t>EXCEPTION for Case Statement</a:t>
            </a:r>
          </a:p>
        </p:txBody>
      </p:sp>
      <p:sp>
        <p:nvSpPr>
          <p:cNvPr id="3" name="Content Placeholder 2">
            <a:extLst>
              <a:ext uri="{FF2B5EF4-FFF2-40B4-BE49-F238E27FC236}">
                <a16:creationId xmlns:a16="http://schemas.microsoft.com/office/drawing/2014/main" id="{3629B286-9A94-41E1-8208-882E5E065C5B}"/>
              </a:ext>
            </a:extLst>
          </p:cNvPr>
          <p:cNvSpPr>
            <a:spLocks noGrp="1"/>
          </p:cNvSpPr>
          <p:nvPr>
            <p:ph idx="1"/>
          </p:nvPr>
        </p:nvSpPr>
        <p:spPr>
          <a:xfrm>
            <a:off x="1261872" y="1828800"/>
            <a:ext cx="8595360" cy="637953"/>
          </a:xfrm>
        </p:spPr>
        <p:txBody>
          <a:bodyPr/>
          <a:lstStyle/>
          <a:p>
            <a:r>
              <a:rPr lang="en-US" dirty="0"/>
              <a:t>An Exception section can be used instead of an ELSE clause in a CASE statement. See the following Code:</a:t>
            </a:r>
          </a:p>
        </p:txBody>
      </p:sp>
      <p:sp>
        <p:nvSpPr>
          <p:cNvPr id="4" name="TextBox 3">
            <a:extLst>
              <a:ext uri="{FF2B5EF4-FFF2-40B4-BE49-F238E27FC236}">
                <a16:creationId xmlns:a16="http://schemas.microsoft.com/office/drawing/2014/main" id="{816FFEBC-FDA9-4DE2-8051-AA96A674CF32}"/>
              </a:ext>
            </a:extLst>
          </p:cNvPr>
          <p:cNvSpPr txBox="1"/>
          <p:nvPr/>
        </p:nvSpPr>
        <p:spPr>
          <a:xfrm>
            <a:off x="1421360" y="2530549"/>
            <a:ext cx="8849691"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semester CHAR(1);</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semester := 'T';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CASE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semester = 'F'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semester =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semester =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DBMS_OUTPUT.PUT_LINE('Wrong Value');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CASE</a:t>
            </a:r>
            <a:r>
              <a:rPr lang="en-US" sz="1400" dirty="0">
                <a:latin typeface="Courier New" panose="02070309020205020404" pitchFamily="49" charset="0"/>
                <a:cs typeface="Courier New" panose="02070309020205020404" pitchFamily="49" charset="0"/>
              </a:rPr>
              <a:t>;</a:t>
            </a:r>
          </a:p>
          <a:p>
            <a:r>
              <a:rPr lang="en-US" sz="1400" b="1" dirty="0">
                <a:solidFill>
                  <a:srgbClr val="009644"/>
                </a:solidFill>
                <a:latin typeface="Courier New" panose="02070309020205020404" pitchFamily="49" charset="0"/>
                <a:cs typeface="Courier New" panose="02070309020205020404" pitchFamily="49" charset="0"/>
              </a:rPr>
              <a:t>EXCEPTION</a:t>
            </a:r>
          </a:p>
          <a:p>
            <a:r>
              <a:rPr lang="en-US" sz="1400" dirty="0">
                <a:solidFill>
                  <a:srgbClr val="009644"/>
                </a:solidFill>
                <a:latin typeface="Courier New" panose="02070309020205020404" pitchFamily="49" charset="0"/>
                <a:cs typeface="Courier New" panose="02070309020205020404" pitchFamily="49" charset="0"/>
              </a:rPr>
              <a:t>  </a:t>
            </a:r>
            <a:r>
              <a:rPr lang="en-US" sz="1400" b="1" dirty="0">
                <a:solidFill>
                  <a:srgbClr val="009644"/>
                </a:solidFill>
                <a:latin typeface="Courier New" panose="02070309020205020404" pitchFamily="49" charset="0"/>
                <a:cs typeface="Courier New" panose="02070309020205020404" pitchFamily="49" charset="0"/>
              </a:rPr>
              <a:t>WHEN</a:t>
            </a:r>
            <a:r>
              <a:rPr lang="en-US" sz="1400" dirty="0">
                <a:solidFill>
                  <a:srgbClr val="009644"/>
                </a:solidFill>
                <a:latin typeface="Courier New" panose="02070309020205020404" pitchFamily="49" charset="0"/>
                <a:cs typeface="Courier New" panose="02070309020205020404" pitchFamily="49" charset="0"/>
              </a:rPr>
              <a:t> CASE_NOT_FOUND </a:t>
            </a:r>
            <a:r>
              <a:rPr lang="en-US" sz="1400" b="1" dirty="0">
                <a:solidFill>
                  <a:srgbClr val="009644"/>
                </a:solidFill>
                <a:latin typeface="Courier New" panose="02070309020205020404" pitchFamily="49" charset="0"/>
                <a:cs typeface="Courier New" panose="02070309020205020404" pitchFamily="49" charset="0"/>
              </a:rPr>
              <a:t>THEN</a:t>
            </a:r>
          </a:p>
          <a:p>
            <a:r>
              <a:rPr lang="en-US" sz="1400" dirty="0">
                <a:solidFill>
                  <a:srgbClr val="009644"/>
                </a:solidFill>
                <a:latin typeface="Courier New" panose="02070309020205020404" pitchFamily="49" charset="0"/>
                <a:cs typeface="Courier New" panose="02070309020205020404" pitchFamily="49" charset="0"/>
              </a:rPr>
              <a:t>    DBMS_OUTPUT.PUT_LINE('No Semester Found');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EA61FCA6-AD2F-4F4D-9C5F-69DFBDDC878C}"/>
              </a:ext>
            </a:extLst>
          </p:cNvPr>
          <p:cNvSpPr/>
          <p:nvPr/>
        </p:nvSpPr>
        <p:spPr>
          <a:xfrm>
            <a:off x="1414130" y="2488019"/>
            <a:ext cx="8867554" cy="3381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4B9127A4-E77A-4516-92A6-B71F399547FA}"/>
              </a:ext>
            </a:extLst>
          </p:cNvPr>
          <p:cNvSpPr txBox="1">
            <a:spLocks/>
          </p:cNvSpPr>
          <p:nvPr/>
        </p:nvSpPr>
        <p:spPr>
          <a:xfrm>
            <a:off x="1261872" y="5885872"/>
            <a:ext cx="3955175" cy="37670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7" name="TextBox 6">
            <a:extLst>
              <a:ext uri="{FF2B5EF4-FFF2-40B4-BE49-F238E27FC236}">
                <a16:creationId xmlns:a16="http://schemas.microsoft.com/office/drawing/2014/main" id="{DCE63AAA-C8ED-4E7F-93AB-DA549AE1D42F}"/>
              </a:ext>
            </a:extLst>
          </p:cNvPr>
          <p:cNvSpPr txBox="1"/>
          <p:nvPr/>
        </p:nvSpPr>
        <p:spPr>
          <a:xfrm>
            <a:off x="2328531" y="6142650"/>
            <a:ext cx="4433776"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No Semester Found</a:t>
            </a:r>
          </a:p>
        </p:txBody>
      </p:sp>
    </p:spTree>
    <p:extLst>
      <p:ext uri="{BB962C8B-B14F-4D97-AF65-F5344CB8AC3E}">
        <p14:creationId xmlns:p14="http://schemas.microsoft.com/office/powerpoint/2010/main" val="125925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D859-4DE1-4A26-BDD6-EF8C34DAEC6B}"/>
              </a:ext>
            </a:extLst>
          </p:cNvPr>
          <p:cNvSpPr>
            <a:spLocks noGrp="1"/>
          </p:cNvSpPr>
          <p:nvPr>
            <p:ph type="title"/>
          </p:nvPr>
        </p:nvSpPr>
        <p:spPr/>
        <p:txBody>
          <a:bodyPr/>
          <a:lstStyle/>
          <a:p>
            <a:r>
              <a:rPr lang="en-US" dirty="0"/>
              <a:t>Iteration Statements</a:t>
            </a:r>
          </a:p>
        </p:txBody>
      </p:sp>
      <p:sp>
        <p:nvSpPr>
          <p:cNvPr id="3" name="Text Placeholder 2">
            <a:extLst>
              <a:ext uri="{FF2B5EF4-FFF2-40B4-BE49-F238E27FC236}">
                <a16:creationId xmlns:a16="http://schemas.microsoft.com/office/drawing/2014/main" id="{DD244BC1-C610-4E7F-BCAD-6AE8ED94A6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111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74CE-7F96-4655-9EFE-6179DC47BE45}"/>
              </a:ext>
            </a:extLst>
          </p:cNvPr>
          <p:cNvSpPr>
            <a:spLocks noGrp="1"/>
          </p:cNvSpPr>
          <p:nvPr>
            <p:ph type="title"/>
          </p:nvPr>
        </p:nvSpPr>
        <p:spPr/>
        <p:txBody>
          <a:bodyPr/>
          <a:lstStyle/>
          <a:p>
            <a:r>
              <a:rPr lang="en-US" dirty="0"/>
              <a:t>LOOP Statements</a:t>
            </a:r>
          </a:p>
        </p:txBody>
      </p:sp>
      <p:sp>
        <p:nvSpPr>
          <p:cNvPr id="3" name="Content Placeholder 2">
            <a:extLst>
              <a:ext uri="{FF2B5EF4-FFF2-40B4-BE49-F238E27FC236}">
                <a16:creationId xmlns:a16="http://schemas.microsoft.com/office/drawing/2014/main" id="{F40966F0-96C4-48BA-A7EE-66523D39A7E4}"/>
              </a:ext>
            </a:extLst>
          </p:cNvPr>
          <p:cNvSpPr>
            <a:spLocks noGrp="1"/>
          </p:cNvSpPr>
          <p:nvPr>
            <p:ph idx="1"/>
          </p:nvPr>
        </p:nvSpPr>
        <p:spPr>
          <a:xfrm>
            <a:off x="1261872" y="1828800"/>
            <a:ext cx="8595360" cy="4199860"/>
          </a:xfrm>
        </p:spPr>
        <p:txBody>
          <a:bodyPr>
            <a:normAutofit/>
          </a:bodyPr>
          <a:lstStyle/>
          <a:p>
            <a:r>
              <a:rPr lang="en-US" dirty="0"/>
              <a:t>A LOOP statements runs a series of statements multiple times.</a:t>
            </a:r>
          </a:p>
          <a:p>
            <a:pPr lvl="1"/>
            <a:r>
              <a:rPr lang="en-US" b="1" dirty="0"/>
              <a:t>Basic</a:t>
            </a:r>
            <a:r>
              <a:rPr lang="en-US" dirty="0"/>
              <a:t> LOOP</a:t>
            </a:r>
          </a:p>
          <a:p>
            <a:pPr lvl="1"/>
            <a:r>
              <a:rPr lang="en-US" b="1" dirty="0"/>
              <a:t>FOR</a:t>
            </a:r>
            <a:r>
              <a:rPr lang="en-US" dirty="0"/>
              <a:t> LOOP</a:t>
            </a:r>
          </a:p>
          <a:p>
            <a:pPr lvl="1"/>
            <a:r>
              <a:rPr lang="en-US" b="1" dirty="0"/>
              <a:t>Cursor FOR</a:t>
            </a:r>
            <a:r>
              <a:rPr lang="en-US" dirty="0"/>
              <a:t> LOOP</a:t>
            </a:r>
          </a:p>
          <a:p>
            <a:pPr lvl="1"/>
            <a:r>
              <a:rPr lang="en-US" b="1" dirty="0"/>
              <a:t>WHILE</a:t>
            </a:r>
            <a:r>
              <a:rPr lang="en-US" dirty="0"/>
              <a:t> LOOP</a:t>
            </a:r>
          </a:p>
          <a:p>
            <a:r>
              <a:rPr lang="en-US" dirty="0"/>
              <a:t>Statement to exit a loop:</a:t>
            </a:r>
          </a:p>
          <a:p>
            <a:pPr lvl="1"/>
            <a:r>
              <a:rPr lang="en-US" dirty="0"/>
              <a:t>EXIT</a:t>
            </a:r>
          </a:p>
          <a:p>
            <a:pPr lvl="1"/>
            <a:r>
              <a:rPr lang="en-US" dirty="0"/>
              <a:t>EXIT WHEN</a:t>
            </a:r>
          </a:p>
          <a:p>
            <a:r>
              <a:rPr lang="en-US" dirty="0"/>
              <a:t>The statements that exists the current iteration of a loop and skips to the next iteration.</a:t>
            </a:r>
          </a:p>
          <a:p>
            <a:pPr lvl="1"/>
            <a:r>
              <a:rPr lang="en-US" dirty="0"/>
              <a:t>CONTINUE</a:t>
            </a:r>
          </a:p>
          <a:p>
            <a:pPr lvl="1"/>
            <a:r>
              <a:rPr lang="en-US" dirty="0"/>
              <a:t>CONTINUE WHEN</a:t>
            </a:r>
          </a:p>
          <a:p>
            <a:pPr lvl="1"/>
            <a:endParaRPr lang="en-US" dirty="0"/>
          </a:p>
        </p:txBody>
      </p:sp>
    </p:spTree>
    <p:extLst>
      <p:ext uri="{BB962C8B-B14F-4D97-AF65-F5344CB8AC3E}">
        <p14:creationId xmlns:p14="http://schemas.microsoft.com/office/powerpoint/2010/main" val="154591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8F86-BC14-4A13-B7AF-2A54DC6B4C22}"/>
              </a:ext>
            </a:extLst>
          </p:cNvPr>
          <p:cNvSpPr>
            <a:spLocks noGrp="1"/>
          </p:cNvSpPr>
          <p:nvPr>
            <p:ph type="title"/>
          </p:nvPr>
        </p:nvSpPr>
        <p:spPr/>
        <p:txBody>
          <a:bodyPr/>
          <a:lstStyle/>
          <a:p>
            <a:r>
              <a:rPr lang="en-US" dirty="0"/>
              <a:t>Basic LOOP Statements</a:t>
            </a:r>
          </a:p>
        </p:txBody>
      </p:sp>
      <p:sp>
        <p:nvSpPr>
          <p:cNvPr id="3" name="Content Placeholder 2">
            <a:extLst>
              <a:ext uri="{FF2B5EF4-FFF2-40B4-BE49-F238E27FC236}">
                <a16:creationId xmlns:a16="http://schemas.microsoft.com/office/drawing/2014/main" id="{FD067441-14A4-4718-9899-8FDABFDCF788}"/>
              </a:ext>
            </a:extLst>
          </p:cNvPr>
          <p:cNvSpPr>
            <a:spLocks noGrp="1"/>
          </p:cNvSpPr>
          <p:nvPr>
            <p:ph idx="1"/>
          </p:nvPr>
        </p:nvSpPr>
        <p:spPr>
          <a:xfrm>
            <a:off x="1261872" y="1828801"/>
            <a:ext cx="8595360" cy="1208313"/>
          </a:xfrm>
        </p:spPr>
        <p:txBody>
          <a:bodyPr>
            <a:normAutofit fontScale="92500" lnSpcReduction="10000"/>
          </a:bodyPr>
          <a:lstStyle/>
          <a:p>
            <a:r>
              <a:rPr lang="en-US" dirty="0"/>
              <a:t>The loop executes the statements until an EXIT statement terminates the loop execution or an exception is raised.</a:t>
            </a:r>
          </a:p>
          <a:p>
            <a:r>
              <a:rPr lang="en-US" dirty="0"/>
              <a:t>The EXIT statement terminates the loop and transfers the control to the end of the current loop.</a:t>
            </a:r>
          </a:p>
          <a:p>
            <a:endParaRPr lang="en-US" dirty="0"/>
          </a:p>
          <a:p>
            <a:endParaRPr lang="en-US" dirty="0"/>
          </a:p>
        </p:txBody>
      </p:sp>
      <p:sp>
        <p:nvSpPr>
          <p:cNvPr id="4" name="TextBox 3">
            <a:extLst>
              <a:ext uri="{FF2B5EF4-FFF2-40B4-BE49-F238E27FC236}">
                <a16:creationId xmlns:a16="http://schemas.microsoft.com/office/drawing/2014/main" id="{62BAAB43-21A8-450B-984E-83D1E7967349}"/>
              </a:ext>
            </a:extLst>
          </p:cNvPr>
          <p:cNvSpPr txBox="1"/>
          <p:nvPr/>
        </p:nvSpPr>
        <p:spPr>
          <a:xfrm>
            <a:off x="7949248" y="848012"/>
            <a:ext cx="2555465" cy="830997"/>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 label ] </a:t>
            </a:r>
            <a:r>
              <a:rPr lang="en-US" sz="1600" b="1" dirty="0">
                <a:latin typeface="Courier New" panose="02070309020205020404" pitchFamily="49" charset="0"/>
                <a:cs typeface="Courier New" panose="02070309020205020404" pitchFamily="49" charset="0"/>
              </a:rPr>
              <a:t>LOOP</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LOOP </a:t>
            </a:r>
            <a:r>
              <a:rPr lang="en-US" sz="1600" dirty="0">
                <a:latin typeface="Courier New" panose="02070309020205020404" pitchFamily="49" charset="0"/>
                <a:cs typeface="Courier New" panose="02070309020205020404" pitchFamily="49" charset="0"/>
              </a:rPr>
              <a:t>[ label ];</a:t>
            </a:r>
          </a:p>
        </p:txBody>
      </p:sp>
      <p:sp>
        <p:nvSpPr>
          <p:cNvPr id="7" name="TextBox 6">
            <a:extLst>
              <a:ext uri="{FF2B5EF4-FFF2-40B4-BE49-F238E27FC236}">
                <a16:creationId xmlns:a16="http://schemas.microsoft.com/office/drawing/2014/main" id="{0C279338-A859-478E-85D7-99616BF5DAF1}"/>
              </a:ext>
            </a:extLst>
          </p:cNvPr>
          <p:cNvSpPr txBox="1"/>
          <p:nvPr/>
        </p:nvSpPr>
        <p:spPr>
          <a:xfrm>
            <a:off x="1453767" y="3037107"/>
            <a:ext cx="5698147" cy="289310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counter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 Count Down -----');</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LOOP</a:t>
            </a:r>
          </a:p>
          <a:p>
            <a:r>
              <a:rPr lang="en-US" sz="1400" dirty="0">
                <a:latin typeface="Courier New" panose="02070309020205020404" pitchFamily="49" charset="0"/>
                <a:cs typeface="Courier New" panose="02070309020205020404" pitchFamily="49" charset="0"/>
              </a:rPr>
              <a:t>    DBMS_OUTPUT.PUT_LINE ('counter: ' || counter);</a:t>
            </a:r>
          </a:p>
          <a:p>
            <a:r>
              <a:rPr lang="en-US" sz="1400" dirty="0">
                <a:latin typeface="Courier New" panose="02070309020205020404" pitchFamily="49" charset="0"/>
                <a:cs typeface="Courier New" panose="02070309020205020404" pitchFamily="49" charset="0"/>
              </a:rPr>
              <a:t>    counter := counter - 1;</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counter &lt; 1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EXIT;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LOOP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DBMS_OUTPUT.PUT_LINE('End of the LOOP!');</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513C7AE6-AC3C-4B7C-900A-371DE1040B6B}"/>
              </a:ext>
            </a:extLst>
          </p:cNvPr>
          <p:cNvSpPr/>
          <p:nvPr/>
        </p:nvSpPr>
        <p:spPr>
          <a:xfrm>
            <a:off x="7935686" y="838200"/>
            <a:ext cx="2569028" cy="8531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4786E1-8032-4865-96AB-EB5875FC0C27}"/>
              </a:ext>
            </a:extLst>
          </p:cNvPr>
          <p:cNvSpPr/>
          <p:nvPr/>
        </p:nvSpPr>
        <p:spPr>
          <a:xfrm>
            <a:off x="1447800" y="3037114"/>
            <a:ext cx="5704114" cy="289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0B966D-3D8F-41EC-AC59-5301CFD8BECD}"/>
              </a:ext>
            </a:extLst>
          </p:cNvPr>
          <p:cNvSpPr txBox="1"/>
          <p:nvPr/>
        </p:nvSpPr>
        <p:spPr>
          <a:xfrm>
            <a:off x="7304313" y="2939136"/>
            <a:ext cx="3200399" cy="1862048"/>
          </a:xfrm>
          <a:prstGeom prst="rect">
            <a:avLst/>
          </a:prstGeom>
          <a:noFill/>
        </p:spPr>
        <p:txBody>
          <a:bodyPr wrap="square" rtlCol="0">
            <a:spAutoFit/>
          </a:bodyPr>
          <a:lstStyle/>
          <a:p>
            <a:r>
              <a:rPr lang="en-US" sz="1700" spc="10" dirty="0"/>
              <a:t>Output: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 Count Down -----</a:t>
            </a:r>
          </a:p>
          <a:p>
            <a:r>
              <a:rPr lang="en-US" sz="1400" dirty="0">
                <a:latin typeface="Courier New" panose="02070309020205020404" pitchFamily="49" charset="0"/>
                <a:cs typeface="Courier New" panose="02070309020205020404" pitchFamily="49" charset="0"/>
              </a:rPr>
              <a:t>counter: 3</a:t>
            </a:r>
          </a:p>
          <a:p>
            <a:r>
              <a:rPr lang="en-US" sz="1400" dirty="0">
                <a:latin typeface="Courier New" panose="02070309020205020404" pitchFamily="49" charset="0"/>
                <a:cs typeface="Courier New" panose="02070309020205020404" pitchFamily="49" charset="0"/>
              </a:rPr>
              <a:t>counter: 2</a:t>
            </a:r>
          </a:p>
          <a:p>
            <a:r>
              <a:rPr lang="en-US" sz="1400" dirty="0">
                <a:latin typeface="Courier New" panose="02070309020205020404" pitchFamily="49" charset="0"/>
                <a:cs typeface="Courier New" panose="02070309020205020404" pitchFamily="49" charset="0"/>
              </a:rPr>
              <a:t>counter: 1</a:t>
            </a:r>
          </a:p>
          <a:p>
            <a:r>
              <a:rPr lang="en-US" sz="1400" dirty="0">
                <a:latin typeface="Courier New" panose="02070309020205020404" pitchFamily="49" charset="0"/>
                <a:cs typeface="Courier New" panose="02070309020205020404" pitchFamily="49" charset="0"/>
              </a:rPr>
              <a:t>End of the LOOP!</a:t>
            </a:r>
          </a:p>
        </p:txBody>
      </p:sp>
    </p:spTree>
    <p:extLst>
      <p:ext uri="{BB962C8B-B14F-4D97-AF65-F5344CB8AC3E}">
        <p14:creationId xmlns:p14="http://schemas.microsoft.com/office/powerpoint/2010/main" val="2461726974"/>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18467</TotalTime>
  <Words>3152</Words>
  <Application>Microsoft Office PowerPoint</Application>
  <PresentationFormat>Widescreen</PresentationFormat>
  <Paragraphs>552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Century Schoolbook</vt:lpstr>
      <vt:lpstr>Courier New</vt:lpstr>
      <vt:lpstr>Wingdings 2</vt:lpstr>
      <vt:lpstr>View</vt:lpstr>
      <vt:lpstr>Store Procedure/Function PL/SQL</vt:lpstr>
      <vt:lpstr>Agenda</vt:lpstr>
      <vt:lpstr>Conditional Statements</vt:lpstr>
      <vt:lpstr>Searched CASE Statement</vt:lpstr>
      <vt:lpstr>Searched Case Example</vt:lpstr>
      <vt:lpstr>EXCEPTION for Case Statement</vt:lpstr>
      <vt:lpstr>Iteration Statements</vt:lpstr>
      <vt:lpstr>LOOP Statements</vt:lpstr>
      <vt:lpstr>Basic LOOP Statements</vt:lpstr>
      <vt:lpstr>EXIT WHEN Statement</vt:lpstr>
      <vt:lpstr>Nested Basic LOOP Statements</vt:lpstr>
      <vt:lpstr>CONTINUE Statement</vt:lpstr>
      <vt:lpstr>CONTINUE WHEN Statement</vt:lpstr>
      <vt:lpstr>FOR LOOP Statement</vt:lpstr>
      <vt:lpstr>FOR LOOP Example</vt:lpstr>
      <vt:lpstr>Nested FOR LOOP Statements</vt:lpstr>
      <vt:lpstr>WHILE LOOP Statement</vt:lpstr>
      <vt:lpstr>WHILE LOOP Example</vt:lpstr>
      <vt:lpstr>Cursors</vt:lpstr>
      <vt:lpstr>Multiple-Row Result Sets in PL/SQL</vt:lpstr>
      <vt:lpstr>PL/SQL Cursors</vt:lpstr>
      <vt:lpstr>Implicit Cursors</vt:lpstr>
      <vt:lpstr>Explicit Cursors</vt:lpstr>
      <vt:lpstr>Declare a Cursor</vt:lpstr>
      <vt:lpstr>Open a Cursor</vt:lpstr>
      <vt:lpstr>Fetch Data using a Cursor</vt:lpstr>
      <vt:lpstr>Close a Cursor</vt:lpstr>
      <vt:lpstr>PL/SQL Cursor Example</vt:lpstr>
      <vt:lpstr>Explicit Cursor with Parameters</vt:lpstr>
      <vt:lpstr>Explicit Cursor in FOR LOOP</vt:lpstr>
      <vt:lpstr>Explicit Cursor Attributes</vt:lpstr>
      <vt:lpstr>User-defined Functions</vt:lpstr>
      <vt:lpstr>Create a PL/SQL Function</vt:lpstr>
      <vt:lpstr>PL/SQL Function Example</vt:lpstr>
      <vt:lpstr>Use Functions in Assignment Statements</vt:lpstr>
      <vt:lpstr>Use Functions in Conditional Statements</vt:lpstr>
      <vt:lpstr>Use PL/SQL Functions in SQL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 Razavi</cp:lastModifiedBy>
  <cp:revision>377</cp:revision>
  <dcterms:created xsi:type="dcterms:W3CDTF">2019-07-08T16:55:16Z</dcterms:created>
  <dcterms:modified xsi:type="dcterms:W3CDTF">2020-05-14T22:31:32Z</dcterms:modified>
</cp:coreProperties>
</file>