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3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14" r:id="rId13"/>
    <p:sldId id="290" r:id="rId14"/>
    <p:sldId id="291" r:id="rId15"/>
    <p:sldId id="322" r:id="rId16"/>
    <p:sldId id="323" r:id="rId17"/>
    <p:sldId id="325" r:id="rId18"/>
    <p:sldId id="324" r:id="rId19"/>
    <p:sldId id="326" r:id="rId20"/>
    <p:sldId id="327" r:id="rId21"/>
    <p:sldId id="329" r:id="rId22"/>
    <p:sldId id="330" r:id="rId23"/>
    <p:sldId id="376" r:id="rId24"/>
    <p:sldId id="377" r:id="rId25"/>
    <p:sldId id="331" r:id="rId26"/>
    <p:sldId id="332" r:id="rId27"/>
    <p:sldId id="334" r:id="rId28"/>
    <p:sldId id="348" r:id="rId29"/>
    <p:sldId id="343" r:id="rId30"/>
    <p:sldId id="344" r:id="rId31"/>
    <p:sldId id="349" r:id="rId32"/>
    <p:sldId id="335" r:id="rId33"/>
    <p:sldId id="338" r:id="rId34"/>
    <p:sldId id="339" r:id="rId35"/>
    <p:sldId id="341" r:id="rId36"/>
    <p:sldId id="342" r:id="rId37"/>
    <p:sldId id="340" r:id="rId38"/>
    <p:sldId id="34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dawson9781849694995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NoSQL</a:t>
            </a:r>
            <a:br>
              <a:rPr lang="en-US" altLang="en-US" dirty="0"/>
            </a:br>
            <a:r>
              <a:rPr lang="en-US" altLang="en-US" dirty="0"/>
              <a:t>MongoDB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09 / Chapters 1, 2, and 3</a:t>
            </a:r>
          </a:p>
          <a:p>
            <a:pPr algn="ctr"/>
            <a:r>
              <a:rPr lang="en-US" dirty="0"/>
              <a:t>All notes and examples are from the following book:</a:t>
            </a:r>
          </a:p>
          <a:p>
            <a:pPr algn="ctr"/>
            <a:r>
              <a:rPr lang="en-US" dirty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 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application rely on data consistency and data integrity.</a:t>
            </a:r>
          </a:p>
          <a:p>
            <a:r>
              <a:rPr lang="en-US" dirty="0"/>
              <a:t>The have the lower possibility of concurrency.</a:t>
            </a:r>
          </a:p>
          <a:p>
            <a:r>
              <a:rPr lang="en-CA" b="1" dirty="0"/>
              <a:t>Entity schema requirements</a:t>
            </a:r>
          </a:p>
          <a:p>
            <a:pPr lvl="1"/>
            <a:r>
              <a:rPr lang="en-US" dirty="0"/>
              <a:t>Transactional applications </a:t>
            </a:r>
          </a:p>
          <a:p>
            <a:pPr lvl="2"/>
            <a:r>
              <a:rPr lang="en-US" dirty="0"/>
              <a:t>Highly structured – properties, types, constraints</a:t>
            </a:r>
          </a:p>
          <a:p>
            <a:pPr lvl="2"/>
            <a:r>
              <a:rPr lang="en-US" dirty="0"/>
              <a:t>Relationships – parent-child keys</a:t>
            </a:r>
          </a:p>
          <a:p>
            <a:pPr lvl="2"/>
            <a:r>
              <a:rPr lang="en-US" dirty="0"/>
              <a:t>Fix schema – schema does not change over time</a:t>
            </a:r>
          </a:p>
          <a:p>
            <a:r>
              <a:rPr lang="en-CA" b="1" dirty="0"/>
              <a:t>Data access requirements</a:t>
            </a:r>
          </a:p>
          <a:p>
            <a:pPr lvl="1"/>
            <a:r>
              <a:rPr lang="en-US" sz="1400" dirty="0"/>
              <a:t>Consistency: Data should be consistence at anytime the data is fetched</a:t>
            </a:r>
          </a:p>
          <a:p>
            <a:r>
              <a:rPr lang="en-US" sz="1600" b="1" dirty="0"/>
              <a:t>Using NoSQL</a:t>
            </a:r>
          </a:p>
          <a:p>
            <a:pPr lvl="1"/>
            <a:r>
              <a:rPr lang="en-CA" dirty="0"/>
              <a:t>Inability to define relationships</a:t>
            </a:r>
          </a:p>
          <a:p>
            <a:pPr lvl="1"/>
            <a:r>
              <a:rPr lang="en-CA" dirty="0"/>
              <a:t>Absence of transactions</a:t>
            </a:r>
          </a:p>
          <a:p>
            <a:pPr lvl="1"/>
            <a:r>
              <a:rPr lang="en-US" sz="1400" dirty="0"/>
              <a:t>Lack of ACID properties</a:t>
            </a:r>
          </a:p>
          <a:p>
            <a:pPr lvl="1"/>
            <a:r>
              <a:rPr lang="en-US" sz="1400" dirty="0"/>
              <a:t>No complex queries (No JOIN)</a:t>
            </a:r>
          </a:p>
          <a:p>
            <a:r>
              <a:rPr lang="en-US" sz="1600" dirty="0"/>
              <a:t>The relational models is a better choice in transactional applications.</a:t>
            </a:r>
          </a:p>
          <a:p>
            <a:pPr lvl="1"/>
            <a:endParaRPr lang="en-CA" b="1" dirty="0"/>
          </a:p>
          <a:p>
            <a:pPr lvl="1"/>
            <a:endParaRPr lang="en-US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168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Web-scale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Web Applications</a:t>
            </a:r>
          </a:p>
          <a:p>
            <a:pPr lvl="1"/>
            <a:r>
              <a:rPr lang="en-US" dirty="0"/>
              <a:t>The application should easily scale</a:t>
            </a:r>
          </a:p>
          <a:p>
            <a:pPr lvl="2"/>
            <a:r>
              <a:rPr lang="en-US" dirty="0"/>
              <a:t>Numerous amount of content</a:t>
            </a:r>
          </a:p>
          <a:p>
            <a:pPr lvl="2"/>
            <a:r>
              <a:rPr lang="en-US" dirty="0"/>
              <a:t>High number of operations</a:t>
            </a:r>
          </a:p>
          <a:p>
            <a:pPr lvl="2"/>
            <a:r>
              <a:rPr lang="en-US" dirty="0"/>
              <a:t>Vast number of users </a:t>
            </a:r>
          </a:p>
          <a:p>
            <a:pPr lvl="1"/>
            <a:r>
              <a:rPr lang="en-US" dirty="0"/>
              <a:t>There is no need of real-time response</a:t>
            </a:r>
          </a:p>
          <a:p>
            <a:pPr lvl="2"/>
            <a:r>
              <a:rPr lang="en-US" dirty="0"/>
              <a:t>Some delay may be acceptable, from few tens of milliseconds to few days.</a:t>
            </a:r>
          </a:p>
          <a:p>
            <a:pPr lvl="1"/>
            <a:r>
              <a:rPr lang="en-US" dirty="0"/>
              <a:t>The schema may evolve over time</a:t>
            </a:r>
          </a:p>
          <a:p>
            <a:pPr lvl="2"/>
            <a:r>
              <a:rPr lang="en-US" dirty="0"/>
              <a:t>The application may need to be integrated with other applications.</a:t>
            </a:r>
          </a:p>
          <a:p>
            <a:r>
              <a:rPr lang="en-CA" b="1" dirty="0"/>
              <a:t>Entity schema requirements</a:t>
            </a:r>
          </a:p>
          <a:p>
            <a:pPr lvl="1"/>
            <a:r>
              <a:rPr lang="en-CA" dirty="0"/>
              <a:t>Structured schema definition</a:t>
            </a:r>
          </a:p>
          <a:p>
            <a:pPr lvl="1"/>
            <a:r>
              <a:rPr lang="en-CA" dirty="0"/>
              <a:t>The schema may change over time</a:t>
            </a:r>
          </a:p>
          <a:p>
            <a:r>
              <a:rPr lang="en-CA" b="1" dirty="0"/>
              <a:t>Data access requirements</a:t>
            </a:r>
          </a:p>
          <a:p>
            <a:pPr lvl="1"/>
            <a:r>
              <a:rPr lang="en-CA" dirty="0"/>
              <a:t>Partial record access</a:t>
            </a:r>
          </a:p>
          <a:p>
            <a:pPr lvl="1"/>
            <a:r>
              <a:rPr lang="en-CA" dirty="0"/>
              <a:t>Inconsistence data is allowed</a:t>
            </a:r>
          </a:p>
          <a:p>
            <a:r>
              <a:rPr lang="en-CA" b="1" dirty="0"/>
              <a:t>SQL or NoSQL</a:t>
            </a:r>
          </a:p>
          <a:p>
            <a:pPr lvl="1"/>
            <a:r>
              <a:rPr lang="en-CA" dirty="0"/>
              <a:t>NoSQL can be an option to be used in this scenario.</a:t>
            </a:r>
            <a:br>
              <a:rPr lang="en-CA" dirty="0"/>
            </a:br>
            <a:r>
              <a:rPr lang="en-CA" dirty="0"/>
              <a:t>	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49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D859-4DE1-4A26-BDD6-EF8C34DA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4BC1-C610-4E7F-BCAD-6AE8ED94A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111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74CE-7F96-4655-9EFE-6179DC47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66F0-96C4-48BA-A7EE-66523D39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199860"/>
          </a:xfrm>
        </p:spPr>
        <p:txBody>
          <a:bodyPr>
            <a:normAutofit/>
          </a:bodyPr>
          <a:lstStyle/>
          <a:p>
            <a:r>
              <a:rPr lang="en-US" dirty="0"/>
              <a:t>MongoDB is a </a:t>
            </a:r>
            <a:r>
              <a:rPr lang="en-US" i="1" dirty="0"/>
              <a:t>document-oriented</a:t>
            </a:r>
            <a:r>
              <a:rPr lang="en-US" dirty="0"/>
              <a:t> database and differs from a relational one. </a:t>
            </a:r>
            <a:endParaRPr lang="en-US" sz="2000" dirty="0"/>
          </a:p>
          <a:p>
            <a:r>
              <a:rPr lang="en-US" sz="2000" dirty="0"/>
              <a:t>It scales up easier compared to a relational database.</a:t>
            </a:r>
          </a:p>
          <a:p>
            <a:r>
              <a:rPr lang="en-US" sz="2000" dirty="0"/>
              <a:t>MongoDB is a powerful, flexible, and scalable general-purpose database.</a:t>
            </a:r>
          </a:p>
          <a:p>
            <a:r>
              <a:rPr lang="en-US" sz="2000" dirty="0"/>
              <a:t>It provides the following features:</a:t>
            </a:r>
          </a:p>
          <a:p>
            <a:pPr lvl="1"/>
            <a:r>
              <a:rPr lang="en-US" sz="1800" dirty="0"/>
              <a:t>Indexing</a:t>
            </a:r>
          </a:p>
          <a:p>
            <a:pPr lvl="1"/>
            <a:r>
              <a:rPr lang="en-US" sz="1800" dirty="0"/>
              <a:t>Aggregations</a:t>
            </a:r>
          </a:p>
          <a:p>
            <a:pPr lvl="1"/>
            <a:r>
              <a:rPr lang="en-CA" sz="1800" dirty="0"/>
              <a:t>File Storage</a:t>
            </a:r>
            <a:endParaRPr lang="en-US" sz="1800" dirty="0"/>
          </a:p>
          <a:p>
            <a:pPr lvl="1"/>
            <a:r>
              <a:rPr lang="en-CA" sz="1800" dirty="0"/>
              <a:t>Special collection types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591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8F86-BC14-4A13-B7AF-2A54DC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Ease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7441-14A4-4718-9899-8FDABFDC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230254"/>
          </a:xfrm>
        </p:spPr>
        <p:txBody>
          <a:bodyPr>
            <a:normAutofit/>
          </a:bodyPr>
          <a:lstStyle/>
          <a:p>
            <a:r>
              <a:rPr lang="en-CA" dirty="0"/>
              <a:t>Ease of Use</a:t>
            </a:r>
          </a:p>
          <a:p>
            <a:pPr lvl="1"/>
            <a:r>
              <a:rPr lang="en-US" dirty="0"/>
              <a:t>The concept of a row is replaced with a document which is more flexible.</a:t>
            </a:r>
            <a:endParaRPr lang="en-CA" dirty="0"/>
          </a:p>
          <a:p>
            <a:pPr lvl="1"/>
            <a:r>
              <a:rPr lang="en-US" dirty="0"/>
              <a:t>By using documents and array, complex hierarchical relationships can be represented with a single record.</a:t>
            </a:r>
          </a:p>
          <a:p>
            <a:pPr lvl="1"/>
            <a:r>
              <a:rPr lang="en-US" dirty="0"/>
              <a:t>MongoDB is </a:t>
            </a:r>
            <a:r>
              <a:rPr lang="en-US" dirty="0" err="1"/>
              <a:t>schemaless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There is not predefined schema.</a:t>
            </a:r>
          </a:p>
          <a:p>
            <a:pPr lvl="1"/>
            <a:r>
              <a:rPr lang="en-US" dirty="0"/>
              <a:t>The type and size of document’s keys and values can be variable.</a:t>
            </a:r>
          </a:p>
          <a:p>
            <a:pPr lvl="1"/>
            <a:r>
              <a:rPr lang="en-US" dirty="0"/>
              <a:t>Add or remove fields is easier.</a:t>
            </a:r>
          </a:p>
          <a:p>
            <a:pPr lvl="1"/>
            <a:r>
              <a:rPr lang="en-US" dirty="0"/>
              <a:t>Different models can be chosen.</a:t>
            </a:r>
            <a:endParaRPr lang="en-CA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Easy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data grows </a:t>
            </a:r>
            <a:r>
              <a:rPr lang="en-CA" dirty="0"/>
              <a:t>at an incredible pace, the database need to scale up.</a:t>
            </a:r>
          </a:p>
          <a:p>
            <a:r>
              <a:rPr lang="en-US" dirty="0"/>
              <a:t>To scale:</a:t>
            </a:r>
          </a:p>
          <a:p>
            <a:pPr lvl="1"/>
            <a:r>
              <a:rPr lang="en-US" dirty="0"/>
              <a:t>Large machines can be used to scale up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There is physical limit, more powerful machine may not exist.</a:t>
            </a:r>
          </a:p>
          <a:p>
            <a:pPr lvl="1"/>
            <a:r>
              <a:rPr lang="en-US" dirty="0"/>
              <a:t>Partitioning data across more machines can help scale out</a:t>
            </a:r>
          </a:p>
          <a:p>
            <a:pPr lvl="2"/>
            <a:r>
              <a:rPr lang="en-US" dirty="0"/>
              <a:t>More storage space by adding servers and computers to your cluster</a:t>
            </a:r>
          </a:p>
          <a:p>
            <a:pPr lvl="3"/>
            <a:r>
              <a:rPr lang="en-US" dirty="0"/>
              <a:t>Cheaper </a:t>
            </a:r>
          </a:p>
          <a:p>
            <a:pPr lvl="3"/>
            <a:r>
              <a:rPr lang="en-US" dirty="0"/>
              <a:t>But difficult to manage thousands of machines</a:t>
            </a:r>
          </a:p>
          <a:p>
            <a:r>
              <a:rPr lang="en-US" dirty="0"/>
              <a:t>MongoDB as a document-oriented model scales out easier by splitting data across multiple servers.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87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document</a:t>
            </a:r>
            <a:r>
              <a:rPr lang="en-US" dirty="0"/>
              <a:t> is the basic unit of data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document </a:t>
            </a:r>
            <a:r>
              <a:rPr lang="en-US" dirty="0"/>
              <a:t>is equivalent to a row in a relational database</a:t>
            </a:r>
            <a:endParaRPr lang="en-CA" dirty="0"/>
          </a:p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cab be considered as a table but a dynamic schema.</a:t>
            </a:r>
            <a:endParaRPr lang="en-CA" dirty="0"/>
          </a:p>
          <a:p>
            <a:pPr lvl="1"/>
            <a:endParaRPr lang="en-US" dirty="0"/>
          </a:p>
          <a:p>
            <a:r>
              <a:rPr lang="en-US" dirty="0"/>
              <a:t>One MongoDB instance can host multiple databases.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03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document has a special key (Id)</a:t>
            </a:r>
          </a:p>
          <a:p>
            <a:pPr lvl="1"/>
            <a:r>
              <a:rPr lang="en-US" dirty="0"/>
              <a:t>The key of a document is unique within a collection</a:t>
            </a:r>
            <a:endParaRPr lang="en-CA" dirty="0"/>
          </a:p>
          <a:p>
            <a:pPr lvl="1"/>
            <a:r>
              <a:rPr lang="en-US" dirty="0"/>
              <a:t>Example: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{"greeting" : "Hello, world!"}</a:t>
            </a:r>
          </a:p>
          <a:p>
            <a:pPr lvl="2"/>
            <a:r>
              <a:rPr lang="en-US" dirty="0"/>
              <a:t>Key: “greeting”</a:t>
            </a:r>
          </a:p>
          <a:p>
            <a:pPr lvl="2"/>
            <a:r>
              <a:rPr lang="en-US" dirty="0"/>
              <a:t>Value: “hello, world!”</a:t>
            </a:r>
          </a:p>
          <a:p>
            <a:r>
              <a:rPr lang="en-US" dirty="0"/>
              <a:t>A document can contain multiple key/value pairs:</a:t>
            </a:r>
            <a:endParaRPr lang="en-CA" dirty="0"/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{"greeting" : "Hello, world!", "foo" : 3}</a:t>
            </a:r>
          </a:p>
          <a:p>
            <a:pPr lvl="1"/>
            <a:r>
              <a:rPr lang="en-US" dirty="0"/>
              <a:t>Key: “greeting” and value: “hello, world!”</a:t>
            </a:r>
          </a:p>
          <a:p>
            <a:pPr lvl="1"/>
            <a:r>
              <a:rPr lang="en-US" dirty="0"/>
              <a:t>Key: “foo” and value: 3</a:t>
            </a:r>
          </a:p>
          <a:p>
            <a:pPr lvl="1"/>
            <a:r>
              <a:rPr lang="en-US" dirty="0"/>
              <a:t>As you see the type of these two values are different. One is integer and the other one is string.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4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a key is string (</a:t>
            </a:r>
            <a:r>
              <a:rPr lang="en-CA" dirty="0"/>
              <a:t>UTF-8 characters</a:t>
            </a:r>
            <a:r>
              <a:rPr lang="en-US" dirty="0"/>
              <a:t>).</a:t>
            </a:r>
            <a:endParaRPr lang="en-CA" dirty="0"/>
          </a:p>
          <a:p>
            <a:pPr lvl="1"/>
            <a:r>
              <a:rPr lang="en-US" dirty="0"/>
              <a:t>The key cannot be the null terminator ‘\0’.</a:t>
            </a:r>
          </a:p>
          <a:p>
            <a:pPr lvl="1"/>
            <a:r>
              <a:rPr lang="en-US" dirty="0"/>
              <a:t>Do not include $ in a key.</a:t>
            </a:r>
          </a:p>
          <a:p>
            <a:endParaRPr lang="en-US" dirty="0"/>
          </a:p>
          <a:p>
            <a:r>
              <a:rPr lang="en-US" dirty="0"/>
              <a:t>MongoDB is type-sensitive and case-sensitive: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CA" dirty="0"/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{"foo" : 3}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{"foo" : "3"}</a:t>
            </a:r>
          </a:p>
          <a:p>
            <a:pPr lvl="1"/>
            <a:r>
              <a:rPr lang="en-US" dirty="0"/>
              <a:t>The above documents are distinct.</a:t>
            </a:r>
          </a:p>
          <a:p>
            <a:pPr lvl="1"/>
            <a:r>
              <a:rPr lang="en-US" dirty="0"/>
              <a:t>The following document are distinct as well:</a:t>
            </a:r>
          </a:p>
          <a:p>
            <a:pPr marL="548640" lvl="2" indent="0">
              <a:buNone/>
            </a:pPr>
            <a:r>
              <a:rPr lang="en-CA" dirty="0"/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{"foo" : 3}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{"Foo" : 3}</a:t>
            </a:r>
          </a:p>
        </p:txBody>
      </p:sp>
    </p:spTree>
    <p:extLst>
      <p:ext uri="{BB962C8B-B14F-4D97-AF65-F5344CB8AC3E}">
        <p14:creationId xmlns:p14="http://schemas.microsoft.com/office/powerpoint/2010/main" val="202596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document cannot contain duplicate keys: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world!", 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MongoDB!“}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above document is not a legal document because it has duplicate keys.</a:t>
            </a:r>
            <a:endParaRPr lang="en-CA" sz="2000" dirty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6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Overview</a:t>
            </a:r>
          </a:p>
          <a:p>
            <a:r>
              <a:rPr lang="en-CA" dirty="0"/>
              <a:t>MongoDB Introduction</a:t>
            </a:r>
          </a:p>
          <a:p>
            <a:r>
              <a:rPr lang="en-US" dirty="0"/>
              <a:t>Create/Update/Delete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is a group of documents.</a:t>
            </a:r>
          </a:p>
          <a:p>
            <a:pPr lvl="1"/>
            <a:r>
              <a:rPr lang="en-US" dirty="0"/>
              <a:t>A collection in MongoDB can be considered as a table in a relational database.</a:t>
            </a:r>
          </a:p>
          <a:p>
            <a:r>
              <a:rPr lang="en-US" dirty="0"/>
              <a:t>The collection has a dynamic schema.</a:t>
            </a:r>
          </a:p>
          <a:p>
            <a:pPr lvl="1"/>
            <a:r>
              <a:rPr lang="en-US" dirty="0"/>
              <a:t>Documents within a collection can have different schemas.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{"greeting" : "Hello, world!"}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{"foo" : 5}</a:t>
            </a:r>
          </a:p>
          <a:p>
            <a:pPr lvl="1"/>
            <a:r>
              <a:rPr lang="en-US" dirty="0"/>
              <a:t>The values have different types.</a:t>
            </a:r>
          </a:p>
          <a:p>
            <a:pPr lvl="1"/>
            <a:r>
              <a:rPr lang="en-US" dirty="0"/>
              <a:t>A document can be in any collection.</a:t>
            </a:r>
          </a:p>
        </p:txBody>
      </p:sp>
    </p:spTree>
    <p:extLst>
      <p:ext uri="{BB962C8B-B14F-4D97-AF65-F5344CB8AC3E}">
        <p14:creationId xmlns:p14="http://schemas.microsoft.com/office/powerpoint/2010/main" val="22460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collection is identified by its name.</a:t>
            </a:r>
          </a:p>
          <a:p>
            <a:pPr lvl="1"/>
            <a:r>
              <a:rPr lang="en-US" sz="2000" dirty="0"/>
              <a:t>The name cannot</a:t>
            </a:r>
          </a:p>
          <a:p>
            <a:pPr lvl="2"/>
            <a:r>
              <a:rPr lang="en-US" sz="1800" dirty="0"/>
              <a:t>Be an empty string “ “</a:t>
            </a:r>
          </a:p>
          <a:p>
            <a:pPr lvl="2"/>
            <a:r>
              <a:rPr lang="en-US" sz="1800" dirty="0"/>
              <a:t>contain the null terminator character ‘\0’</a:t>
            </a:r>
          </a:p>
          <a:p>
            <a:pPr lvl="2"/>
            <a:r>
              <a:rPr lang="en-US" sz="1800" dirty="0"/>
              <a:t>start with a reserved prefix such as </a:t>
            </a:r>
            <a:r>
              <a:rPr lang="en-US" sz="1800" i="1" dirty="0"/>
              <a:t>system.</a:t>
            </a:r>
            <a:endParaRPr lang="en-CA" sz="1800" i="1" dirty="0"/>
          </a:p>
          <a:p>
            <a:pPr lvl="2"/>
            <a:r>
              <a:rPr lang="en-CA" sz="1800" dirty="0"/>
              <a:t>Include the reserved character $</a:t>
            </a:r>
            <a:endParaRPr lang="en-CA" sz="1800" i="1" dirty="0"/>
          </a:p>
        </p:txBody>
      </p:sp>
    </p:spTree>
    <p:extLst>
      <p:ext uri="{BB962C8B-B14F-4D97-AF65-F5344CB8AC3E}">
        <p14:creationId xmlns:p14="http://schemas.microsoft.com/office/powerpoint/2010/main" val="342540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err="1"/>
              <a:t>Subcollections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organize a collection, subcollections can be used separated by ‘.’ character.</a:t>
            </a:r>
          </a:p>
          <a:p>
            <a:pPr lvl="1"/>
            <a:r>
              <a:rPr lang="en-US" sz="2000" dirty="0"/>
              <a:t>Example:</a:t>
            </a:r>
          </a:p>
          <a:p>
            <a:pPr lvl="2"/>
            <a:r>
              <a:rPr lang="en-US" sz="1600" dirty="0"/>
              <a:t>The Collection blog has two subcollections:</a:t>
            </a:r>
          </a:p>
          <a:p>
            <a:pPr lvl="3"/>
            <a:r>
              <a:rPr lang="en-US" sz="1600" dirty="0" err="1"/>
              <a:t>blog.posts</a:t>
            </a:r>
            <a:endParaRPr lang="en-US" sz="1600" dirty="0"/>
          </a:p>
          <a:p>
            <a:pPr lvl="3"/>
            <a:r>
              <a:rPr lang="en-US" sz="1600" dirty="0" err="1"/>
              <a:t>blog.authors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26263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To make sure a query returns documents of a certain type.</a:t>
            </a:r>
          </a:p>
          <a:p>
            <a:pPr lvl="2"/>
            <a:r>
              <a:rPr lang="en-US" dirty="0"/>
              <a:t>We may have documents for</a:t>
            </a:r>
          </a:p>
          <a:p>
            <a:pPr lvl="3"/>
            <a:r>
              <a:rPr lang="en-US" dirty="0"/>
              <a:t>Blog posts</a:t>
            </a:r>
          </a:p>
          <a:p>
            <a:pPr lvl="3"/>
            <a:r>
              <a:rPr lang="en-US" dirty="0"/>
              <a:t>Author data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CA" dirty="0"/>
              <a:t>Data Locality</a:t>
            </a:r>
          </a:p>
          <a:p>
            <a:pPr lvl="1"/>
            <a:r>
              <a:rPr lang="en-US" dirty="0"/>
              <a:t>Indexing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22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collection is dropped, all documents in the collection will be removed.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Example: insert multiple documents into tester collection</a:t>
            </a:r>
            <a:br>
              <a:rPr lang="en-US" dirty="0"/>
            </a:br>
            <a:endParaRPr lang="en-CA" dirty="0"/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&gt; for (var i = 0; i &lt; 1000000; i++) {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... db.tester.insert({"foo": "bar", "baz": i, "z": 10 - i})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  <a:b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&gt; db.tester.drop();</a:t>
            </a:r>
          </a:p>
          <a:p>
            <a:pPr lvl="1"/>
            <a:r>
              <a:rPr lang="en-US" dirty="0"/>
              <a:t>This command deletes the </a:t>
            </a:r>
            <a:r>
              <a:rPr lang="en-US" i="1" dirty="0" err="1"/>
              <a:t>db.tester</a:t>
            </a:r>
            <a:r>
              <a:rPr lang="en-US" dirty="0"/>
              <a:t> collection.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4150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MongoDB, a database is a group of collections.</a:t>
            </a:r>
            <a:endParaRPr lang="en-CA" dirty="0"/>
          </a:p>
          <a:p>
            <a:r>
              <a:rPr lang="en-US" dirty="0"/>
              <a:t>A single instance MongoDB can host several databases.</a:t>
            </a:r>
          </a:p>
          <a:p>
            <a:r>
              <a:rPr lang="en-US" dirty="0"/>
              <a:t>Each database stores a separate file.</a:t>
            </a:r>
          </a:p>
          <a:p>
            <a:r>
              <a:rPr lang="en-US" dirty="0"/>
              <a:t>A database stores data related to a single application. </a:t>
            </a:r>
            <a:endParaRPr lang="en-CA" dirty="0"/>
          </a:p>
          <a:p>
            <a:r>
              <a:rPr lang="en-US" dirty="0"/>
              <a:t>Each database is identified by name.</a:t>
            </a:r>
          </a:p>
          <a:p>
            <a:pPr lvl="1"/>
            <a:r>
              <a:rPr lang="en-US" dirty="0"/>
              <a:t>The name cannot include:</a:t>
            </a:r>
          </a:p>
          <a:p>
            <a:pPr lvl="2"/>
            <a:r>
              <a:rPr lang="en-US" dirty="0"/>
              <a:t>Space character “ “</a:t>
            </a:r>
          </a:p>
          <a:p>
            <a:pPr lvl="2"/>
            <a:r>
              <a:rPr lang="en-US" dirty="0"/>
              <a:t>Special characters: </a:t>
            </a:r>
          </a:p>
          <a:p>
            <a:pPr lvl="3"/>
            <a:r>
              <a:rPr lang="en-US" dirty="0"/>
              <a:t>/, \, ., ", *, &lt;, &gt;, :, |, ?, $, (a single space), or \0 </a:t>
            </a:r>
          </a:p>
          <a:p>
            <a:pPr lvl="1"/>
            <a:r>
              <a:rPr lang="en-US" dirty="0"/>
              <a:t>Names are case-sensitive.</a:t>
            </a:r>
          </a:p>
          <a:p>
            <a:pPr lvl="1"/>
            <a:r>
              <a:rPr lang="en-US" dirty="0"/>
              <a:t>Names cannot be more than 64 bytes.</a:t>
            </a:r>
          </a:p>
          <a:p>
            <a:r>
              <a:rPr lang="en-US" dirty="0"/>
              <a:t>A qualified collection name (namespace):</a:t>
            </a:r>
          </a:p>
          <a:p>
            <a:pPr lvl="1"/>
            <a:r>
              <a:rPr lang="en-US" i="1" dirty="0" err="1"/>
              <a:t>dabase.collection.subcollection</a:t>
            </a:r>
            <a:r>
              <a:rPr lang="en-US" dirty="0"/>
              <a:t>: </a:t>
            </a:r>
            <a:r>
              <a:rPr lang="en-US" dirty="0" err="1"/>
              <a:t>cms.blog.posts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562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Database Names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admin</a:t>
            </a:r>
          </a:p>
          <a:p>
            <a:pPr lvl="1"/>
            <a:r>
              <a:rPr lang="en-US" sz="2000" dirty="0"/>
              <a:t>This database is the root database.</a:t>
            </a:r>
          </a:p>
          <a:p>
            <a:pPr lvl="1"/>
            <a:r>
              <a:rPr lang="en-US" sz="2000" dirty="0"/>
              <a:t>Users added to the admin database have all permissions to all databases.</a:t>
            </a:r>
          </a:p>
          <a:p>
            <a:pPr lvl="1"/>
            <a:r>
              <a:rPr lang="en-US" sz="2000" dirty="0"/>
              <a:t>Only admin users are authorized to run certain server commands.</a:t>
            </a:r>
          </a:p>
          <a:p>
            <a:r>
              <a:rPr lang="en-US" sz="2400" dirty="0"/>
              <a:t>local</a:t>
            </a:r>
          </a:p>
          <a:p>
            <a:pPr lvl="1"/>
            <a:r>
              <a:rPr lang="en-US" sz="2000" dirty="0"/>
              <a:t>This database stores any local connections on a single server.</a:t>
            </a:r>
          </a:p>
          <a:p>
            <a:r>
              <a:rPr lang="en-US" sz="2400" dirty="0" err="1"/>
              <a:t>config</a:t>
            </a:r>
            <a:endParaRPr lang="en-US" sz="2400" dirty="0"/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config</a:t>
            </a:r>
            <a:r>
              <a:rPr lang="en-US" sz="2000" dirty="0"/>
              <a:t> server stores the clusters’ metadata.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32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29" y="1828800"/>
            <a:ext cx="9270003" cy="4351337"/>
          </a:xfrm>
        </p:spPr>
        <p:txBody>
          <a:bodyPr>
            <a:normAutofit/>
          </a:bodyPr>
          <a:lstStyle/>
          <a:p>
            <a:r>
              <a:rPr lang="en-US" dirty="0"/>
              <a:t>MongoDB shell is a full-featured JavaScript interpreter.</a:t>
            </a:r>
          </a:p>
          <a:p>
            <a:r>
              <a:rPr lang="en-US" dirty="0"/>
              <a:t>You can run JavaScript programs in the shell.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	x = 200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	200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	x / 5;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	40</a:t>
            </a:r>
          </a:p>
          <a:p>
            <a:r>
              <a:rPr lang="en-US" dirty="0"/>
              <a:t>We can use </a:t>
            </a:r>
            <a:r>
              <a:rPr lang="en-CA" dirty="0"/>
              <a:t>the standard JavaScript libraries: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"Hello,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World!".replace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"MongoDB");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MongoDB!</a:t>
            </a:r>
          </a:p>
          <a:p>
            <a:pPr marL="0" indent="0">
              <a:buNone/>
            </a:pPr>
            <a:r>
              <a:rPr lang="en-US" dirty="0"/>
              <a:t>We can define JavaScript functions: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4286" y="4501733"/>
            <a:ext cx="3047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function factorial (n)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if (n &lt;= 1) return 1;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return n * factorial(n - 1);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factorial(5);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lo, MongoDB!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5229" y="4501733"/>
            <a:ext cx="3057674" cy="181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Create/Drop Database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169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creates a database (if it does not exist) when you insert the first document into your database.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myNewDb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db.newCollection.insertOne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(“field” : “value”)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Both </a:t>
            </a:r>
            <a:r>
              <a:rPr lang="en-US" dirty="0" err="1"/>
              <a:t>myNewDb</a:t>
            </a:r>
            <a:r>
              <a:rPr lang="en-US" dirty="0"/>
              <a:t> and </a:t>
            </a:r>
            <a:r>
              <a:rPr lang="en-US" dirty="0" err="1"/>
              <a:t>newCollection</a:t>
            </a:r>
            <a:r>
              <a:rPr lang="en-US" dirty="0"/>
              <a:t> will be created.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1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A64-4B3D-4D99-B678-C8976A2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E6E2-ACE1-4E8D-996F-9CAD797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Getting Started with NoSQL</a:t>
            </a:r>
            <a:endParaRPr lang="en-US" b="1" dirty="0"/>
          </a:p>
          <a:p>
            <a:r>
              <a:rPr lang="en-US" dirty="0" err="1"/>
              <a:t>Lohith</a:t>
            </a:r>
            <a:r>
              <a:rPr lang="en-US" dirty="0"/>
              <a:t>, N 201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</a:t>
            </a:r>
            <a:r>
              <a:rPr lang="en-US"/>
              <a:t>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db.dropDatabase</a:t>
            </a:r>
            <a:r>
              <a:rPr lang="en-US" b="1" dirty="0"/>
              <a:t>()</a:t>
            </a:r>
            <a:r>
              <a:rPr lang="en-US" dirty="0"/>
              <a:t> removes the current database and all data inside the database.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316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remove a Document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056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pPr lvl="1"/>
            <a:r>
              <a:rPr lang="en-US" dirty="0"/>
              <a:t>This function adds a document to a collection.</a:t>
            </a:r>
          </a:p>
          <a:p>
            <a:pPr lvl="2"/>
            <a:r>
              <a:rPr lang="en-US" dirty="0"/>
              <a:t>Assume we want to create the following document:</a:t>
            </a:r>
          </a:p>
          <a:p>
            <a:pPr marL="822960" lvl="3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"date" : new Date()}</a:t>
            </a:r>
          </a:p>
          <a:p>
            <a:pPr lvl="2"/>
            <a:r>
              <a:rPr lang="en-US" dirty="0"/>
              <a:t>The insert function is used to save this document to the </a:t>
            </a:r>
            <a:r>
              <a:rPr lang="en-US" i="1" dirty="0"/>
              <a:t>blog</a:t>
            </a:r>
            <a:r>
              <a:rPr lang="en-US" dirty="0"/>
              <a:t> collection.</a:t>
            </a:r>
          </a:p>
          <a:p>
            <a:pPr marL="822960" lvl="3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"date" : new Date()}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22960" lvl="3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The above code add an "_id" key to the document and store it in MongoDB.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15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can be stored to a variable: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post = {"title"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"date" : new Date()}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document can be inserted to the </a:t>
            </a:r>
            <a:r>
              <a:rPr lang="en-US" i="1" dirty="0"/>
              <a:t>blog</a:t>
            </a:r>
            <a:r>
              <a:rPr lang="en-US" dirty="0"/>
              <a:t> collection by using the </a:t>
            </a:r>
            <a:r>
              <a:rPr lang="en-US" i="1" dirty="0"/>
              <a:t>post</a:t>
            </a:r>
            <a:r>
              <a:rPr lang="en-US" dirty="0"/>
              <a:t> variable: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(post)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99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all" dirty="0"/>
              <a:t>BULK 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batch insert can be used to insert multiple documents into a collection by passing an array of documents.</a:t>
            </a:r>
          </a:p>
          <a:p>
            <a:r>
              <a:rPr lang="en-US" dirty="0"/>
              <a:t>Example 1: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([{"_id" : 0}, {"_id" : 1}, {"_id" : 2}])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0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2 }</a:t>
            </a:r>
          </a:p>
          <a:p>
            <a:r>
              <a:rPr lang="en-US" dirty="0"/>
              <a:t>Example 2: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{"_id" : 0}, {"_id" : 1}, {"_id" : 1}, {"_id" : 2}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this example, the first two documents will be inserted. The insertion of the last two fails because you cannot insert two documents with the same “_id”.</a:t>
            </a:r>
          </a:p>
          <a:p>
            <a:pPr lvl="1"/>
            <a:r>
              <a:rPr lang="en-US" dirty="0"/>
              <a:t>To ignore errors and insert the rest of the batch the </a:t>
            </a:r>
            <a:r>
              <a:rPr lang="en-US" dirty="0" err="1"/>
              <a:t>continueOnError</a:t>
            </a:r>
            <a:r>
              <a:rPr lang="en-US" dirty="0"/>
              <a:t> option can be used to insert documents after the failure.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76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insertOne</a:t>
            </a:r>
            <a:r>
              <a:rPr lang="en-US" dirty="0"/>
              <a:t> adds one document to a collection.</a:t>
            </a:r>
            <a:br>
              <a:rPr lang="en-US" dirty="0"/>
            </a:br>
            <a:endParaRPr lang="en-US" dirty="0"/>
          </a:p>
          <a:p>
            <a:pPr marL="822960" lvl="3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db.blog.insertOne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"date" : new Date()}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13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InsertMany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multiple documents, the </a:t>
            </a:r>
            <a:r>
              <a:rPr lang="en-US" i="1" dirty="0" err="1"/>
              <a:t>insertMany</a:t>
            </a:r>
            <a:r>
              <a:rPr lang="en-US" dirty="0"/>
              <a:t> function can be used. The function receives an array of documents.</a:t>
            </a:r>
          </a:p>
          <a:p>
            <a:pPr marL="274320" lvl="1" indent="0"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 {"title" : "My Blog Post", "content" : "Here's my blog post."},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 {"title" : "New Post", "content" : "Here's the new blog post."},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 {"title" : "Public Post", "content" : "Here's the public post."},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27432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4944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Insert Validation</a:t>
            </a:r>
            <a:endParaRPr lang="en-CA" cap="al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insert operation MongoDB </a:t>
            </a:r>
          </a:p>
          <a:p>
            <a:pPr lvl="1"/>
            <a:r>
              <a:rPr lang="en-US" dirty="0"/>
              <a:t>Checks the document’s basic structure</a:t>
            </a:r>
          </a:p>
          <a:p>
            <a:pPr lvl="2"/>
            <a:r>
              <a:rPr lang="en-US" dirty="0"/>
              <a:t>The size (must be less than 16 MB)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Adds an “_id” field if one does not exists</a:t>
            </a:r>
          </a:p>
          <a:p>
            <a:r>
              <a:rPr lang="en-US" dirty="0"/>
              <a:t>Invalid data can be easily inserted.</a:t>
            </a:r>
          </a:p>
          <a:p>
            <a:r>
              <a:rPr lang="en-US" dirty="0"/>
              <a:t>In insert operation, if the given collection does not exist, I will be created.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857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remove</a:t>
            </a:r>
            <a:r>
              <a:rPr lang="en-US" dirty="0"/>
              <a:t> function deletes documents.</a:t>
            </a:r>
            <a:endParaRPr lang="en-CA" dirty="0"/>
          </a:p>
          <a:p>
            <a:r>
              <a:rPr lang="en-US" dirty="0"/>
              <a:t>Example 1: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db.foo.remove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The above command removes all documents from the </a:t>
            </a:r>
            <a:r>
              <a:rPr lang="en-US" i="1" dirty="0"/>
              <a:t>blog</a:t>
            </a:r>
            <a:r>
              <a:rPr lang="en-US" dirty="0"/>
              <a:t> collection.</a:t>
            </a:r>
            <a:endParaRPr lang="en-CA" dirty="0"/>
          </a:p>
          <a:p>
            <a:r>
              <a:rPr lang="en-US" dirty="0"/>
              <a:t>Example 2: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db.mailing.list.remove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({"opt-out" : true})</a:t>
            </a:r>
          </a:p>
          <a:p>
            <a:pPr lvl="1"/>
            <a:r>
              <a:rPr lang="en-US" dirty="0"/>
              <a:t>This command removes all documents from </a:t>
            </a:r>
            <a:r>
              <a:rPr lang="en-US" i="1" dirty="0" err="1"/>
              <a:t>mailing.list</a:t>
            </a:r>
            <a:r>
              <a:rPr lang="en-US" dirty="0"/>
              <a:t> collection if their value of “opt-out” is true.</a:t>
            </a:r>
          </a:p>
          <a:p>
            <a:r>
              <a:rPr lang="en-US" dirty="0"/>
              <a:t>The deleted data cannot be recovered after it is removed.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30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SQL</a:t>
            </a:r>
            <a:r>
              <a:rPr lang="en-US" dirty="0"/>
              <a:t> is a generic term that refers to any non-relational data management system and does not use SQL query language.</a:t>
            </a:r>
            <a:endParaRPr lang="en-CA" dirty="0"/>
          </a:p>
          <a:p>
            <a:r>
              <a:rPr lang="en-US" dirty="0"/>
              <a:t>The base of traditional relational database management systems:</a:t>
            </a:r>
          </a:p>
          <a:p>
            <a:pPr lvl="1"/>
            <a:r>
              <a:rPr lang="en-US" b="1" dirty="0"/>
              <a:t>Atomicity</a:t>
            </a:r>
            <a:r>
              <a:rPr lang="en-US" dirty="0"/>
              <a:t>: All operations in a transaction succeeds or is rolled back.</a:t>
            </a:r>
          </a:p>
          <a:p>
            <a:pPr lvl="1"/>
            <a:r>
              <a:rPr lang="en-US" b="1" dirty="0"/>
              <a:t>Consistency</a:t>
            </a:r>
            <a:r>
              <a:rPr lang="en-US" dirty="0"/>
              <a:t>: After a transaction completed, the database remains consistence. </a:t>
            </a:r>
          </a:p>
          <a:p>
            <a:pPr lvl="1"/>
            <a:r>
              <a:rPr lang="en-US" b="1" dirty="0"/>
              <a:t>Isolation</a:t>
            </a:r>
            <a:r>
              <a:rPr lang="en-US" dirty="0"/>
              <a:t>: Transactions are executed without interfering with other transactions.</a:t>
            </a:r>
          </a:p>
          <a:p>
            <a:pPr lvl="1"/>
            <a:r>
              <a:rPr lang="en-US" b="1" dirty="0"/>
              <a:t>Durability</a:t>
            </a:r>
            <a:r>
              <a:rPr lang="en-US" dirty="0"/>
              <a:t>: After a transaction is completed, changes will be permanent.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05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ADIC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Basic availability</a:t>
            </a:r>
            <a:r>
              <a:rPr lang="en-CA" dirty="0"/>
              <a:t>: Every request has to receive a response</a:t>
            </a:r>
          </a:p>
          <a:p>
            <a:pPr lvl="1"/>
            <a:r>
              <a:rPr lang="en-US" dirty="0"/>
              <a:t>Failed</a:t>
            </a:r>
          </a:p>
          <a:p>
            <a:pPr lvl="1"/>
            <a:r>
              <a:rPr lang="en-US" dirty="0"/>
              <a:t>Or successful</a:t>
            </a:r>
            <a:endParaRPr lang="en-CA" dirty="0"/>
          </a:p>
          <a:p>
            <a:r>
              <a:rPr lang="en-CA" b="1" dirty="0"/>
              <a:t>Soft state</a:t>
            </a:r>
            <a:r>
              <a:rPr lang="en-CA" dirty="0"/>
              <a:t>: The state of a system may change over time </a:t>
            </a:r>
          </a:p>
          <a:p>
            <a:pPr lvl="1"/>
            <a:r>
              <a:rPr lang="en-CA" dirty="0"/>
              <a:t>(It will become consistence eventually).</a:t>
            </a:r>
          </a:p>
          <a:p>
            <a:r>
              <a:rPr lang="en-CA" b="1" dirty="0"/>
              <a:t>Eventual consistency</a:t>
            </a:r>
            <a:r>
              <a:rPr lang="en-CA" dirty="0"/>
              <a:t>: The database may be inconsistence over time but It will get to its stable and consistence state eventually.</a:t>
            </a:r>
          </a:p>
        </p:txBody>
      </p:sp>
    </p:spTree>
    <p:extLst>
      <p:ext uri="{BB962C8B-B14F-4D97-AF65-F5344CB8AC3E}">
        <p14:creationId xmlns:p14="http://schemas.microsoft.com/office/powerpoint/2010/main" val="12264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NoSQL?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Schemaless</a:t>
            </a:r>
            <a:r>
              <a:rPr lang="en-CA" b="1" dirty="0"/>
              <a:t> data representation</a:t>
            </a:r>
            <a:r>
              <a:rPr lang="en-CA" dirty="0"/>
              <a:t>: The schema does not have be defined in advanced and can change over time. The schema is flexible.</a:t>
            </a:r>
          </a:p>
          <a:p>
            <a:r>
              <a:rPr lang="en-CA" b="1" dirty="0"/>
              <a:t>Development time</a:t>
            </a:r>
            <a:r>
              <a:rPr lang="en-CA" dirty="0"/>
              <a:t>: Simplicity may reduce the development time. There is no complex SQL queries such as JOIN.</a:t>
            </a:r>
          </a:p>
          <a:p>
            <a:r>
              <a:rPr lang="en-CA" b="1" dirty="0"/>
              <a:t>High availability</a:t>
            </a:r>
            <a:r>
              <a:rPr lang="en-CA" dirty="0"/>
              <a:t>: NoSQL architecture supports data replication. There is no limit on replicas. If the main server become out of access, the replica server will be replaced.  </a:t>
            </a:r>
          </a:p>
          <a:p>
            <a:r>
              <a:rPr lang="en-CA" b="1" dirty="0"/>
              <a:t>Plan ahead for scalability</a:t>
            </a:r>
            <a:r>
              <a:rPr lang="en-CA" dirty="0"/>
              <a:t>: It scales out easily with no limit by adding more servers for distributing data.</a:t>
            </a:r>
          </a:p>
        </p:txBody>
      </p:sp>
    </p:spTree>
    <p:extLst>
      <p:ext uri="{BB962C8B-B14F-4D97-AF65-F5344CB8AC3E}">
        <p14:creationId xmlns:p14="http://schemas.microsoft.com/office/powerpoint/2010/main" val="224272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different NoSQL databases: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CouchDB</a:t>
            </a:r>
            <a:endParaRPr lang="en-US" dirty="0"/>
          </a:p>
          <a:p>
            <a:r>
              <a:rPr lang="en-US" dirty="0"/>
              <a:t>Key-value</a:t>
            </a:r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 err="1"/>
              <a:t>Membase</a:t>
            </a:r>
            <a:endParaRPr lang="en-US" dirty="0"/>
          </a:p>
          <a:p>
            <a:r>
              <a:rPr lang="en-US" dirty="0"/>
              <a:t>XML</a:t>
            </a:r>
          </a:p>
          <a:p>
            <a:pPr lvl="1"/>
            <a:r>
              <a:rPr lang="en-US" dirty="0" err="1"/>
              <a:t>BaseX</a:t>
            </a:r>
            <a:endParaRPr lang="en-US" dirty="0"/>
          </a:p>
          <a:p>
            <a:r>
              <a:rPr lang="en-US" dirty="0"/>
              <a:t>Column</a:t>
            </a:r>
          </a:p>
          <a:p>
            <a:pPr lvl="1"/>
            <a:r>
              <a:rPr lang="en-US" dirty="0" err="1"/>
              <a:t>BigTable</a:t>
            </a:r>
            <a:endParaRPr lang="en-US" dirty="0"/>
          </a:p>
          <a:p>
            <a:pPr lvl="1"/>
            <a:r>
              <a:rPr lang="en-US" dirty="0"/>
              <a:t>Hadoop/</a:t>
            </a:r>
            <a:r>
              <a:rPr lang="en-US" dirty="0" err="1"/>
              <a:t>Hbase</a:t>
            </a:r>
            <a:endParaRPr lang="en-US" dirty="0"/>
          </a:p>
          <a:p>
            <a:r>
              <a:rPr lang="en-US" dirty="0"/>
              <a:t>Graph</a:t>
            </a:r>
          </a:p>
          <a:p>
            <a:pPr lvl="1"/>
            <a:r>
              <a:rPr lang="en-US" dirty="0"/>
              <a:t>Neo4J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55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or NoSQL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Factors to determine advantages and drawbacks of using a NoSQL solution:</a:t>
            </a:r>
          </a:p>
          <a:p>
            <a:r>
              <a:rPr lang="en-CA" b="1" dirty="0"/>
              <a:t>Entity schema requirements</a:t>
            </a:r>
            <a:r>
              <a:rPr lang="en-CA" dirty="0"/>
              <a:t>: </a:t>
            </a:r>
          </a:p>
          <a:p>
            <a:pPr lvl="1"/>
            <a:r>
              <a:rPr lang="en-US" dirty="0"/>
              <a:t>Density of relationships among entities</a:t>
            </a:r>
          </a:p>
          <a:p>
            <a:pPr lvl="1"/>
            <a:r>
              <a:rPr lang="en-US" dirty="0"/>
              <a:t>The likelihood of the schema change overtime</a:t>
            </a:r>
            <a:endParaRPr lang="en-CA" dirty="0"/>
          </a:p>
          <a:p>
            <a:r>
              <a:rPr lang="en-CA" b="1" dirty="0"/>
              <a:t>Data access requirements</a:t>
            </a:r>
            <a:r>
              <a:rPr lang="en-CA" dirty="0"/>
              <a:t>:</a:t>
            </a:r>
          </a:p>
          <a:p>
            <a:pPr lvl="1"/>
            <a:r>
              <a:rPr lang="en-US" dirty="0"/>
              <a:t>Data should be always consistence</a:t>
            </a:r>
          </a:p>
          <a:p>
            <a:pPr lvl="1"/>
            <a:r>
              <a:rPr lang="en-US" dirty="0"/>
              <a:t>Or can be eventually consistence</a:t>
            </a:r>
            <a:endParaRPr lang="en-CA" dirty="0"/>
          </a:p>
          <a:p>
            <a:r>
              <a:rPr lang="en-CA" b="1" dirty="0"/>
              <a:t>What NoSQL can do</a:t>
            </a:r>
            <a:r>
              <a:rPr lang="en-CA" dirty="0"/>
              <a:t>:</a:t>
            </a:r>
          </a:p>
          <a:p>
            <a:pPr lvl="1"/>
            <a:r>
              <a:rPr lang="en-US" dirty="0"/>
              <a:t>What NoSQL can offer</a:t>
            </a:r>
            <a:endParaRPr lang="en-CA" dirty="0"/>
          </a:p>
          <a:p>
            <a:r>
              <a:rPr lang="en-CA" b="1" dirty="0"/>
              <a:t>What NoSQL cannot do</a:t>
            </a:r>
            <a:r>
              <a:rPr lang="en-CA" dirty="0"/>
              <a:t>:</a:t>
            </a:r>
          </a:p>
          <a:p>
            <a:pPr lvl="1"/>
            <a:r>
              <a:rPr lang="en-US" dirty="0"/>
              <a:t>Where NoSQL fails</a:t>
            </a:r>
            <a:endParaRPr lang="en-CA" dirty="0"/>
          </a:p>
          <a:p>
            <a:r>
              <a:rPr lang="en-US" b="1" dirty="0"/>
              <a:t>Whether or not to use NoSQL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Which model fits better the application requirements.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873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Categories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Relational-data driven, transaction-heavy applications</a:t>
            </a:r>
          </a:p>
          <a:p>
            <a:r>
              <a:rPr lang="en-US" dirty="0"/>
              <a:t>Data-driven, computation-heavy applications</a:t>
            </a:r>
          </a:p>
          <a:p>
            <a:r>
              <a:rPr lang="en-US" dirty="0"/>
              <a:t>Web-scale, data-driven applications where minor latencies are acceptable</a:t>
            </a:r>
          </a:p>
        </p:txBody>
      </p:sp>
    </p:spTree>
    <p:extLst>
      <p:ext uri="{BB962C8B-B14F-4D97-AF65-F5344CB8AC3E}">
        <p14:creationId xmlns:p14="http://schemas.microsoft.com/office/powerpoint/2010/main" val="33621096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20670</TotalTime>
  <Words>2354</Words>
  <Application>Microsoft Office PowerPoint</Application>
  <PresentationFormat>Widescreen</PresentationFormat>
  <Paragraphs>329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Century Schoolbook</vt:lpstr>
      <vt:lpstr>Courier New</vt:lpstr>
      <vt:lpstr>Wingdings 2</vt:lpstr>
      <vt:lpstr>View</vt:lpstr>
      <vt:lpstr>NoSQL MongoDB</vt:lpstr>
      <vt:lpstr>Agenda</vt:lpstr>
      <vt:lpstr>NoSQL Overview</vt:lpstr>
      <vt:lpstr>What is NoSQL?</vt:lpstr>
      <vt:lpstr>Beyond ADIC Properties</vt:lpstr>
      <vt:lpstr>Why NoSQL?</vt:lpstr>
      <vt:lpstr>NoSQL Databases</vt:lpstr>
      <vt:lpstr>SQL or NoSQL</vt:lpstr>
      <vt:lpstr>Application Categories</vt:lpstr>
      <vt:lpstr>Transactional Applications</vt:lpstr>
      <vt:lpstr>Web-scale Applications</vt:lpstr>
      <vt:lpstr>MongoDB</vt:lpstr>
      <vt:lpstr>What is MongoDB?</vt:lpstr>
      <vt:lpstr>Ease of Use</vt:lpstr>
      <vt:lpstr>Easy Scaling</vt:lpstr>
      <vt:lpstr>Basic Concepts</vt:lpstr>
      <vt:lpstr>Documents</vt:lpstr>
      <vt:lpstr>Document Key</vt:lpstr>
      <vt:lpstr>Duplicate Keys</vt:lpstr>
      <vt:lpstr>Collections</vt:lpstr>
      <vt:lpstr>Collection Name</vt:lpstr>
      <vt:lpstr>Subcollections</vt:lpstr>
      <vt:lpstr>Why Collections</vt:lpstr>
      <vt:lpstr>Drop Collections</vt:lpstr>
      <vt:lpstr>Database</vt:lpstr>
      <vt:lpstr>Reserved Database Names</vt:lpstr>
      <vt:lpstr>MongoDB Shell</vt:lpstr>
      <vt:lpstr>Create/Drop Database</vt:lpstr>
      <vt:lpstr>Create a Database</vt:lpstr>
      <vt:lpstr>Drop a Database</vt:lpstr>
      <vt:lpstr>Create and remove a Document</vt:lpstr>
      <vt:lpstr>Insert</vt:lpstr>
      <vt:lpstr>Variables</vt:lpstr>
      <vt:lpstr>BULK INSERT</vt:lpstr>
      <vt:lpstr>InsertOne</vt:lpstr>
      <vt:lpstr>InsertMany</vt:lpstr>
      <vt:lpstr>Insert Validation</vt:lpstr>
      <vt:lpstr>Remove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Amir •</cp:lastModifiedBy>
  <cp:revision>504</cp:revision>
  <dcterms:created xsi:type="dcterms:W3CDTF">2019-07-08T16:55:16Z</dcterms:created>
  <dcterms:modified xsi:type="dcterms:W3CDTF">2020-12-08T01:26:07Z</dcterms:modified>
</cp:coreProperties>
</file>