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3"/>
  </p:notesMasterIdLst>
  <p:handoutMasterIdLst>
    <p:handoutMasterId r:id="rId14"/>
  </p:handoutMasterIdLst>
  <p:sldIdLst>
    <p:sldId id="256" r:id="rId2"/>
    <p:sldId id="257" r:id="rId3"/>
    <p:sldId id="258" r:id="rId4"/>
    <p:sldId id="259" r:id="rId5"/>
    <p:sldId id="261" r:id="rId6"/>
    <p:sldId id="262" r:id="rId7"/>
    <p:sldId id="263" r:id="rId8"/>
    <p:sldId id="264" r:id="rId9"/>
    <p:sldId id="265" r:id="rId10"/>
    <p:sldId id="266" r:id="rId11"/>
    <p:sldId id="267" r:id="rId12"/>
  </p:sldIdLst>
  <p:sldSz cx="9144000" cy="5143500" type="screen16x9"/>
  <p:notesSz cx="6858000" cy="9144000"/>
  <p:custDataLst>
    <p:tags r:id="rId15"/>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12">
          <p15:clr>
            <a:srgbClr val="A4A3A4"/>
          </p15:clr>
        </p15:guide>
        <p15:guide id="2" pos="287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66"/>
    <a:srgbClr val="FFFFFF"/>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974" autoAdjust="0"/>
    <p:restoredTop sz="70685" autoAdjust="0"/>
  </p:normalViewPr>
  <p:slideViewPr>
    <p:cSldViewPr snapToGrid="0" snapToObjects="1" showGuides="1">
      <p:cViewPr>
        <p:scale>
          <a:sx n="75" d="100"/>
          <a:sy n="75" d="100"/>
        </p:scale>
        <p:origin x="1652" y="324"/>
      </p:cViewPr>
      <p:guideLst>
        <p:guide orient="horz" pos="612"/>
        <p:guide pos="287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Trinh" userId="1003000088F9AFA2@LIVE.COM" providerId="AD" clId="Web-{33A33957-0517-4BC6-8935-39AE2CAC3F79}"/>
    <pc:docChg chg="modSld">
      <pc:chgData name="David Trinh" userId="1003000088F9AFA2@LIVE.COM" providerId="AD" clId="Web-{33A33957-0517-4BC6-8935-39AE2CAC3F79}" dt="2018-03-09T04:51:12.524" v="21"/>
      <pc:docMkLst>
        <pc:docMk/>
      </pc:docMkLst>
      <pc:sldChg chg="modSp">
        <pc:chgData name="David Trinh" userId="1003000088F9AFA2@LIVE.COM" providerId="AD" clId="Web-{33A33957-0517-4BC6-8935-39AE2CAC3F79}" dt="2018-03-09T04:51:12.524" v="20"/>
        <pc:sldMkLst>
          <pc:docMk/>
          <pc:sldMk cId="2134714210" sldId="261"/>
        </pc:sldMkLst>
        <pc:spChg chg="mod">
          <ac:chgData name="David Trinh" userId="1003000088F9AFA2@LIVE.COM" providerId="AD" clId="Web-{33A33957-0517-4BC6-8935-39AE2CAC3F79}" dt="2018-03-09T04:51:12.524" v="20"/>
          <ac:spMkLst>
            <pc:docMk/>
            <pc:sldMk cId="2134714210" sldId="261"/>
            <ac:spMk id="2" creationId="{00000000-0000-0000-0000-000000000000}"/>
          </ac:spMkLst>
        </pc:spChg>
      </pc:sldChg>
      <pc:sldChg chg="modSp">
        <pc:chgData name="David Trinh" userId="1003000088F9AFA2@LIVE.COM" providerId="AD" clId="Web-{33A33957-0517-4BC6-8935-39AE2CAC3F79}" dt="2018-03-09T04:47:16.678" v="10"/>
        <pc:sldMkLst>
          <pc:docMk/>
          <pc:sldMk cId="3993901772" sldId="262"/>
        </pc:sldMkLst>
        <pc:spChg chg="mod">
          <ac:chgData name="David Trinh" userId="1003000088F9AFA2@LIVE.COM" providerId="AD" clId="Web-{33A33957-0517-4BC6-8935-39AE2CAC3F79}" dt="2018-03-09T04:47:16.678" v="10"/>
          <ac:spMkLst>
            <pc:docMk/>
            <pc:sldMk cId="3993901772" sldId="262"/>
            <ac:spMk id="2"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13347D1-B861-CB4C-B4CF-6AF7884FAC12}" type="datetimeFigureOut">
              <a:rPr lang="en-US" smtClean="0"/>
              <a:t>1/2/2019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1D93F71-0E83-294B-AA61-9BF064BCCCC0}" type="slidenum">
              <a:rPr lang="en-US" smtClean="0"/>
              <a:t>‹#›</a:t>
            </a:fld>
            <a:endParaRPr lang="en-US"/>
          </a:p>
        </p:txBody>
      </p:sp>
    </p:spTree>
    <p:extLst>
      <p:ext uri="{BB962C8B-B14F-4D97-AF65-F5344CB8AC3E}">
        <p14:creationId xmlns:p14="http://schemas.microsoft.com/office/powerpoint/2010/main" val="41811855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B08F421-1F06-904A-839E-EBF4F53DCCF2}" type="datetimeFigureOut">
              <a:rPr lang="en-US" smtClean="0"/>
              <a:t>1/2/2019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F4A6F6B-7B0B-BE4A-91C6-2C07BBB7E624}" type="slidenum">
              <a:rPr lang="en-US" smtClean="0"/>
              <a:t>‹#›</a:t>
            </a:fld>
            <a:endParaRPr lang="en-US"/>
          </a:p>
        </p:txBody>
      </p:sp>
    </p:spTree>
    <p:extLst>
      <p:ext uri="{BB962C8B-B14F-4D97-AF65-F5344CB8AC3E}">
        <p14:creationId xmlns:p14="http://schemas.microsoft.com/office/powerpoint/2010/main" val="116514284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4A6F6B-7B0B-BE4A-91C6-2C07BBB7E624}" type="slidenum">
              <a:rPr lang="en-US" smtClean="0"/>
              <a:t>1</a:t>
            </a:fld>
            <a:endParaRPr lang="en-US"/>
          </a:p>
        </p:txBody>
      </p:sp>
    </p:spTree>
    <p:extLst>
      <p:ext uri="{BB962C8B-B14F-4D97-AF65-F5344CB8AC3E}">
        <p14:creationId xmlns:p14="http://schemas.microsoft.com/office/powerpoint/2010/main" val="16332997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Presentation Titl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36" y="2472687"/>
            <a:ext cx="8230243" cy="411480"/>
          </a:xfrm>
        </p:spPr>
        <p:txBody>
          <a:bodyPr>
            <a:noAutofit/>
          </a:bodyPr>
          <a:lstStyle>
            <a:lvl1pPr algn="l">
              <a:defRPr sz="2800" b="1" i="0" baseline="0">
                <a:latin typeface="Arial"/>
                <a:cs typeface="Arial"/>
              </a:defRPr>
            </a:lvl1pPr>
          </a:lstStyle>
          <a:p>
            <a:r>
              <a:rPr lang="en-US" dirty="0"/>
              <a:t>Click to add a title</a:t>
            </a:r>
          </a:p>
        </p:txBody>
      </p:sp>
      <p:sp>
        <p:nvSpPr>
          <p:cNvPr id="3" name="Subtitle 2"/>
          <p:cNvSpPr>
            <a:spLocks noGrp="1"/>
          </p:cNvSpPr>
          <p:nvPr>
            <p:ph type="subTitle" idx="1"/>
          </p:nvPr>
        </p:nvSpPr>
        <p:spPr>
          <a:xfrm>
            <a:off x="457236" y="2876551"/>
            <a:ext cx="8230243" cy="1234440"/>
          </a:xfrm>
        </p:spPr>
        <p:txBody>
          <a:bodyPr>
            <a:normAutofit/>
          </a:bodyPr>
          <a:lstStyle>
            <a:lvl1pPr marL="0" indent="0" algn="l">
              <a:buNone/>
              <a:defRPr sz="1800" kern="200" baseline="0">
                <a:solidFill>
                  <a:srgbClr val="737373"/>
                </a:solidFill>
                <a:latin typeface="Arial"/>
                <a:cs typeface="Arial"/>
              </a:defRPr>
            </a:lvl1pPr>
            <a:lvl2pPr marL="408166" indent="0" algn="ctr">
              <a:buNone/>
              <a:defRPr>
                <a:solidFill>
                  <a:schemeClr val="tx1">
                    <a:tint val="75000"/>
                  </a:schemeClr>
                </a:solidFill>
              </a:defRPr>
            </a:lvl2pPr>
            <a:lvl3pPr marL="816332" indent="0" algn="ctr">
              <a:buNone/>
              <a:defRPr>
                <a:solidFill>
                  <a:schemeClr val="tx1">
                    <a:tint val="75000"/>
                  </a:schemeClr>
                </a:solidFill>
              </a:defRPr>
            </a:lvl3pPr>
            <a:lvl4pPr marL="1224497" indent="0" algn="ctr">
              <a:buNone/>
              <a:defRPr>
                <a:solidFill>
                  <a:schemeClr val="tx1">
                    <a:tint val="75000"/>
                  </a:schemeClr>
                </a:solidFill>
              </a:defRPr>
            </a:lvl4pPr>
            <a:lvl5pPr marL="1632663" indent="0" algn="ctr">
              <a:buNone/>
              <a:defRPr>
                <a:solidFill>
                  <a:schemeClr val="tx1">
                    <a:tint val="75000"/>
                  </a:schemeClr>
                </a:solidFill>
              </a:defRPr>
            </a:lvl5pPr>
            <a:lvl6pPr marL="2040829" indent="0" algn="ctr">
              <a:buNone/>
              <a:defRPr>
                <a:solidFill>
                  <a:schemeClr val="tx1">
                    <a:tint val="75000"/>
                  </a:schemeClr>
                </a:solidFill>
              </a:defRPr>
            </a:lvl6pPr>
            <a:lvl7pPr marL="2448995" indent="0" algn="ctr">
              <a:buNone/>
              <a:defRPr>
                <a:solidFill>
                  <a:schemeClr val="tx1">
                    <a:tint val="75000"/>
                  </a:schemeClr>
                </a:solidFill>
              </a:defRPr>
            </a:lvl7pPr>
            <a:lvl8pPr marL="2857160" indent="0" algn="ctr">
              <a:buNone/>
              <a:defRPr>
                <a:solidFill>
                  <a:schemeClr val="tx1">
                    <a:tint val="75000"/>
                  </a:schemeClr>
                </a:solidFill>
              </a:defRPr>
            </a:lvl8pPr>
            <a:lvl9pPr marL="3265326" indent="0" algn="ctr">
              <a:buNone/>
              <a:defRPr>
                <a:solidFill>
                  <a:schemeClr val="tx1">
                    <a:tint val="75000"/>
                  </a:schemeClr>
                </a:solidFill>
              </a:defRPr>
            </a:lvl9pPr>
          </a:lstStyle>
          <a:p>
            <a:r>
              <a:rPr lang="en-US"/>
              <a:t>Click to edit Master subtitle style</a:t>
            </a:r>
            <a:endParaRPr lang="en-US" dirty="0"/>
          </a:p>
        </p:txBody>
      </p:sp>
      <p:pic>
        <p:nvPicPr>
          <p:cNvPr id="5" name="Picture 2" descr="ppt-background-marketing.png"/>
          <p:cNvPicPr>
            <a:picLocks noChangeAspect="1"/>
          </p:cNvPicPr>
          <p:nvPr userDrawn="1"/>
        </p:nvPicPr>
        <p:blipFill>
          <a:blip r:embed="rId2">
            <a:extLst>
              <a:ext uri="{28A0092B-C50C-407E-A947-70E740481C1C}">
                <a14:useLocalDpi xmlns:a14="http://schemas.microsoft.com/office/drawing/2010/main" val="0"/>
              </a:ext>
            </a:extLst>
          </a:blip>
          <a:srcRect l="5000" t="26666" r="5000" b="39999"/>
          <a:stretch>
            <a:fillRect/>
          </a:stretch>
        </p:blipFill>
        <p:spPr bwMode="auto">
          <a:xfrm>
            <a:off x="240050" y="708660"/>
            <a:ext cx="3703609"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88667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33CD6F9-79A9-5C47-8970-C35B85576C6B}" type="datetime1">
              <a:rPr lang="en-CA" smtClean="0"/>
              <a:t>2019-01-02</a:t>
            </a:fld>
            <a:endParaRPr lang="en-US"/>
          </a:p>
        </p:txBody>
      </p:sp>
      <p:sp>
        <p:nvSpPr>
          <p:cNvPr id="4" name="Footer Placeholder 3"/>
          <p:cNvSpPr>
            <a:spLocks noGrp="1"/>
          </p:cNvSpPr>
          <p:nvPr>
            <p:ph type="ftr" sz="quarter" idx="11"/>
          </p:nvPr>
        </p:nvSpPr>
        <p:spPr/>
        <p:txBody>
          <a:bodyPr/>
          <a:lstStyle/>
          <a:p>
            <a:r>
              <a:rPr lang="en-US"/>
              <a:t>DRAFT v1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7" name="Text Placeholder 6"/>
          <p:cNvSpPr>
            <a:spLocks noGrp="1"/>
          </p:cNvSpPr>
          <p:nvPr>
            <p:ph type="body" sz="quarter" idx="13"/>
          </p:nvPr>
        </p:nvSpPr>
        <p:spPr>
          <a:xfrm>
            <a:off x="459380" y="701040"/>
            <a:ext cx="8230243" cy="3806190"/>
          </a:xfrm>
          <a:noFill/>
          <a:ln>
            <a:noFill/>
          </a:ln>
        </p:spPr>
        <p:txBody>
          <a:bodyPr>
            <a:normAutofit/>
          </a:bodyPr>
          <a:lstStyle>
            <a:lvl1pPr marL="306124" indent="-306124">
              <a:buSzPct val="100000"/>
              <a:buFont typeface="Arial"/>
              <a:buChar char="•"/>
              <a:defRPr sz="1800" kern="600" baseline="0">
                <a:solidFill>
                  <a:srgbClr val="737373"/>
                </a:solidFill>
                <a:latin typeface="Arial"/>
                <a:cs typeface="Arial"/>
              </a:defRPr>
            </a:lvl1pPr>
            <a:lvl2pPr marL="663269" indent="-255104">
              <a:buSzPct val="100000"/>
              <a:buFont typeface="Arial"/>
              <a:buChar char="•"/>
              <a:defRPr sz="1800" kern="600" baseline="0">
                <a:solidFill>
                  <a:srgbClr val="737373"/>
                </a:solidFill>
                <a:latin typeface="Arial"/>
                <a:cs typeface="Arial"/>
              </a:defRPr>
            </a:lvl2pPr>
            <a:lvl3pPr marL="1020414" indent="-204083">
              <a:buSzPct val="100000"/>
              <a:buFont typeface="Arial"/>
              <a:buChar char="•"/>
              <a:defRPr sz="1800" kern="600" baseline="0">
                <a:solidFill>
                  <a:srgbClr val="737373"/>
                </a:solidFill>
                <a:latin typeface="Arial"/>
                <a:cs typeface="Arial"/>
              </a:defRPr>
            </a:lvl3pPr>
            <a:lvl4pPr>
              <a:buNone/>
              <a:defRPr sz="1600"/>
            </a:lvl4pPr>
            <a:lvl5pPr>
              <a:buNone/>
              <a:defRPr sz="1400"/>
            </a:lvl5pPr>
          </a:lstStyle>
          <a:p>
            <a:pPr lvl="0"/>
            <a:r>
              <a:rPr lang="en-US"/>
              <a:t>Edit Master text styles</a:t>
            </a:r>
          </a:p>
          <a:p>
            <a:pPr lvl="1"/>
            <a:r>
              <a:rPr lang="en-US"/>
              <a:t>Second level</a:t>
            </a:r>
          </a:p>
          <a:p>
            <a:pPr lvl="2"/>
            <a:r>
              <a:rPr lang="en-US"/>
              <a:t>Third level</a:t>
            </a:r>
          </a:p>
        </p:txBody>
      </p:sp>
      <p:sp>
        <p:nvSpPr>
          <p:cNvPr id="8" name="Title 1"/>
          <p:cNvSpPr>
            <a:spLocks noGrp="1"/>
          </p:cNvSpPr>
          <p:nvPr>
            <p:ph type="title"/>
          </p:nvPr>
        </p:nvSpPr>
        <p:spPr>
          <a:xfrm>
            <a:off x="457200" y="0"/>
            <a:ext cx="8229600" cy="555498"/>
          </a:xfrm>
        </p:spPr>
        <p:txBody>
          <a:bodyPr anchor="b">
            <a:noAutofit/>
          </a:bodyPr>
          <a:lstStyle>
            <a:lvl1pPr algn="l">
              <a:defRPr sz="2400" b="1">
                <a:solidFill>
                  <a:srgbClr val="E7191C"/>
                </a:solidFill>
                <a:latin typeface="Arial"/>
                <a:cs typeface="Arial"/>
              </a:defRPr>
            </a:lvl1pPr>
          </a:lstStyle>
          <a:p>
            <a:r>
              <a:rPr lang="en-US"/>
              <a:t>Click to edit Master title style</a:t>
            </a:r>
            <a:endParaRPr lang="en-US" dirty="0"/>
          </a:p>
        </p:txBody>
      </p:sp>
      <p:cxnSp>
        <p:nvCxnSpPr>
          <p:cNvPr id="9" name="Straight Connector 8"/>
          <p:cNvCxnSpPr/>
          <p:nvPr userDrawn="1"/>
        </p:nvCxnSpPr>
        <p:spPr bwMode="auto">
          <a:xfrm>
            <a:off x="456879" y="561499"/>
            <a:ext cx="8230243" cy="0"/>
          </a:xfrm>
          <a:prstGeom prst="line">
            <a:avLst/>
          </a:prstGeom>
          <a:solidFill>
            <a:schemeClr val="accent1"/>
          </a:solidFill>
          <a:ln w="25400" cap="flat" cmpd="sng" algn="ctr">
            <a:solidFill>
              <a:schemeClr val="bg1">
                <a:lumMod val="50000"/>
              </a:schemeClr>
            </a:solidFill>
            <a:prstDash val="solid"/>
            <a:round/>
            <a:headEnd type="none" w="med" len="med"/>
            <a:tailEnd type="none" w="med" len="med"/>
          </a:ln>
          <a:effectLst/>
        </p:spPr>
      </p:cxnSp>
    </p:spTree>
    <p:extLst>
      <p:ext uri="{BB962C8B-B14F-4D97-AF65-F5344CB8AC3E}">
        <p14:creationId xmlns:p14="http://schemas.microsoft.com/office/powerpoint/2010/main" val="2514219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55498"/>
          </a:xfrm>
        </p:spPr>
        <p:txBody>
          <a:bodyPr anchor="b">
            <a:noAutofit/>
          </a:bodyPr>
          <a:lstStyle>
            <a:lvl1pPr algn="l">
              <a:defRPr sz="2400" b="1">
                <a:solidFill>
                  <a:srgbClr val="E7191C"/>
                </a:solidFill>
                <a:latin typeface="Arial"/>
                <a:cs typeface="Aria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BB25E6F-6590-4047-AC1E-B1B45B7243FC}" type="datetime1">
              <a:rPr lang="en-CA" smtClean="0"/>
              <a:t>2019-01-02</a:t>
            </a:fld>
            <a:endParaRPr lang="en-US" dirty="0"/>
          </a:p>
        </p:txBody>
      </p:sp>
      <p:sp>
        <p:nvSpPr>
          <p:cNvPr id="4" name="Footer Placeholder 3"/>
          <p:cNvSpPr>
            <a:spLocks noGrp="1"/>
          </p:cNvSpPr>
          <p:nvPr>
            <p:ph type="ftr" sz="quarter" idx="11"/>
          </p:nvPr>
        </p:nvSpPr>
        <p:spPr/>
        <p:txBody>
          <a:bodyPr/>
          <a:lstStyle/>
          <a:p>
            <a:r>
              <a:rPr lang="en-US"/>
              <a:t>DRAFT v1</a:t>
            </a:r>
            <a:endParaRPr lang="en-US" dirty="0"/>
          </a:p>
        </p:txBody>
      </p:sp>
      <p:sp>
        <p:nvSpPr>
          <p:cNvPr id="5" name="Slide Number Placeholder 4"/>
          <p:cNvSpPr>
            <a:spLocks noGrp="1"/>
          </p:cNvSpPr>
          <p:nvPr>
            <p:ph type="sldNum" sz="quarter" idx="12"/>
          </p:nvPr>
        </p:nvSpPr>
        <p:spPr/>
        <p:txBody>
          <a:bodyPr/>
          <a:lstStyle/>
          <a:p>
            <a:r>
              <a:rPr lang="en-US" dirty="0"/>
              <a:t>Page </a:t>
            </a:r>
            <a:fld id="{B6F15528-21DE-4FAA-801E-634DDDAF4B2B}" type="slidenum">
              <a:rPr lang="en-US" smtClean="0"/>
              <a:pPr/>
              <a:t>‹#›</a:t>
            </a:fld>
            <a:endParaRPr lang="en-US" dirty="0"/>
          </a:p>
        </p:txBody>
      </p:sp>
      <p:sp>
        <p:nvSpPr>
          <p:cNvPr id="7" name="Chart Placeholder 6"/>
          <p:cNvSpPr>
            <a:spLocks noGrp="1"/>
          </p:cNvSpPr>
          <p:nvPr>
            <p:ph type="chart" sz="quarter" idx="13"/>
          </p:nvPr>
        </p:nvSpPr>
        <p:spPr>
          <a:xfrm>
            <a:off x="456700" y="693420"/>
            <a:ext cx="8230600" cy="3804285"/>
          </a:xfrm>
        </p:spPr>
        <p:txBody>
          <a:bodyPr>
            <a:normAutofit/>
          </a:bodyPr>
          <a:lstStyle>
            <a:lvl1pPr>
              <a:defRPr sz="1800">
                <a:latin typeface="Arial"/>
                <a:cs typeface="Arial"/>
              </a:defRPr>
            </a:lvl1pPr>
          </a:lstStyle>
          <a:p>
            <a:r>
              <a:rPr lang="en-US"/>
              <a:t>Click icon to add chart</a:t>
            </a:r>
            <a:endParaRPr lang="en-US" dirty="0"/>
          </a:p>
        </p:txBody>
      </p:sp>
      <p:cxnSp>
        <p:nvCxnSpPr>
          <p:cNvPr id="8" name="Straight Connector 7"/>
          <p:cNvCxnSpPr/>
          <p:nvPr userDrawn="1"/>
        </p:nvCxnSpPr>
        <p:spPr bwMode="auto">
          <a:xfrm>
            <a:off x="456879" y="561499"/>
            <a:ext cx="8230243" cy="0"/>
          </a:xfrm>
          <a:prstGeom prst="line">
            <a:avLst/>
          </a:prstGeom>
          <a:solidFill>
            <a:schemeClr val="accent1"/>
          </a:solidFill>
          <a:ln w="25400" cap="flat" cmpd="sng" algn="ctr">
            <a:solidFill>
              <a:schemeClr val="bg1">
                <a:lumMod val="50000"/>
              </a:schemeClr>
            </a:solidFill>
            <a:prstDash val="solid"/>
            <a:round/>
            <a:headEnd type="none" w="med" len="med"/>
            <a:tailEnd type="none" w="med" len="med"/>
          </a:ln>
          <a:effectLst/>
        </p:spPr>
      </p:cxnSp>
    </p:spTree>
    <p:extLst>
      <p:ext uri="{BB962C8B-B14F-4D97-AF65-F5344CB8AC3E}">
        <p14:creationId xmlns:p14="http://schemas.microsoft.com/office/powerpoint/2010/main" val="3309069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55498"/>
          </a:xfrm>
        </p:spPr>
        <p:txBody>
          <a:bodyPr anchor="b">
            <a:noAutofit/>
          </a:bodyPr>
          <a:lstStyle>
            <a:lvl1pPr algn="l">
              <a:defRPr sz="2400" b="1">
                <a:solidFill>
                  <a:srgbClr val="E7191C"/>
                </a:solidFill>
                <a:latin typeface="Arial"/>
                <a:cs typeface="Aria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BB25E6F-6590-4047-AC1E-B1B45B7243FC}" type="datetime1">
              <a:rPr lang="en-CA" smtClean="0"/>
              <a:t>2019-01-02</a:t>
            </a:fld>
            <a:endParaRPr lang="en-US" dirty="0"/>
          </a:p>
        </p:txBody>
      </p:sp>
      <p:sp>
        <p:nvSpPr>
          <p:cNvPr id="4" name="Footer Placeholder 3"/>
          <p:cNvSpPr>
            <a:spLocks noGrp="1"/>
          </p:cNvSpPr>
          <p:nvPr>
            <p:ph type="ftr" sz="quarter" idx="11"/>
          </p:nvPr>
        </p:nvSpPr>
        <p:spPr/>
        <p:txBody>
          <a:bodyPr/>
          <a:lstStyle/>
          <a:p>
            <a:r>
              <a:rPr lang="en-US"/>
              <a:t>DRAFT v1</a:t>
            </a:r>
            <a:endParaRPr lang="en-US" dirty="0"/>
          </a:p>
        </p:txBody>
      </p:sp>
      <p:sp>
        <p:nvSpPr>
          <p:cNvPr id="5" name="Slide Number Placeholder 4"/>
          <p:cNvSpPr>
            <a:spLocks noGrp="1"/>
          </p:cNvSpPr>
          <p:nvPr>
            <p:ph type="sldNum" sz="quarter" idx="12"/>
          </p:nvPr>
        </p:nvSpPr>
        <p:spPr/>
        <p:txBody>
          <a:bodyPr/>
          <a:lstStyle/>
          <a:p>
            <a:r>
              <a:rPr lang="en-US" dirty="0"/>
              <a:t>Page </a:t>
            </a:r>
            <a:fld id="{B6F15528-21DE-4FAA-801E-634DDDAF4B2B}" type="slidenum">
              <a:rPr lang="en-US" smtClean="0"/>
              <a:pPr/>
              <a:t>‹#›</a:t>
            </a:fld>
            <a:endParaRPr lang="en-US" dirty="0"/>
          </a:p>
        </p:txBody>
      </p:sp>
      <p:cxnSp>
        <p:nvCxnSpPr>
          <p:cNvPr id="8" name="Straight Connector 7"/>
          <p:cNvCxnSpPr/>
          <p:nvPr userDrawn="1"/>
        </p:nvCxnSpPr>
        <p:spPr bwMode="auto">
          <a:xfrm>
            <a:off x="456879" y="561499"/>
            <a:ext cx="8230243" cy="0"/>
          </a:xfrm>
          <a:prstGeom prst="line">
            <a:avLst/>
          </a:prstGeom>
          <a:solidFill>
            <a:schemeClr val="accent1"/>
          </a:solidFill>
          <a:ln w="25400" cap="flat" cmpd="sng" algn="ctr">
            <a:solidFill>
              <a:schemeClr val="bg1">
                <a:lumMod val="50000"/>
              </a:schemeClr>
            </a:solidFill>
            <a:prstDash val="solid"/>
            <a:round/>
            <a:headEnd type="none" w="med" len="med"/>
            <a:tailEnd type="none" w="med" len="med"/>
          </a:ln>
          <a:effectLst/>
        </p:spPr>
      </p:cxnSp>
      <p:sp>
        <p:nvSpPr>
          <p:cNvPr id="9" name="Content Placeholder 8"/>
          <p:cNvSpPr>
            <a:spLocks noGrp="1"/>
          </p:cNvSpPr>
          <p:nvPr>
            <p:ph sz="quarter" idx="14"/>
          </p:nvPr>
        </p:nvSpPr>
        <p:spPr>
          <a:xfrm>
            <a:off x="457201" y="693738"/>
            <a:ext cx="4021138" cy="38036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5"/>
          </p:nvPr>
        </p:nvSpPr>
        <p:spPr>
          <a:xfrm>
            <a:off x="4659313" y="693420"/>
            <a:ext cx="4038600" cy="38036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4629704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itle Placeholder 1"/>
          <p:cNvSpPr txBox="1">
            <a:spLocks/>
          </p:cNvSpPr>
          <p:nvPr/>
        </p:nvSpPr>
        <p:spPr>
          <a:xfrm>
            <a:off x="0" y="4732020"/>
            <a:ext cx="9144000" cy="411480"/>
          </a:xfrm>
          <a:prstGeom prst="rect">
            <a:avLst/>
          </a:prstGeom>
          <a:solidFill>
            <a:srgbClr val="E7191C"/>
          </a:solidFill>
          <a:ln>
            <a:noFill/>
          </a:ln>
        </p:spPr>
        <p:txBody>
          <a:bodyPr vert="horz" lIns="82296" tIns="41148" rIns="82296" bIns="41148" rtlCol="0" anchor="ctr">
            <a:normAutofit fontScale="25000" lnSpcReduction="20000"/>
          </a:bodyPr>
          <a:lstStyle>
            <a:lvl1pPr algn="ctr" defTabSz="914400" rtl="0" eaLnBrk="1" latinLnBrk="0" hangingPunct="1">
              <a:spcBef>
                <a:spcPct val="0"/>
              </a:spcBef>
              <a:buNone/>
              <a:defRPr sz="8800" kern="1200">
                <a:solidFill>
                  <a:schemeClr val="tx1"/>
                </a:solidFill>
                <a:latin typeface="+mj-lt"/>
                <a:ea typeface="+mj-ea"/>
                <a:cs typeface="+mj-cs"/>
              </a:defRPr>
            </a:lvl1pPr>
          </a:lstStyle>
          <a:p>
            <a:endParaRPr lang="en-US" dirty="0">
              <a:solidFill>
                <a:srgbClr val="E7191C"/>
              </a:solidFill>
            </a:endParaRPr>
          </a:p>
        </p:txBody>
      </p:sp>
      <p:sp>
        <p:nvSpPr>
          <p:cNvPr id="2" name="Title Placeholder 1"/>
          <p:cNvSpPr>
            <a:spLocks noGrp="1"/>
          </p:cNvSpPr>
          <p:nvPr>
            <p:ph type="title"/>
          </p:nvPr>
        </p:nvSpPr>
        <p:spPr>
          <a:xfrm>
            <a:off x="457200" y="205979"/>
            <a:ext cx="8229600" cy="857250"/>
          </a:xfrm>
          <a:prstGeom prst="rect">
            <a:avLst/>
          </a:prstGeom>
        </p:spPr>
        <p:txBody>
          <a:bodyPr vert="horz" lIns="81634" tIns="40817" rIns="81634" bIns="40817"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81634" tIns="40817" rIns="81634" bIns="40817"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4767263"/>
            <a:ext cx="2133600" cy="273844"/>
          </a:xfrm>
          <a:prstGeom prst="rect">
            <a:avLst/>
          </a:prstGeom>
        </p:spPr>
        <p:txBody>
          <a:bodyPr vert="horz" lIns="81634" tIns="40817" rIns="81634" bIns="40817" rtlCol="0" anchor="ctr"/>
          <a:lstStyle>
            <a:lvl1pPr algn="l">
              <a:defRPr sz="1100">
                <a:solidFill>
                  <a:schemeClr val="bg1"/>
                </a:solidFill>
              </a:defRPr>
            </a:lvl1pPr>
          </a:lstStyle>
          <a:p>
            <a:fld id="{AFB93BE5-6D61-9A45-A18D-AD3B12A0B235}" type="datetime1">
              <a:rPr lang="en-CA" smtClean="0"/>
              <a:t>2019-01-02</a:t>
            </a:fld>
            <a:endParaRPr lang="en-US" dirty="0"/>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81634" tIns="40817" rIns="81634" bIns="40817" rtlCol="0" anchor="ctr"/>
          <a:lstStyle>
            <a:lvl1pPr algn="ctr">
              <a:defRPr sz="1100">
                <a:solidFill>
                  <a:schemeClr val="bg1"/>
                </a:solidFill>
                <a:latin typeface="Arial"/>
                <a:cs typeface="Arial"/>
              </a:defRPr>
            </a:lvl1pPr>
          </a:lstStyle>
          <a:p>
            <a:r>
              <a:rPr lang="en-US"/>
              <a:t>DRAFT v1</a:t>
            </a:r>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81634" tIns="40817" rIns="81634" bIns="40817" rtlCol="0" anchor="ctr"/>
          <a:lstStyle>
            <a:lvl1pPr algn="r">
              <a:defRPr sz="1100">
                <a:solidFill>
                  <a:schemeClr val="bg1"/>
                </a:solidFill>
                <a:latin typeface="Arial"/>
                <a:cs typeface="Arial"/>
              </a:defRPr>
            </a:lvl1pPr>
          </a:lstStyle>
          <a:p>
            <a:fld id="{B6F15528-21DE-4FAA-801E-634DDDAF4B2B}" type="slidenum">
              <a:rPr lang="en-US" smtClean="0"/>
              <a:pPr/>
              <a:t>‹#›</a:t>
            </a:fld>
            <a:endParaRPr lang="en-US" dirty="0"/>
          </a:p>
        </p:txBody>
      </p:sp>
      <p:pic>
        <p:nvPicPr>
          <p:cNvPr id="8" name="Picture 7" descr="Seneca-Logo-White-300px.gif"/>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45805" y="4783455"/>
            <a:ext cx="1200244" cy="280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157293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hf sldNum="0" hdr="0" ftr="0" dt="0"/>
  <p:txStyles>
    <p:titleStyle>
      <a:lvl1pPr algn="ctr" defTabSz="816332" rtl="0" eaLnBrk="1" latinLnBrk="0" hangingPunct="1">
        <a:spcBef>
          <a:spcPct val="0"/>
        </a:spcBef>
        <a:buNone/>
        <a:defRPr sz="3900" kern="1200">
          <a:solidFill>
            <a:schemeClr val="tx1"/>
          </a:solidFill>
          <a:latin typeface="Arial"/>
          <a:ea typeface="+mj-ea"/>
          <a:cs typeface="Arial"/>
        </a:defRPr>
      </a:lvl1pPr>
    </p:titleStyle>
    <p:bodyStyle>
      <a:lvl1pPr marL="306124" indent="-306124" algn="l" defTabSz="816332" rtl="0" eaLnBrk="1" latinLnBrk="0" hangingPunct="1">
        <a:spcBef>
          <a:spcPct val="20000"/>
        </a:spcBef>
        <a:buFont typeface="Arial" pitchFamily="34" charset="0"/>
        <a:buChar char="•"/>
        <a:defRPr sz="2800" kern="1200">
          <a:solidFill>
            <a:schemeClr val="tx1"/>
          </a:solidFill>
          <a:latin typeface="Arial"/>
          <a:ea typeface="+mn-ea"/>
          <a:cs typeface="Arial"/>
        </a:defRPr>
      </a:lvl1pPr>
      <a:lvl2pPr marL="663269" indent="-255104" algn="l" defTabSz="816332" rtl="0" eaLnBrk="1" latinLnBrk="0" hangingPunct="1">
        <a:spcBef>
          <a:spcPct val="20000"/>
        </a:spcBef>
        <a:buFont typeface="Arial" pitchFamily="34" charset="0"/>
        <a:buChar char="–"/>
        <a:defRPr sz="2500" kern="1200">
          <a:solidFill>
            <a:schemeClr val="tx1"/>
          </a:solidFill>
          <a:latin typeface="Arial"/>
          <a:ea typeface="+mn-ea"/>
          <a:cs typeface="Arial"/>
        </a:defRPr>
      </a:lvl2pPr>
      <a:lvl3pPr marL="1020414" indent="-204083" algn="l" defTabSz="816332" rtl="0" eaLnBrk="1" latinLnBrk="0" hangingPunct="1">
        <a:spcBef>
          <a:spcPct val="20000"/>
        </a:spcBef>
        <a:buFont typeface="Arial" pitchFamily="34" charset="0"/>
        <a:buChar char="•"/>
        <a:defRPr sz="2200" kern="1200">
          <a:solidFill>
            <a:schemeClr val="tx1"/>
          </a:solidFill>
          <a:latin typeface="Arial"/>
          <a:ea typeface="+mn-ea"/>
          <a:cs typeface="Arial"/>
        </a:defRPr>
      </a:lvl3pPr>
      <a:lvl4pPr marL="1428580" indent="-204083" algn="l" defTabSz="816332" rtl="0" eaLnBrk="1" latinLnBrk="0" hangingPunct="1">
        <a:spcBef>
          <a:spcPct val="20000"/>
        </a:spcBef>
        <a:buFont typeface="Arial" pitchFamily="34" charset="0"/>
        <a:buChar char="–"/>
        <a:defRPr sz="1800" kern="1200">
          <a:solidFill>
            <a:schemeClr val="tx1"/>
          </a:solidFill>
          <a:latin typeface="Arial"/>
          <a:ea typeface="+mn-ea"/>
          <a:cs typeface="Arial"/>
        </a:defRPr>
      </a:lvl4pPr>
      <a:lvl5pPr marL="1836746" indent="-204083" algn="l" defTabSz="816332" rtl="0" eaLnBrk="1" latinLnBrk="0" hangingPunct="1">
        <a:spcBef>
          <a:spcPct val="20000"/>
        </a:spcBef>
        <a:buFont typeface="Arial" pitchFamily="34" charset="0"/>
        <a:buChar char="»"/>
        <a:defRPr sz="1800" kern="1200">
          <a:solidFill>
            <a:schemeClr val="tx1"/>
          </a:solidFill>
          <a:latin typeface="Arial"/>
          <a:ea typeface="+mn-ea"/>
          <a:cs typeface="Arial"/>
        </a:defRPr>
      </a:lvl5pPr>
      <a:lvl6pPr marL="2244911" indent="-204083" algn="l" defTabSz="816332"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653077" indent="-204083" algn="l" defTabSz="816332"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061242" indent="-204083" algn="l" defTabSz="816332"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469408" indent="-204083" algn="l" defTabSz="816332"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816332" rtl="0" eaLnBrk="1" latinLnBrk="0" hangingPunct="1">
        <a:defRPr sz="1600" kern="1200">
          <a:solidFill>
            <a:schemeClr val="tx1"/>
          </a:solidFill>
          <a:latin typeface="+mn-lt"/>
          <a:ea typeface="+mn-ea"/>
          <a:cs typeface="+mn-cs"/>
        </a:defRPr>
      </a:lvl1pPr>
      <a:lvl2pPr marL="408166" algn="l" defTabSz="816332" rtl="0" eaLnBrk="1" latinLnBrk="0" hangingPunct="1">
        <a:defRPr sz="1600" kern="1200">
          <a:solidFill>
            <a:schemeClr val="tx1"/>
          </a:solidFill>
          <a:latin typeface="+mn-lt"/>
          <a:ea typeface="+mn-ea"/>
          <a:cs typeface="+mn-cs"/>
        </a:defRPr>
      </a:lvl2pPr>
      <a:lvl3pPr marL="816332" algn="l" defTabSz="816332" rtl="0" eaLnBrk="1" latinLnBrk="0" hangingPunct="1">
        <a:defRPr sz="1600" kern="1200">
          <a:solidFill>
            <a:schemeClr val="tx1"/>
          </a:solidFill>
          <a:latin typeface="+mn-lt"/>
          <a:ea typeface="+mn-ea"/>
          <a:cs typeface="+mn-cs"/>
        </a:defRPr>
      </a:lvl3pPr>
      <a:lvl4pPr marL="1224497" algn="l" defTabSz="816332" rtl="0" eaLnBrk="1" latinLnBrk="0" hangingPunct="1">
        <a:defRPr sz="1600" kern="1200">
          <a:solidFill>
            <a:schemeClr val="tx1"/>
          </a:solidFill>
          <a:latin typeface="+mn-lt"/>
          <a:ea typeface="+mn-ea"/>
          <a:cs typeface="+mn-cs"/>
        </a:defRPr>
      </a:lvl4pPr>
      <a:lvl5pPr marL="1632663" algn="l" defTabSz="816332" rtl="0" eaLnBrk="1" latinLnBrk="0" hangingPunct="1">
        <a:defRPr sz="1600" kern="1200">
          <a:solidFill>
            <a:schemeClr val="tx1"/>
          </a:solidFill>
          <a:latin typeface="+mn-lt"/>
          <a:ea typeface="+mn-ea"/>
          <a:cs typeface="+mn-cs"/>
        </a:defRPr>
      </a:lvl5pPr>
      <a:lvl6pPr marL="2040829" algn="l" defTabSz="816332" rtl="0" eaLnBrk="1" latinLnBrk="0" hangingPunct="1">
        <a:defRPr sz="1600" kern="1200">
          <a:solidFill>
            <a:schemeClr val="tx1"/>
          </a:solidFill>
          <a:latin typeface="+mn-lt"/>
          <a:ea typeface="+mn-ea"/>
          <a:cs typeface="+mn-cs"/>
        </a:defRPr>
      </a:lvl6pPr>
      <a:lvl7pPr marL="2448995" algn="l" defTabSz="816332" rtl="0" eaLnBrk="1" latinLnBrk="0" hangingPunct="1">
        <a:defRPr sz="1600" kern="1200">
          <a:solidFill>
            <a:schemeClr val="tx1"/>
          </a:solidFill>
          <a:latin typeface="+mn-lt"/>
          <a:ea typeface="+mn-ea"/>
          <a:cs typeface="+mn-cs"/>
        </a:defRPr>
      </a:lvl7pPr>
      <a:lvl8pPr marL="2857160" algn="l" defTabSz="816332" rtl="0" eaLnBrk="1" latinLnBrk="0" hangingPunct="1">
        <a:defRPr sz="1600" kern="1200">
          <a:solidFill>
            <a:schemeClr val="tx1"/>
          </a:solidFill>
          <a:latin typeface="+mn-lt"/>
          <a:ea typeface="+mn-ea"/>
          <a:cs typeface="+mn-cs"/>
        </a:defRPr>
      </a:lvl8pPr>
      <a:lvl9pPr marL="3265326" algn="l" defTabSz="816332"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my.senecacollege.ca/" TargetMode="External"/><Relationship Id="rId2" Type="http://schemas.openxmlformats.org/officeDocument/2006/relationships/hyperlink" Target="https://ict.senecacollege.ca/course/hwd101?q=course/hwd101" TargetMode="External"/><Relationship Id="rId1" Type="http://schemas.openxmlformats.org/officeDocument/2006/relationships/slideLayout" Target="../slideLayouts/slideLayout2.xml"/><Relationship Id="rId5" Type="http://schemas.openxmlformats.org/officeDocument/2006/relationships/hyperlink" Target="http://library.senecacollege.ca/" TargetMode="External"/><Relationship Id="rId4" Type="http://schemas.openxmlformats.org/officeDocument/2006/relationships/hyperlink" Target="https://www.lynda.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amazon.ca/" TargetMode="External"/><Relationship Id="rId2" Type="http://schemas.openxmlformats.org/officeDocument/2006/relationships/hyperlink" Target="https://www.raspberrypi.org/products/" TargetMode="External"/><Relationship Id="rId1" Type="http://schemas.openxmlformats.org/officeDocument/2006/relationships/slideLayout" Target="../slideLayouts/slideLayout2.xml"/><Relationship Id="rId6" Type="http://schemas.openxmlformats.org/officeDocument/2006/relationships/image" Target="../media/image3.jpeg"/><Relationship Id="rId5" Type="http://schemas.openxmlformats.org/officeDocument/2006/relationships/hyperlink" Target="http://www.senecacollege.ca/community/bookstore.html" TargetMode="External"/><Relationship Id="rId4" Type="http://schemas.openxmlformats.org/officeDocument/2006/relationships/hyperlink" Target="https://www.bestbuy.ca/"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www.senecacollege.ca/academic-policy/appe.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senecacollege.ca/academic-policy/acpol-09.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Introduction to HWD101</a:t>
            </a:r>
            <a:endParaRPr lang="en-US" dirty="0"/>
          </a:p>
        </p:txBody>
      </p:sp>
      <p:sp>
        <p:nvSpPr>
          <p:cNvPr id="5" name="Subtitle 4"/>
          <p:cNvSpPr>
            <a:spLocks noGrp="1"/>
          </p:cNvSpPr>
          <p:nvPr>
            <p:ph type="subTitle" idx="1"/>
          </p:nvPr>
        </p:nvSpPr>
        <p:spPr/>
        <p:txBody>
          <a:bodyPr/>
          <a:lstStyle/>
          <a:p>
            <a:endParaRPr lang="en-US" dirty="0"/>
          </a:p>
        </p:txBody>
      </p:sp>
    </p:spTree>
    <p:custDataLst>
      <p:tags r:id="rId1"/>
    </p:custDataLst>
    <p:extLst>
      <p:ext uri="{BB962C8B-B14F-4D97-AF65-F5344CB8AC3E}">
        <p14:creationId xmlns:p14="http://schemas.microsoft.com/office/powerpoint/2010/main" val="16894902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normAutofit/>
          </a:bodyPr>
          <a:lstStyle/>
          <a:p>
            <a:pPr marL="0" indent="0" algn="ctr">
              <a:buNone/>
            </a:pPr>
            <a:endParaRPr lang="en-US" sz="7200" dirty="0" smtClean="0"/>
          </a:p>
          <a:p>
            <a:pPr marL="0" indent="0" algn="ctr">
              <a:buNone/>
            </a:pPr>
            <a:endParaRPr lang="en-US" sz="7200" dirty="0"/>
          </a:p>
        </p:txBody>
      </p:sp>
      <p:sp>
        <p:nvSpPr>
          <p:cNvPr id="3" name="Title 2"/>
          <p:cNvSpPr>
            <a:spLocks noGrp="1"/>
          </p:cNvSpPr>
          <p:nvPr>
            <p:ph type="title"/>
          </p:nvPr>
        </p:nvSpPr>
        <p:spPr/>
        <p:txBody>
          <a:bodyPr/>
          <a:lstStyle/>
          <a:p>
            <a:r>
              <a:rPr lang="en-US" dirty="0" smtClean="0"/>
              <a:t>Questions</a:t>
            </a:r>
            <a:endParaRPr lang="en-US" dirty="0"/>
          </a:p>
        </p:txBody>
      </p:sp>
      <p:pic>
        <p:nvPicPr>
          <p:cNvPr id="4098" name="Picture 2" descr="C:\Users\dtrinh\AppData\Local\Microsoft\Windows\INetCache\IE\GJC1AMRI\question-mark[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1959" y="1087655"/>
            <a:ext cx="3101942" cy="31019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59657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hlinkClick r:id="rId2"/>
              </a:rPr>
              <a:t>HWD101 Course Outline</a:t>
            </a:r>
            <a:endParaRPr lang="en-US" dirty="0">
              <a:hlinkClick r:id="rId2"/>
            </a:endParaRPr>
          </a:p>
          <a:p>
            <a:r>
              <a:rPr lang="en-US" dirty="0" smtClean="0">
                <a:hlinkClick r:id="rId3"/>
              </a:rPr>
              <a:t>Blackboard</a:t>
            </a:r>
            <a:endParaRPr lang="en-US" dirty="0" smtClean="0"/>
          </a:p>
          <a:p>
            <a:r>
              <a:rPr lang="en-US" dirty="0" smtClean="0">
                <a:hlinkClick r:id="rId4"/>
              </a:rPr>
              <a:t>Online Resources (Lynda.com</a:t>
            </a:r>
            <a:r>
              <a:rPr lang="en-US" dirty="0" smtClean="0">
                <a:hlinkClick r:id="rId4"/>
              </a:rPr>
              <a:t>)</a:t>
            </a:r>
            <a:endParaRPr lang="en-US" dirty="0" smtClean="0"/>
          </a:p>
          <a:p>
            <a:r>
              <a:rPr lang="en-US" dirty="0" smtClean="0">
                <a:hlinkClick r:id="rId5"/>
              </a:rPr>
              <a:t>Seneca Library</a:t>
            </a:r>
            <a:endParaRPr lang="en-US" dirty="0"/>
          </a:p>
        </p:txBody>
      </p:sp>
      <p:sp>
        <p:nvSpPr>
          <p:cNvPr id="3" name="Title 2"/>
          <p:cNvSpPr>
            <a:spLocks noGrp="1"/>
          </p:cNvSpPr>
          <p:nvPr>
            <p:ph type="title"/>
          </p:nvPr>
        </p:nvSpPr>
        <p:spPr/>
        <p:txBody>
          <a:bodyPr/>
          <a:lstStyle/>
          <a:p>
            <a:r>
              <a:rPr lang="en-US" dirty="0" smtClean="0"/>
              <a:t>Additional Resources</a:t>
            </a:r>
            <a:endParaRPr lang="en-US" dirty="0"/>
          </a:p>
        </p:txBody>
      </p:sp>
    </p:spTree>
    <p:extLst>
      <p:ext uri="{BB962C8B-B14F-4D97-AF65-F5344CB8AC3E}">
        <p14:creationId xmlns:p14="http://schemas.microsoft.com/office/powerpoint/2010/main" val="31136575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Course Description</a:t>
            </a:r>
          </a:p>
          <a:p>
            <a:r>
              <a:rPr lang="en-US" dirty="0" smtClean="0"/>
              <a:t>Course Supply</a:t>
            </a:r>
          </a:p>
          <a:p>
            <a:r>
              <a:rPr lang="en-US" dirty="0" smtClean="0"/>
              <a:t>Evaluation</a:t>
            </a:r>
          </a:p>
          <a:p>
            <a:r>
              <a:rPr lang="en-US" dirty="0" smtClean="0"/>
              <a:t>Promotion Policy</a:t>
            </a:r>
          </a:p>
          <a:p>
            <a:r>
              <a:rPr lang="en-US" dirty="0" smtClean="0"/>
              <a:t>Plagiarism</a:t>
            </a:r>
          </a:p>
          <a:p>
            <a:r>
              <a:rPr lang="en-US" dirty="0" smtClean="0"/>
              <a:t>Blackboard</a:t>
            </a:r>
          </a:p>
        </p:txBody>
      </p:sp>
      <p:sp>
        <p:nvSpPr>
          <p:cNvPr id="3" name="Title 2"/>
          <p:cNvSpPr>
            <a:spLocks noGrp="1"/>
          </p:cNvSpPr>
          <p:nvPr>
            <p:ph type="title"/>
          </p:nvPr>
        </p:nvSpPr>
        <p:spPr/>
        <p:txBody>
          <a:bodyPr/>
          <a:lstStyle/>
          <a:p>
            <a:r>
              <a:rPr lang="en-US" dirty="0" smtClean="0"/>
              <a:t>Agenda</a:t>
            </a:r>
            <a:endParaRPr lang="en-US" dirty="0"/>
          </a:p>
        </p:txBody>
      </p:sp>
    </p:spTree>
    <p:extLst>
      <p:ext uri="{BB962C8B-B14F-4D97-AF65-F5344CB8AC3E}">
        <p14:creationId xmlns:p14="http://schemas.microsoft.com/office/powerpoint/2010/main" val="1419759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This subject is an introduction to computer functions and introductory networking concepts. </a:t>
            </a:r>
            <a:endParaRPr lang="en-US" dirty="0" smtClean="0"/>
          </a:p>
          <a:p>
            <a:r>
              <a:rPr lang="en-US" dirty="0" smtClean="0"/>
              <a:t>Through </a:t>
            </a:r>
            <a:r>
              <a:rPr lang="en-US" dirty="0"/>
              <a:t>activity-based learning students will examine the relationships between computer, operating system and networking components.  </a:t>
            </a:r>
            <a:endParaRPr lang="en-US" dirty="0" smtClean="0"/>
          </a:p>
          <a:p>
            <a:r>
              <a:rPr lang="en-US" dirty="0" smtClean="0"/>
              <a:t>Students </a:t>
            </a:r>
            <a:r>
              <a:rPr lang="en-US" dirty="0"/>
              <a:t>will examine the roles of computers and networking devices and demonstrate how to deploy this equipment to achieve computer functionality and network connectivity.  </a:t>
            </a:r>
            <a:endParaRPr lang="en-US" dirty="0" smtClean="0"/>
          </a:p>
          <a:p>
            <a:r>
              <a:rPr lang="en-US" dirty="0" smtClean="0"/>
              <a:t>Students </a:t>
            </a:r>
            <a:r>
              <a:rPr lang="en-US" dirty="0"/>
              <a:t>will gain hands-on knowledge and troubleshooting capabilities in this course.</a:t>
            </a:r>
          </a:p>
        </p:txBody>
      </p:sp>
      <p:sp>
        <p:nvSpPr>
          <p:cNvPr id="3" name="Title 2"/>
          <p:cNvSpPr>
            <a:spLocks noGrp="1"/>
          </p:cNvSpPr>
          <p:nvPr>
            <p:ph type="title"/>
          </p:nvPr>
        </p:nvSpPr>
        <p:spPr/>
        <p:txBody>
          <a:bodyPr/>
          <a:lstStyle/>
          <a:p>
            <a:r>
              <a:rPr lang="en-US" dirty="0" smtClean="0"/>
              <a:t>Course Description</a:t>
            </a:r>
            <a:endParaRPr lang="en-US" dirty="0"/>
          </a:p>
        </p:txBody>
      </p:sp>
    </p:spTree>
    <p:extLst>
      <p:ext uri="{BB962C8B-B14F-4D97-AF65-F5344CB8AC3E}">
        <p14:creationId xmlns:p14="http://schemas.microsoft.com/office/powerpoint/2010/main" val="908104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hlinkClick r:id="rId2"/>
              </a:rPr>
              <a:t>Raspberry Pi 2 and higher</a:t>
            </a:r>
            <a:endParaRPr lang="en-US" dirty="0" smtClean="0"/>
          </a:p>
          <a:p>
            <a:r>
              <a:rPr lang="en-US" dirty="0" smtClean="0"/>
              <a:t>MicroSD Card [16GB or higher]</a:t>
            </a:r>
          </a:p>
          <a:p>
            <a:r>
              <a:rPr lang="en-US" dirty="0" smtClean="0"/>
              <a:t>Enclosure</a:t>
            </a:r>
          </a:p>
          <a:p>
            <a:r>
              <a:rPr lang="en-US" dirty="0" smtClean="0"/>
              <a:t>Power Supply</a:t>
            </a:r>
          </a:p>
          <a:p>
            <a:r>
              <a:rPr lang="en-US" dirty="0" smtClean="0"/>
              <a:t>Heat Sink</a:t>
            </a:r>
          </a:p>
          <a:p>
            <a:r>
              <a:rPr lang="en-US" dirty="0" smtClean="0"/>
              <a:t>Network Port</a:t>
            </a:r>
          </a:p>
          <a:p>
            <a:endParaRPr lang="en-US" dirty="0"/>
          </a:p>
          <a:p>
            <a:pPr marL="0" indent="0">
              <a:buNone/>
            </a:pPr>
            <a:r>
              <a:rPr lang="en-US" dirty="0" smtClean="0"/>
              <a:t>Where do I get these supplies? </a:t>
            </a:r>
          </a:p>
          <a:p>
            <a:r>
              <a:rPr lang="en-US" dirty="0" smtClean="0">
                <a:hlinkClick r:id="rId3"/>
              </a:rPr>
              <a:t>Amazon.ca</a:t>
            </a:r>
            <a:endParaRPr lang="en-US" dirty="0" smtClean="0"/>
          </a:p>
          <a:p>
            <a:r>
              <a:rPr lang="en-US" dirty="0" smtClean="0">
                <a:hlinkClick r:id="rId4"/>
              </a:rPr>
              <a:t>BestBuy.ca</a:t>
            </a:r>
            <a:endParaRPr lang="en-US" dirty="0" smtClean="0"/>
          </a:p>
          <a:p>
            <a:r>
              <a:rPr lang="en-US" dirty="0" err="1">
                <a:hlinkClick r:id="rId5"/>
              </a:rPr>
              <a:t>Seneca@York</a:t>
            </a:r>
            <a:r>
              <a:rPr lang="en-US" dirty="0">
                <a:hlinkClick r:id="rId5"/>
              </a:rPr>
              <a:t> Bookstore</a:t>
            </a:r>
            <a:endParaRPr lang="en-US" dirty="0"/>
          </a:p>
          <a:p>
            <a:endParaRPr lang="en-US" dirty="0"/>
          </a:p>
        </p:txBody>
      </p:sp>
      <p:sp>
        <p:nvSpPr>
          <p:cNvPr id="3" name="Title 2"/>
          <p:cNvSpPr>
            <a:spLocks noGrp="1"/>
          </p:cNvSpPr>
          <p:nvPr>
            <p:ph type="title"/>
          </p:nvPr>
        </p:nvSpPr>
        <p:spPr/>
        <p:txBody>
          <a:bodyPr/>
          <a:lstStyle/>
          <a:p>
            <a:r>
              <a:rPr lang="en-US" dirty="0" smtClean="0"/>
              <a:t>Course Supply</a:t>
            </a:r>
            <a:endParaRPr lang="en-US" dirty="0"/>
          </a:p>
        </p:txBody>
      </p:sp>
      <p:pic>
        <p:nvPicPr>
          <p:cNvPr id="1026" name="Picture 2" descr="Raspberry Pi without an enclosure" title="Raspberry Pi"/>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83384" y="806918"/>
            <a:ext cx="3727640" cy="2598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3059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fade">
                                      <p:cBhvr>
                                        <p:cTn id="37" dur="500"/>
                                        <p:tgtEl>
                                          <p:spTgt spid="2">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8" end="8"/>
                                            </p:txEl>
                                          </p:spTgt>
                                        </p:tgtEl>
                                        <p:attrNameLst>
                                          <p:attrName>style.visibility</p:attrName>
                                        </p:attrNameLst>
                                      </p:cBhvr>
                                      <p:to>
                                        <p:strVal val="visible"/>
                                      </p:to>
                                    </p:set>
                                    <p:animEffect transition="in" filter="fade">
                                      <p:cBhvr>
                                        <p:cTn id="42" dur="500"/>
                                        <p:tgtEl>
                                          <p:spTgt spid="2">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xEl>
                                              <p:pRg st="9" end="9"/>
                                            </p:txEl>
                                          </p:spTgt>
                                        </p:tgtEl>
                                        <p:attrNameLst>
                                          <p:attrName>style.visibility</p:attrName>
                                        </p:attrNameLst>
                                      </p:cBhvr>
                                      <p:to>
                                        <p:strVal val="visible"/>
                                      </p:to>
                                    </p:set>
                                    <p:animEffect transition="in" filter="fade">
                                      <p:cBhvr>
                                        <p:cTn id="47" dur="500"/>
                                        <p:tgtEl>
                                          <p:spTgt spid="2">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
                                            <p:txEl>
                                              <p:pRg st="10" end="10"/>
                                            </p:txEl>
                                          </p:spTgt>
                                        </p:tgtEl>
                                        <p:attrNameLst>
                                          <p:attrName>style.visibility</p:attrName>
                                        </p:attrNameLst>
                                      </p:cBhvr>
                                      <p:to>
                                        <p:strVal val="visible"/>
                                      </p:to>
                                    </p:set>
                                    <p:animEffect transition="in" filter="fade">
                                      <p:cBhvr>
                                        <p:cTn id="52"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Activities</a:t>
            </a:r>
            <a:r>
              <a:rPr lang="en-US" dirty="0" smtClean="0"/>
              <a:t>		10%</a:t>
            </a:r>
          </a:p>
          <a:p>
            <a:r>
              <a:rPr lang="en-US" dirty="0" smtClean="0"/>
              <a:t>Labs			10%</a:t>
            </a:r>
          </a:p>
          <a:p>
            <a:r>
              <a:rPr lang="en-US" dirty="0" smtClean="0"/>
              <a:t>Group </a:t>
            </a:r>
            <a:r>
              <a:rPr lang="en-US" dirty="0"/>
              <a:t>Project	</a:t>
            </a:r>
            <a:r>
              <a:rPr lang="en-US" dirty="0" smtClean="0"/>
              <a:t>15%</a:t>
            </a:r>
            <a:endParaRPr lang="en-US" dirty="0"/>
          </a:p>
          <a:p>
            <a:r>
              <a:rPr lang="en-US" dirty="0" smtClean="0"/>
              <a:t>Practical Test	15%</a:t>
            </a:r>
          </a:p>
          <a:p>
            <a:r>
              <a:rPr lang="en-US" dirty="0"/>
              <a:t>Written Tests		</a:t>
            </a:r>
            <a:r>
              <a:rPr lang="en-US" dirty="0" smtClean="0"/>
              <a:t>20%</a:t>
            </a:r>
            <a:endParaRPr lang="en-US" dirty="0"/>
          </a:p>
          <a:p>
            <a:r>
              <a:rPr lang="en-US" dirty="0" smtClean="0"/>
              <a:t>Final Exam		30%</a:t>
            </a:r>
            <a:endParaRPr lang="en-US" dirty="0"/>
          </a:p>
        </p:txBody>
      </p:sp>
      <p:sp>
        <p:nvSpPr>
          <p:cNvPr id="3" name="Title 2"/>
          <p:cNvSpPr>
            <a:spLocks noGrp="1"/>
          </p:cNvSpPr>
          <p:nvPr>
            <p:ph type="title"/>
          </p:nvPr>
        </p:nvSpPr>
        <p:spPr/>
        <p:txBody>
          <a:bodyPr/>
          <a:lstStyle/>
          <a:p>
            <a:r>
              <a:rPr lang="en-US" dirty="0" smtClean="0"/>
              <a:t>Evaluation</a:t>
            </a:r>
            <a:endParaRPr lang="en-US" dirty="0"/>
          </a:p>
        </p:txBody>
      </p:sp>
    </p:spTree>
    <p:extLst>
      <p:ext uri="{BB962C8B-B14F-4D97-AF65-F5344CB8AC3E}">
        <p14:creationId xmlns:p14="http://schemas.microsoft.com/office/powerpoint/2010/main" val="3765462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Achieve </a:t>
            </a:r>
            <a:r>
              <a:rPr lang="en-US" dirty="0"/>
              <a:t>a grade of 50% or better on the final exam</a:t>
            </a:r>
          </a:p>
          <a:p>
            <a:r>
              <a:rPr lang="en-US" dirty="0"/>
              <a:t>Satisfactorily complete all assignments</a:t>
            </a:r>
          </a:p>
          <a:p>
            <a:r>
              <a:rPr lang="en-US" dirty="0"/>
              <a:t>Achieve a weighted average of 50% or better for the tests and final exam</a:t>
            </a:r>
          </a:p>
          <a:p>
            <a:r>
              <a:rPr lang="en-US" dirty="0"/>
              <a:t>Achieve a grade of 50% or better on the overall course</a:t>
            </a:r>
          </a:p>
        </p:txBody>
      </p:sp>
      <p:sp>
        <p:nvSpPr>
          <p:cNvPr id="3" name="Title 2"/>
          <p:cNvSpPr>
            <a:spLocks noGrp="1"/>
          </p:cNvSpPr>
          <p:nvPr>
            <p:ph type="title"/>
          </p:nvPr>
        </p:nvSpPr>
        <p:spPr/>
        <p:txBody>
          <a:bodyPr/>
          <a:lstStyle/>
          <a:p>
            <a:r>
              <a:rPr lang="en-US" dirty="0" smtClean="0"/>
              <a:t>Promotion Policy</a:t>
            </a:r>
            <a:endParaRPr lang="en-US" dirty="0"/>
          </a:p>
        </p:txBody>
      </p:sp>
    </p:spTree>
    <p:extLst>
      <p:ext uri="{BB962C8B-B14F-4D97-AF65-F5344CB8AC3E}">
        <p14:creationId xmlns:p14="http://schemas.microsoft.com/office/powerpoint/2010/main" val="1602070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Plagiarism is defined as using someone else’s work (words, images, ideas, phrases, signatures, or computations) and presenting it as one’s own, instead of properly documenting every source. For specific examples of plagiarism, see </a:t>
            </a:r>
            <a:r>
              <a:rPr lang="en-US" dirty="0">
                <a:hlinkClick r:id="rId2"/>
              </a:rPr>
              <a:t>Appendix E</a:t>
            </a:r>
            <a:r>
              <a:rPr lang="en-US" dirty="0"/>
              <a:t>.</a:t>
            </a:r>
          </a:p>
          <a:p>
            <a:r>
              <a:rPr lang="en-US" dirty="0"/>
              <a:t>To support Academic Honesty at Seneca College, all work submitted by students may be reviewed for authenticity and originality utilizing software tools and third party services.</a:t>
            </a:r>
          </a:p>
          <a:p>
            <a:r>
              <a:rPr lang="en-US" dirty="0"/>
              <a:t>In submitting their own work to a third party service, students consent to their submissions undergoing such review and being retained in a database for comparison with other work submitted by students.</a:t>
            </a:r>
          </a:p>
          <a:p>
            <a:endParaRPr lang="en-US" dirty="0"/>
          </a:p>
        </p:txBody>
      </p:sp>
      <p:sp>
        <p:nvSpPr>
          <p:cNvPr id="3" name="Title 2"/>
          <p:cNvSpPr>
            <a:spLocks noGrp="1"/>
          </p:cNvSpPr>
          <p:nvPr>
            <p:ph type="title"/>
          </p:nvPr>
        </p:nvSpPr>
        <p:spPr/>
        <p:txBody>
          <a:bodyPr/>
          <a:lstStyle/>
          <a:p>
            <a:r>
              <a:rPr lang="en-US" dirty="0"/>
              <a:t>Plagiarism</a:t>
            </a:r>
          </a:p>
        </p:txBody>
      </p:sp>
    </p:spTree>
    <p:extLst>
      <p:ext uri="{BB962C8B-B14F-4D97-AF65-F5344CB8AC3E}">
        <p14:creationId xmlns:p14="http://schemas.microsoft.com/office/powerpoint/2010/main" val="4029565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1</a:t>
            </a:r>
            <a:r>
              <a:rPr lang="en-US" baseline="30000" dirty="0" smtClean="0"/>
              <a:t>st</a:t>
            </a:r>
            <a:r>
              <a:rPr lang="en-US" dirty="0" smtClean="0"/>
              <a:t> Offence</a:t>
            </a:r>
          </a:p>
          <a:p>
            <a:pPr lvl="1"/>
            <a:r>
              <a:rPr lang="en-US" dirty="0" smtClean="0"/>
              <a:t>Grade of “0” on assessment</a:t>
            </a:r>
          </a:p>
          <a:p>
            <a:r>
              <a:rPr lang="en-US" dirty="0" smtClean="0"/>
              <a:t>2</a:t>
            </a:r>
            <a:r>
              <a:rPr lang="en-US" baseline="30000" dirty="0" smtClean="0"/>
              <a:t>nd</a:t>
            </a:r>
            <a:r>
              <a:rPr lang="en-US" dirty="0" smtClean="0"/>
              <a:t> Offence</a:t>
            </a:r>
          </a:p>
          <a:p>
            <a:pPr lvl="1"/>
            <a:r>
              <a:rPr lang="en-US" dirty="0" smtClean="0"/>
              <a:t>Grade of “F” in the course</a:t>
            </a:r>
          </a:p>
          <a:p>
            <a:pPr lvl="1"/>
            <a:r>
              <a:rPr lang="en-US" dirty="0" smtClean="0"/>
              <a:t>Suspension from College for minimum of 3 terms (12 months)</a:t>
            </a:r>
          </a:p>
          <a:p>
            <a:pPr lvl="1"/>
            <a:r>
              <a:rPr lang="en-US" dirty="0" smtClean="0"/>
              <a:t>Placed on Academic Honesty Probation</a:t>
            </a:r>
          </a:p>
          <a:p>
            <a:r>
              <a:rPr lang="en-US" dirty="0" smtClean="0"/>
              <a:t>3</a:t>
            </a:r>
            <a:r>
              <a:rPr lang="en-US" baseline="30000" dirty="0" smtClean="0"/>
              <a:t>rd</a:t>
            </a:r>
            <a:r>
              <a:rPr lang="en-US" dirty="0" smtClean="0"/>
              <a:t> Offence</a:t>
            </a:r>
          </a:p>
          <a:p>
            <a:pPr lvl="1"/>
            <a:r>
              <a:rPr lang="en-US" dirty="0" smtClean="0"/>
              <a:t>Mandatory withdrawal for 2 years</a:t>
            </a:r>
          </a:p>
          <a:p>
            <a:pPr lvl="1"/>
            <a:endParaRPr lang="en-US" dirty="0"/>
          </a:p>
          <a:p>
            <a:r>
              <a:rPr lang="en-US" dirty="0" smtClean="0">
                <a:hlinkClick r:id="rId2"/>
              </a:rPr>
              <a:t>Seneca College Academic Honesty Policy</a:t>
            </a:r>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Plagiarism Penalties</a:t>
            </a:r>
            <a:endParaRPr lang="en-US" dirty="0"/>
          </a:p>
        </p:txBody>
      </p:sp>
    </p:spTree>
    <p:extLst>
      <p:ext uri="{BB962C8B-B14F-4D97-AF65-F5344CB8AC3E}">
        <p14:creationId xmlns:p14="http://schemas.microsoft.com/office/powerpoint/2010/main" val="2317783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500"/>
                                        <p:tgtEl>
                                          <p:spTgt spid="2">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fade">
                                      <p:cBhvr>
                                        <p:cTn id="18" dur="500"/>
                                        <p:tgtEl>
                                          <p:spTgt spid="2">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500"/>
                                        <p:tgtEl>
                                          <p:spTgt spid="2">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
                                            <p:txEl>
                                              <p:pRg st="5" end="5"/>
                                            </p:txEl>
                                          </p:spTgt>
                                        </p:tgtEl>
                                        <p:attrNameLst>
                                          <p:attrName>style.visibility</p:attrName>
                                        </p:attrNameLst>
                                      </p:cBhvr>
                                      <p:to>
                                        <p:strVal val="visible"/>
                                      </p:to>
                                    </p:set>
                                    <p:animEffect transition="in" filter="fade">
                                      <p:cBhvr>
                                        <p:cTn id="24" dur="500"/>
                                        <p:tgtEl>
                                          <p:spTgt spid="2">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animEffect transition="in" filter="fade">
                                      <p:cBhvr>
                                        <p:cTn id="29" dur="500"/>
                                        <p:tgtEl>
                                          <p:spTgt spid="2">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
                                            <p:txEl>
                                              <p:pRg st="7" end="7"/>
                                            </p:txEl>
                                          </p:spTgt>
                                        </p:tgtEl>
                                        <p:attrNameLst>
                                          <p:attrName>style.visibility</p:attrName>
                                        </p:attrNameLst>
                                      </p:cBhvr>
                                      <p:to>
                                        <p:strVal val="visible"/>
                                      </p:to>
                                    </p:set>
                                    <p:animEffect transition="in" filter="fade">
                                      <p:cBhvr>
                                        <p:cTn id="32" dur="500"/>
                                        <p:tgtEl>
                                          <p:spTgt spid="2">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9" end="9"/>
                                            </p:txEl>
                                          </p:spTgt>
                                        </p:tgtEl>
                                        <p:attrNameLst>
                                          <p:attrName>style.visibility</p:attrName>
                                        </p:attrNameLst>
                                      </p:cBhvr>
                                      <p:to>
                                        <p:strVal val="visible"/>
                                      </p:to>
                                    </p:set>
                                    <p:animEffect transition="in" filter="fade">
                                      <p:cBhvr>
                                        <p:cTn id="37"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As a class, locate the following course material:</a:t>
            </a:r>
          </a:p>
          <a:p>
            <a:pPr lvl="1"/>
            <a:r>
              <a:rPr lang="en-US" dirty="0" smtClean="0"/>
              <a:t>Course </a:t>
            </a:r>
            <a:r>
              <a:rPr lang="en-US" dirty="0" smtClean="0"/>
              <a:t>Slides</a:t>
            </a:r>
          </a:p>
          <a:p>
            <a:pPr lvl="1"/>
            <a:r>
              <a:rPr lang="en-US" dirty="0" smtClean="0"/>
              <a:t>Activities</a:t>
            </a:r>
          </a:p>
          <a:p>
            <a:pPr lvl="1"/>
            <a:r>
              <a:rPr lang="en-US" dirty="0" smtClean="0"/>
              <a:t>Labs</a:t>
            </a:r>
          </a:p>
          <a:p>
            <a:pPr lvl="1"/>
            <a:r>
              <a:rPr lang="en-US" dirty="0" smtClean="0"/>
              <a:t>Group </a:t>
            </a:r>
            <a:r>
              <a:rPr lang="en-US" dirty="0" smtClean="0"/>
              <a:t>Project</a:t>
            </a:r>
          </a:p>
          <a:p>
            <a:pPr lvl="1"/>
            <a:r>
              <a:rPr lang="en-US" dirty="0" smtClean="0"/>
              <a:t>Tests</a:t>
            </a:r>
            <a:endParaRPr lang="en-US" dirty="0"/>
          </a:p>
        </p:txBody>
      </p:sp>
      <p:sp>
        <p:nvSpPr>
          <p:cNvPr id="3" name="Title 2"/>
          <p:cNvSpPr>
            <a:spLocks noGrp="1"/>
          </p:cNvSpPr>
          <p:nvPr>
            <p:ph type="title"/>
          </p:nvPr>
        </p:nvSpPr>
        <p:spPr/>
        <p:txBody>
          <a:bodyPr/>
          <a:lstStyle/>
          <a:p>
            <a:r>
              <a:rPr lang="en-US" dirty="0" smtClean="0"/>
              <a:t>Blackboard</a:t>
            </a:r>
            <a:endParaRPr lang="en-US" dirty="0"/>
          </a:p>
        </p:txBody>
      </p:sp>
    </p:spTree>
    <p:extLst>
      <p:ext uri="{BB962C8B-B14F-4D97-AF65-F5344CB8AC3E}">
        <p14:creationId xmlns:p14="http://schemas.microsoft.com/office/powerpoint/2010/main" val="12005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fade">
                                      <p:cBhvr>
                                        <p:cTn id="27"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COUNT" val="3"/>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Seneca-Red-Bar-Template-16x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enecac College">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neca-Red-Bar-Template-16x9" id="{FD6E7155-3916-4366-B5D5-74A94254083F}" vid="{B821C8C6-9E16-46F5-B2CC-333771FE9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Seneca-Red-Bar-Template-16x9</Template>
  <TotalTime>105</TotalTime>
  <Words>251</Words>
  <Application>Microsoft Office PowerPoint</Application>
  <PresentationFormat>On-screen Show (16:9)</PresentationFormat>
  <Paragraphs>66</Paragraphs>
  <Slides>11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Univers</vt:lpstr>
      <vt:lpstr>Seneca-Red-Bar-Template-16x9</vt:lpstr>
      <vt:lpstr>Introduction to HWD101</vt:lpstr>
      <vt:lpstr>Agenda</vt:lpstr>
      <vt:lpstr>Course Description</vt:lpstr>
      <vt:lpstr>Course Supply</vt:lpstr>
      <vt:lpstr>Evaluation</vt:lpstr>
      <vt:lpstr>Promotion Policy</vt:lpstr>
      <vt:lpstr>Plagiarism</vt:lpstr>
      <vt:lpstr>Plagiarism Penalties</vt:lpstr>
      <vt:lpstr>Blackboard</vt:lpstr>
      <vt:lpstr>Questions</vt:lpstr>
      <vt:lpstr>Additional Resources</vt:lpstr>
    </vt:vector>
  </TitlesOfParts>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 Addressing</dc:title>
  <dc:creator>David Trinh</dc:creator>
  <cp:lastModifiedBy>dtrinh</cp:lastModifiedBy>
  <cp:revision>42</cp:revision>
  <dcterms:created xsi:type="dcterms:W3CDTF">2018-03-08T15:15:18Z</dcterms:created>
  <dcterms:modified xsi:type="dcterms:W3CDTF">2019-01-02T16:57:36Z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ABC1C362-0A14-40EA-BFE2-4FED71FFEE3D</vt:lpwstr>
  </property>
  <property fmtid="{D5CDD505-2E9C-101B-9397-08002B2CF9AE}" pid="3" name="ArticulatePath">
    <vt:lpwstr>Seneca-Red-Bar-Template-16x9</vt:lpwstr>
  </property>
</Properties>
</file>