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81" r:id="rId3"/>
    <p:sldId id="278" r:id="rId4"/>
    <p:sldId id="258" r:id="rId5"/>
    <p:sldId id="279" r:id="rId6"/>
    <p:sldId id="280" r:id="rId7"/>
    <p:sldId id="259" r:id="rId8"/>
    <p:sldId id="283" r:id="rId9"/>
    <p:sldId id="285" r:id="rId10"/>
    <p:sldId id="282" r:id="rId11"/>
    <p:sldId id="286" r:id="rId12"/>
    <p:sldId id="287" r:id="rId13"/>
    <p:sldId id="289" r:id="rId14"/>
    <p:sldId id="288" r:id="rId15"/>
    <p:sldId id="261" r:id="rId16"/>
    <p:sldId id="263" r:id="rId17"/>
    <p:sldId id="264" r:id="rId18"/>
    <p:sldId id="265" r:id="rId19"/>
    <p:sldId id="266" r:id="rId20"/>
    <p:sldId id="290" r:id="rId21"/>
    <p:sldId id="267" r:id="rId22"/>
    <p:sldId id="291" r:id="rId23"/>
    <p:sldId id="268" r:id="rId24"/>
    <p:sldId id="269" r:id="rId25"/>
    <p:sldId id="270" r:id="rId26"/>
    <p:sldId id="271" r:id="rId27"/>
    <p:sldId id="272" r:id="rId28"/>
    <p:sldId id="274" r:id="rId29"/>
    <p:sldId id="275" r:id="rId30"/>
    <p:sldId id="276" r:id="rId31"/>
    <p:sldId id="292" r:id="rId32"/>
    <p:sldId id="27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81528" autoAdjust="0"/>
  </p:normalViewPr>
  <p:slideViewPr>
    <p:cSldViewPr snapToGrid="0">
      <p:cViewPr>
        <p:scale>
          <a:sx n="100" d="100"/>
          <a:sy n="100" d="100"/>
        </p:scale>
        <p:origin x="247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6F4D4-7BDD-4657-ADDA-C9FFF630DE71}" type="datetimeFigureOut">
              <a:rPr lang="en-CA" smtClean="0"/>
              <a:t>2020-01-06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F0624C-971D-4419-842E-5AA970D53A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2754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0624C-971D-4419-842E-5AA970D53A89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4807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0624C-971D-4419-842E-5AA970D53A89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0783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0624C-971D-4419-842E-5AA970D53A89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5238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0624C-971D-4419-842E-5AA970D53A89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1746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0624C-971D-4419-842E-5AA970D53A89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4363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0624C-971D-4419-842E-5AA970D53A89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7299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2598D-EB42-4C32-8F98-51763E2D2628}" type="datetimeFigureOut">
              <a:rPr lang="en-CA" smtClean="0"/>
              <a:t>2020-01-06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702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2598D-EB42-4C32-8F98-51763E2D2628}" type="datetimeFigureOut">
              <a:rPr lang="en-CA" smtClean="0"/>
              <a:t>2020-01-06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5576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2598D-EB42-4C32-8F98-51763E2D2628}" type="datetimeFigureOut">
              <a:rPr lang="en-CA" smtClean="0"/>
              <a:t>2020-01-06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1076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2598D-EB42-4C32-8F98-51763E2D2628}" type="datetimeFigureOut">
              <a:rPr lang="en-CA" smtClean="0"/>
              <a:t>2020-01-06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8082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2598D-EB42-4C32-8F98-51763E2D2628}" type="datetimeFigureOut">
              <a:rPr lang="en-CA" smtClean="0"/>
              <a:t>2020-01-06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80593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2598D-EB42-4C32-8F98-51763E2D2628}" type="datetimeFigureOut">
              <a:rPr lang="en-CA" smtClean="0"/>
              <a:t>2020-01-06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1013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2598D-EB42-4C32-8F98-51763E2D2628}" type="datetimeFigureOut">
              <a:rPr lang="en-CA" smtClean="0"/>
              <a:t>2020-01-06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8989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2598D-EB42-4C32-8F98-51763E2D2628}" type="datetimeFigureOut">
              <a:rPr lang="en-CA" smtClean="0"/>
              <a:t>2020-01-06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56520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2598D-EB42-4C32-8F98-51763E2D2628}" type="datetimeFigureOut">
              <a:rPr lang="en-CA" smtClean="0"/>
              <a:t>2020-01-06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0905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2598D-EB42-4C32-8F98-51763E2D2628}" type="datetimeFigureOut">
              <a:rPr lang="en-CA" smtClean="0"/>
              <a:t>2020-01-06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1623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2598D-EB42-4C32-8F98-51763E2D2628}" type="datetimeFigureOut">
              <a:rPr lang="en-CA" smtClean="0"/>
              <a:t>2020-01-06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7764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2598D-EB42-4C32-8F98-51763E2D2628}" type="datetimeFigureOut">
              <a:rPr lang="en-CA" smtClean="0"/>
              <a:t>2020-01-06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6794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2598D-EB42-4C32-8F98-51763E2D2628}" type="datetimeFigureOut">
              <a:rPr lang="en-CA" smtClean="0"/>
              <a:t>2020-01-06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6902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2598D-EB42-4C32-8F98-51763E2D2628}" type="datetimeFigureOut">
              <a:rPr lang="en-CA" smtClean="0"/>
              <a:t>2020-01-06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197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2598D-EB42-4C32-8F98-51763E2D2628}" type="datetimeFigureOut">
              <a:rPr lang="en-CA" smtClean="0"/>
              <a:t>2020-01-06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1731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2598D-EB42-4C32-8F98-51763E2D2628}" type="datetimeFigureOut">
              <a:rPr lang="en-CA" smtClean="0"/>
              <a:t>2020-01-06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9192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2598D-EB42-4C32-8F98-51763E2D2628}" type="datetimeFigureOut">
              <a:rPr lang="en-CA" smtClean="0"/>
              <a:t>2020-01-06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944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2598D-EB42-4C32-8F98-51763E2D2628}" type="datetimeFigureOut">
              <a:rPr lang="en-CA" smtClean="0"/>
              <a:t>2020-01-06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89E5F-593A-478B-8992-236FB4D035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00519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visualstudio/ide/find-and-fix-code-errors?view=vs-2019" TargetMode="External"/><Relationship Id="rId2" Type="http://schemas.openxmlformats.org/officeDocument/2006/relationships/hyperlink" Target="https://docs.microsoft.com/en-us/visualstudio/debugger/debugger-feature-tour?view=vs-201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visualstudio/debugger/navigating-through-code-with-the-debugger" TargetMode="External"/><Relationship Id="rId5" Type="http://schemas.openxmlformats.org/officeDocument/2006/relationships/hyperlink" Target="https://docs.microsoft.com/en-us/visualstudio/debugger/autos-and-locals-windows" TargetMode="External"/><Relationship Id="rId4" Type="http://schemas.openxmlformats.org/officeDocument/2006/relationships/hyperlink" Target="https://docs.microsoft.com/en-us/visualstudio/debugger/using-breakpoint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C2E1-0660-4D1C-9018-EDB887BFB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559980"/>
          </a:xfrm>
        </p:spPr>
        <p:txBody>
          <a:bodyPr anchor="ctr">
            <a:normAutofit/>
          </a:bodyPr>
          <a:lstStyle/>
          <a:p>
            <a:r>
              <a:rPr lang="en-CA" dirty="0"/>
              <a:t>OOP244</a:t>
            </a:r>
            <a:br>
              <a:rPr lang="en-CA" dirty="0"/>
            </a:br>
            <a:r>
              <a:rPr lang="en-CA" dirty="0"/>
              <a:t>Week 0 - Debugging with VS2019</a:t>
            </a:r>
            <a:br>
              <a:rPr lang="en-CA" sz="2700" dirty="0"/>
            </a:br>
            <a:br>
              <a:rPr lang="en-CA" sz="2700" dirty="0"/>
            </a:br>
            <a:endParaRPr lang="en-CA" sz="2700" dirty="0"/>
          </a:p>
        </p:txBody>
      </p:sp>
    </p:spTree>
    <p:extLst>
      <p:ext uri="{BB962C8B-B14F-4D97-AF65-F5344CB8AC3E}">
        <p14:creationId xmlns:p14="http://schemas.microsoft.com/office/powerpoint/2010/main" val="1804591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81536-8D7B-45FC-A4B8-8BEBEDC4E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FFFF00"/>
                </a:solidFill>
              </a:rPr>
              <a:t>Build</a:t>
            </a:r>
            <a:r>
              <a:rPr lang="en-CA" dirty="0"/>
              <a:t> Errors – </a:t>
            </a:r>
            <a:r>
              <a:rPr lang="en-CA" dirty="0">
                <a:solidFill>
                  <a:schemeClr val="tx2"/>
                </a:solidFill>
              </a:rPr>
              <a:t>Error list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A2249-FDAD-471C-AA25-9851135ED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z="2800" dirty="0"/>
              <a:t>You may </a:t>
            </a:r>
            <a:r>
              <a:rPr lang="en-CA" sz="2800" dirty="0">
                <a:solidFill>
                  <a:schemeClr val="accent6"/>
                </a:solidFill>
              </a:rPr>
              <a:t>double-click on an error or a warning to view the line of code </a:t>
            </a:r>
            <a:r>
              <a:rPr lang="en-CA" sz="2800" dirty="0"/>
              <a:t>that caused the message to appear.</a:t>
            </a:r>
          </a:p>
          <a:p>
            <a:r>
              <a:rPr lang="en-CA" sz="2800" dirty="0"/>
              <a:t>You may </a:t>
            </a:r>
            <a:r>
              <a:rPr lang="en-CA" sz="2800" dirty="0">
                <a:solidFill>
                  <a:schemeClr val="accent6"/>
                </a:solidFill>
              </a:rPr>
              <a:t>click on an error code or a warning code for more details </a:t>
            </a:r>
            <a:r>
              <a:rPr lang="en-CA" sz="2800" dirty="0"/>
              <a:t>about it online (sometimes this brings up a internet search for the terms or </a:t>
            </a:r>
            <a:r>
              <a:rPr lang="en-CA" sz="2800" dirty="0">
                <a:solidFill>
                  <a:srgbClr val="FFFF00"/>
                </a:solidFill>
              </a:rPr>
              <a:t>directly to Microsoft documentation about the error</a:t>
            </a:r>
            <a:r>
              <a:rPr lang="en-CA" sz="2800" dirty="0"/>
              <a:t>).</a:t>
            </a:r>
          </a:p>
          <a:p>
            <a:r>
              <a:rPr lang="en-CA" sz="2800" dirty="0">
                <a:solidFill>
                  <a:schemeClr val="accent3"/>
                </a:solidFill>
              </a:rPr>
              <a:t>CTRL+SHIFT+F12 </a:t>
            </a:r>
            <a:r>
              <a:rPr lang="en-CA" sz="2800" dirty="0"/>
              <a:t>allows you to cycle through the errors.</a:t>
            </a:r>
          </a:p>
        </p:txBody>
      </p:sp>
    </p:spTree>
    <p:extLst>
      <p:ext uri="{BB962C8B-B14F-4D97-AF65-F5344CB8AC3E}">
        <p14:creationId xmlns:p14="http://schemas.microsoft.com/office/powerpoint/2010/main" val="2622682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36CC2-4D63-40E7-BC19-22C299509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Build</a:t>
            </a:r>
            <a:r>
              <a:rPr lang="en-US" dirty="0"/>
              <a:t> Errors – </a:t>
            </a:r>
            <a:r>
              <a:rPr lang="en-US" dirty="0">
                <a:solidFill>
                  <a:srgbClr val="FFFF00"/>
                </a:solidFill>
              </a:rPr>
              <a:t>Linker</a:t>
            </a:r>
            <a:r>
              <a:rPr lang="en-US" dirty="0"/>
              <a:t>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100FB-BB9A-4119-87A1-BA34BCF29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A subset of build errors are </a:t>
            </a:r>
            <a:r>
              <a:rPr lang="en-US" sz="2800" dirty="0">
                <a:solidFill>
                  <a:srgbClr val="FFFF00"/>
                </a:solidFill>
              </a:rPr>
              <a:t>linker</a:t>
            </a:r>
            <a:r>
              <a:rPr lang="en-US" sz="2800" dirty="0"/>
              <a:t> errors.</a:t>
            </a:r>
          </a:p>
          <a:p>
            <a:r>
              <a:rPr lang="en-US" sz="2800" dirty="0"/>
              <a:t>You might have encountered them before and have been perplexed by how to deal with them initially.</a:t>
            </a:r>
          </a:p>
          <a:p>
            <a:r>
              <a:rPr lang="en-US" sz="2800" dirty="0">
                <a:solidFill>
                  <a:srgbClr val="FFFF00"/>
                </a:solidFill>
              </a:rPr>
              <a:t>Linker</a:t>
            </a:r>
            <a:r>
              <a:rPr lang="en-US" sz="2800" dirty="0"/>
              <a:t> errors typically occur when there is a </a:t>
            </a:r>
            <a:r>
              <a:rPr lang="en-US" sz="2800" dirty="0">
                <a:solidFill>
                  <a:schemeClr val="accent6"/>
                </a:solidFill>
              </a:rPr>
              <a:t>mismatch</a:t>
            </a:r>
            <a:r>
              <a:rPr lang="en-US" sz="2800" dirty="0"/>
              <a:t> of definitions to declarations or vice versa. Something isn’t being defined correctly or that definition is missing or there is a potential conflict.</a:t>
            </a:r>
          </a:p>
        </p:txBody>
      </p:sp>
    </p:spTree>
    <p:extLst>
      <p:ext uri="{BB962C8B-B14F-4D97-AF65-F5344CB8AC3E}">
        <p14:creationId xmlns:p14="http://schemas.microsoft.com/office/powerpoint/2010/main" val="1454169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36CC2-4D63-40E7-BC19-22C299509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Build</a:t>
            </a:r>
            <a:r>
              <a:rPr lang="en-US" dirty="0"/>
              <a:t> Errors – </a:t>
            </a:r>
            <a:r>
              <a:rPr lang="en-US" dirty="0">
                <a:solidFill>
                  <a:srgbClr val="FFFF00"/>
                </a:solidFill>
              </a:rPr>
              <a:t>Linker</a:t>
            </a:r>
            <a:r>
              <a:rPr lang="en-US" dirty="0"/>
              <a:t> Errors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64F0C5-17B0-47DE-9D8F-F2640A4234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326" y="4522789"/>
            <a:ext cx="9116697" cy="136226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B7065A-34C8-4723-BA83-600983B6ACCB}"/>
              </a:ext>
            </a:extLst>
          </p:cNvPr>
          <p:cNvSpPr txBox="1"/>
          <p:nvPr/>
        </p:nvSpPr>
        <p:spPr>
          <a:xfrm>
            <a:off x="1532326" y="1752599"/>
            <a:ext cx="95452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Errors that have a code of </a:t>
            </a:r>
            <a:r>
              <a:rPr lang="en-US" sz="2400" dirty="0">
                <a:solidFill>
                  <a:schemeClr val="accent6"/>
                </a:solidFill>
              </a:rPr>
              <a:t>LNK</a:t>
            </a:r>
            <a:r>
              <a:rPr lang="en-US" sz="2400" dirty="0"/>
              <a:t> are linker errors.</a:t>
            </a:r>
          </a:p>
          <a:p>
            <a:endParaRPr lang="en-US" sz="2400" dirty="0"/>
          </a:p>
          <a:p>
            <a:r>
              <a:rPr lang="en-US" sz="2400" dirty="0"/>
              <a:t>They typically have some sort of description regarding “</a:t>
            </a:r>
            <a:r>
              <a:rPr lang="en-US" sz="2400" dirty="0">
                <a:solidFill>
                  <a:schemeClr val="accent6"/>
                </a:solidFill>
              </a:rPr>
              <a:t>unresolved externals</a:t>
            </a:r>
            <a:r>
              <a:rPr lang="en-US" sz="2400" dirty="0"/>
              <a:t>”. The meaning behind this here is that there is </a:t>
            </a:r>
            <a:r>
              <a:rPr lang="en-US" sz="2400" dirty="0">
                <a:solidFill>
                  <a:schemeClr val="accent1"/>
                </a:solidFill>
              </a:rPr>
              <a:t>something being referenced to in the main program but we have no idea where the true definition of that is</a:t>
            </a:r>
            <a:r>
              <a:rPr lang="en-US" sz="2400" dirty="0"/>
              <a:t>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72C84F-09FD-41B0-8107-8145CDE97A3F}"/>
              </a:ext>
            </a:extLst>
          </p:cNvPr>
          <p:cNvCxnSpPr/>
          <p:nvPr/>
        </p:nvCxnSpPr>
        <p:spPr>
          <a:xfrm flipV="1">
            <a:off x="1133475" y="5648325"/>
            <a:ext cx="1143000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8632FFD-9EC0-4154-895B-79DCBD5C5916}"/>
              </a:ext>
            </a:extLst>
          </p:cNvPr>
          <p:cNvSpPr/>
          <p:nvPr/>
        </p:nvSpPr>
        <p:spPr>
          <a:xfrm>
            <a:off x="2609850" y="5203923"/>
            <a:ext cx="1419225" cy="377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56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36CC2-4D63-40E7-BC19-22C299509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Build</a:t>
            </a:r>
            <a:r>
              <a:rPr lang="en-US" dirty="0"/>
              <a:t> Errors – </a:t>
            </a:r>
            <a:r>
              <a:rPr lang="en-US" dirty="0">
                <a:solidFill>
                  <a:srgbClr val="FFFF00"/>
                </a:solidFill>
              </a:rPr>
              <a:t>Linker</a:t>
            </a:r>
            <a:r>
              <a:rPr lang="en-US" dirty="0"/>
              <a:t> Errors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64F0C5-17B0-47DE-9D8F-F2640A4234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651" y="5203921"/>
            <a:ext cx="9116697" cy="136226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B7065A-34C8-4723-BA83-600983B6ACCB}"/>
              </a:ext>
            </a:extLst>
          </p:cNvPr>
          <p:cNvSpPr txBox="1"/>
          <p:nvPr/>
        </p:nvSpPr>
        <p:spPr>
          <a:xfrm>
            <a:off x="1532326" y="1752599"/>
            <a:ext cx="95452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main tip to resolving these errors is to pay attention to the description.  See what the compiler is saying is undefined.</a:t>
            </a:r>
          </a:p>
          <a:p>
            <a:endParaRPr lang="en-US" sz="2400" dirty="0"/>
          </a:p>
          <a:p>
            <a:r>
              <a:rPr lang="en-US" sz="2400" dirty="0"/>
              <a:t>In this case it appears a function called ‘</a:t>
            </a:r>
            <a:r>
              <a:rPr lang="en-US" sz="2400" dirty="0">
                <a:solidFill>
                  <a:srgbClr val="92D050"/>
                </a:solidFill>
              </a:rPr>
              <a:t>display</a:t>
            </a:r>
            <a:r>
              <a:rPr lang="en-US" sz="2400" dirty="0"/>
              <a:t>’ that takes in a parameter of </a:t>
            </a:r>
            <a:r>
              <a:rPr lang="en-US" sz="2400" dirty="0">
                <a:solidFill>
                  <a:srgbClr val="FFFF00"/>
                </a:solidFill>
              </a:rPr>
              <a:t>struct </a:t>
            </a:r>
            <a:r>
              <a:rPr lang="en-US" sz="2400" dirty="0" err="1">
                <a:solidFill>
                  <a:srgbClr val="FFFF00"/>
                </a:solidFill>
              </a:rPr>
              <a:t>mystruct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/>
              <a:t>is the possible culprit. Double check if this is defined properly or at all.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72C84F-09FD-41B0-8107-8145CDE97A3F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5143501" y="4060923"/>
            <a:ext cx="1161450" cy="1807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DC61B5F-E602-4390-9609-D9CACECD31C9}"/>
              </a:ext>
            </a:extLst>
          </p:cNvPr>
          <p:cNvSpPr/>
          <p:nvPr/>
        </p:nvSpPr>
        <p:spPr>
          <a:xfrm>
            <a:off x="4314825" y="5885053"/>
            <a:ext cx="1952625" cy="2014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07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3DE88-8E3E-4D95-ABE2-AD5FB15C0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Runtime</a:t>
            </a:r>
            <a:r>
              <a:rPr lang="en-US" dirty="0"/>
              <a:t>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481CD-F43B-4D94-819F-B5104F087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304736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Sometimes our program builds perfectly with </a:t>
            </a:r>
            <a:r>
              <a:rPr lang="en-US" sz="2400" dirty="0">
                <a:solidFill>
                  <a:srgbClr val="FFFF00"/>
                </a:solidFill>
              </a:rPr>
              <a:t>no build errors </a:t>
            </a:r>
            <a:r>
              <a:rPr lang="en-US" sz="2400" dirty="0">
                <a:solidFill>
                  <a:srgbClr val="92D050"/>
                </a:solidFill>
              </a:rPr>
              <a:t>(?)</a:t>
            </a:r>
            <a:r>
              <a:rPr lang="en-US" sz="2400" dirty="0"/>
              <a:t> and we can run our program.</a:t>
            </a:r>
          </a:p>
          <a:p>
            <a:r>
              <a:rPr lang="en-US" sz="2400" dirty="0"/>
              <a:t>However when it does run, the behavior isn’t as we desire. </a:t>
            </a:r>
            <a:r>
              <a:rPr lang="en-US" sz="2400" dirty="0">
                <a:solidFill>
                  <a:srgbClr val="FFFF00"/>
                </a:solidFill>
              </a:rPr>
              <a:t>Does this sound familiar?</a:t>
            </a:r>
          </a:p>
          <a:p>
            <a:r>
              <a:rPr lang="en-US" sz="2400" dirty="0"/>
              <a:t>In cases like these we have now encountered </a:t>
            </a:r>
            <a:r>
              <a:rPr lang="en-US" sz="2400" dirty="0">
                <a:solidFill>
                  <a:srgbClr val="FFFF00"/>
                </a:solidFill>
              </a:rPr>
              <a:t>run time </a:t>
            </a:r>
            <a:r>
              <a:rPr lang="en-US" sz="2400" dirty="0"/>
              <a:t>errors.</a:t>
            </a:r>
          </a:p>
          <a:p>
            <a:r>
              <a:rPr lang="en-US" sz="2400" dirty="0"/>
              <a:t>In order to deal with these sorts of errors we will need to have at least the basics on how to: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</a:rPr>
              <a:t>Pause our code during execution and examine variables</a:t>
            </a:r>
          </a:p>
          <a:p>
            <a:pPr lvl="1"/>
            <a:r>
              <a:rPr lang="en-US" sz="2000" dirty="0">
                <a:solidFill>
                  <a:schemeClr val="accent5"/>
                </a:solidFill>
              </a:rPr>
              <a:t>Step through our code line by line and examine the state of things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858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FE4B2-CCA4-4D05-887D-BA65215CF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FFFF00"/>
                </a:solidFill>
              </a:rPr>
              <a:t>Runtime</a:t>
            </a:r>
            <a:r>
              <a:rPr lang="en-CA" dirty="0"/>
              <a:t> Errors - </a:t>
            </a:r>
            <a:r>
              <a:rPr lang="en-CA" dirty="0">
                <a:solidFill>
                  <a:srgbClr val="FFFF00"/>
                </a:solidFill>
              </a:rPr>
              <a:t>Breakpoints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C70DF-8782-4C9F-B9A1-E89CA8EF5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breakpoint is a line marker/indicator that will stop execution before the line of code is executed. In the code editor, it appears as a bright red dot.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These points in the code indicate to Visual Studio that when we </a:t>
            </a:r>
            <a:r>
              <a:rPr lang="en-CA" dirty="0">
                <a:solidFill>
                  <a:srgbClr val="FFFF00"/>
                </a:solidFill>
              </a:rPr>
              <a:t>run the program with debugging</a:t>
            </a:r>
            <a:r>
              <a:rPr lang="en-CA" dirty="0"/>
              <a:t>, we should break at these points during execution so it can be examined.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400CEB-50EC-414E-B531-E2F24EBA1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757" y="2952647"/>
            <a:ext cx="4372585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300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D89C6-A9D3-4AB7-9F33-948A1ACD2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FFFF00"/>
                </a:solidFill>
              </a:rPr>
              <a:t>Runtime</a:t>
            </a:r>
            <a:r>
              <a:rPr lang="en-CA" dirty="0"/>
              <a:t> Errors - </a:t>
            </a:r>
            <a:r>
              <a:rPr lang="en-CA" dirty="0">
                <a:solidFill>
                  <a:srgbClr val="FFFF00"/>
                </a:solidFill>
              </a:rPr>
              <a:t>Breakpoints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7AA0B-BBFE-4779-9735-3804A8340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There are a couple of ways to set or remove breakpoints: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sz="2400" dirty="0"/>
              <a:t>In the </a:t>
            </a:r>
            <a:r>
              <a:rPr lang="en-CA" sz="2400" dirty="0">
                <a:solidFill>
                  <a:schemeClr val="accent2"/>
                </a:solidFill>
              </a:rPr>
              <a:t>left margin </a:t>
            </a:r>
            <a:r>
              <a:rPr lang="en-CA" sz="2400" dirty="0"/>
              <a:t>click the line of code that needs the breakpoint.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sz="2400" dirty="0"/>
              <a:t>Move the cursor to the line of code and press the </a:t>
            </a:r>
            <a:r>
              <a:rPr lang="en-CA" sz="2400" dirty="0">
                <a:solidFill>
                  <a:schemeClr val="accent6"/>
                </a:solidFill>
              </a:rPr>
              <a:t>F9 key</a:t>
            </a:r>
            <a:r>
              <a:rPr lang="en-CA" sz="2400" dirty="0"/>
              <a:t>.</a:t>
            </a:r>
            <a:endParaRPr lang="en-CA" sz="2800" dirty="0"/>
          </a:p>
          <a:p>
            <a:r>
              <a:rPr lang="en-CA" sz="2800" dirty="0"/>
              <a:t>You can view a list of breakpoints and manage your breakpoints using the “Breakpoints” pane.</a:t>
            </a:r>
          </a:p>
          <a:p>
            <a:pPr lvl="1"/>
            <a:r>
              <a:rPr lang="en-CA" sz="2400" dirty="0"/>
              <a:t>If the pane is not visible, click </a:t>
            </a:r>
            <a:r>
              <a:rPr lang="en-CA" sz="2400" dirty="0">
                <a:solidFill>
                  <a:schemeClr val="accent6"/>
                </a:solidFill>
              </a:rPr>
              <a:t>Debug &gt; Choose Windows &gt; Breakpoints</a:t>
            </a:r>
            <a:r>
              <a:rPr lang="en-CA" sz="2400" dirty="0"/>
              <a:t> or using the short cut </a:t>
            </a:r>
            <a:r>
              <a:rPr lang="en-CA" sz="2400" dirty="0">
                <a:solidFill>
                  <a:schemeClr val="accent2"/>
                </a:solidFill>
              </a:rPr>
              <a:t>CTRL + ALT + B</a:t>
            </a:r>
          </a:p>
        </p:txBody>
      </p:sp>
    </p:spTree>
    <p:extLst>
      <p:ext uri="{BB962C8B-B14F-4D97-AF65-F5344CB8AC3E}">
        <p14:creationId xmlns:p14="http://schemas.microsoft.com/office/powerpoint/2010/main" val="1314201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6F708-00A3-4989-9A67-26C08D635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FFFF00"/>
                </a:solidFill>
              </a:rPr>
              <a:t>Runtime</a:t>
            </a:r>
            <a:r>
              <a:rPr lang="en-CA" dirty="0"/>
              <a:t> Errors - When to add </a:t>
            </a:r>
            <a:r>
              <a:rPr lang="en-CA" dirty="0">
                <a:solidFill>
                  <a:srgbClr val="FFFF00"/>
                </a:solidFill>
              </a:rPr>
              <a:t>Breakpoints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35FFF-B0CF-4DB7-ADC7-7E9D79F16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sz="2400" dirty="0"/>
              <a:t>When </a:t>
            </a:r>
            <a:r>
              <a:rPr lang="en-CA" sz="2400" dirty="0">
                <a:solidFill>
                  <a:srgbClr val="FFFF00"/>
                </a:solidFill>
              </a:rPr>
              <a:t>you introduce new code</a:t>
            </a:r>
            <a:r>
              <a:rPr lang="en-CA" sz="2400" dirty="0"/>
              <a:t>, set a breakpoint at the beginning of the code block and step-through the code to make sure it is behaving as expected.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400" dirty="0"/>
              <a:t>If </a:t>
            </a:r>
            <a:r>
              <a:rPr lang="en-CA" sz="2400" dirty="0">
                <a:solidFill>
                  <a:srgbClr val="FFFF00"/>
                </a:solidFill>
              </a:rPr>
              <a:t>you have implemented a complicated behaviour</a:t>
            </a:r>
            <a:r>
              <a:rPr lang="en-CA" sz="2400" dirty="0"/>
              <a:t>, set breakpoint(s) and inspect the values of the variables.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400" dirty="0"/>
              <a:t>When </a:t>
            </a:r>
            <a:r>
              <a:rPr lang="en-CA" sz="2400" dirty="0">
                <a:solidFill>
                  <a:srgbClr val="FFFF00"/>
                </a:solidFill>
              </a:rPr>
              <a:t>something isn’t working as you expect </a:t>
            </a:r>
            <a:r>
              <a:rPr lang="en-CA" sz="2400" dirty="0"/>
              <a:t>set a breakpoint at the possible beginning of the problems and inspect from there.</a:t>
            </a:r>
          </a:p>
        </p:txBody>
      </p:sp>
    </p:spTree>
    <p:extLst>
      <p:ext uri="{BB962C8B-B14F-4D97-AF65-F5344CB8AC3E}">
        <p14:creationId xmlns:p14="http://schemas.microsoft.com/office/powerpoint/2010/main" val="2466375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82751-B2F3-4AB7-97C4-CB37CF01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FFFF00"/>
                </a:solidFill>
              </a:rPr>
              <a:t>Runtime</a:t>
            </a:r>
            <a:r>
              <a:rPr lang="en-CA" dirty="0"/>
              <a:t> Errors – Debugging with </a:t>
            </a:r>
            <a:r>
              <a:rPr lang="en-CA" dirty="0" err="1">
                <a:solidFill>
                  <a:srgbClr val="FFFF00"/>
                </a:solidFill>
              </a:rPr>
              <a:t>Breakpionts</a:t>
            </a:r>
            <a:endParaRPr lang="en-CA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ABAC2-1773-4C2E-84A9-5C55A9445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Previously, you may have only used </a:t>
            </a:r>
            <a:r>
              <a:rPr lang="en-CA" sz="2400" dirty="0">
                <a:solidFill>
                  <a:schemeClr val="tx2"/>
                </a:solidFill>
              </a:rPr>
              <a:t>CTRL+F5 </a:t>
            </a:r>
            <a:r>
              <a:rPr lang="en-CA" sz="2400" dirty="0"/>
              <a:t>to run your programs.</a:t>
            </a:r>
          </a:p>
          <a:p>
            <a:r>
              <a:rPr lang="en-CA" sz="2400" dirty="0"/>
              <a:t>From now on, start the with the </a:t>
            </a:r>
            <a:r>
              <a:rPr lang="en-CA" sz="2400" dirty="0">
                <a:solidFill>
                  <a:srgbClr val="FFFF00"/>
                </a:solidFill>
              </a:rPr>
              <a:t>debug</a:t>
            </a:r>
            <a:r>
              <a:rPr lang="en-CA" sz="2400" dirty="0"/>
              <a:t> environment by pressing just </a:t>
            </a:r>
            <a:r>
              <a:rPr lang="en-CA" sz="2400" dirty="0">
                <a:solidFill>
                  <a:schemeClr val="tx2"/>
                </a:solidFill>
              </a:rPr>
              <a:t>F5</a:t>
            </a:r>
            <a:r>
              <a:rPr lang="en-CA" sz="2400" dirty="0"/>
              <a:t> alone. The program will run as usual.</a:t>
            </a:r>
          </a:p>
          <a:p>
            <a:pPr lvl="1"/>
            <a:r>
              <a:rPr lang="en-CA" sz="2000" dirty="0">
                <a:solidFill>
                  <a:schemeClr val="accent5"/>
                </a:solidFill>
              </a:rPr>
              <a:t>If an exception is thrown, the debugger will pause the program and highlight the problematic line of code.</a:t>
            </a:r>
          </a:p>
          <a:p>
            <a:pPr lvl="1"/>
            <a:r>
              <a:rPr lang="en-CA" sz="2000" dirty="0">
                <a:solidFill>
                  <a:srgbClr val="FFFF00"/>
                </a:solidFill>
              </a:rPr>
              <a:t>If a breakpoint is hit, the debugger will pause the program and highlight the line of code that will execute next.</a:t>
            </a:r>
          </a:p>
          <a:p>
            <a:pPr lvl="1"/>
            <a:r>
              <a:rPr lang="en-CA" sz="2000" dirty="0"/>
              <a:t>Visual Studio will typically receive focus when it pauses debugging.</a:t>
            </a:r>
          </a:p>
        </p:txBody>
      </p:sp>
    </p:spTree>
    <p:extLst>
      <p:ext uri="{BB962C8B-B14F-4D97-AF65-F5344CB8AC3E}">
        <p14:creationId xmlns:p14="http://schemas.microsoft.com/office/powerpoint/2010/main" val="878422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E7A3FD-B374-43AA-AF6D-192E47E9C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971" y="0"/>
            <a:ext cx="804002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494F1A-C4F3-41A9-A585-24B0C841EE7A}"/>
              </a:ext>
            </a:extLst>
          </p:cNvPr>
          <p:cNvSpPr txBox="1"/>
          <p:nvPr/>
        </p:nvSpPr>
        <p:spPr>
          <a:xfrm>
            <a:off x="323850" y="228600"/>
            <a:ext cx="3390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might be an image of a typical debugging session without </a:t>
            </a:r>
            <a:r>
              <a:rPr lang="en-US" dirty="0">
                <a:solidFill>
                  <a:srgbClr val="FFFF00"/>
                </a:solidFill>
              </a:rPr>
              <a:t>breakpoints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Let’s note some important parts.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C964EF-3A42-47F9-BE45-D1733EC7D2D6}"/>
              </a:ext>
            </a:extLst>
          </p:cNvPr>
          <p:cNvCxnSpPr/>
          <p:nvPr/>
        </p:nvCxnSpPr>
        <p:spPr>
          <a:xfrm>
            <a:off x="2733675" y="5448300"/>
            <a:ext cx="3028950" cy="12668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4402164-053E-4A05-AA7F-3B8AB3420017}"/>
              </a:ext>
            </a:extLst>
          </p:cNvPr>
          <p:cNvSpPr txBox="1"/>
          <p:nvPr/>
        </p:nvSpPr>
        <p:spPr>
          <a:xfrm>
            <a:off x="857250" y="4792444"/>
            <a:ext cx="285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Orange</a:t>
            </a:r>
            <a:r>
              <a:rPr lang="en-US" dirty="0"/>
              <a:t> means we’re in debugging mode.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401C18-6FAF-455D-BB91-00179903A65B}"/>
              </a:ext>
            </a:extLst>
          </p:cNvPr>
          <p:cNvSpPr txBox="1"/>
          <p:nvPr/>
        </p:nvSpPr>
        <p:spPr>
          <a:xfrm>
            <a:off x="9629775" y="967264"/>
            <a:ext cx="1971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Something </a:t>
            </a:r>
            <a:r>
              <a:rPr lang="en-US" dirty="0">
                <a:solidFill>
                  <a:srgbClr val="FF0000"/>
                </a:solidFill>
              </a:rPr>
              <a:t>bad</a:t>
            </a:r>
            <a:r>
              <a:rPr lang="en-US" dirty="0"/>
              <a:t> happened.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A507359-A90C-4BAE-8771-755D4F640B9B}"/>
              </a:ext>
            </a:extLst>
          </p:cNvPr>
          <p:cNvCxnSpPr/>
          <p:nvPr/>
        </p:nvCxnSpPr>
        <p:spPr>
          <a:xfrm flipH="1">
            <a:off x="7010400" y="1257300"/>
            <a:ext cx="2590800" cy="752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C74680-7FB6-49B4-AFF7-BAA4A7567B15}"/>
              </a:ext>
            </a:extLst>
          </p:cNvPr>
          <p:cNvSpPr txBox="1"/>
          <p:nvPr/>
        </p:nvSpPr>
        <p:spPr>
          <a:xfrm>
            <a:off x="857250" y="3057525"/>
            <a:ext cx="2428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of </a:t>
            </a:r>
            <a:r>
              <a:rPr lang="en-US" dirty="0">
                <a:solidFill>
                  <a:srgbClr val="FFFF00"/>
                </a:solidFill>
              </a:rPr>
              <a:t>local variables and their values </a:t>
            </a:r>
            <a:r>
              <a:rPr lang="en-US" dirty="0"/>
              <a:t>appear in the ‘</a:t>
            </a:r>
            <a:r>
              <a:rPr lang="en-US" dirty="0">
                <a:solidFill>
                  <a:schemeClr val="accent5"/>
                </a:solidFill>
              </a:rPr>
              <a:t>Autos</a:t>
            </a:r>
            <a:r>
              <a:rPr lang="en-US" dirty="0"/>
              <a:t>’ tab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FD06AEC-B9D2-4565-A978-FC241C2C17FB}"/>
              </a:ext>
            </a:extLst>
          </p:cNvPr>
          <p:cNvCxnSpPr>
            <a:stCxn id="11" idx="3"/>
          </p:cNvCxnSpPr>
          <p:nvPr/>
        </p:nvCxnSpPr>
        <p:spPr>
          <a:xfrm>
            <a:off x="3286125" y="3657690"/>
            <a:ext cx="2809875" cy="8476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CCF7F4C-469D-436B-A3A3-A523DA0F1319}"/>
              </a:ext>
            </a:extLst>
          </p:cNvPr>
          <p:cNvSpPr txBox="1"/>
          <p:nvPr/>
        </p:nvSpPr>
        <p:spPr>
          <a:xfrm>
            <a:off x="6628471" y="5000535"/>
            <a:ext cx="2276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stack shows us what functions were called and in what order. Seems </a:t>
            </a:r>
            <a:r>
              <a:rPr lang="en-US" dirty="0">
                <a:solidFill>
                  <a:srgbClr val="FFFF00"/>
                </a:solidFill>
              </a:rPr>
              <a:t>long</a:t>
            </a:r>
            <a:r>
              <a:rPr lang="en-US" dirty="0"/>
              <a:t>!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0AC618-BF2A-4C92-AA24-9EF26CD374E0}"/>
              </a:ext>
            </a:extLst>
          </p:cNvPr>
          <p:cNvCxnSpPr/>
          <p:nvPr/>
        </p:nvCxnSpPr>
        <p:spPr>
          <a:xfrm>
            <a:off x="8963025" y="5600700"/>
            <a:ext cx="12382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735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7CD11-F19F-47BB-9284-8FBF8C12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67B3B-64F4-480D-B70D-1D8B17E59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Debugging Intro</a:t>
            </a:r>
          </a:p>
          <a:p>
            <a:r>
              <a:rPr lang="en-US" sz="2400" dirty="0"/>
              <a:t>Visual Studio Debugging Resources</a:t>
            </a:r>
          </a:p>
          <a:p>
            <a:r>
              <a:rPr lang="en-US" sz="2400" dirty="0"/>
              <a:t>Errors</a:t>
            </a:r>
          </a:p>
          <a:p>
            <a:pPr lvl="1"/>
            <a:r>
              <a:rPr lang="en-US" sz="2000" dirty="0"/>
              <a:t>Build Errors</a:t>
            </a:r>
          </a:p>
          <a:p>
            <a:pPr lvl="2"/>
            <a:r>
              <a:rPr lang="en-US" sz="1800" dirty="0"/>
              <a:t>Error List</a:t>
            </a:r>
          </a:p>
          <a:p>
            <a:pPr lvl="2"/>
            <a:r>
              <a:rPr lang="en-US" sz="1800" dirty="0"/>
              <a:t>Linker Errors</a:t>
            </a:r>
          </a:p>
          <a:p>
            <a:pPr lvl="1"/>
            <a:r>
              <a:rPr lang="en-US" sz="2000" dirty="0"/>
              <a:t>Runtime Errors</a:t>
            </a:r>
          </a:p>
          <a:p>
            <a:pPr lvl="2"/>
            <a:r>
              <a:rPr lang="en-US" sz="1800" dirty="0"/>
              <a:t>Breakpoints, Stepping through Code, Inspecting Variables, Call Stack </a:t>
            </a:r>
          </a:p>
        </p:txBody>
      </p:sp>
    </p:spTree>
    <p:extLst>
      <p:ext uri="{BB962C8B-B14F-4D97-AF65-F5344CB8AC3E}">
        <p14:creationId xmlns:p14="http://schemas.microsoft.com/office/powerpoint/2010/main" val="3693756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FB2E19-7A0D-4953-BC33-B0DDCD36E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228" y="0"/>
            <a:ext cx="7780772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342680-225C-47F5-BCB6-F87E518F6F71}"/>
              </a:ext>
            </a:extLst>
          </p:cNvPr>
          <p:cNvSpPr txBox="1"/>
          <p:nvPr/>
        </p:nvSpPr>
        <p:spPr>
          <a:xfrm>
            <a:off x="323850" y="228600"/>
            <a:ext cx="3390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try it again but with a </a:t>
            </a:r>
            <a:r>
              <a:rPr lang="en-US" dirty="0">
                <a:solidFill>
                  <a:srgbClr val="FFFF00"/>
                </a:solidFill>
              </a:rPr>
              <a:t>breakpoint</a:t>
            </a:r>
            <a:r>
              <a:rPr lang="en-US" dirty="0"/>
              <a:t>. We’ve stopped here in the code!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41BE91D-A8B5-4419-B56A-2DBAA07C2643}"/>
              </a:ext>
            </a:extLst>
          </p:cNvPr>
          <p:cNvCxnSpPr>
            <a:stCxn id="4" idx="2"/>
          </p:cNvCxnSpPr>
          <p:nvPr/>
        </p:nvCxnSpPr>
        <p:spPr>
          <a:xfrm>
            <a:off x="2019300" y="1151930"/>
            <a:ext cx="2391928" cy="1629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11019B9-7BD0-47D4-A855-696E6BBBDE99}"/>
              </a:ext>
            </a:extLst>
          </p:cNvPr>
          <p:cNvSpPr txBox="1"/>
          <p:nvPr/>
        </p:nvSpPr>
        <p:spPr>
          <a:xfrm>
            <a:off x="6628471" y="5000535"/>
            <a:ext cx="22764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stack shows us what functions were called and in what order. Seems </a:t>
            </a:r>
            <a:r>
              <a:rPr lang="en-US" dirty="0">
                <a:solidFill>
                  <a:srgbClr val="FFFF00"/>
                </a:solidFill>
              </a:rPr>
              <a:t>shorter</a:t>
            </a:r>
            <a:r>
              <a:rPr lang="en-US" dirty="0"/>
              <a:t>!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EE458C-2095-48E4-874D-33DDC574EEC3}"/>
              </a:ext>
            </a:extLst>
          </p:cNvPr>
          <p:cNvCxnSpPr/>
          <p:nvPr/>
        </p:nvCxnSpPr>
        <p:spPr>
          <a:xfrm>
            <a:off x="8963025" y="5600700"/>
            <a:ext cx="12382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97066E-8DB7-4E16-B5E5-53E5A0B8E230}"/>
              </a:ext>
            </a:extLst>
          </p:cNvPr>
          <p:cNvCxnSpPr/>
          <p:nvPr/>
        </p:nvCxnSpPr>
        <p:spPr>
          <a:xfrm>
            <a:off x="2733675" y="5448300"/>
            <a:ext cx="3028950" cy="12668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0ECF8FF-1C7A-4CD4-94C0-BBD0C701F6CC}"/>
              </a:ext>
            </a:extLst>
          </p:cNvPr>
          <p:cNvSpPr txBox="1"/>
          <p:nvPr/>
        </p:nvSpPr>
        <p:spPr>
          <a:xfrm>
            <a:off x="857250" y="4792444"/>
            <a:ext cx="285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Orange</a:t>
            </a:r>
            <a:r>
              <a:rPr lang="en-US" dirty="0"/>
              <a:t> means we’re in debugging mode.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CF0C46-1D46-437E-9A5F-5084C2A0EADE}"/>
              </a:ext>
            </a:extLst>
          </p:cNvPr>
          <p:cNvSpPr txBox="1"/>
          <p:nvPr/>
        </p:nvSpPr>
        <p:spPr>
          <a:xfrm>
            <a:off x="9629775" y="967264"/>
            <a:ext cx="1971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Nothing </a:t>
            </a:r>
            <a:r>
              <a:rPr lang="en-US" dirty="0">
                <a:solidFill>
                  <a:srgbClr val="FF0000"/>
                </a:solidFill>
              </a:rPr>
              <a:t>bad</a:t>
            </a:r>
            <a:r>
              <a:rPr lang="en-US" dirty="0"/>
              <a:t> happened.</a:t>
            </a:r>
          </a:p>
          <a:p>
            <a:r>
              <a:rPr lang="en-US" dirty="0">
                <a:solidFill>
                  <a:srgbClr val="FF0000"/>
                </a:solidFill>
              </a:rPr>
              <a:t>Yet</a:t>
            </a:r>
            <a:r>
              <a:rPr lang="en-US" dirty="0"/>
              <a:t>…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1B2CBD-3789-4A6C-BC98-FFC074EE16B6}"/>
              </a:ext>
            </a:extLst>
          </p:cNvPr>
          <p:cNvCxnSpPr/>
          <p:nvPr/>
        </p:nvCxnSpPr>
        <p:spPr>
          <a:xfrm flipH="1">
            <a:off x="7010400" y="1257300"/>
            <a:ext cx="2590800" cy="752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72352B7-D135-4AE2-8FEE-4914BBE80F38}"/>
              </a:ext>
            </a:extLst>
          </p:cNvPr>
          <p:cNvSpPr txBox="1"/>
          <p:nvPr/>
        </p:nvSpPr>
        <p:spPr>
          <a:xfrm>
            <a:off x="857250" y="3057525"/>
            <a:ext cx="2428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of </a:t>
            </a:r>
            <a:r>
              <a:rPr lang="en-US" dirty="0">
                <a:solidFill>
                  <a:srgbClr val="FFFF00"/>
                </a:solidFill>
              </a:rPr>
              <a:t>local variables and their values </a:t>
            </a:r>
            <a:r>
              <a:rPr lang="en-US" dirty="0"/>
              <a:t>appear in the ‘</a:t>
            </a:r>
            <a:r>
              <a:rPr lang="en-US" dirty="0">
                <a:solidFill>
                  <a:schemeClr val="accent5"/>
                </a:solidFill>
              </a:rPr>
              <a:t>Autos</a:t>
            </a:r>
            <a:r>
              <a:rPr lang="en-US" dirty="0"/>
              <a:t>’ tab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86ED51-62CE-4D78-935B-D51186D0BC31}"/>
              </a:ext>
            </a:extLst>
          </p:cNvPr>
          <p:cNvCxnSpPr>
            <a:stCxn id="13" idx="3"/>
          </p:cNvCxnSpPr>
          <p:nvPr/>
        </p:nvCxnSpPr>
        <p:spPr>
          <a:xfrm>
            <a:off x="3286125" y="3657690"/>
            <a:ext cx="2809875" cy="8476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819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AC289-3DBC-4473-A5E9-AE20C4AD8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>
                <a:solidFill>
                  <a:srgbClr val="FFFF00"/>
                </a:solidFill>
              </a:rPr>
              <a:t>PauseD</a:t>
            </a:r>
            <a:r>
              <a:rPr lang="en-CA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2B53F-8E37-4C5C-A1D9-C19781891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At this point in time, you can do one of the following:</a:t>
            </a:r>
          </a:p>
          <a:p>
            <a:pPr lvl="1"/>
            <a:r>
              <a:rPr lang="en-CA" sz="2400" dirty="0">
                <a:solidFill>
                  <a:schemeClr val="accent1"/>
                </a:solidFill>
              </a:rPr>
              <a:t>Continue</a:t>
            </a:r>
            <a:r>
              <a:rPr lang="en-CA" sz="2400" dirty="0"/>
              <a:t> execution (with </a:t>
            </a:r>
            <a:r>
              <a:rPr lang="en-CA" sz="2400" dirty="0">
                <a:solidFill>
                  <a:schemeClr val="accent1"/>
                </a:solidFill>
              </a:rPr>
              <a:t>F5</a:t>
            </a:r>
            <a:r>
              <a:rPr lang="en-CA" sz="2400" dirty="0"/>
              <a:t> or the “</a:t>
            </a:r>
            <a:r>
              <a:rPr lang="en-CA" sz="2400" dirty="0">
                <a:solidFill>
                  <a:schemeClr val="accent1"/>
                </a:solidFill>
              </a:rPr>
              <a:t>Continue</a:t>
            </a:r>
            <a:r>
              <a:rPr lang="en-CA" sz="2400" dirty="0"/>
              <a:t>” toolbar button)</a:t>
            </a:r>
          </a:p>
          <a:p>
            <a:pPr lvl="1"/>
            <a:r>
              <a:rPr lang="en-CA" sz="2400" dirty="0">
                <a:solidFill>
                  <a:srgbClr val="FFFF00"/>
                </a:solidFill>
              </a:rPr>
              <a:t>Stop</a:t>
            </a:r>
            <a:r>
              <a:rPr lang="en-CA" sz="2400" dirty="0"/>
              <a:t> execution (with </a:t>
            </a:r>
            <a:r>
              <a:rPr lang="en-CA" sz="2400" dirty="0">
                <a:solidFill>
                  <a:srgbClr val="FFFF00"/>
                </a:solidFill>
              </a:rPr>
              <a:t>Shift+F5 </a:t>
            </a:r>
            <a:r>
              <a:rPr lang="en-CA" sz="2400" dirty="0"/>
              <a:t>or the “</a:t>
            </a:r>
            <a:r>
              <a:rPr lang="en-CA" sz="2400" dirty="0">
                <a:solidFill>
                  <a:srgbClr val="FFFF00"/>
                </a:solidFill>
              </a:rPr>
              <a:t>Stop</a:t>
            </a:r>
            <a:r>
              <a:rPr lang="en-CA" sz="2400" dirty="0"/>
              <a:t>” toolbar button)</a:t>
            </a:r>
          </a:p>
          <a:p>
            <a:pPr lvl="1"/>
            <a:r>
              <a:rPr lang="en-CA" sz="2400" dirty="0">
                <a:solidFill>
                  <a:schemeClr val="accent6"/>
                </a:solidFill>
              </a:rPr>
              <a:t>Inspect the value of the variables in the local scope</a:t>
            </a:r>
          </a:p>
          <a:p>
            <a:pPr lvl="1"/>
            <a:r>
              <a:rPr lang="en-CA" sz="2400" dirty="0"/>
              <a:t>Execute the </a:t>
            </a:r>
            <a:r>
              <a:rPr lang="en-CA" sz="2400" dirty="0">
                <a:solidFill>
                  <a:schemeClr val="accent3"/>
                </a:solidFill>
              </a:rPr>
              <a:t>next line of code </a:t>
            </a:r>
            <a:r>
              <a:rPr lang="en-CA" sz="2400" dirty="0"/>
              <a:t>(</a:t>
            </a:r>
            <a:r>
              <a:rPr lang="en-CA" sz="2400" dirty="0">
                <a:solidFill>
                  <a:schemeClr val="accent5"/>
                </a:solidFill>
              </a:rPr>
              <a:t>Step Over</a:t>
            </a:r>
            <a:r>
              <a:rPr lang="en-CA" sz="2400" dirty="0"/>
              <a:t>)</a:t>
            </a:r>
          </a:p>
          <a:p>
            <a:pPr lvl="1"/>
            <a:r>
              <a:rPr lang="en-CA" sz="2400" dirty="0"/>
              <a:t>Or, if the line of code runs a </a:t>
            </a:r>
            <a:r>
              <a:rPr lang="en-CA" sz="2400" dirty="0">
                <a:solidFill>
                  <a:srgbClr val="FFFF00"/>
                </a:solidFill>
              </a:rPr>
              <a:t>function</a:t>
            </a:r>
            <a:r>
              <a:rPr lang="en-CA" sz="2400" dirty="0"/>
              <a:t> that </a:t>
            </a:r>
            <a:r>
              <a:rPr lang="en-CA" sz="2400" dirty="0">
                <a:solidFill>
                  <a:srgbClr val="FFFF00"/>
                </a:solidFill>
              </a:rPr>
              <a:t>YOU</a:t>
            </a:r>
            <a:r>
              <a:rPr lang="en-CA" sz="2400" dirty="0"/>
              <a:t> wrote, you can </a:t>
            </a:r>
            <a:r>
              <a:rPr lang="en-CA" sz="2400" dirty="0">
                <a:solidFill>
                  <a:srgbClr val="FFFF00"/>
                </a:solidFill>
              </a:rPr>
              <a:t>jump into</a:t>
            </a:r>
            <a:r>
              <a:rPr lang="en-CA" sz="2400" dirty="0"/>
              <a:t> to the beginning of that function to inspect it (</a:t>
            </a:r>
            <a:r>
              <a:rPr lang="en-CA" sz="2400" dirty="0">
                <a:solidFill>
                  <a:schemeClr val="accent4"/>
                </a:solidFill>
              </a:rPr>
              <a:t>Step Into</a:t>
            </a:r>
            <a:r>
              <a:rPr lang="en-CA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1208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9F98D-5029-47B2-8F80-1E6BFC73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Control Panel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5E13B-63E1-4DBC-8B48-C83B0FDAA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1142436"/>
          </a:xfrm>
        </p:spPr>
        <p:txBody>
          <a:bodyPr>
            <a:normAutofit/>
          </a:bodyPr>
          <a:lstStyle/>
          <a:p>
            <a:r>
              <a:rPr lang="en-US" sz="2400" dirty="0"/>
              <a:t>All of the previously listed options are accessed through a sort control panel at the top of Visual Studio while in </a:t>
            </a:r>
            <a:r>
              <a:rPr lang="en-US" sz="2400" dirty="0">
                <a:solidFill>
                  <a:schemeClr val="accent6"/>
                </a:solidFill>
              </a:rPr>
              <a:t>debugging</a:t>
            </a:r>
            <a:r>
              <a:rPr lang="en-US" sz="2400" dirty="0"/>
              <a:t> mode: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9B1E6D-4095-4865-B756-C13AB85DA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050" y="3619501"/>
            <a:ext cx="3009900" cy="36195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036AE37-FCCA-4FF3-B238-48FF84926C1E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847975" y="3800487"/>
            <a:ext cx="1619250" cy="895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DEB59F-E48A-4C40-982D-C6498EA656E7}"/>
              </a:ext>
            </a:extLst>
          </p:cNvPr>
          <p:cNvSpPr txBox="1"/>
          <p:nvPr/>
        </p:nvSpPr>
        <p:spPr>
          <a:xfrm>
            <a:off x="485777" y="4095750"/>
            <a:ext cx="2362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Continue</a:t>
            </a:r>
            <a:r>
              <a:rPr lang="en-US" dirty="0"/>
              <a:t> running the program (until next </a:t>
            </a:r>
            <a:r>
              <a:rPr lang="en-US" dirty="0">
                <a:solidFill>
                  <a:srgbClr val="FFFF00"/>
                </a:solidFill>
              </a:rPr>
              <a:t>breakpoint</a:t>
            </a:r>
            <a:r>
              <a:rPr lang="en-US" dirty="0"/>
              <a:t> or something breaks)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096DB7-AC59-487C-97FA-6FF3DC36028A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6267449" y="4010029"/>
            <a:ext cx="0" cy="99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14AB364-DA9D-4570-A5D5-0C86816AE345}"/>
              </a:ext>
            </a:extLst>
          </p:cNvPr>
          <p:cNvSpPr txBox="1"/>
          <p:nvPr/>
        </p:nvSpPr>
        <p:spPr>
          <a:xfrm>
            <a:off x="4867276" y="4686303"/>
            <a:ext cx="1400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Stop</a:t>
            </a:r>
            <a:r>
              <a:rPr lang="en-US" dirty="0"/>
              <a:t> debugging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059D09-9080-4941-8C66-4B3CC08A6E4A}"/>
              </a:ext>
            </a:extLst>
          </p:cNvPr>
          <p:cNvCxnSpPr>
            <a:cxnSpLocks/>
            <a:stCxn id="15" idx="1"/>
          </p:cNvCxnSpPr>
          <p:nvPr/>
        </p:nvCxnSpPr>
        <p:spPr>
          <a:xfrm flipV="1">
            <a:off x="6515099" y="4027912"/>
            <a:ext cx="0" cy="2220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00685CF-210F-4A9F-8660-C17B4769EE13}"/>
              </a:ext>
            </a:extLst>
          </p:cNvPr>
          <p:cNvSpPr txBox="1"/>
          <p:nvPr/>
        </p:nvSpPr>
        <p:spPr>
          <a:xfrm>
            <a:off x="6515099" y="5925234"/>
            <a:ext cx="1400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90000"/>
                  </a:schemeClr>
                </a:solidFill>
              </a:rPr>
              <a:t>Restart</a:t>
            </a:r>
            <a:r>
              <a:rPr lang="en-US" dirty="0"/>
              <a:t> debugging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E21C33-74FD-42A3-9ABF-FFE811C24DB7}"/>
              </a:ext>
            </a:extLst>
          </p:cNvPr>
          <p:cNvCxnSpPr/>
          <p:nvPr/>
        </p:nvCxnSpPr>
        <p:spPr>
          <a:xfrm flipV="1">
            <a:off x="7191375" y="4027912"/>
            <a:ext cx="0" cy="590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5FC525-2F04-47D7-A56B-344EFF200BC9}"/>
              </a:ext>
            </a:extLst>
          </p:cNvPr>
          <p:cNvSpPr txBox="1"/>
          <p:nvPr/>
        </p:nvSpPr>
        <p:spPr>
          <a:xfrm>
            <a:off x="7477124" y="4419600"/>
            <a:ext cx="4429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Step into </a:t>
            </a:r>
            <a:r>
              <a:rPr lang="en-US" dirty="0"/>
              <a:t>a function/block of code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4"/>
                </a:solidFill>
              </a:rPr>
              <a:t>Step over </a:t>
            </a:r>
            <a:r>
              <a:rPr lang="en-US" dirty="0"/>
              <a:t>a line of code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Step out </a:t>
            </a:r>
            <a:r>
              <a:rPr lang="en-US" dirty="0"/>
              <a:t>of a function/block of code</a:t>
            </a:r>
          </a:p>
        </p:txBody>
      </p:sp>
    </p:spTree>
    <p:extLst>
      <p:ext uri="{BB962C8B-B14F-4D97-AF65-F5344CB8AC3E}">
        <p14:creationId xmlns:p14="http://schemas.microsoft.com/office/powerpoint/2010/main" val="2861629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1B3B6-E17F-4A4F-93D2-3F7759FE7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FFFF00"/>
                </a:solidFill>
              </a:rPr>
              <a:t>Step 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2366D-1831-418D-9CC6-E33D8E9DF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“</a:t>
            </a:r>
            <a:r>
              <a:rPr lang="en-CA" sz="2800" dirty="0">
                <a:solidFill>
                  <a:srgbClr val="FFFF00"/>
                </a:solidFill>
              </a:rPr>
              <a:t>Stepping</a:t>
            </a:r>
            <a:r>
              <a:rPr lang="en-CA" sz="2800" dirty="0"/>
              <a:t>” is the process of executing code, one line at a time.</a:t>
            </a:r>
          </a:p>
          <a:p>
            <a:r>
              <a:rPr lang="en-CA" sz="2800" dirty="0"/>
              <a:t>Execute the line of code by pressing the </a:t>
            </a:r>
            <a:r>
              <a:rPr lang="en-CA" sz="2800" dirty="0">
                <a:solidFill>
                  <a:schemeClr val="accent4"/>
                </a:solidFill>
              </a:rPr>
              <a:t>F10</a:t>
            </a:r>
            <a:r>
              <a:rPr lang="en-CA" sz="2800" dirty="0"/>
              <a:t> function key (or by using the debug toolbar).</a:t>
            </a:r>
          </a:p>
        </p:txBody>
      </p:sp>
    </p:spTree>
    <p:extLst>
      <p:ext uri="{BB962C8B-B14F-4D97-AF65-F5344CB8AC3E}">
        <p14:creationId xmlns:p14="http://schemas.microsoft.com/office/powerpoint/2010/main" val="301310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04F4C3-EB1E-4262-BD12-84A244751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775" y="4495800"/>
            <a:ext cx="4362450" cy="16764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D0258BB-2FE5-4A3A-B541-DDD6BA000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CA" dirty="0">
                <a:solidFill>
                  <a:srgbClr val="FFFF00"/>
                </a:solidFill>
              </a:rPr>
              <a:t>Step Over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2541DB8-F10E-43AE-89B2-F0F6514F5A09}"/>
              </a:ext>
            </a:extLst>
          </p:cNvPr>
          <p:cNvCxnSpPr>
            <a:cxnSpLocks/>
          </p:cNvCxnSpPr>
          <p:nvPr/>
        </p:nvCxnSpPr>
        <p:spPr>
          <a:xfrm>
            <a:off x="2295525" y="2838450"/>
            <a:ext cx="1543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F6C2016-F205-4801-97E6-29299F1978C2}"/>
              </a:ext>
            </a:extLst>
          </p:cNvPr>
          <p:cNvSpPr txBox="1"/>
          <p:nvPr/>
        </p:nvSpPr>
        <p:spPr>
          <a:xfrm>
            <a:off x="409575" y="2466975"/>
            <a:ext cx="17811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Started at line </a:t>
            </a:r>
            <a:r>
              <a:rPr lang="en-US" dirty="0">
                <a:solidFill>
                  <a:srgbClr val="FFFF00"/>
                </a:solidFill>
              </a:rPr>
              <a:t>40</a:t>
            </a:r>
            <a:r>
              <a:rPr lang="en-US" dirty="0"/>
              <a:t> then </a:t>
            </a:r>
            <a:r>
              <a:rPr lang="en-US" dirty="0">
                <a:solidFill>
                  <a:schemeClr val="tx2"/>
                </a:solidFill>
              </a:rPr>
              <a:t>stepped over </a:t>
            </a:r>
            <a:r>
              <a:rPr lang="en-US" dirty="0"/>
              <a:t>to execute the next line, line </a:t>
            </a:r>
            <a:r>
              <a:rPr lang="en-US" dirty="0">
                <a:solidFill>
                  <a:srgbClr val="FFFF00"/>
                </a:solidFill>
              </a:rPr>
              <a:t>41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797679-26A1-4778-B43D-C8D047E5B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062" y="2643187"/>
            <a:ext cx="3990975" cy="155257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0F9E5E-1D77-4C6A-BB4F-ED50B5FBC2B5}"/>
              </a:ext>
            </a:extLst>
          </p:cNvPr>
          <p:cNvCxnSpPr/>
          <p:nvPr/>
        </p:nvCxnSpPr>
        <p:spPr>
          <a:xfrm>
            <a:off x="2295525" y="3895725"/>
            <a:ext cx="1619250" cy="1026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616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BE903-7F41-4FAC-B4EC-618259264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FFFF00"/>
                </a:solidFill>
              </a:rPr>
              <a:t>Step Into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72CDD-E410-416A-A818-CFA872D93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If the current line of code has a function call to a function that </a:t>
            </a:r>
            <a:r>
              <a:rPr lang="en-CA" sz="2800" dirty="0">
                <a:solidFill>
                  <a:srgbClr val="FFFF00"/>
                </a:solidFill>
              </a:rPr>
              <a:t>YOU</a:t>
            </a:r>
            <a:r>
              <a:rPr lang="en-CA" sz="2800" dirty="0"/>
              <a:t> wrote, you can </a:t>
            </a:r>
            <a:r>
              <a:rPr lang="en-CA" sz="2800" dirty="0">
                <a:solidFill>
                  <a:srgbClr val="FFFF00"/>
                </a:solidFill>
              </a:rPr>
              <a:t>jump</a:t>
            </a:r>
            <a:r>
              <a:rPr lang="en-CA" sz="2800" dirty="0"/>
              <a:t> to the beginning of that function.  </a:t>
            </a:r>
          </a:p>
          <a:p>
            <a:r>
              <a:rPr lang="en-CA" sz="2800" dirty="0"/>
              <a:t>Press </a:t>
            </a:r>
            <a:r>
              <a:rPr lang="en-CA" sz="2800" dirty="0">
                <a:solidFill>
                  <a:schemeClr val="accent4"/>
                </a:solidFill>
              </a:rPr>
              <a:t>F11</a:t>
            </a:r>
            <a:r>
              <a:rPr lang="en-CA" sz="2800" dirty="0"/>
              <a:t> to “</a:t>
            </a:r>
            <a:r>
              <a:rPr lang="en-CA" sz="2800" dirty="0">
                <a:solidFill>
                  <a:srgbClr val="FFFF00"/>
                </a:solidFill>
              </a:rPr>
              <a:t>step into</a:t>
            </a:r>
            <a:r>
              <a:rPr lang="en-CA" sz="2800" dirty="0"/>
              <a:t>” a method.</a:t>
            </a:r>
          </a:p>
        </p:txBody>
      </p:sp>
    </p:spTree>
    <p:extLst>
      <p:ext uri="{BB962C8B-B14F-4D97-AF65-F5344CB8AC3E}">
        <p14:creationId xmlns:p14="http://schemas.microsoft.com/office/powerpoint/2010/main" val="35325756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60E9A9-61C3-4D82-90B5-67A7690F8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450" y="2114550"/>
            <a:ext cx="4362450" cy="16764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040FF7D-A5B5-4937-8415-04671A93F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CA" dirty="0">
                <a:solidFill>
                  <a:srgbClr val="FFFF00"/>
                </a:solidFill>
              </a:rPr>
              <a:t>Step Into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C0DB82-A5F0-4F63-BFFC-5E76C5F1BE29}"/>
              </a:ext>
            </a:extLst>
          </p:cNvPr>
          <p:cNvSpPr txBox="1"/>
          <p:nvPr/>
        </p:nvSpPr>
        <p:spPr>
          <a:xfrm>
            <a:off x="409575" y="2466975"/>
            <a:ext cx="17811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Started at line </a:t>
            </a:r>
            <a:r>
              <a:rPr lang="en-US" dirty="0">
                <a:solidFill>
                  <a:srgbClr val="FFFF00"/>
                </a:solidFill>
              </a:rPr>
              <a:t>41</a:t>
            </a:r>
            <a:r>
              <a:rPr lang="en-US" dirty="0"/>
              <a:t> then </a:t>
            </a:r>
            <a:r>
              <a:rPr lang="en-US" dirty="0">
                <a:solidFill>
                  <a:schemeClr val="tx2"/>
                </a:solidFill>
              </a:rPr>
              <a:t>stepped into </a:t>
            </a:r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foo</a:t>
            </a:r>
            <a:r>
              <a:rPr lang="en-US" dirty="0"/>
              <a:t> function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277BBA-11A0-4C3D-977F-A3377E47CDCB}"/>
              </a:ext>
            </a:extLst>
          </p:cNvPr>
          <p:cNvCxnSpPr>
            <a:stCxn id="5" idx="3"/>
          </p:cNvCxnSpPr>
          <p:nvPr/>
        </p:nvCxnSpPr>
        <p:spPr>
          <a:xfrm flipV="1">
            <a:off x="2190750" y="2647950"/>
            <a:ext cx="1600200" cy="557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F5BC4A9-10F9-4B9C-B902-DAB60668B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450" y="4305300"/>
            <a:ext cx="4286250" cy="13716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936934-0526-42B1-882C-2E9CBBAA0DE0}"/>
              </a:ext>
            </a:extLst>
          </p:cNvPr>
          <p:cNvCxnSpPr>
            <a:stCxn id="5" idx="2"/>
          </p:cNvCxnSpPr>
          <p:nvPr/>
        </p:nvCxnSpPr>
        <p:spPr>
          <a:xfrm>
            <a:off x="1300163" y="3944303"/>
            <a:ext cx="2490787" cy="65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5976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6D52E-8239-4387-8B30-516202EF8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FFFF00"/>
                </a:solidFill>
              </a:rPr>
              <a:t>Step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89021-1C27-4333-BF16-1553BDAA3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While in the function, you can continue to F10 “step over” or F11 “step into”, if appropriate.</a:t>
            </a:r>
          </a:p>
          <a:p>
            <a:r>
              <a:rPr lang="en-CA" sz="2800" dirty="0"/>
              <a:t>If/when you want to leave the method you are in, you can </a:t>
            </a:r>
            <a:r>
              <a:rPr lang="en-CA" sz="2800" dirty="0">
                <a:solidFill>
                  <a:schemeClr val="accent4"/>
                </a:solidFill>
              </a:rPr>
              <a:t>Shift+F11 </a:t>
            </a:r>
            <a:r>
              <a:rPr lang="en-CA" sz="2800" dirty="0"/>
              <a:t>to “step out” of the method and return to the line of code that was pointed to before entering the method.</a:t>
            </a:r>
          </a:p>
        </p:txBody>
      </p:sp>
    </p:spTree>
    <p:extLst>
      <p:ext uri="{BB962C8B-B14F-4D97-AF65-F5344CB8AC3E}">
        <p14:creationId xmlns:p14="http://schemas.microsoft.com/office/powerpoint/2010/main" val="5148719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E47D9-5F6D-4A90-A842-0B05FF0F3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FFFF00"/>
                </a:solidFill>
              </a:rPr>
              <a:t>Inspecting</a:t>
            </a:r>
            <a:r>
              <a:rPr lang="en-CA" dirty="0"/>
              <a:t>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2DFC8-CC61-4C23-9B04-22254E5C5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z="2800" dirty="0"/>
              <a:t>During a </a:t>
            </a:r>
            <a:r>
              <a:rPr lang="en-CA" sz="2800" dirty="0">
                <a:solidFill>
                  <a:srgbClr val="FFFF00"/>
                </a:solidFill>
              </a:rPr>
              <a:t>break</a:t>
            </a:r>
            <a:r>
              <a:rPr lang="en-CA" sz="2800" dirty="0"/>
              <a:t> in execution, you can inspect variable values:</a:t>
            </a:r>
          </a:p>
          <a:p>
            <a:pPr lvl="1"/>
            <a:r>
              <a:rPr lang="en-CA" sz="2800" dirty="0"/>
              <a:t>In the code editor, </a:t>
            </a:r>
            <a:r>
              <a:rPr lang="en-CA" sz="2800" dirty="0">
                <a:solidFill>
                  <a:schemeClr val="accent1"/>
                </a:solidFill>
              </a:rPr>
              <a:t>hover your mouse over a variable and a popup will show its value</a:t>
            </a:r>
            <a:r>
              <a:rPr lang="en-CA" sz="2800" dirty="0"/>
              <a:t>.</a:t>
            </a:r>
          </a:p>
          <a:p>
            <a:pPr lvl="1"/>
            <a:r>
              <a:rPr lang="en-CA" sz="2800" dirty="0"/>
              <a:t>Use the </a:t>
            </a:r>
            <a:r>
              <a:rPr lang="en-CA" sz="2800" dirty="0">
                <a:solidFill>
                  <a:srgbClr val="FFFF00"/>
                </a:solidFill>
              </a:rPr>
              <a:t>Locals/Autos window to see all of the variables in scope</a:t>
            </a:r>
            <a:r>
              <a:rPr lang="en-CA" sz="2800" dirty="0"/>
              <a:t>.</a:t>
            </a:r>
          </a:p>
          <a:p>
            <a:r>
              <a:rPr lang="en-CA" sz="2800" dirty="0"/>
              <a:t>As you </a:t>
            </a:r>
            <a:r>
              <a:rPr lang="en-CA" sz="2800" dirty="0">
                <a:solidFill>
                  <a:schemeClr val="accent4"/>
                </a:solidFill>
              </a:rPr>
              <a:t>step</a:t>
            </a:r>
            <a:r>
              <a:rPr lang="en-CA" sz="2800" dirty="0"/>
              <a:t> through, inspect these values to see if something is amiss.</a:t>
            </a:r>
          </a:p>
        </p:txBody>
      </p:sp>
    </p:spTree>
    <p:extLst>
      <p:ext uri="{BB962C8B-B14F-4D97-AF65-F5344CB8AC3E}">
        <p14:creationId xmlns:p14="http://schemas.microsoft.com/office/powerpoint/2010/main" val="10444776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EAD957-D7AC-4932-AB60-90BA487AB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0" y="2190750"/>
            <a:ext cx="4857750" cy="952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534ED6-FA0E-430F-8A34-A7FC978D9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300" y="338137"/>
            <a:ext cx="3990975" cy="15525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4A3582-52FC-4989-85D0-9668489BBE21}"/>
              </a:ext>
            </a:extLst>
          </p:cNvPr>
          <p:cNvSpPr txBox="1"/>
          <p:nvPr/>
        </p:nvSpPr>
        <p:spPr>
          <a:xfrm>
            <a:off x="171449" y="1567546"/>
            <a:ext cx="2905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value of </a:t>
            </a:r>
            <a:r>
              <a:rPr lang="en-US" dirty="0">
                <a:solidFill>
                  <a:srgbClr val="FFFF00"/>
                </a:solidFill>
              </a:rPr>
              <a:t>num</a:t>
            </a:r>
            <a:r>
              <a:rPr lang="en-US" dirty="0"/>
              <a:t> at line </a:t>
            </a:r>
            <a:r>
              <a:rPr lang="en-US" dirty="0">
                <a:solidFill>
                  <a:schemeClr val="tx2"/>
                </a:solidFill>
              </a:rPr>
              <a:t>40</a:t>
            </a:r>
            <a:r>
              <a:rPr lang="en-US" dirty="0"/>
              <a:t> is </a:t>
            </a:r>
            <a:r>
              <a:rPr lang="en-US" dirty="0">
                <a:solidFill>
                  <a:schemeClr val="accent6"/>
                </a:solidFill>
              </a:rPr>
              <a:t>-858993460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A8F4678-7D2A-4723-BE0F-70967908A241}"/>
              </a:ext>
            </a:extLst>
          </p:cNvPr>
          <p:cNvCxnSpPr>
            <a:stCxn id="3" idx="2"/>
            <a:endCxn id="2" idx="1"/>
          </p:cNvCxnSpPr>
          <p:nvPr/>
        </p:nvCxnSpPr>
        <p:spPr>
          <a:xfrm>
            <a:off x="1624012" y="2213877"/>
            <a:ext cx="1919288" cy="453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CBB824-7D5B-4478-B195-0F1743DCDCCE}"/>
              </a:ext>
            </a:extLst>
          </p:cNvPr>
          <p:cNvCxnSpPr>
            <a:stCxn id="3" idx="0"/>
            <a:endCxn id="4" idx="1"/>
          </p:cNvCxnSpPr>
          <p:nvPr/>
        </p:nvCxnSpPr>
        <p:spPr>
          <a:xfrm flipV="1">
            <a:off x="1624012" y="1114425"/>
            <a:ext cx="1919288" cy="453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F39F9B8-8995-4041-94D4-DF546A044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3300" y="5210175"/>
            <a:ext cx="4371975" cy="1409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47DB2B9-E98C-4889-AC88-AE4A7E7871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2825" y="3390900"/>
            <a:ext cx="4362450" cy="1676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6B303F9-9D3F-4048-A01D-70CC8703AA21}"/>
              </a:ext>
            </a:extLst>
          </p:cNvPr>
          <p:cNvSpPr txBox="1"/>
          <p:nvPr/>
        </p:nvSpPr>
        <p:spPr>
          <a:xfrm>
            <a:off x="276224" y="4229100"/>
            <a:ext cx="2905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value of </a:t>
            </a:r>
            <a:r>
              <a:rPr lang="en-US" dirty="0">
                <a:solidFill>
                  <a:srgbClr val="FFFF00"/>
                </a:solidFill>
              </a:rPr>
              <a:t>num</a:t>
            </a:r>
            <a:r>
              <a:rPr lang="en-US" dirty="0"/>
              <a:t> at line </a:t>
            </a:r>
            <a:r>
              <a:rPr lang="en-US" dirty="0">
                <a:solidFill>
                  <a:schemeClr val="tx2"/>
                </a:solidFill>
              </a:rPr>
              <a:t>41 </a:t>
            </a:r>
            <a:r>
              <a:rPr lang="en-US" dirty="0"/>
              <a:t>after </a:t>
            </a:r>
            <a:r>
              <a:rPr lang="en-US" dirty="0">
                <a:solidFill>
                  <a:schemeClr val="accent4"/>
                </a:solidFill>
              </a:rPr>
              <a:t>stepping over </a:t>
            </a:r>
            <a:r>
              <a:rPr lang="en-US" dirty="0"/>
              <a:t>is now </a:t>
            </a:r>
            <a:r>
              <a:rPr lang="en-US" dirty="0">
                <a:solidFill>
                  <a:schemeClr val="accent6"/>
                </a:solidFill>
              </a:rPr>
              <a:t>55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CC2883-087A-4830-92FE-036EEE8DB13A}"/>
              </a:ext>
            </a:extLst>
          </p:cNvPr>
          <p:cNvCxnSpPr>
            <a:cxnSpLocks/>
            <a:stCxn id="17" idx="0"/>
            <a:endCxn id="15" idx="1"/>
          </p:cNvCxnSpPr>
          <p:nvPr/>
        </p:nvCxnSpPr>
        <p:spPr>
          <a:xfrm>
            <a:off x="1728787" y="4229100"/>
            <a:ext cx="18240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C4AB29A-83C5-4C97-A739-C8B6B111991E}"/>
              </a:ext>
            </a:extLst>
          </p:cNvPr>
          <p:cNvCxnSpPr>
            <a:stCxn id="17" idx="2"/>
            <a:endCxn id="13" idx="1"/>
          </p:cNvCxnSpPr>
          <p:nvPr/>
        </p:nvCxnSpPr>
        <p:spPr>
          <a:xfrm>
            <a:off x="1728787" y="5152430"/>
            <a:ext cx="1814513" cy="762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53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AFAF8-95B9-4242-A902-50CBD58F7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F4F1B-C91A-4898-AEC6-1072E134D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z="2800" dirty="0"/>
              <a:t>Today we will discuss </a:t>
            </a:r>
            <a:r>
              <a:rPr lang="en-CA" sz="2800" dirty="0">
                <a:solidFill>
                  <a:srgbClr val="FFFF00"/>
                </a:solidFill>
              </a:rPr>
              <a:t>Debugging</a:t>
            </a:r>
            <a:r>
              <a:rPr lang="en-CA" sz="2800" dirty="0"/>
              <a:t> as it will be an important facet to your studies here and in your own work.</a:t>
            </a:r>
          </a:p>
          <a:p>
            <a:r>
              <a:rPr lang="en-CA" sz="2800" dirty="0"/>
              <a:t>You will have likely experienced some of the following content from </a:t>
            </a:r>
            <a:r>
              <a:rPr lang="en-CA" sz="2800" dirty="0">
                <a:solidFill>
                  <a:srgbClr val="92D050"/>
                </a:solidFill>
              </a:rPr>
              <a:t>IPC144</a:t>
            </a:r>
            <a:r>
              <a:rPr lang="en-CA" sz="2800" dirty="0"/>
              <a:t> and this should serve at the least as a review</a:t>
            </a:r>
          </a:p>
          <a:p>
            <a:r>
              <a:rPr lang="en-CA" sz="2800" dirty="0"/>
              <a:t>Attempt to incorporate these tools into your workflow as to </a:t>
            </a:r>
            <a:r>
              <a:rPr lang="en-CA" sz="2800" dirty="0">
                <a:solidFill>
                  <a:schemeClr val="accent6"/>
                </a:solidFill>
              </a:rPr>
              <a:t>avoid headaches</a:t>
            </a:r>
            <a:r>
              <a:rPr lang="en-CA" sz="2800" dirty="0"/>
              <a:t> when trying to debug code.</a:t>
            </a:r>
          </a:p>
        </p:txBody>
      </p:sp>
    </p:spTree>
    <p:extLst>
      <p:ext uri="{BB962C8B-B14F-4D97-AF65-F5344CB8AC3E}">
        <p14:creationId xmlns:p14="http://schemas.microsoft.com/office/powerpoint/2010/main" val="19450304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14880-80D3-4E4D-AD19-7AEFC2D0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FFFF00"/>
                </a:solidFill>
              </a:rPr>
              <a:t>Call</a:t>
            </a:r>
            <a:r>
              <a:rPr lang="en-CA" dirty="0"/>
              <a:t> Stack</a:t>
            </a:r>
            <a:endParaRPr lang="en-CA" sz="3200" i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0D372E-2274-4E2D-A18C-66FDDA2D8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In addition to variables and their values, a very important piece is debugging is understanding the </a:t>
            </a:r>
            <a:r>
              <a:rPr lang="en-US" sz="2400" dirty="0">
                <a:solidFill>
                  <a:schemeClr val="accent1"/>
                </a:solidFill>
              </a:rPr>
              <a:t>code path and what the traversal is as your program runs</a:t>
            </a:r>
            <a:r>
              <a:rPr lang="en-US" sz="2400" dirty="0"/>
              <a:t>.</a:t>
            </a:r>
          </a:p>
          <a:p>
            <a:r>
              <a:rPr lang="en-US" sz="2400" dirty="0"/>
              <a:t>The best way to see this is with the </a:t>
            </a:r>
            <a:r>
              <a:rPr lang="en-US" sz="2400" dirty="0">
                <a:solidFill>
                  <a:srgbClr val="FFFF00"/>
                </a:solidFill>
              </a:rPr>
              <a:t>Call Stack </a:t>
            </a:r>
            <a:r>
              <a:rPr lang="en-US" sz="2400" dirty="0"/>
              <a:t>window. You can open this with </a:t>
            </a:r>
            <a:r>
              <a:rPr lang="en-US" sz="2400" dirty="0">
                <a:solidFill>
                  <a:srgbClr val="FFFF00"/>
                </a:solidFill>
              </a:rPr>
              <a:t>CTRL+ALT+C </a:t>
            </a:r>
            <a:r>
              <a:rPr lang="en-US" sz="2400" dirty="0"/>
              <a:t>or with the </a:t>
            </a:r>
            <a:r>
              <a:rPr lang="en-US" sz="2400" dirty="0">
                <a:solidFill>
                  <a:srgbClr val="FFFF00"/>
                </a:solidFill>
              </a:rPr>
              <a:t>Debug -&gt; Windows </a:t>
            </a:r>
            <a:r>
              <a:rPr lang="en-US" sz="2400" dirty="0"/>
              <a:t>menu.</a:t>
            </a:r>
          </a:p>
          <a:p>
            <a:r>
              <a:rPr lang="en-US" sz="2400" dirty="0"/>
              <a:t>You can traverse both forwards and backwards along the Call Stack and </a:t>
            </a:r>
            <a:r>
              <a:rPr lang="en-US" sz="2400" dirty="0">
                <a:solidFill>
                  <a:schemeClr val="accent6"/>
                </a:solidFill>
              </a:rPr>
              <a:t>inspect which functions were called, which functions did they call that eventually lead to an issue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25876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84CAB-3CF6-4B8D-A06C-1C5BC2EAE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FFFF00"/>
                </a:solidFill>
              </a:rPr>
              <a:t>Call</a:t>
            </a:r>
            <a:r>
              <a:rPr lang="en-CA" dirty="0"/>
              <a:t> Stack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E1060-76A5-4A32-82FD-A82BC22EB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20" y="2758050"/>
            <a:ext cx="3515330" cy="27854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Look at all these functions that were called. Starting from here.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foo</a:t>
            </a:r>
            <a:r>
              <a:rPr lang="en-US" dirty="0"/>
              <a:t> calls </a:t>
            </a:r>
            <a:r>
              <a:rPr lang="en-US" dirty="0">
                <a:solidFill>
                  <a:schemeClr val="accent1"/>
                </a:solidFill>
              </a:rPr>
              <a:t>boo</a:t>
            </a:r>
            <a:r>
              <a:rPr lang="en-US" dirty="0"/>
              <a:t> which calls </a:t>
            </a:r>
            <a:r>
              <a:rPr lang="en-US" dirty="0">
                <a:solidFill>
                  <a:srgbClr val="FFFF00"/>
                </a:solidFill>
              </a:rPr>
              <a:t>goo</a:t>
            </a:r>
            <a:r>
              <a:rPr lang="en-US" dirty="0"/>
              <a:t> which calls </a:t>
            </a:r>
            <a:r>
              <a:rPr lang="en-US" dirty="0" err="1">
                <a:solidFill>
                  <a:schemeClr val="accent5"/>
                </a:solidFill>
              </a:rPr>
              <a:t>noo</a:t>
            </a:r>
            <a:r>
              <a:rPr lang="en-US" dirty="0"/>
              <a:t> which calls </a:t>
            </a:r>
            <a:r>
              <a:rPr lang="en-US" dirty="0">
                <a:solidFill>
                  <a:schemeClr val="accent6"/>
                </a:solidFill>
              </a:rPr>
              <a:t>foo</a:t>
            </a:r>
            <a:r>
              <a:rPr lang="en-US" dirty="0"/>
              <a:t> which calls </a:t>
            </a:r>
            <a:r>
              <a:rPr lang="en-US" dirty="0">
                <a:solidFill>
                  <a:schemeClr val="accent1"/>
                </a:solidFill>
              </a:rPr>
              <a:t>boo</a:t>
            </a:r>
            <a:r>
              <a:rPr lang="en-US" dirty="0"/>
              <a:t>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2ABFA7-78A6-457F-8AB1-6A304D9C4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450" y="1666875"/>
            <a:ext cx="5848350" cy="45815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C1815A8-A38B-46F3-B422-2E039C6C5CC2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133850" y="4150800"/>
            <a:ext cx="990600" cy="165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6405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40991-030E-4CCA-9C99-F27986F6D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E4708-29E2-4F1B-9B86-C8196FD16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Try playing around with Visual Studio’s debugging tools to solve your build or runtime errors.</a:t>
            </a:r>
          </a:p>
          <a:p>
            <a:r>
              <a:rPr lang="en-CA" sz="2800" dirty="0"/>
              <a:t>The code presented today is a suitable starting point but also try it out with your own code. Make some if needed.</a:t>
            </a:r>
          </a:p>
          <a:p>
            <a:r>
              <a:rPr lang="en-CA" sz="2800" dirty="0">
                <a:solidFill>
                  <a:srgbClr val="FFFF00"/>
                </a:solidFill>
              </a:rPr>
              <a:t>Apply these tips as you begin working on the Workshops and Projects in OOP244</a:t>
            </a:r>
          </a:p>
        </p:txBody>
      </p:sp>
    </p:spTree>
    <p:extLst>
      <p:ext uri="{BB962C8B-B14F-4D97-AF65-F5344CB8AC3E}">
        <p14:creationId xmlns:p14="http://schemas.microsoft.com/office/powerpoint/2010/main" val="1434983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840FA-140D-42E6-8932-B39C0219F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Visual Studio </a:t>
            </a:r>
            <a:r>
              <a:rPr lang="en-CA" dirty="0">
                <a:solidFill>
                  <a:srgbClr val="FFFF00"/>
                </a:solidFill>
              </a:rPr>
              <a:t>Debugging</a:t>
            </a:r>
            <a:r>
              <a:rPr lang="en-CA" dirty="0"/>
              <a:t>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CDA9A-0EB8-47FB-8C80-B6E95C73E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sz="2400" dirty="0">
                <a:hlinkClick r:id="rId2"/>
              </a:rPr>
              <a:t>First look at the Visual Studio 2019 Debugger</a:t>
            </a:r>
            <a:endParaRPr lang="en-CA" sz="2400" dirty="0"/>
          </a:p>
          <a:p>
            <a:r>
              <a:rPr lang="en-CA" sz="2400" u="sng" dirty="0">
                <a:hlinkClick r:id="rId3"/>
              </a:rPr>
              <a:t>Getting Started with Debugging in Visual Studio 2019</a:t>
            </a:r>
            <a:endParaRPr lang="en-CA" sz="2400" u="sng" dirty="0"/>
          </a:p>
          <a:p>
            <a:pPr lvl="1"/>
            <a:r>
              <a:rPr lang="en-CA" sz="2000" dirty="0"/>
              <a:t>Skim these documents to get a first glance or a refresher at debugging facilities in VS2019.</a:t>
            </a:r>
          </a:p>
          <a:p>
            <a:pPr lvl="1"/>
            <a:r>
              <a:rPr lang="en-CA" sz="2000" dirty="0"/>
              <a:t>A section to focus on would be “Debug your running code”.</a:t>
            </a:r>
          </a:p>
          <a:p>
            <a:r>
              <a:rPr lang="en-CA" sz="2400" u="sng" dirty="0">
                <a:hlinkClick r:id="rId4"/>
              </a:rPr>
              <a:t>Using Breakpoints</a:t>
            </a:r>
            <a:endParaRPr lang="en-CA" sz="2400" dirty="0"/>
          </a:p>
          <a:p>
            <a:r>
              <a:rPr lang="en-CA" sz="2400" u="sng" dirty="0">
                <a:hlinkClick r:id="rId5"/>
              </a:rPr>
              <a:t>Autos and Locals Windows</a:t>
            </a:r>
            <a:endParaRPr lang="en-CA" sz="2400" dirty="0"/>
          </a:p>
          <a:p>
            <a:r>
              <a:rPr lang="en-CA" sz="2400" u="sng" dirty="0">
                <a:hlinkClick r:id="rId6"/>
              </a:rPr>
              <a:t>Navigating through Code with the Debugger</a:t>
            </a:r>
            <a:br>
              <a:rPr lang="en-CA" sz="2400" dirty="0"/>
            </a:b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486863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81536-8D7B-45FC-A4B8-8BEBEDC4E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FFFF00"/>
                </a:solidFill>
              </a:rPr>
              <a:t>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A2249-FDAD-471C-AA25-9851135ED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For the purposes of this course we will simply categorize the kinds of errors we are likely to see as we code into </a:t>
            </a:r>
            <a:r>
              <a:rPr lang="en-CA" sz="3200" dirty="0">
                <a:solidFill>
                  <a:srgbClr val="FFFF00"/>
                </a:solidFill>
              </a:rPr>
              <a:t>2 types</a:t>
            </a:r>
            <a:r>
              <a:rPr lang="en-CA" sz="3200" dirty="0"/>
              <a:t>:</a:t>
            </a:r>
          </a:p>
          <a:p>
            <a:pPr lvl="1"/>
            <a:r>
              <a:rPr lang="en-CA" sz="2800" dirty="0">
                <a:solidFill>
                  <a:srgbClr val="FFFF00"/>
                </a:solidFill>
              </a:rPr>
              <a:t>Build</a:t>
            </a:r>
            <a:r>
              <a:rPr lang="en-CA" sz="2800" dirty="0"/>
              <a:t> Errors</a:t>
            </a:r>
          </a:p>
          <a:p>
            <a:pPr lvl="1"/>
            <a:r>
              <a:rPr lang="en-CA" sz="2800" dirty="0">
                <a:solidFill>
                  <a:schemeClr val="accent1"/>
                </a:solidFill>
              </a:rPr>
              <a:t>Runtime</a:t>
            </a:r>
            <a:r>
              <a:rPr lang="en-CA" sz="2800" dirty="0"/>
              <a:t> Errors</a:t>
            </a:r>
          </a:p>
        </p:txBody>
      </p:sp>
    </p:spTree>
    <p:extLst>
      <p:ext uri="{BB962C8B-B14F-4D97-AF65-F5344CB8AC3E}">
        <p14:creationId xmlns:p14="http://schemas.microsoft.com/office/powerpoint/2010/main" val="418709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3402D-5A99-474B-8879-35E2E073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Build</a:t>
            </a:r>
            <a:r>
              <a:rPr lang="en-US" dirty="0"/>
              <a:t>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092FC-5643-4851-9874-34322A19C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Build</a:t>
            </a:r>
            <a:r>
              <a:rPr lang="en-US" sz="2800" dirty="0"/>
              <a:t> errors typically manifest as issues that as it sounds don’t allow us to build/</a:t>
            </a:r>
            <a:r>
              <a:rPr lang="en-US" sz="2800" dirty="0">
                <a:solidFill>
                  <a:srgbClr val="FFC000"/>
                </a:solidFill>
              </a:rPr>
              <a:t>compile</a:t>
            </a:r>
            <a:r>
              <a:rPr lang="en-US" sz="2800" dirty="0"/>
              <a:t> the code into a working executable.</a:t>
            </a:r>
          </a:p>
          <a:p>
            <a:r>
              <a:rPr lang="en-US" sz="2800" dirty="0"/>
              <a:t>These can be due to:</a:t>
            </a:r>
          </a:p>
          <a:p>
            <a:pPr lvl="1"/>
            <a:r>
              <a:rPr lang="en-US" sz="2400" dirty="0">
                <a:solidFill>
                  <a:srgbClr val="92D050"/>
                </a:solidFill>
              </a:rPr>
              <a:t>Syntax</a:t>
            </a:r>
            <a:r>
              <a:rPr lang="en-US" sz="2400" dirty="0"/>
              <a:t> errors</a:t>
            </a:r>
          </a:p>
          <a:p>
            <a:pPr lvl="1"/>
            <a:r>
              <a:rPr lang="en-US" sz="2400" dirty="0">
                <a:solidFill>
                  <a:schemeClr val="accent5"/>
                </a:solidFill>
              </a:rPr>
              <a:t>Mismatched definitions</a:t>
            </a:r>
          </a:p>
          <a:p>
            <a:pPr lvl="1"/>
            <a:r>
              <a:rPr lang="en-US" sz="2400" dirty="0">
                <a:solidFill>
                  <a:srgbClr val="00B0F0"/>
                </a:solidFill>
              </a:rPr>
              <a:t>Spelling mistakes</a:t>
            </a:r>
          </a:p>
          <a:p>
            <a:pPr lvl="1"/>
            <a:r>
              <a:rPr lang="en-US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38380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81536-8D7B-45FC-A4B8-8BEBEDC4E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FFFF00"/>
                </a:solidFill>
              </a:rPr>
              <a:t>Build</a:t>
            </a:r>
            <a:r>
              <a:rPr lang="en-CA" dirty="0"/>
              <a:t> Errors – </a:t>
            </a:r>
            <a:r>
              <a:rPr lang="en-CA" dirty="0">
                <a:solidFill>
                  <a:schemeClr val="tx2"/>
                </a:solidFill>
              </a:rPr>
              <a:t>Error list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A2249-FDAD-471C-AA25-9851135ED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sz="3000" dirty="0">
                <a:solidFill>
                  <a:schemeClr val="accent4"/>
                </a:solidFill>
              </a:rPr>
              <a:t>Visual Studio </a:t>
            </a:r>
            <a:r>
              <a:rPr lang="en-CA" sz="3000" dirty="0"/>
              <a:t>has a window (aka pane) called the “</a:t>
            </a:r>
            <a:r>
              <a:rPr lang="en-CA" sz="3000" dirty="0">
                <a:solidFill>
                  <a:srgbClr val="FFFF00"/>
                </a:solidFill>
              </a:rPr>
              <a:t>Error List</a:t>
            </a:r>
            <a:r>
              <a:rPr lang="en-CA" sz="3000" dirty="0"/>
              <a:t>”.</a:t>
            </a:r>
          </a:p>
          <a:p>
            <a:r>
              <a:rPr lang="en-CA" sz="2800" dirty="0"/>
              <a:t>It shows a </a:t>
            </a:r>
            <a:r>
              <a:rPr lang="en-CA" sz="2800" dirty="0">
                <a:solidFill>
                  <a:srgbClr val="FFFF00"/>
                </a:solidFill>
              </a:rPr>
              <a:t>list of errors and warnings</a:t>
            </a:r>
            <a:r>
              <a:rPr lang="en-CA" sz="2800" dirty="0"/>
              <a:t>.</a:t>
            </a:r>
          </a:p>
          <a:p>
            <a:r>
              <a:rPr lang="en-CA" sz="2800" dirty="0">
                <a:solidFill>
                  <a:srgbClr val="FFFF00"/>
                </a:solidFill>
              </a:rPr>
              <a:t>Errors</a:t>
            </a:r>
            <a:r>
              <a:rPr lang="en-CA" sz="2800" dirty="0"/>
              <a:t> will usually </a:t>
            </a:r>
            <a:r>
              <a:rPr lang="en-CA" sz="2800" dirty="0">
                <a:solidFill>
                  <a:srgbClr val="FFFF00"/>
                </a:solidFill>
              </a:rPr>
              <a:t>prevent you from compiling </a:t>
            </a:r>
            <a:r>
              <a:rPr lang="en-CA" sz="2800" dirty="0"/>
              <a:t>(building) the project.</a:t>
            </a:r>
          </a:p>
          <a:p>
            <a:r>
              <a:rPr lang="en-CA" sz="2800" dirty="0">
                <a:solidFill>
                  <a:srgbClr val="FFFF00"/>
                </a:solidFill>
              </a:rPr>
              <a:t>Warnings</a:t>
            </a:r>
            <a:r>
              <a:rPr lang="en-CA" sz="2800" dirty="0"/>
              <a:t> typically </a:t>
            </a:r>
            <a:r>
              <a:rPr lang="en-CA" sz="2800" dirty="0">
                <a:solidFill>
                  <a:srgbClr val="FFFF00"/>
                </a:solidFill>
              </a:rPr>
              <a:t>do not prevent compilation </a:t>
            </a:r>
            <a:r>
              <a:rPr lang="en-CA" sz="2800" dirty="0"/>
              <a:t>but </a:t>
            </a:r>
            <a:r>
              <a:rPr lang="en-CA" sz="2800" dirty="0">
                <a:solidFill>
                  <a:schemeClr val="accent1"/>
                </a:solidFill>
              </a:rPr>
              <a:t>should be fixed</a:t>
            </a:r>
            <a:r>
              <a:rPr lang="en-CA" sz="2800" dirty="0"/>
              <a:t>.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2827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81536-8D7B-45FC-A4B8-8BEBEDC4E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FFFF00"/>
                </a:solidFill>
              </a:rPr>
              <a:t>Build</a:t>
            </a:r>
            <a:r>
              <a:rPr lang="en-CA" dirty="0"/>
              <a:t> Errors – </a:t>
            </a:r>
            <a:r>
              <a:rPr lang="en-CA" dirty="0">
                <a:solidFill>
                  <a:schemeClr val="tx2"/>
                </a:solidFill>
              </a:rPr>
              <a:t>Error list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A2249-FDAD-471C-AA25-9851135ED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7426641" cy="3695136"/>
          </a:xfrm>
        </p:spPr>
        <p:txBody>
          <a:bodyPr>
            <a:normAutofit/>
          </a:bodyPr>
          <a:lstStyle/>
          <a:p>
            <a:r>
              <a:rPr lang="en-CA" sz="2400" dirty="0"/>
              <a:t>Open up the </a:t>
            </a:r>
            <a:r>
              <a:rPr lang="en-CA" sz="2400" dirty="0">
                <a:solidFill>
                  <a:schemeClr val="tx2"/>
                </a:solidFill>
              </a:rPr>
              <a:t>Error List </a:t>
            </a:r>
            <a:r>
              <a:rPr lang="en-CA" sz="2400" dirty="0"/>
              <a:t>view in VS2019 by either using the </a:t>
            </a:r>
            <a:r>
              <a:rPr lang="en-CA" sz="2400" dirty="0">
                <a:solidFill>
                  <a:schemeClr val="accent6"/>
                </a:solidFill>
              </a:rPr>
              <a:t>view</a:t>
            </a:r>
            <a:r>
              <a:rPr lang="en-CA" sz="2400" dirty="0"/>
              <a:t> menu and selecting Error List or with the short cut, </a:t>
            </a:r>
            <a:r>
              <a:rPr lang="en-CA" sz="2400" dirty="0">
                <a:solidFill>
                  <a:schemeClr val="accent6"/>
                </a:solidFill>
              </a:rPr>
              <a:t>CTRL + \ then the letter ‘e’ </a:t>
            </a:r>
          </a:p>
          <a:p>
            <a:r>
              <a:rPr lang="en-CA" sz="2400" dirty="0"/>
              <a:t>This </a:t>
            </a:r>
            <a:r>
              <a:rPr lang="en-CA" sz="2400" dirty="0">
                <a:solidFill>
                  <a:srgbClr val="FFFF00"/>
                </a:solidFill>
              </a:rPr>
              <a:t>view isn’t always opened by default </a:t>
            </a:r>
            <a:r>
              <a:rPr lang="en-CA" sz="2400" dirty="0"/>
              <a:t>(particularly on the </a:t>
            </a:r>
            <a:r>
              <a:rPr lang="en-CA" sz="2400" dirty="0">
                <a:solidFill>
                  <a:srgbClr val="FFFF00"/>
                </a:solidFill>
              </a:rPr>
              <a:t>lab machines</a:t>
            </a:r>
            <a:r>
              <a:rPr lang="en-CA" sz="2400" dirty="0"/>
              <a:t>) until you start a </a:t>
            </a:r>
            <a:r>
              <a:rPr lang="en-CA" sz="2400" dirty="0">
                <a:solidFill>
                  <a:srgbClr val="FFFF00"/>
                </a:solidFill>
              </a:rPr>
              <a:t>build</a:t>
            </a:r>
            <a:r>
              <a:rPr lang="en-CA" sz="2400" dirty="0"/>
              <a:t>. It is one of most simple yet important things to use while sifting through errors in VS2019.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D8C3DB-5D9F-4D61-89CD-90DD650B85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388" y="2330307"/>
            <a:ext cx="3162741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28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81536-8D7B-45FC-A4B8-8BEBEDC4E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FFFF00"/>
                </a:solidFill>
              </a:rPr>
              <a:t>Build</a:t>
            </a:r>
            <a:r>
              <a:rPr lang="en-CA" dirty="0"/>
              <a:t> Errors – </a:t>
            </a:r>
            <a:r>
              <a:rPr lang="en-CA" dirty="0">
                <a:solidFill>
                  <a:schemeClr val="tx2"/>
                </a:solidFill>
              </a:rPr>
              <a:t>Error list view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AB699E3-0048-4987-88F9-4CCD4803F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81" y="1973015"/>
            <a:ext cx="10353675" cy="1455985"/>
          </a:xfr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AB9AEC8-E792-4F00-93B2-E15AAC60E8C6}"/>
              </a:ext>
            </a:extLst>
          </p:cNvPr>
          <p:cNvCxnSpPr/>
          <p:nvPr/>
        </p:nvCxnSpPr>
        <p:spPr>
          <a:xfrm flipV="1">
            <a:off x="3398979" y="3662219"/>
            <a:ext cx="0" cy="1570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87FFFA-4CC5-4A4F-9736-81AA5BDFFFCC}"/>
              </a:ext>
            </a:extLst>
          </p:cNvPr>
          <p:cNvCxnSpPr/>
          <p:nvPr/>
        </p:nvCxnSpPr>
        <p:spPr>
          <a:xfrm flipV="1">
            <a:off x="9601199" y="3662219"/>
            <a:ext cx="0" cy="1570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845E887-3BF5-4750-B94A-45048F29790C}"/>
              </a:ext>
            </a:extLst>
          </p:cNvPr>
          <p:cNvCxnSpPr/>
          <p:nvPr/>
        </p:nvCxnSpPr>
        <p:spPr>
          <a:xfrm flipV="1">
            <a:off x="10469417" y="3662219"/>
            <a:ext cx="0" cy="1570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A86491F-D734-485A-86F0-7C8D51C5C24B}"/>
              </a:ext>
            </a:extLst>
          </p:cNvPr>
          <p:cNvSpPr txBox="1"/>
          <p:nvPr/>
        </p:nvSpPr>
        <p:spPr>
          <a:xfrm>
            <a:off x="2170544" y="5382492"/>
            <a:ext cx="245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Details of the error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A3BB2B-DC01-47CE-A28C-9A7FF1E6D4D1}"/>
              </a:ext>
            </a:extLst>
          </p:cNvPr>
          <p:cNvSpPr txBox="1"/>
          <p:nvPr/>
        </p:nvSpPr>
        <p:spPr>
          <a:xfrm>
            <a:off x="8331205" y="5382492"/>
            <a:ext cx="3352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Affected file and line number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D2C61A-4857-4B19-A99D-4B5D83A89D88}"/>
              </a:ext>
            </a:extLst>
          </p:cNvPr>
          <p:cNvCxnSpPr>
            <a:cxnSpLocks/>
          </p:cNvCxnSpPr>
          <p:nvPr/>
        </p:nvCxnSpPr>
        <p:spPr>
          <a:xfrm flipV="1">
            <a:off x="1376219" y="3579091"/>
            <a:ext cx="0" cy="1051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D6C5FDD-D36C-453C-A1BD-7107D9ADF8E3}"/>
              </a:ext>
            </a:extLst>
          </p:cNvPr>
          <p:cNvSpPr txBox="1"/>
          <p:nvPr/>
        </p:nvSpPr>
        <p:spPr>
          <a:xfrm>
            <a:off x="147783" y="4781037"/>
            <a:ext cx="2586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Searchable </a:t>
            </a:r>
            <a:r>
              <a:rPr lang="en-US" dirty="0">
                <a:solidFill>
                  <a:srgbClr val="FFFF00"/>
                </a:solidFill>
              </a:rPr>
              <a:t>error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40372745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2416</TotalTime>
  <Words>1794</Words>
  <Application>Microsoft Office PowerPoint</Application>
  <PresentationFormat>Widescreen</PresentationFormat>
  <Paragraphs>155</Paragraphs>
  <Slides>32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Bookman Old Style</vt:lpstr>
      <vt:lpstr>Calibri</vt:lpstr>
      <vt:lpstr>Rockwell</vt:lpstr>
      <vt:lpstr>Damask</vt:lpstr>
      <vt:lpstr>OOP244 Week 0 - Debugging with VS2019  </vt:lpstr>
      <vt:lpstr>Overview</vt:lpstr>
      <vt:lpstr>Debugging</vt:lpstr>
      <vt:lpstr>Visual Studio Debugging Resources</vt:lpstr>
      <vt:lpstr>Errors</vt:lpstr>
      <vt:lpstr>Build Errors</vt:lpstr>
      <vt:lpstr>Build Errors – Error list view</vt:lpstr>
      <vt:lpstr>Build Errors – Error list view</vt:lpstr>
      <vt:lpstr>Build Errors – Error list view</vt:lpstr>
      <vt:lpstr>Build Errors – Error list view</vt:lpstr>
      <vt:lpstr>Build Errors – Linker Errors</vt:lpstr>
      <vt:lpstr>Build Errors – Linker Errors</vt:lpstr>
      <vt:lpstr>Build Errors – Linker Errors</vt:lpstr>
      <vt:lpstr>Runtime Errors</vt:lpstr>
      <vt:lpstr>Runtime Errors - Breakpoints</vt:lpstr>
      <vt:lpstr>Runtime Errors - Breakpoints</vt:lpstr>
      <vt:lpstr>Runtime Errors - When to add Breakpoints</vt:lpstr>
      <vt:lpstr>Runtime Errors – Debugging with Breakpionts</vt:lpstr>
      <vt:lpstr>PowerPoint Presentation</vt:lpstr>
      <vt:lpstr>PowerPoint Presentation</vt:lpstr>
      <vt:lpstr>PauseD…</vt:lpstr>
      <vt:lpstr>Debugging Control Panel</vt:lpstr>
      <vt:lpstr>Step Over</vt:lpstr>
      <vt:lpstr>Step Over</vt:lpstr>
      <vt:lpstr>Step Into</vt:lpstr>
      <vt:lpstr>Step Into</vt:lpstr>
      <vt:lpstr>Step Out</vt:lpstr>
      <vt:lpstr>Inspecting Variables</vt:lpstr>
      <vt:lpstr>PowerPoint Presentation</vt:lpstr>
      <vt:lpstr>Call Stack</vt:lpstr>
      <vt:lpstr>Call Stack</vt:lpstr>
      <vt:lpstr>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INT422</dc:title>
  <dc:creator>Nicholas Romanidis</dc:creator>
  <cp:lastModifiedBy>Hong Zhan Huang</cp:lastModifiedBy>
  <cp:revision>266</cp:revision>
  <dcterms:created xsi:type="dcterms:W3CDTF">2018-04-16T20:40:48Z</dcterms:created>
  <dcterms:modified xsi:type="dcterms:W3CDTF">2020-01-06T20:05:09Z</dcterms:modified>
</cp:coreProperties>
</file>