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66" r:id="rId5"/>
    <p:sldId id="267" r:id="rId6"/>
    <p:sldId id="269" r:id="rId7"/>
    <p:sldId id="272" r:id="rId8"/>
    <p:sldId id="259" r:id="rId9"/>
    <p:sldId id="268" r:id="rId10"/>
    <p:sldId id="273" r:id="rId11"/>
    <p:sldId id="271" r:id="rId12"/>
    <p:sldId id="274" r:id="rId13"/>
    <p:sldId id="270" r:id="rId14"/>
    <p:sldId id="275" r:id="rId15"/>
    <p:sldId id="260" r:id="rId16"/>
    <p:sldId id="263" r:id="rId17"/>
    <p:sldId id="265"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B20E5-EC42-4753-9AE3-563A6C171733}" type="datetimeFigureOut">
              <a:rPr lang="en-US" smtClean="0"/>
              <a:t>9/13/2020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C31CE-69CC-404D-8CA4-33DACBCF0D69}" type="slidenum">
              <a:rPr lang="en-US" smtClean="0"/>
              <a:t>‹#›</a:t>
            </a:fld>
            <a:endParaRPr lang="en-US"/>
          </a:p>
        </p:txBody>
      </p:sp>
    </p:spTree>
    <p:extLst>
      <p:ext uri="{BB962C8B-B14F-4D97-AF65-F5344CB8AC3E}">
        <p14:creationId xmlns:p14="http://schemas.microsoft.com/office/powerpoint/2010/main" val="35243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2</a:t>
            </a:fld>
            <a:endParaRPr lang="en-US"/>
          </a:p>
        </p:txBody>
      </p:sp>
    </p:spTree>
    <p:extLst>
      <p:ext uri="{BB962C8B-B14F-4D97-AF65-F5344CB8AC3E}">
        <p14:creationId xmlns:p14="http://schemas.microsoft.com/office/powerpoint/2010/main" val="27574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3</a:t>
            </a:fld>
            <a:endParaRPr lang="en-US"/>
          </a:p>
        </p:txBody>
      </p:sp>
    </p:spTree>
    <p:extLst>
      <p:ext uri="{BB962C8B-B14F-4D97-AF65-F5344CB8AC3E}">
        <p14:creationId xmlns:p14="http://schemas.microsoft.com/office/powerpoint/2010/main" val="376844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8</a:t>
            </a:fld>
            <a:endParaRPr lang="en-US"/>
          </a:p>
        </p:txBody>
      </p:sp>
    </p:spTree>
    <p:extLst>
      <p:ext uri="{BB962C8B-B14F-4D97-AF65-F5344CB8AC3E}">
        <p14:creationId xmlns:p14="http://schemas.microsoft.com/office/powerpoint/2010/main" val="64974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9</a:t>
            </a:fld>
            <a:endParaRPr lang="en-US"/>
          </a:p>
        </p:txBody>
      </p:sp>
    </p:spTree>
    <p:extLst>
      <p:ext uri="{BB962C8B-B14F-4D97-AF65-F5344CB8AC3E}">
        <p14:creationId xmlns:p14="http://schemas.microsoft.com/office/powerpoint/2010/main" val="7182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10</a:t>
            </a:fld>
            <a:endParaRPr lang="en-US"/>
          </a:p>
        </p:txBody>
      </p:sp>
    </p:spTree>
    <p:extLst>
      <p:ext uri="{BB962C8B-B14F-4D97-AF65-F5344CB8AC3E}">
        <p14:creationId xmlns:p14="http://schemas.microsoft.com/office/powerpoint/2010/main" val="105303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11</a:t>
            </a:fld>
            <a:endParaRPr lang="en-US"/>
          </a:p>
        </p:txBody>
      </p:sp>
    </p:spTree>
    <p:extLst>
      <p:ext uri="{BB962C8B-B14F-4D97-AF65-F5344CB8AC3E}">
        <p14:creationId xmlns:p14="http://schemas.microsoft.com/office/powerpoint/2010/main" val="180988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12</a:t>
            </a:fld>
            <a:endParaRPr lang="en-US"/>
          </a:p>
        </p:txBody>
      </p:sp>
    </p:spTree>
    <p:extLst>
      <p:ext uri="{BB962C8B-B14F-4D97-AF65-F5344CB8AC3E}">
        <p14:creationId xmlns:p14="http://schemas.microsoft.com/office/powerpoint/2010/main" val="347898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13</a:t>
            </a:fld>
            <a:endParaRPr lang="en-US"/>
          </a:p>
        </p:txBody>
      </p:sp>
    </p:spTree>
    <p:extLst>
      <p:ext uri="{BB962C8B-B14F-4D97-AF65-F5344CB8AC3E}">
        <p14:creationId xmlns:p14="http://schemas.microsoft.com/office/powerpoint/2010/main" val="168942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C31CE-69CC-404D-8CA4-33DACBCF0D69}" type="slidenum">
              <a:rPr lang="en-US" smtClean="0"/>
              <a:t>15</a:t>
            </a:fld>
            <a:endParaRPr lang="en-US"/>
          </a:p>
        </p:txBody>
      </p:sp>
    </p:spTree>
    <p:extLst>
      <p:ext uri="{BB962C8B-B14F-4D97-AF65-F5344CB8AC3E}">
        <p14:creationId xmlns:p14="http://schemas.microsoft.com/office/powerpoint/2010/main" val="77753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49CA7-7CF9-470F-AC36-0D8C10E7ACD1}"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254399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03315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586577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069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35082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249CA7-7CF9-470F-AC36-0D8C10E7ACD1}"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4169513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249CA7-7CF9-470F-AC36-0D8C10E7ACD1}"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73711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49CA7-7CF9-470F-AC36-0D8C10E7ACD1}"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34220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49CA7-7CF9-470F-AC36-0D8C10E7ACD1}"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95858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49CA7-7CF9-470F-AC36-0D8C10E7ACD1}"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90908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49CA7-7CF9-470F-AC36-0D8C10E7ACD1}"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257312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239771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49CA7-7CF9-470F-AC36-0D8C10E7ACD1}"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91127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49CA7-7CF9-470F-AC36-0D8C10E7ACD1}"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40561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9CA7-7CF9-470F-AC36-0D8C10E7ACD1}" type="datetimeFigureOut">
              <a:rPr lang="en-US" smtClean="0"/>
              <a:t>9/13/2020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96619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908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49CA7-7CF9-470F-AC36-0D8C10E7ACD1}"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29E03-8C77-4E5E-A4BC-26130A5CC84F}" type="slidenum">
              <a:rPr lang="en-US" smtClean="0"/>
              <a:t>‹#›</a:t>
            </a:fld>
            <a:endParaRPr lang="en-US"/>
          </a:p>
        </p:txBody>
      </p:sp>
    </p:spTree>
    <p:extLst>
      <p:ext uri="{BB962C8B-B14F-4D97-AF65-F5344CB8AC3E}">
        <p14:creationId xmlns:p14="http://schemas.microsoft.com/office/powerpoint/2010/main" val="381049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249CA7-7CF9-470F-AC36-0D8C10E7ACD1}" type="datetimeFigureOut">
              <a:rPr lang="en-US" smtClean="0"/>
              <a:t>9/13/2020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BC29E03-8C77-4E5E-A4BC-26130A5CC84F}" type="slidenum">
              <a:rPr lang="en-US" smtClean="0"/>
              <a:t>‹#›</a:t>
            </a:fld>
            <a:endParaRPr lang="en-US"/>
          </a:p>
        </p:txBody>
      </p:sp>
    </p:spTree>
    <p:extLst>
      <p:ext uri="{BB962C8B-B14F-4D97-AF65-F5344CB8AC3E}">
        <p14:creationId xmlns:p14="http://schemas.microsoft.com/office/powerpoint/2010/main" val="33575536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side.senecacollege.ca/its/services/vpn/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hong.huang@senecacollege.c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oop244/pages/timeline.html" TargetMode="External"/><Relationship Id="rId2" Type="http://schemas.openxmlformats.org/officeDocument/2006/relationships/hyperlink" Target="https://scs.senecac.on.ca/~oop244/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necacollege.onthehub.com/WebStore/Welcome.aspx" TargetMode="External"/><Relationship Id="rId2" Type="http://schemas.openxmlformats.org/officeDocument/2006/relationships/hyperlink" Target="https://www.senecacollege.ca/ssos/findwithoutsemester/oop244/si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inside.senecacollege.ca/learningcentres/book-a-tutor.html" TargetMode="External"/><Relationship Id="rId2" Type="http://schemas.openxmlformats.org/officeDocument/2006/relationships/hyperlink" Target="http://inside.senecacollege.ca/learningcentres/workshop-schedules/newnham.html" TargetMode="External"/><Relationship Id="rId1" Type="http://schemas.openxmlformats.org/officeDocument/2006/relationships/slideLayout" Target="../slideLayouts/slideLayout2.xml"/><Relationship Id="rId4" Type="http://schemas.openxmlformats.org/officeDocument/2006/relationships/hyperlink" Target="https://www.senecacollege.ca/student-services-and-support/linkedin-learning.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enecacollege-primo.hosted.exlibrisgroup.com/primo-explore/fulldisplay?docid=01SENC_ALMA5174202630003226&amp;context=L&amp;vid=01SENC&amp;lang=en_US&amp;search_scope=default_scope&amp;adaptor=Local%20Search%20Engine&amp;isFrbr=true&amp;tab=default_tab&amp;query=any,contains,c++%20programming&amp;sortby=date&amp;facet=frbrgroupid,include,1759511582&amp;offset=0" TargetMode="External"/><Relationship Id="rId2" Type="http://schemas.openxmlformats.org/officeDocument/2006/relationships/hyperlink" Target="https://seneca.libguides.com/library?group_id=15122" TargetMode="External"/><Relationship Id="rId1" Type="http://schemas.openxmlformats.org/officeDocument/2006/relationships/slideLayout" Target="../slideLayouts/slideLayout2.xml"/><Relationship Id="rId5" Type="http://schemas.openxmlformats.org/officeDocument/2006/relationships/hyperlink" Target="cppreference.com" TargetMode="External"/><Relationship Id="rId4" Type="http://schemas.openxmlformats.org/officeDocument/2006/relationships/hyperlink" Target="cplusplus.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cs.senecac.on.ca/~oop244/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96C3-8AC5-4F51-AA99-CC5C5AD12AA8}"/>
              </a:ext>
            </a:extLst>
          </p:cNvPr>
          <p:cNvSpPr>
            <a:spLocks noGrp="1"/>
          </p:cNvSpPr>
          <p:nvPr>
            <p:ph type="ctrTitle"/>
          </p:nvPr>
        </p:nvSpPr>
        <p:spPr/>
        <p:txBody>
          <a:bodyPr/>
          <a:lstStyle/>
          <a:p>
            <a:r>
              <a:rPr lang="en-US" dirty="0"/>
              <a:t>OOP244</a:t>
            </a:r>
          </a:p>
        </p:txBody>
      </p:sp>
      <p:sp>
        <p:nvSpPr>
          <p:cNvPr id="3" name="Subtitle 2">
            <a:extLst>
              <a:ext uri="{FF2B5EF4-FFF2-40B4-BE49-F238E27FC236}">
                <a16:creationId xmlns:a16="http://schemas.microsoft.com/office/drawing/2014/main" id="{0FFA3F7C-B589-4A66-A03A-F4415F74F962}"/>
              </a:ext>
            </a:extLst>
          </p:cNvPr>
          <p:cNvSpPr>
            <a:spLocks noGrp="1"/>
          </p:cNvSpPr>
          <p:nvPr>
            <p:ph type="subTitle" idx="1"/>
          </p:nvPr>
        </p:nvSpPr>
        <p:spPr/>
        <p:txBody>
          <a:bodyPr/>
          <a:lstStyle/>
          <a:p>
            <a:r>
              <a:rPr lang="en-US" dirty="0"/>
              <a:t>Object Oriented Programming using C++</a:t>
            </a:r>
          </a:p>
        </p:txBody>
      </p:sp>
    </p:spTree>
    <p:extLst>
      <p:ext uri="{BB962C8B-B14F-4D97-AF65-F5344CB8AC3E}">
        <p14:creationId xmlns:p14="http://schemas.microsoft.com/office/powerpoint/2010/main" val="423844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normAutofit/>
          </a:bodyPr>
          <a:lstStyle/>
          <a:p>
            <a:r>
              <a:rPr lang="en-US" sz="3600" dirty="0">
                <a:solidFill>
                  <a:srgbClr val="FFFF00"/>
                </a:solidFill>
              </a:rPr>
              <a:t>Quizzes</a:t>
            </a:r>
            <a:r>
              <a:rPr lang="en-US" sz="3600" dirty="0"/>
              <a:t> will assess material that has both been already covered as well as upcoming material. So the expectation is much like in IPC144, you should be reading ahead.</a:t>
            </a:r>
          </a:p>
          <a:p>
            <a:endParaRPr lang="en-US" sz="2800" dirty="0"/>
          </a:p>
        </p:txBody>
      </p:sp>
    </p:spTree>
    <p:extLst>
      <p:ext uri="{BB962C8B-B14F-4D97-AF65-F5344CB8AC3E}">
        <p14:creationId xmlns:p14="http://schemas.microsoft.com/office/powerpoint/2010/main" val="391108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normAutofit fontScale="92500"/>
          </a:bodyPr>
          <a:lstStyle/>
          <a:p>
            <a:r>
              <a:rPr lang="en-US" sz="2800" dirty="0">
                <a:solidFill>
                  <a:srgbClr val="FFFF00"/>
                </a:solidFill>
              </a:rPr>
              <a:t>Workshops</a:t>
            </a:r>
            <a:r>
              <a:rPr lang="en-US" sz="2800" dirty="0"/>
              <a:t> will be done on a per week basis similar to that which was experienced in </a:t>
            </a:r>
            <a:r>
              <a:rPr lang="en-US" sz="2800" dirty="0">
                <a:solidFill>
                  <a:schemeClr val="accent5"/>
                </a:solidFill>
              </a:rPr>
              <a:t>IPC144</a:t>
            </a:r>
            <a:r>
              <a:rPr lang="en-US" sz="2800" dirty="0"/>
              <a:t>. In total there will be 14 graded parts.</a:t>
            </a:r>
          </a:p>
          <a:p>
            <a:r>
              <a:rPr lang="en-US" sz="2800" dirty="0">
                <a:solidFill>
                  <a:srgbClr val="FFFF00"/>
                </a:solidFill>
              </a:rPr>
              <a:t>Workshops 1 – 5 will have 2 parts each (10)</a:t>
            </a:r>
          </a:p>
          <a:p>
            <a:r>
              <a:rPr lang="en-US" sz="2800" dirty="0">
                <a:solidFill>
                  <a:srgbClr val="FFFF00"/>
                </a:solidFill>
              </a:rPr>
              <a:t>Workshop 6 – 9 will have 1 part each (4)</a:t>
            </a:r>
          </a:p>
          <a:p>
            <a:r>
              <a:rPr lang="en-US" sz="2800" dirty="0">
                <a:solidFill>
                  <a:schemeClr val="accent6"/>
                </a:solidFill>
              </a:rPr>
              <a:t>In total we’ll be taking the best 12 out of 14 parts to determine your workshop grade</a:t>
            </a:r>
          </a:p>
        </p:txBody>
      </p:sp>
    </p:spTree>
    <p:extLst>
      <p:ext uri="{BB962C8B-B14F-4D97-AF65-F5344CB8AC3E}">
        <p14:creationId xmlns:p14="http://schemas.microsoft.com/office/powerpoint/2010/main" val="42653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normAutofit fontScale="92500"/>
          </a:bodyPr>
          <a:lstStyle/>
          <a:p>
            <a:r>
              <a:rPr lang="en-US" sz="2800" dirty="0">
                <a:solidFill>
                  <a:srgbClr val="FFFF00"/>
                </a:solidFill>
              </a:rPr>
              <a:t>Workshops</a:t>
            </a:r>
            <a:r>
              <a:rPr lang="en-US" sz="2800" dirty="0"/>
              <a:t> in addition to the coding portions will have a reflection portion as well similar to IPC. The reflection doesn’t have an associated mark to it but we do take it into account.</a:t>
            </a:r>
            <a:endParaRPr lang="en-US" sz="2800" dirty="0">
              <a:solidFill>
                <a:srgbClr val="92D050"/>
              </a:solidFill>
            </a:endParaRPr>
          </a:p>
          <a:p>
            <a:r>
              <a:rPr lang="en-US" sz="2800" dirty="0">
                <a:solidFill>
                  <a:schemeClr val="accent5"/>
                </a:solidFill>
              </a:rPr>
              <a:t>If a reflection is done poorly, it can incur a maximum of a 40% reduction to the graded work.</a:t>
            </a:r>
          </a:p>
          <a:p>
            <a:r>
              <a:rPr lang="en-US" sz="2800" dirty="0">
                <a:solidFill>
                  <a:schemeClr val="accent1"/>
                </a:solidFill>
              </a:rPr>
              <a:t>Additional details regarding the workshop can be found in the addendum</a:t>
            </a:r>
          </a:p>
        </p:txBody>
      </p:sp>
    </p:spTree>
    <p:extLst>
      <p:ext uri="{BB962C8B-B14F-4D97-AF65-F5344CB8AC3E}">
        <p14:creationId xmlns:p14="http://schemas.microsoft.com/office/powerpoint/2010/main" val="221574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normAutofit/>
          </a:bodyPr>
          <a:lstStyle/>
          <a:p>
            <a:r>
              <a:rPr lang="en-US" sz="3600" dirty="0"/>
              <a:t>There will be one </a:t>
            </a:r>
            <a:r>
              <a:rPr lang="en-US" sz="3600" dirty="0">
                <a:solidFill>
                  <a:srgbClr val="FFFF00"/>
                </a:solidFill>
              </a:rPr>
              <a:t>Final Project </a:t>
            </a:r>
            <a:r>
              <a:rPr lang="en-US" sz="3600" dirty="0"/>
              <a:t>that is broken up into several deliverables in the second half of the semester (after week 6/7). The </a:t>
            </a:r>
            <a:r>
              <a:rPr lang="en-US" sz="3600" dirty="0">
                <a:solidFill>
                  <a:srgbClr val="FF0000"/>
                </a:solidFill>
              </a:rPr>
              <a:t>Project must be submitted </a:t>
            </a:r>
            <a:r>
              <a:rPr lang="en-US" sz="3600" dirty="0"/>
              <a:t>to pass the course.</a:t>
            </a:r>
          </a:p>
        </p:txBody>
      </p:sp>
    </p:spTree>
    <p:extLst>
      <p:ext uri="{BB962C8B-B14F-4D97-AF65-F5344CB8AC3E}">
        <p14:creationId xmlns:p14="http://schemas.microsoft.com/office/powerpoint/2010/main" val="242461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E10-9D8C-4BBA-9481-F1E3515E4AC3}"/>
              </a:ext>
            </a:extLst>
          </p:cNvPr>
          <p:cNvSpPr>
            <a:spLocks noGrp="1"/>
          </p:cNvSpPr>
          <p:nvPr>
            <p:ph type="title"/>
          </p:nvPr>
        </p:nvSpPr>
        <p:spPr/>
        <p:txBody>
          <a:bodyPr/>
          <a:lstStyle/>
          <a:p>
            <a:r>
              <a:rPr lang="en-US" dirty="0">
                <a:solidFill>
                  <a:srgbClr val="FFFF00"/>
                </a:solidFill>
              </a:rPr>
              <a:t>Matrix</a:t>
            </a:r>
          </a:p>
        </p:txBody>
      </p:sp>
      <p:sp>
        <p:nvSpPr>
          <p:cNvPr id="3" name="Content Placeholder 2">
            <a:extLst>
              <a:ext uri="{FF2B5EF4-FFF2-40B4-BE49-F238E27FC236}">
                <a16:creationId xmlns:a16="http://schemas.microsoft.com/office/drawing/2014/main" id="{A4866A30-7409-4A2F-9C80-5EC717764AE1}"/>
              </a:ext>
            </a:extLst>
          </p:cNvPr>
          <p:cNvSpPr>
            <a:spLocks noGrp="1"/>
          </p:cNvSpPr>
          <p:nvPr>
            <p:ph idx="1"/>
          </p:nvPr>
        </p:nvSpPr>
        <p:spPr/>
        <p:txBody>
          <a:bodyPr>
            <a:normAutofit fontScale="92500"/>
          </a:bodyPr>
          <a:lstStyle/>
          <a:p>
            <a:r>
              <a:rPr lang="en-US" sz="3200" dirty="0"/>
              <a:t>As with previous semesters we’ll be submitting any coded work (workshops, final project) through </a:t>
            </a:r>
            <a:r>
              <a:rPr lang="en-US" sz="3200" dirty="0">
                <a:solidFill>
                  <a:srgbClr val="FFFF00"/>
                </a:solidFill>
              </a:rPr>
              <a:t>Matrix</a:t>
            </a:r>
            <a:r>
              <a:rPr lang="en-US" sz="3200" dirty="0"/>
              <a:t>.</a:t>
            </a:r>
          </a:p>
          <a:p>
            <a:r>
              <a:rPr lang="en-US" sz="3200" dirty="0"/>
              <a:t>This semester however the ITS team of Seneca has implemented a </a:t>
            </a:r>
            <a:r>
              <a:rPr lang="en-US" sz="3200" dirty="0">
                <a:solidFill>
                  <a:schemeClr val="accent6"/>
                </a:solidFill>
              </a:rPr>
              <a:t>VPN</a:t>
            </a:r>
            <a:r>
              <a:rPr lang="en-US" sz="3200" dirty="0"/>
              <a:t> in order to access </a:t>
            </a:r>
            <a:r>
              <a:rPr lang="en-US" sz="3200" dirty="0">
                <a:solidFill>
                  <a:srgbClr val="FFFF00"/>
                </a:solidFill>
              </a:rPr>
              <a:t>Matrix</a:t>
            </a:r>
            <a:r>
              <a:rPr lang="en-US" sz="3200" dirty="0"/>
              <a:t>.</a:t>
            </a:r>
          </a:p>
          <a:p>
            <a:r>
              <a:rPr lang="en-US" sz="3200" dirty="0"/>
              <a:t>Please take a look at this </a:t>
            </a:r>
            <a:r>
              <a:rPr lang="en-US" sz="3200" dirty="0">
                <a:hlinkClick r:id="rId2"/>
              </a:rPr>
              <a:t>link</a:t>
            </a:r>
            <a:r>
              <a:rPr lang="en-US" sz="3200" dirty="0"/>
              <a:t> in regards to how to use the VPN</a:t>
            </a:r>
          </a:p>
        </p:txBody>
      </p:sp>
    </p:spTree>
    <p:extLst>
      <p:ext uri="{BB962C8B-B14F-4D97-AF65-F5344CB8AC3E}">
        <p14:creationId xmlns:p14="http://schemas.microsoft.com/office/powerpoint/2010/main" val="70995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A2D6-E2B5-49F2-9A08-D2B4C1B1AD33}"/>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007BA0E6-F4AF-4D62-BC92-D9D626E800D8}"/>
              </a:ext>
            </a:extLst>
          </p:cNvPr>
          <p:cNvSpPr>
            <a:spLocks noGrp="1"/>
          </p:cNvSpPr>
          <p:nvPr>
            <p:ph idx="1"/>
          </p:nvPr>
        </p:nvSpPr>
        <p:spPr/>
        <p:txBody>
          <a:bodyPr>
            <a:normAutofit fontScale="92500" lnSpcReduction="10000"/>
          </a:bodyPr>
          <a:lstStyle/>
          <a:p>
            <a:r>
              <a:rPr lang="en-US" sz="2800" dirty="0"/>
              <a:t>Tests and Quizzes (50%)</a:t>
            </a:r>
          </a:p>
          <a:p>
            <a:pPr lvl="1"/>
            <a:r>
              <a:rPr lang="en-US" sz="2400" dirty="0"/>
              <a:t>Midterm Test 20%</a:t>
            </a:r>
          </a:p>
          <a:p>
            <a:pPr lvl="1"/>
            <a:r>
              <a:rPr lang="en-US" sz="2400" dirty="0"/>
              <a:t>Quizzes (minimum 8) 15%</a:t>
            </a:r>
          </a:p>
          <a:p>
            <a:pPr lvl="1"/>
            <a:r>
              <a:rPr lang="en-US" sz="2400" dirty="0"/>
              <a:t>Final Exam 15%</a:t>
            </a:r>
          </a:p>
          <a:p>
            <a:pPr lvl="1"/>
            <a:endParaRPr lang="en-US" sz="2400" dirty="0"/>
          </a:p>
          <a:p>
            <a:r>
              <a:rPr lang="en-US" sz="2800" dirty="0"/>
              <a:t>Assignments and Labs (50%)</a:t>
            </a:r>
          </a:p>
          <a:p>
            <a:pPr lvl="1"/>
            <a:r>
              <a:rPr lang="en-US" sz="2400" dirty="0"/>
              <a:t>Workshops – 30%</a:t>
            </a:r>
          </a:p>
          <a:p>
            <a:pPr lvl="1"/>
            <a:r>
              <a:rPr lang="en-US" sz="2400" dirty="0"/>
              <a:t>Final Project – 20%</a:t>
            </a:r>
          </a:p>
        </p:txBody>
      </p:sp>
    </p:spTree>
    <p:extLst>
      <p:ext uri="{BB962C8B-B14F-4D97-AF65-F5344CB8AC3E}">
        <p14:creationId xmlns:p14="http://schemas.microsoft.com/office/powerpoint/2010/main" val="250372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9850-56E5-41F0-B734-530BC7A0377F}"/>
              </a:ext>
            </a:extLst>
          </p:cNvPr>
          <p:cNvSpPr>
            <a:spLocks noGrp="1"/>
          </p:cNvSpPr>
          <p:nvPr>
            <p:ph type="title"/>
          </p:nvPr>
        </p:nvSpPr>
        <p:spPr/>
        <p:txBody>
          <a:bodyPr/>
          <a:lstStyle/>
          <a:p>
            <a:r>
              <a:rPr lang="en-US" dirty="0"/>
              <a:t>Promotion Policy</a:t>
            </a:r>
          </a:p>
        </p:txBody>
      </p:sp>
      <p:sp>
        <p:nvSpPr>
          <p:cNvPr id="3" name="Content Placeholder 2">
            <a:extLst>
              <a:ext uri="{FF2B5EF4-FFF2-40B4-BE49-F238E27FC236}">
                <a16:creationId xmlns:a16="http://schemas.microsoft.com/office/drawing/2014/main" id="{7C281FDB-E020-4DAB-B978-CC59532045CC}"/>
              </a:ext>
            </a:extLst>
          </p:cNvPr>
          <p:cNvSpPr>
            <a:spLocks noGrp="1"/>
          </p:cNvSpPr>
          <p:nvPr>
            <p:ph idx="1"/>
          </p:nvPr>
        </p:nvSpPr>
        <p:spPr/>
        <p:txBody>
          <a:bodyPr>
            <a:normAutofit/>
          </a:bodyPr>
          <a:lstStyle/>
          <a:p>
            <a:pPr marL="0" indent="0">
              <a:buNone/>
            </a:pPr>
            <a:r>
              <a:rPr lang="en-CA" sz="2400" dirty="0"/>
              <a:t>To obtain a credit in this subject, a student must:</a:t>
            </a:r>
          </a:p>
          <a:p>
            <a:r>
              <a:rPr lang="en-CA" sz="2400" dirty="0"/>
              <a:t>Achieve a grade of </a:t>
            </a:r>
            <a:r>
              <a:rPr lang="en-CA" sz="2400" dirty="0">
                <a:solidFill>
                  <a:srgbClr val="FFFF00"/>
                </a:solidFill>
              </a:rPr>
              <a:t>50%</a:t>
            </a:r>
            <a:r>
              <a:rPr lang="en-CA" sz="2400" dirty="0"/>
              <a:t> or better on the final exam</a:t>
            </a:r>
          </a:p>
          <a:p>
            <a:r>
              <a:rPr lang="en-CA" sz="2400" dirty="0"/>
              <a:t>Complete all assignments in a satisfactory manner</a:t>
            </a:r>
          </a:p>
          <a:p>
            <a:r>
              <a:rPr lang="en-CA" sz="2400" dirty="0"/>
              <a:t>Achieve a weighted average of </a:t>
            </a:r>
            <a:r>
              <a:rPr lang="en-CA" sz="2400" dirty="0">
                <a:solidFill>
                  <a:srgbClr val="FFFF00"/>
                </a:solidFill>
              </a:rPr>
              <a:t>50% </a:t>
            </a:r>
            <a:r>
              <a:rPr lang="en-CA" sz="2400" dirty="0"/>
              <a:t>or better for the tests </a:t>
            </a:r>
            <a:r>
              <a:rPr lang="en-US" sz="2400" dirty="0"/>
              <a:t>and final exam</a:t>
            </a:r>
          </a:p>
          <a:p>
            <a:r>
              <a:rPr lang="en-CA" sz="2400" dirty="0"/>
              <a:t>Achieve a grade of </a:t>
            </a:r>
            <a:r>
              <a:rPr lang="en-CA" sz="2400" dirty="0">
                <a:solidFill>
                  <a:srgbClr val="FFFF00"/>
                </a:solidFill>
              </a:rPr>
              <a:t>50% </a:t>
            </a:r>
            <a:r>
              <a:rPr lang="en-CA" sz="2400" dirty="0"/>
              <a:t>or better on the overall course</a:t>
            </a:r>
            <a:endParaRPr lang="en-US" sz="2400" dirty="0"/>
          </a:p>
        </p:txBody>
      </p:sp>
    </p:spTree>
    <p:extLst>
      <p:ext uri="{BB962C8B-B14F-4D97-AF65-F5344CB8AC3E}">
        <p14:creationId xmlns:p14="http://schemas.microsoft.com/office/powerpoint/2010/main" val="140667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71C9-6916-4B52-B324-6398CFA69F00}"/>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3CA6AAD7-674F-472A-BA5B-0FB24695ECD7}"/>
              </a:ext>
            </a:extLst>
          </p:cNvPr>
          <p:cNvSpPr>
            <a:spLocks noGrp="1"/>
          </p:cNvSpPr>
          <p:nvPr>
            <p:ph idx="1"/>
          </p:nvPr>
        </p:nvSpPr>
        <p:spPr/>
        <p:txBody>
          <a:bodyPr/>
          <a:lstStyle/>
          <a:p>
            <a:r>
              <a:rPr lang="en-US" dirty="0"/>
              <a:t>Email / MS Teams:</a:t>
            </a:r>
          </a:p>
          <a:p>
            <a:pPr lvl="1"/>
            <a:r>
              <a:rPr lang="en-US" dirty="0">
                <a:hlinkClick r:id="rId2"/>
              </a:rPr>
              <a:t>hong.huang@senecacollege.ca</a:t>
            </a:r>
            <a:endParaRPr lang="en-US" dirty="0"/>
          </a:p>
          <a:p>
            <a:pPr lvl="1"/>
            <a:r>
              <a:rPr lang="en-US" dirty="0"/>
              <a:t>For ease of receiving a response do have </a:t>
            </a:r>
            <a:r>
              <a:rPr lang="en-US" dirty="0">
                <a:solidFill>
                  <a:srgbClr val="FFFF00"/>
                </a:solidFill>
              </a:rPr>
              <a:t>a subject line starting with OOP244 if using email</a:t>
            </a:r>
          </a:p>
          <a:p>
            <a:r>
              <a:rPr lang="en-US" dirty="0"/>
              <a:t>Online Office: </a:t>
            </a:r>
            <a:r>
              <a:rPr lang="en-US" dirty="0">
                <a:solidFill>
                  <a:schemeClr val="accent1"/>
                </a:solidFill>
              </a:rPr>
              <a:t>MS Teams – Direct Messages</a:t>
            </a:r>
          </a:p>
          <a:p>
            <a:r>
              <a:rPr lang="en-US" dirty="0"/>
              <a:t>MS Teams Channel: </a:t>
            </a:r>
          </a:p>
          <a:p>
            <a:pPr lvl="1"/>
            <a:r>
              <a:rPr lang="en-US" dirty="0"/>
              <a:t>The channels on our section’s MS Teams should be the general hub of communication for any students in this section. Feel free to post questions / have discussions there (</a:t>
            </a:r>
            <a:r>
              <a:rPr lang="en-US" b="1" dirty="0">
                <a:solidFill>
                  <a:schemeClr val="accent5"/>
                </a:solidFill>
              </a:rPr>
              <a:t>barring any explicit sharing of whole code, </a:t>
            </a:r>
            <a:r>
              <a:rPr lang="en-US" b="1" dirty="0">
                <a:solidFill>
                  <a:srgbClr val="FFFF00"/>
                </a:solidFill>
              </a:rPr>
              <a:t>use snippets or descriptions at most</a:t>
            </a:r>
            <a:r>
              <a:rPr lang="en-US" dirty="0"/>
              <a:t>).</a:t>
            </a:r>
          </a:p>
        </p:txBody>
      </p:sp>
    </p:spTree>
    <p:extLst>
      <p:ext uri="{BB962C8B-B14F-4D97-AF65-F5344CB8AC3E}">
        <p14:creationId xmlns:p14="http://schemas.microsoft.com/office/powerpoint/2010/main" val="325227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3CB6-4270-42E6-8774-3FF204581449}"/>
              </a:ext>
            </a:extLst>
          </p:cNvPr>
          <p:cNvSpPr>
            <a:spLocks noGrp="1"/>
          </p:cNvSpPr>
          <p:nvPr>
            <p:ph type="ctrTitle"/>
          </p:nvPr>
        </p:nvSpPr>
        <p:spPr/>
        <p:txBody>
          <a:bodyPr/>
          <a:lstStyle/>
          <a:p>
            <a:r>
              <a:rPr lang="en-US" dirty="0"/>
              <a:t>Questions</a:t>
            </a:r>
          </a:p>
        </p:txBody>
      </p:sp>
      <p:sp>
        <p:nvSpPr>
          <p:cNvPr id="3" name="Content Placeholder 2">
            <a:extLst>
              <a:ext uri="{FF2B5EF4-FFF2-40B4-BE49-F238E27FC236}">
                <a16:creationId xmlns:a16="http://schemas.microsoft.com/office/drawing/2014/main" id="{3844266F-D9B1-4558-948C-FA6DDB148C2C}"/>
              </a:ext>
            </a:extLst>
          </p:cNvPr>
          <p:cNvSpPr>
            <a:spLocks noGrp="1"/>
          </p:cNvSpPr>
          <p:nvPr>
            <p:ph type="subTitle" idx="1"/>
          </p:nvPr>
        </p:nvSpPr>
        <p:spPr/>
        <p:txBody>
          <a:bodyPr/>
          <a:lstStyle/>
          <a:p>
            <a:r>
              <a:rPr lang="en-US" dirty="0"/>
              <a:t>Y/N?</a:t>
            </a:r>
          </a:p>
        </p:txBody>
      </p:sp>
    </p:spTree>
    <p:extLst>
      <p:ext uri="{BB962C8B-B14F-4D97-AF65-F5344CB8AC3E}">
        <p14:creationId xmlns:p14="http://schemas.microsoft.com/office/powerpoint/2010/main" val="271851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60C-E701-4DCC-9BFB-958B031DCF2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29413-D564-4345-9042-DB89E357830A}"/>
              </a:ext>
            </a:extLst>
          </p:cNvPr>
          <p:cNvSpPr>
            <a:spLocks noGrp="1"/>
          </p:cNvSpPr>
          <p:nvPr>
            <p:ph idx="1"/>
          </p:nvPr>
        </p:nvSpPr>
        <p:spPr/>
        <p:txBody>
          <a:bodyPr/>
          <a:lstStyle/>
          <a:p>
            <a:r>
              <a:rPr lang="en-US" sz="3200" dirty="0"/>
              <a:t>Course Overview</a:t>
            </a:r>
          </a:p>
          <a:p>
            <a:r>
              <a:rPr lang="en-US" sz="3200" dirty="0"/>
              <a:t>Course Resources</a:t>
            </a:r>
          </a:p>
          <a:p>
            <a:r>
              <a:rPr lang="en-US" sz="3200" dirty="0"/>
              <a:t>Course Format</a:t>
            </a:r>
          </a:p>
          <a:p>
            <a:r>
              <a:rPr lang="en-US" sz="3200" dirty="0"/>
              <a:t>Graded Work Breakdown</a:t>
            </a:r>
          </a:p>
          <a:p>
            <a:r>
              <a:rPr lang="en-US" sz="3200" dirty="0"/>
              <a:t>Communication</a:t>
            </a:r>
          </a:p>
          <a:p>
            <a:endParaRPr lang="en-US" dirty="0"/>
          </a:p>
        </p:txBody>
      </p:sp>
    </p:spTree>
    <p:extLst>
      <p:ext uri="{BB962C8B-B14F-4D97-AF65-F5344CB8AC3E}">
        <p14:creationId xmlns:p14="http://schemas.microsoft.com/office/powerpoint/2010/main" val="391590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BDC4-C92B-4B21-BB91-C38A94F4452D}"/>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D7A33CC4-F72D-4240-807F-9579B3DB8010}"/>
              </a:ext>
            </a:extLst>
          </p:cNvPr>
          <p:cNvSpPr>
            <a:spLocks noGrp="1"/>
          </p:cNvSpPr>
          <p:nvPr>
            <p:ph idx="1"/>
          </p:nvPr>
        </p:nvSpPr>
        <p:spPr/>
        <p:txBody>
          <a:bodyPr>
            <a:normAutofit/>
          </a:bodyPr>
          <a:lstStyle/>
          <a:p>
            <a:r>
              <a:rPr lang="en-US" sz="2800" dirty="0"/>
              <a:t>In this course the main idea is to learn </a:t>
            </a:r>
            <a:r>
              <a:rPr lang="en-US" sz="2800" dirty="0">
                <a:solidFill>
                  <a:srgbClr val="FFFF00"/>
                </a:solidFill>
              </a:rPr>
              <a:t>Object-Oriented Programming </a:t>
            </a:r>
            <a:r>
              <a:rPr lang="en-US" sz="2800" dirty="0"/>
              <a:t>(</a:t>
            </a:r>
            <a:r>
              <a:rPr lang="en-US" sz="2800" dirty="0">
                <a:solidFill>
                  <a:srgbClr val="FFFF00"/>
                </a:solidFill>
              </a:rPr>
              <a:t>OOP</a:t>
            </a:r>
            <a:r>
              <a:rPr lang="en-US" sz="2800" dirty="0"/>
              <a:t>). We do this through taking the skills and knowledge you’ve learned from </a:t>
            </a:r>
            <a:r>
              <a:rPr lang="en-US" sz="2800" dirty="0">
                <a:solidFill>
                  <a:schemeClr val="accent1"/>
                </a:solidFill>
              </a:rPr>
              <a:t>IPC144</a:t>
            </a:r>
            <a:r>
              <a:rPr lang="en-US" sz="2800" dirty="0"/>
              <a:t> and taking that further into the world of C++. The features present in this language will allow us to begin developing in a different style that may better map our ideas to the code.</a:t>
            </a:r>
          </a:p>
        </p:txBody>
      </p:sp>
    </p:spTree>
    <p:extLst>
      <p:ext uri="{BB962C8B-B14F-4D97-AF65-F5344CB8AC3E}">
        <p14:creationId xmlns:p14="http://schemas.microsoft.com/office/powerpoint/2010/main" val="395739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F216-7DA2-48F3-BBA8-338FB2D44001}"/>
              </a:ext>
            </a:extLst>
          </p:cNvPr>
          <p:cNvSpPr>
            <a:spLocks noGrp="1"/>
          </p:cNvSpPr>
          <p:nvPr>
            <p:ph type="title"/>
          </p:nvPr>
        </p:nvSpPr>
        <p:spPr/>
        <p:txBody>
          <a:bodyPr/>
          <a:lstStyle/>
          <a:p>
            <a:r>
              <a:rPr lang="en-US" dirty="0"/>
              <a:t>Course Resources</a:t>
            </a:r>
          </a:p>
        </p:txBody>
      </p:sp>
      <p:sp>
        <p:nvSpPr>
          <p:cNvPr id="3" name="Content Placeholder 2">
            <a:extLst>
              <a:ext uri="{FF2B5EF4-FFF2-40B4-BE49-F238E27FC236}">
                <a16:creationId xmlns:a16="http://schemas.microsoft.com/office/drawing/2014/main" id="{F76A8C9A-E4D7-435E-8D5E-131604E81F0E}"/>
              </a:ext>
            </a:extLst>
          </p:cNvPr>
          <p:cNvSpPr>
            <a:spLocks noGrp="1"/>
          </p:cNvSpPr>
          <p:nvPr>
            <p:ph idx="1"/>
          </p:nvPr>
        </p:nvSpPr>
        <p:spPr/>
        <p:txBody>
          <a:bodyPr>
            <a:normAutofit fontScale="92500" lnSpcReduction="10000"/>
          </a:bodyPr>
          <a:lstStyle/>
          <a:p>
            <a:r>
              <a:rPr lang="en-US" sz="2600" dirty="0" err="1">
                <a:solidFill>
                  <a:srgbClr val="FFFF00"/>
                </a:solidFill>
              </a:rPr>
              <a:t>MySeneca</a:t>
            </a:r>
            <a:r>
              <a:rPr lang="en-US" sz="2600" dirty="0">
                <a:solidFill>
                  <a:srgbClr val="FFFF00"/>
                </a:solidFill>
              </a:rPr>
              <a:t> / Blackboard</a:t>
            </a:r>
          </a:p>
          <a:p>
            <a:pPr lvl="1"/>
            <a:r>
              <a:rPr lang="en-US" sz="2200" dirty="0"/>
              <a:t>Grades will be posted on Blackboard</a:t>
            </a:r>
          </a:p>
          <a:p>
            <a:pPr lvl="1"/>
            <a:r>
              <a:rPr lang="en-US" sz="2200" dirty="0"/>
              <a:t>Announcements of course related events such as evaluations and the like</a:t>
            </a:r>
          </a:p>
          <a:p>
            <a:pPr lvl="1"/>
            <a:r>
              <a:rPr lang="en-US" sz="2200" dirty="0"/>
              <a:t>Course materials such as lecture slide decks will be available here</a:t>
            </a:r>
            <a:endParaRPr lang="en-US" sz="2200" dirty="0">
              <a:solidFill>
                <a:schemeClr val="accent6"/>
              </a:solidFill>
            </a:endParaRPr>
          </a:p>
          <a:p>
            <a:r>
              <a:rPr lang="en-US" sz="2600" dirty="0">
                <a:solidFill>
                  <a:schemeClr val="accent6"/>
                </a:solidFill>
              </a:rPr>
              <a:t>Course Website/Text Book: </a:t>
            </a:r>
            <a:r>
              <a:rPr lang="en-US" sz="2600" dirty="0">
                <a:hlinkClick r:id="rId2"/>
              </a:rPr>
              <a:t>https://scs.senecac.on.ca/~oop244/index.html</a:t>
            </a:r>
            <a:endParaRPr lang="en-US" sz="2600" dirty="0"/>
          </a:p>
          <a:p>
            <a:r>
              <a:rPr lang="en-US" sz="2600" dirty="0">
                <a:solidFill>
                  <a:schemeClr val="accent6"/>
                </a:solidFill>
              </a:rPr>
              <a:t>Course Timeline: </a:t>
            </a:r>
            <a:r>
              <a:rPr lang="en-US" sz="2600" dirty="0">
                <a:hlinkClick r:id="rId3"/>
              </a:rPr>
              <a:t>https://scs.senecac.on.ca/~oop244/pages/timeline.html</a:t>
            </a:r>
            <a:endParaRPr lang="en-US" sz="2600" dirty="0"/>
          </a:p>
          <a:p>
            <a:pPr marL="36900" indent="0">
              <a:buNone/>
            </a:pPr>
            <a:endParaRPr lang="en-US" dirty="0"/>
          </a:p>
          <a:p>
            <a:endParaRPr lang="en-US" dirty="0"/>
          </a:p>
        </p:txBody>
      </p:sp>
    </p:spTree>
    <p:extLst>
      <p:ext uri="{BB962C8B-B14F-4D97-AF65-F5344CB8AC3E}">
        <p14:creationId xmlns:p14="http://schemas.microsoft.com/office/powerpoint/2010/main" val="354456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ADE-C33B-47E3-B06E-F3CABB37B6D8}"/>
              </a:ext>
            </a:extLst>
          </p:cNvPr>
          <p:cNvSpPr>
            <a:spLocks noGrp="1"/>
          </p:cNvSpPr>
          <p:nvPr>
            <p:ph type="title"/>
          </p:nvPr>
        </p:nvSpPr>
        <p:spPr/>
        <p:txBody>
          <a:bodyPr/>
          <a:lstStyle/>
          <a:p>
            <a:r>
              <a:rPr lang="en-US" dirty="0"/>
              <a:t>Course Resources</a:t>
            </a:r>
          </a:p>
        </p:txBody>
      </p:sp>
      <p:sp>
        <p:nvSpPr>
          <p:cNvPr id="3" name="Content Placeholder 2">
            <a:extLst>
              <a:ext uri="{FF2B5EF4-FFF2-40B4-BE49-F238E27FC236}">
                <a16:creationId xmlns:a16="http://schemas.microsoft.com/office/drawing/2014/main" id="{8EE1983C-C170-4E5D-9FC4-6B7B02FD2B76}"/>
              </a:ext>
            </a:extLst>
          </p:cNvPr>
          <p:cNvSpPr>
            <a:spLocks noGrp="1"/>
          </p:cNvSpPr>
          <p:nvPr>
            <p:ph idx="1"/>
          </p:nvPr>
        </p:nvSpPr>
        <p:spPr/>
        <p:txBody>
          <a:bodyPr>
            <a:normAutofit fontScale="92500"/>
          </a:bodyPr>
          <a:lstStyle/>
          <a:p>
            <a:r>
              <a:rPr lang="en-US" sz="2800" dirty="0">
                <a:hlinkClick r:id="rId2"/>
              </a:rPr>
              <a:t>Course Outline</a:t>
            </a:r>
            <a:r>
              <a:rPr lang="en-US" sz="2800" dirty="0"/>
              <a:t> / </a:t>
            </a:r>
            <a:r>
              <a:rPr lang="en-US" sz="2800" dirty="0">
                <a:solidFill>
                  <a:schemeClr val="accent6"/>
                </a:solidFill>
              </a:rPr>
              <a:t>Course Addendum</a:t>
            </a:r>
          </a:p>
          <a:p>
            <a:pPr lvl="1"/>
            <a:r>
              <a:rPr lang="en-US" sz="2400" dirty="0"/>
              <a:t>The </a:t>
            </a:r>
            <a:r>
              <a:rPr lang="en-US" sz="2400" dirty="0" err="1">
                <a:solidFill>
                  <a:schemeClr val="accent5"/>
                </a:solidFill>
              </a:rPr>
              <a:t>defacto</a:t>
            </a:r>
            <a:r>
              <a:rPr lang="en-US" sz="2400" dirty="0"/>
              <a:t> outline on the overall scope of the course (learning outcomes, topic coverage, promotion policies…)</a:t>
            </a:r>
          </a:p>
          <a:p>
            <a:r>
              <a:rPr lang="en-US" sz="2800" dirty="0">
                <a:hlinkClick r:id="rId3"/>
              </a:rPr>
              <a:t>Seneca </a:t>
            </a:r>
            <a:r>
              <a:rPr lang="en-US" sz="2800" dirty="0" err="1">
                <a:hlinkClick r:id="rId3"/>
              </a:rPr>
              <a:t>Onthehub</a:t>
            </a:r>
            <a:r>
              <a:rPr lang="en-US" sz="2800" dirty="0">
                <a:hlinkClick r:id="rId3"/>
              </a:rPr>
              <a:t> Webstore</a:t>
            </a:r>
            <a:endParaRPr lang="en-US" sz="2800" dirty="0"/>
          </a:p>
          <a:p>
            <a:pPr lvl="1"/>
            <a:r>
              <a:rPr lang="en-US" sz="2400" dirty="0"/>
              <a:t>A webstore front where you can obtain software to enhance your learning or required software for your courses. Much of the software is either free if you are student of the school or at a highly reduced cost.</a:t>
            </a:r>
          </a:p>
          <a:p>
            <a:endParaRPr lang="en-US" dirty="0"/>
          </a:p>
        </p:txBody>
      </p:sp>
    </p:spTree>
    <p:extLst>
      <p:ext uri="{BB962C8B-B14F-4D97-AF65-F5344CB8AC3E}">
        <p14:creationId xmlns:p14="http://schemas.microsoft.com/office/powerpoint/2010/main" val="400792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792D-1041-42E0-887A-A2C8ECEBC557}"/>
              </a:ext>
            </a:extLst>
          </p:cNvPr>
          <p:cNvSpPr>
            <a:spLocks noGrp="1"/>
          </p:cNvSpPr>
          <p:nvPr>
            <p:ph type="title"/>
          </p:nvPr>
        </p:nvSpPr>
        <p:spPr/>
        <p:txBody>
          <a:bodyPr/>
          <a:lstStyle/>
          <a:p>
            <a:r>
              <a:rPr lang="en-US" dirty="0"/>
              <a:t>Course Resources</a:t>
            </a:r>
          </a:p>
        </p:txBody>
      </p:sp>
      <p:sp>
        <p:nvSpPr>
          <p:cNvPr id="3" name="Content Placeholder 2">
            <a:extLst>
              <a:ext uri="{FF2B5EF4-FFF2-40B4-BE49-F238E27FC236}">
                <a16:creationId xmlns:a16="http://schemas.microsoft.com/office/drawing/2014/main" id="{E0D3FB04-6BB6-40C1-B637-AD3CB6920FFE}"/>
              </a:ext>
            </a:extLst>
          </p:cNvPr>
          <p:cNvSpPr>
            <a:spLocks noGrp="1"/>
          </p:cNvSpPr>
          <p:nvPr>
            <p:ph idx="1"/>
          </p:nvPr>
        </p:nvSpPr>
        <p:spPr/>
        <p:txBody>
          <a:bodyPr>
            <a:normAutofit lnSpcReduction="10000"/>
          </a:bodyPr>
          <a:lstStyle/>
          <a:p>
            <a:r>
              <a:rPr lang="en-US" sz="2400" dirty="0">
                <a:hlinkClick r:id="rId2"/>
              </a:rPr>
              <a:t>Learning Centre</a:t>
            </a:r>
            <a:endParaRPr lang="en-US" sz="2400" dirty="0"/>
          </a:p>
          <a:p>
            <a:pPr lvl="1"/>
            <a:r>
              <a:rPr lang="en-US" sz="2000" dirty="0"/>
              <a:t>The </a:t>
            </a:r>
            <a:r>
              <a:rPr lang="en-US" sz="2000" dirty="0">
                <a:solidFill>
                  <a:schemeClr val="accent1"/>
                </a:solidFill>
              </a:rPr>
              <a:t>learning </a:t>
            </a:r>
            <a:r>
              <a:rPr lang="en-US" sz="2000" dirty="0" err="1">
                <a:solidFill>
                  <a:schemeClr val="accent1"/>
                </a:solidFill>
              </a:rPr>
              <a:t>centre</a:t>
            </a:r>
            <a:r>
              <a:rPr lang="en-US" sz="2000" dirty="0">
                <a:solidFill>
                  <a:schemeClr val="accent1"/>
                </a:solidFill>
              </a:rPr>
              <a:t> </a:t>
            </a:r>
            <a:r>
              <a:rPr lang="en-US" sz="2000" dirty="0"/>
              <a:t>provides weekly workshop sessions and tutoring for OOP244.</a:t>
            </a:r>
          </a:p>
          <a:p>
            <a:pPr lvl="1"/>
            <a:r>
              <a:rPr lang="en-US" sz="2000" dirty="0"/>
              <a:t>The workshops are free to attend and don’t require registration. Simply head over to the Learning Centre to check them out.</a:t>
            </a:r>
          </a:p>
          <a:p>
            <a:pPr lvl="1"/>
            <a:r>
              <a:rPr lang="en-US" sz="2000" dirty="0"/>
              <a:t>You can book a tutor in person or on Blackboard via the following </a:t>
            </a:r>
            <a:r>
              <a:rPr lang="en-US" sz="2000" dirty="0">
                <a:hlinkClick r:id="rId3"/>
              </a:rPr>
              <a:t>instructions</a:t>
            </a:r>
            <a:endParaRPr lang="en-US" sz="2000" dirty="0"/>
          </a:p>
          <a:p>
            <a:r>
              <a:rPr lang="en-US" sz="2400" dirty="0">
                <a:hlinkClick r:id="rId4"/>
              </a:rPr>
              <a:t>LinkedIn Online Learning</a:t>
            </a:r>
            <a:endParaRPr lang="en-US" sz="2400" dirty="0"/>
          </a:p>
          <a:p>
            <a:pPr lvl="1"/>
            <a:r>
              <a:rPr lang="en-US" sz="2000" dirty="0"/>
              <a:t>As a student of Seneca you also have access to this free online learning platform which you can use to enrich yourselves in this course or other topics of study</a:t>
            </a:r>
          </a:p>
        </p:txBody>
      </p:sp>
    </p:spTree>
    <p:extLst>
      <p:ext uri="{BB962C8B-B14F-4D97-AF65-F5344CB8AC3E}">
        <p14:creationId xmlns:p14="http://schemas.microsoft.com/office/powerpoint/2010/main" val="304707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C681-C571-4746-8290-B7D99FCC53CC}"/>
              </a:ext>
            </a:extLst>
          </p:cNvPr>
          <p:cNvSpPr>
            <a:spLocks noGrp="1"/>
          </p:cNvSpPr>
          <p:nvPr>
            <p:ph type="title"/>
          </p:nvPr>
        </p:nvSpPr>
        <p:spPr/>
        <p:txBody>
          <a:bodyPr/>
          <a:lstStyle/>
          <a:p>
            <a:r>
              <a:rPr lang="en-US" dirty="0"/>
              <a:t>Course Resources</a:t>
            </a:r>
          </a:p>
        </p:txBody>
      </p:sp>
      <p:sp>
        <p:nvSpPr>
          <p:cNvPr id="3" name="Content Placeholder 2">
            <a:extLst>
              <a:ext uri="{FF2B5EF4-FFF2-40B4-BE49-F238E27FC236}">
                <a16:creationId xmlns:a16="http://schemas.microsoft.com/office/drawing/2014/main" id="{6E43F0A6-042B-4D3C-9069-7DB6EE471876}"/>
              </a:ext>
            </a:extLst>
          </p:cNvPr>
          <p:cNvSpPr>
            <a:spLocks noGrp="1"/>
          </p:cNvSpPr>
          <p:nvPr>
            <p:ph idx="1"/>
          </p:nvPr>
        </p:nvSpPr>
        <p:spPr/>
        <p:txBody>
          <a:bodyPr>
            <a:normAutofit fontScale="92500" lnSpcReduction="10000"/>
          </a:bodyPr>
          <a:lstStyle/>
          <a:p>
            <a:r>
              <a:rPr lang="en-US" sz="2400" dirty="0">
                <a:hlinkClick r:id="rId2"/>
              </a:rPr>
              <a:t>Seneca Library</a:t>
            </a:r>
            <a:endParaRPr lang="en-US" sz="2400" dirty="0"/>
          </a:p>
          <a:p>
            <a:pPr lvl="1"/>
            <a:r>
              <a:rPr lang="en-US" sz="2000" dirty="0"/>
              <a:t>There are an abundance of physical and digital books on programming and C++ available for your uses</a:t>
            </a:r>
          </a:p>
          <a:p>
            <a:pPr lvl="1"/>
            <a:r>
              <a:rPr lang="en-US" sz="2000" dirty="0"/>
              <a:t>One of my recommended texts is: </a:t>
            </a:r>
            <a:r>
              <a:rPr lang="en-US" sz="2000" dirty="0">
                <a:solidFill>
                  <a:srgbClr val="FFFF00"/>
                </a:solidFill>
              </a:rPr>
              <a:t>Bjarne </a:t>
            </a:r>
            <a:r>
              <a:rPr lang="en-US" sz="2000" dirty="0" err="1">
                <a:solidFill>
                  <a:srgbClr val="FFFF00"/>
                </a:solidFill>
              </a:rPr>
              <a:t>Stroustrup’s</a:t>
            </a:r>
            <a:r>
              <a:rPr lang="en-US" sz="2000" dirty="0">
                <a:solidFill>
                  <a:srgbClr val="FFFF00"/>
                </a:solidFill>
              </a:rPr>
              <a:t> </a:t>
            </a:r>
            <a:r>
              <a:rPr lang="en-US" sz="2000" dirty="0"/>
              <a:t>“</a:t>
            </a:r>
            <a:r>
              <a:rPr lang="en-US" sz="2000" dirty="0">
                <a:hlinkClick r:id="rId3"/>
              </a:rPr>
              <a:t>The C++ programming language</a:t>
            </a:r>
            <a:r>
              <a:rPr lang="en-US" sz="2000" dirty="0"/>
              <a:t>”</a:t>
            </a:r>
          </a:p>
          <a:p>
            <a:r>
              <a:rPr lang="en-US" sz="2400" dirty="0">
                <a:hlinkClick r:id="rId4" action="ppaction://hlinkfile"/>
              </a:rPr>
              <a:t>cplusplus.com</a:t>
            </a:r>
            <a:endParaRPr lang="en-US" sz="2400" dirty="0"/>
          </a:p>
          <a:p>
            <a:pPr lvl="1"/>
            <a:r>
              <a:rPr lang="en-US" sz="2000" dirty="0"/>
              <a:t>Fairly down to earth reference for C and C++ functions, libraries and more</a:t>
            </a:r>
          </a:p>
          <a:p>
            <a:r>
              <a:rPr lang="en-US" sz="2400" dirty="0">
                <a:hlinkClick r:id="rId5" action="ppaction://hlinkfile"/>
              </a:rPr>
              <a:t>cppreference.com</a:t>
            </a:r>
            <a:endParaRPr lang="en-US" sz="2400" dirty="0"/>
          </a:p>
          <a:p>
            <a:pPr lvl="1"/>
            <a:r>
              <a:rPr lang="en-US" sz="2000" dirty="0"/>
              <a:t>More technical but complete reference for C and C++ as a whole</a:t>
            </a:r>
          </a:p>
          <a:p>
            <a:pPr lvl="1"/>
            <a:endParaRPr lang="en-US" dirty="0"/>
          </a:p>
        </p:txBody>
      </p:sp>
    </p:spTree>
    <p:extLst>
      <p:ext uri="{BB962C8B-B14F-4D97-AF65-F5344CB8AC3E}">
        <p14:creationId xmlns:p14="http://schemas.microsoft.com/office/powerpoint/2010/main" val="385304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lstStyle/>
          <a:p>
            <a:r>
              <a:rPr lang="en-US" sz="2800" dirty="0"/>
              <a:t>Format:</a:t>
            </a:r>
          </a:p>
          <a:p>
            <a:pPr lvl="1"/>
            <a:r>
              <a:rPr lang="en-US" sz="2800" dirty="0"/>
              <a:t>1 Weekly </a:t>
            </a:r>
            <a:r>
              <a:rPr lang="en-US" sz="2800" dirty="0">
                <a:solidFill>
                  <a:schemeClr val="accent1"/>
                </a:solidFill>
              </a:rPr>
              <a:t>Lecture (First class of the week)</a:t>
            </a:r>
          </a:p>
          <a:p>
            <a:pPr lvl="1"/>
            <a:r>
              <a:rPr lang="en-US" sz="2800" dirty="0"/>
              <a:t>1 Weekly </a:t>
            </a:r>
            <a:r>
              <a:rPr lang="en-US" sz="2800" dirty="0">
                <a:solidFill>
                  <a:srgbClr val="FFFF00"/>
                </a:solidFill>
              </a:rPr>
              <a:t>Lab (Flex period)</a:t>
            </a:r>
          </a:p>
          <a:p>
            <a:pPr lvl="1"/>
            <a:endParaRPr lang="en-US" sz="2800" dirty="0"/>
          </a:p>
          <a:p>
            <a:r>
              <a:rPr lang="en-US" sz="2800" dirty="0"/>
              <a:t>Course Standards/Policies: </a:t>
            </a:r>
            <a:r>
              <a:rPr lang="en-US" sz="2800" dirty="0">
                <a:hlinkClick r:id="rId3"/>
              </a:rPr>
              <a:t>https://scs.senecac.on.ca/~oop244/index.html</a:t>
            </a:r>
            <a:endParaRPr lang="en-US" sz="2800" dirty="0"/>
          </a:p>
          <a:p>
            <a:endParaRPr lang="en-US" sz="2400" dirty="0"/>
          </a:p>
          <a:p>
            <a:endParaRPr lang="en-US" dirty="0"/>
          </a:p>
        </p:txBody>
      </p:sp>
    </p:spTree>
    <p:extLst>
      <p:ext uri="{BB962C8B-B14F-4D97-AF65-F5344CB8AC3E}">
        <p14:creationId xmlns:p14="http://schemas.microsoft.com/office/powerpoint/2010/main" val="304917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81E-447E-4F4A-AAC7-41A6D44E1FB4}"/>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A3C338FB-275F-4913-9248-D680156CEB45}"/>
              </a:ext>
            </a:extLst>
          </p:cNvPr>
          <p:cNvSpPr>
            <a:spLocks noGrp="1"/>
          </p:cNvSpPr>
          <p:nvPr>
            <p:ph idx="1"/>
          </p:nvPr>
        </p:nvSpPr>
        <p:spPr/>
        <p:txBody>
          <a:bodyPr>
            <a:normAutofit lnSpcReduction="10000"/>
          </a:bodyPr>
          <a:lstStyle/>
          <a:p>
            <a:r>
              <a:rPr lang="en-US" sz="2800" dirty="0">
                <a:solidFill>
                  <a:srgbClr val="FFFF00"/>
                </a:solidFill>
              </a:rPr>
              <a:t>Quizzes</a:t>
            </a:r>
            <a:r>
              <a:rPr lang="en-US" sz="2800" dirty="0"/>
              <a:t> will be done on a per week basis. They will be available every Monday for a window of 24 hours (local Toronto time). Once you begin you will have 15 minutes to complete the quiz.</a:t>
            </a:r>
          </a:p>
          <a:p>
            <a:r>
              <a:rPr lang="en-US" sz="2800" dirty="0">
                <a:solidFill>
                  <a:schemeClr val="accent6"/>
                </a:solidFill>
              </a:rPr>
              <a:t>If you for some reason miss this window, you will get a mark of zero and there will be no retakes</a:t>
            </a:r>
          </a:p>
          <a:p>
            <a:r>
              <a:rPr lang="en-US" sz="2800" dirty="0">
                <a:solidFill>
                  <a:srgbClr val="FFFF00"/>
                </a:solidFill>
              </a:rPr>
              <a:t>We take the top 8 of 10 quizzes into account for your grade</a:t>
            </a:r>
          </a:p>
          <a:p>
            <a:endParaRPr lang="en-US" sz="2800" dirty="0"/>
          </a:p>
          <a:p>
            <a:endParaRPr lang="en-US" sz="2800" dirty="0"/>
          </a:p>
        </p:txBody>
      </p:sp>
    </p:spTree>
    <p:extLst>
      <p:ext uri="{BB962C8B-B14F-4D97-AF65-F5344CB8AC3E}">
        <p14:creationId xmlns:p14="http://schemas.microsoft.com/office/powerpoint/2010/main" val="2419363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992</TotalTime>
  <Words>965</Words>
  <Application>Microsoft Office PowerPoint</Application>
  <PresentationFormat>Widescreen</PresentationFormat>
  <Paragraphs>97</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OOP244</vt:lpstr>
      <vt:lpstr>Agenda</vt:lpstr>
      <vt:lpstr>Course Overview</vt:lpstr>
      <vt:lpstr>Course Resources</vt:lpstr>
      <vt:lpstr>Course Resources</vt:lpstr>
      <vt:lpstr>Course Resources</vt:lpstr>
      <vt:lpstr>Course Resources</vt:lpstr>
      <vt:lpstr>Course Format</vt:lpstr>
      <vt:lpstr>Course Format</vt:lpstr>
      <vt:lpstr>Course Format</vt:lpstr>
      <vt:lpstr>Course Format</vt:lpstr>
      <vt:lpstr>Course Format</vt:lpstr>
      <vt:lpstr>Course Format</vt:lpstr>
      <vt:lpstr>Matrix</vt:lpstr>
      <vt:lpstr>Evaluations</vt:lpstr>
      <vt:lpstr>Promotion Policy</vt:lpstr>
      <vt:lpstr>Communication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OOP244</dc:title>
  <dc:creator>Hong Zhan Huang</dc:creator>
  <cp:lastModifiedBy>Hong Zhan Huang</cp:lastModifiedBy>
  <cp:revision>203</cp:revision>
  <dcterms:created xsi:type="dcterms:W3CDTF">2019-01-07T01:08:02Z</dcterms:created>
  <dcterms:modified xsi:type="dcterms:W3CDTF">2020-09-13T19:29:10Z</dcterms:modified>
</cp:coreProperties>
</file>