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notesMasterIdLst>
    <p:notesMasterId r:id="rId43"/>
  </p:notesMasterIdLst>
  <p:sldIdLst>
    <p:sldId id="257" r:id="rId2"/>
    <p:sldId id="258" r:id="rId3"/>
    <p:sldId id="256" r:id="rId4"/>
    <p:sldId id="259" r:id="rId5"/>
    <p:sldId id="262" r:id="rId6"/>
    <p:sldId id="260" r:id="rId7"/>
    <p:sldId id="263" r:id="rId8"/>
    <p:sldId id="261" r:id="rId9"/>
    <p:sldId id="264" r:id="rId10"/>
    <p:sldId id="267" r:id="rId11"/>
    <p:sldId id="265" r:id="rId12"/>
    <p:sldId id="266" r:id="rId13"/>
    <p:sldId id="269" r:id="rId14"/>
    <p:sldId id="268" r:id="rId15"/>
    <p:sldId id="270" r:id="rId16"/>
    <p:sldId id="291" r:id="rId17"/>
    <p:sldId id="271" r:id="rId18"/>
    <p:sldId id="272" r:id="rId19"/>
    <p:sldId id="274" r:id="rId20"/>
    <p:sldId id="273" r:id="rId21"/>
    <p:sldId id="292" r:id="rId22"/>
    <p:sldId id="276" r:id="rId23"/>
    <p:sldId id="277" r:id="rId24"/>
    <p:sldId id="282" r:id="rId25"/>
    <p:sldId id="275" r:id="rId26"/>
    <p:sldId id="281" r:id="rId27"/>
    <p:sldId id="280" r:id="rId28"/>
    <p:sldId id="278" r:id="rId29"/>
    <p:sldId id="283" r:id="rId30"/>
    <p:sldId id="284" r:id="rId31"/>
    <p:sldId id="285" r:id="rId32"/>
    <p:sldId id="293" r:id="rId33"/>
    <p:sldId id="286" r:id="rId34"/>
    <p:sldId id="279" r:id="rId35"/>
    <p:sldId id="287" r:id="rId36"/>
    <p:sldId id="288" r:id="rId37"/>
    <p:sldId id="289" r:id="rId38"/>
    <p:sldId id="290" r:id="rId39"/>
    <p:sldId id="294" r:id="rId40"/>
    <p:sldId id="295" r:id="rId41"/>
    <p:sldId id="296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1" d="100"/>
          <a:sy n="121" d="100"/>
        </p:scale>
        <p:origin x="246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DD870-808A-437C-9CBB-6B042010A08E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5E3B2-7BCB-4D82-B478-D6A079D72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57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5E3B2-7BCB-4D82-B478-D6A079D728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215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5E3B2-7BCB-4D82-B478-D6A079D728C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4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5E3B2-7BCB-4D82-B478-D6A079D728C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85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5E3B2-7BCB-4D82-B478-D6A079D728C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184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5E3B2-7BCB-4D82-B478-D6A079D728C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952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5E3B2-7BCB-4D82-B478-D6A079D728C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9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5E3B2-7BCB-4D82-B478-D6A079D728C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148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5E3B2-7BCB-4D82-B478-D6A079D728C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264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5E3B2-7BCB-4D82-B478-D6A079D728C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09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5E3B2-7BCB-4D82-B478-D6A079D728C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123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5E3B2-7BCB-4D82-B478-D6A079D728C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67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5E3B2-7BCB-4D82-B478-D6A079D728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694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5E3B2-7BCB-4D82-B478-D6A079D728C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675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5E3B2-7BCB-4D82-B478-D6A079D728C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441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5E3B2-7BCB-4D82-B478-D6A079D728C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290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5E3B2-7BCB-4D82-B478-D6A079D728C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152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5E3B2-7BCB-4D82-B478-D6A079D728C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674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5E3B2-7BCB-4D82-B478-D6A079D728C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423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5E3B2-7BCB-4D82-B478-D6A079D728C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793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5E3B2-7BCB-4D82-B478-D6A079D728C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900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5E3B2-7BCB-4D82-B478-D6A079D728C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782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5E3B2-7BCB-4D82-B478-D6A079D728C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96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5E3B2-7BCB-4D82-B478-D6A079D728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004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5E3B2-7BCB-4D82-B478-D6A079D728C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62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5E3B2-7BCB-4D82-B478-D6A079D728C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77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5E3B2-7BCB-4D82-B478-D6A079D728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5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5E3B2-7BCB-4D82-B478-D6A079D728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16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5E3B2-7BCB-4D82-B478-D6A079D728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66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5E3B2-7BCB-4D82-B478-D6A079D728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91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5E3B2-7BCB-4D82-B478-D6A079D728C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903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5E3B2-7BCB-4D82-B478-D6A079D728C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2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9CC9-91DE-BC44-A52E-712E95834F5D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9F4B-B90B-3B45-AD23-C0A19E914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36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9CC9-91DE-BC44-A52E-712E95834F5D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9F4B-B90B-3B45-AD23-C0A19E914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27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9CC9-91DE-BC44-A52E-712E95834F5D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9F4B-B90B-3B45-AD23-C0A19E914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61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9CC9-91DE-BC44-A52E-712E95834F5D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9F4B-B90B-3B45-AD23-C0A19E914CF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8480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9CC9-91DE-BC44-A52E-712E95834F5D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9F4B-B90B-3B45-AD23-C0A19E914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94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9CC9-91DE-BC44-A52E-712E95834F5D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9F4B-B90B-3B45-AD23-C0A19E914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47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9CC9-91DE-BC44-A52E-712E95834F5D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9F4B-B90B-3B45-AD23-C0A19E914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85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9CC9-91DE-BC44-A52E-712E95834F5D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9F4B-B90B-3B45-AD23-C0A19E914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93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9CC9-91DE-BC44-A52E-712E95834F5D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9F4B-B90B-3B45-AD23-C0A19E914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8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9CC9-91DE-BC44-A52E-712E95834F5D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9F4B-B90B-3B45-AD23-C0A19E914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9CC9-91DE-BC44-A52E-712E95834F5D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9F4B-B90B-3B45-AD23-C0A19E914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13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9CC9-91DE-BC44-A52E-712E95834F5D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9F4B-B90B-3B45-AD23-C0A19E914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8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9CC9-91DE-BC44-A52E-712E95834F5D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9F4B-B90B-3B45-AD23-C0A19E914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1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9CC9-91DE-BC44-A52E-712E95834F5D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9F4B-B90B-3B45-AD23-C0A19E914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50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9CC9-91DE-BC44-A52E-712E95834F5D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9F4B-B90B-3B45-AD23-C0A19E914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5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9CC9-91DE-BC44-A52E-712E95834F5D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9F4B-B90B-3B45-AD23-C0A19E914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58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9CC9-91DE-BC44-A52E-712E95834F5D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9F4B-B90B-3B45-AD23-C0A19E914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57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59CC9-91DE-BC44-A52E-712E95834F5D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F9F4B-B90B-3B45-AD23-C0A19E914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817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4DDE03-3DD3-4333-AF02-257997E093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1266C5A-3DA2-45BF-9E7C-CAE4057821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Getting started with C++ and OOP</a:t>
            </a:r>
          </a:p>
        </p:txBody>
      </p:sp>
    </p:spTree>
    <p:extLst>
      <p:ext uri="{BB962C8B-B14F-4D97-AF65-F5344CB8AC3E}">
        <p14:creationId xmlns:p14="http://schemas.microsoft.com/office/powerpoint/2010/main" val="1721167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26D5A-D0E0-4A1A-9569-82F41719C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 Ex 1-1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5DA13-D85B-40BC-853C-4DBF0F7A9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If we have two functions named max, we will get a compilation error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2EFD03-6B0B-463F-BCB7-E615635A4B64}"/>
              </a:ext>
            </a:extLst>
          </p:cNvPr>
          <p:cNvSpPr/>
          <p:nvPr/>
        </p:nvSpPr>
        <p:spPr>
          <a:xfrm>
            <a:off x="1026630" y="2785308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DCDCAA"/>
                </a:solidFill>
                <a:latin typeface="Consolas" panose="020B0609020204030204" pitchFamily="49" charset="0"/>
              </a:rPr>
              <a:t>max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b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CA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DCDCAA"/>
                </a:solidFill>
                <a:latin typeface="Consolas" panose="020B0609020204030204" pitchFamily="49" charset="0"/>
              </a:rPr>
              <a:t>max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b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CA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B5CEA8"/>
                </a:solidFill>
                <a:latin typeface="Consolas" panose="020B0609020204030204" pitchFamily="49" charset="0"/>
              </a:rPr>
              <a:t>101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469E59-B03E-46A0-BDDB-76B478A46F73}"/>
              </a:ext>
            </a:extLst>
          </p:cNvPr>
          <p:cNvSpPr/>
          <p:nvPr/>
        </p:nvSpPr>
        <p:spPr>
          <a:xfrm>
            <a:off x="3503130" y="2923807"/>
            <a:ext cx="547932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names.cpp: In function 'int max()':</a:t>
            </a:r>
          </a:p>
          <a:p>
            <a:r>
              <a:rPr lang="en-US" dirty="0"/>
              <a:t>names.cpp:6:5: </a:t>
            </a:r>
            <a:r>
              <a:rPr lang="en-US" dirty="0">
                <a:solidFill>
                  <a:schemeClr val="accent1"/>
                </a:solidFill>
              </a:rPr>
              <a:t>error</a:t>
            </a:r>
            <a:r>
              <a:rPr lang="en-US" dirty="0"/>
              <a:t>: redefinition of 'int max()'</a:t>
            </a:r>
          </a:p>
          <a:p>
            <a:r>
              <a:rPr lang="en-US" dirty="0"/>
              <a:t> int max() {</a:t>
            </a:r>
          </a:p>
          <a:p>
            <a:r>
              <a:rPr lang="en-US" dirty="0"/>
              <a:t>     </a:t>
            </a:r>
            <a:r>
              <a:rPr lang="en-US" dirty="0">
                <a:solidFill>
                  <a:srgbClr val="92D050"/>
                </a:solidFill>
              </a:rPr>
              <a:t>^</a:t>
            </a:r>
          </a:p>
          <a:p>
            <a:r>
              <a:rPr lang="en-US" dirty="0"/>
              <a:t>names.cpp:1:5: </a:t>
            </a:r>
            <a:r>
              <a:rPr lang="en-US" dirty="0">
                <a:solidFill>
                  <a:schemeClr val="accent1"/>
                </a:solidFill>
              </a:rPr>
              <a:t>error</a:t>
            </a:r>
            <a:r>
              <a:rPr lang="en-US" dirty="0"/>
              <a:t>: 'int max()' previously defined here</a:t>
            </a:r>
          </a:p>
          <a:p>
            <a:r>
              <a:rPr lang="en-US" dirty="0"/>
              <a:t> int max() {</a:t>
            </a:r>
          </a:p>
          <a:p>
            <a:r>
              <a:rPr lang="en-US" dirty="0"/>
              <a:t>     </a:t>
            </a:r>
            <a:r>
              <a:rPr lang="en-US" dirty="0">
                <a:solidFill>
                  <a:srgbClr val="92D050"/>
                </a:solidFill>
              </a:rPr>
              <a:t>^</a:t>
            </a:r>
          </a:p>
        </p:txBody>
      </p:sp>
    </p:spTree>
    <p:extLst>
      <p:ext uri="{BB962C8B-B14F-4D97-AF65-F5344CB8AC3E}">
        <p14:creationId xmlns:p14="http://schemas.microsoft.com/office/powerpoint/2010/main" val="3939739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A9BC7-BA52-4B71-BB94-51E43197C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 Ex 1-2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5541F3-DB47-44FE-A197-6E542388A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09348" y="1732449"/>
            <a:ext cx="3795373" cy="2938942"/>
          </a:xfrm>
        </p:spPr>
        <p:txBody>
          <a:bodyPr/>
          <a:lstStyle/>
          <a:p>
            <a:r>
              <a:rPr lang="en-US" dirty="0"/>
              <a:t>Scott’s namespace world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2143A0-B142-4C64-ACE8-EB10FF161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6170" y="1732451"/>
            <a:ext cx="3798499" cy="2938941"/>
          </a:xfrm>
        </p:spPr>
        <p:txBody>
          <a:bodyPr/>
          <a:lstStyle/>
          <a:p>
            <a:r>
              <a:rPr lang="en-US" dirty="0"/>
              <a:t>Nick’s namespace world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C3AF6B-68BC-4431-BBCA-F30D1C4CAC19}"/>
              </a:ext>
            </a:extLst>
          </p:cNvPr>
          <p:cNvSpPr/>
          <p:nvPr/>
        </p:nvSpPr>
        <p:spPr>
          <a:xfrm>
            <a:off x="2376358" y="2734352"/>
            <a:ext cx="314076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4EC9B0"/>
                </a:solidFill>
                <a:latin typeface="Consolas" panose="020B0609020204030204" pitchFamily="49" charset="0"/>
              </a:rPr>
              <a:t>scott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endParaRPr lang="en-CA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int </a:t>
            </a:r>
            <a:r>
              <a:rPr lang="en-CA" dirty="0">
                <a:solidFill>
                  <a:schemeClr val="tx2"/>
                </a:solidFill>
                <a:latin typeface="Consolas" panose="020B0609020204030204" pitchFamily="49" charset="0"/>
              </a:rPr>
              <a:t>x = </a:t>
            </a:r>
            <a:r>
              <a:rPr lang="en-CA" dirty="0">
                <a:solidFill>
                  <a:srgbClr val="92D050"/>
                </a:solidFill>
                <a:latin typeface="Consolas" panose="020B0609020204030204" pitchFamily="49" charset="0"/>
              </a:rPr>
              <a:t>2</a:t>
            </a:r>
            <a:r>
              <a:rPr lang="en-CA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  <a:b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DCDCAA"/>
                </a:solidFill>
                <a:latin typeface="Consolas" panose="020B0609020204030204" pitchFamily="49" charset="0"/>
              </a:rPr>
              <a:t>max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CA" dirty="0">
                <a:solidFill>
                  <a:srgbClr val="C586C0"/>
                </a:solidFill>
                <a:latin typeface="Consolas" panose="020B0609020204030204" pitchFamily="49" charset="0"/>
              </a:rPr>
              <a:t>    return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B5CEA8"/>
                </a:solidFill>
                <a:latin typeface="Consolas" panose="020B0609020204030204" pitchFamily="49" charset="0"/>
              </a:rPr>
              <a:t>888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A2E15C-ADAD-4B83-8F46-C82110EF79B2}"/>
              </a:ext>
            </a:extLst>
          </p:cNvPr>
          <p:cNvSpPr/>
          <p:nvPr/>
        </p:nvSpPr>
        <p:spPr>
          <a:xfrm>
            <a:off x="6344479" y="2734353"/>
            <a:ext cx="280283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4EC9B0"/>
                </a:solidFill>
                <a:latin typeface="Consolas" panose="020B0609020204030204" pitchFamily="49" charset="0"/>
              </a:rPr>
              <a:t>nick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endParaRPr lang="en-CA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int </a:t>
            </a:r>
            <a:r>
              <a:rPr lang="en-CA" dirty="0">
                <a:solidFill>
                  <a:schemeClr val="tx2"/>
                </a:solidFill>
                <a:latin typeface="Consolas" panose="020B0609020204030204" pitchFamily="49" charset="0"/>
              </a:rPr>
              <a:t>x = </a:t>
            </a:r>
            <a:r>
              <a:rPr lang="en-CA" dirty="0">
                <a:solidFill>
                  <a:srgbClr val="92D050"/>
                </a:solidFill>
                <a:latin typeface="Consolas" panose="020B0609020204030204" pitchFamily="49" charset="0"/>
              </a:rPr>
              <a:t>3</a:t>
            </a:r>
            <a:r>
              <a:rPr lang="en-CA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  <a:b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DCDCAA"/>
                </a:solidFill>
                <a:latin typeface="Consolas" panose="020B0609020204030204" pitchFamily="49" charset="0"/>
              </a:rPr>
              <a:t>max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CA" dirty="0">
                <a:solidFill>
                  <a:srgbClr val="C586C0"/>
                </a:solidFill>
                <a:latin typeface="Consolas" panose="020B0609020204030204" pitchFamily="49" charset="0"/>
              </a:rPr>
              <a:t>    return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B5CEA8"/>
                </a:solidFill>
                <a:latin typeface="Consolas" panose="020B0609020204030204" pitchFamily="49" charset="0"/>
              </a:rPr>
              <a:t>999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7774458-651E-40BA-9ADD-94A81DC236E3}"/>
              </a:ext>
            </a:extLst>
          </p:cNvPr>
          <p:cNvSpPr txBox="1">
            <a:spLocks/>
          </p:cNvSpPr>
          <p:nvPr/>
        </p:nvSpPr>
        <p:spPr>
          <a:xfrm>
            <a:off x="2208014" y="4974328"/>
            <a:ext cx="7765322" cy="81991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Now we can have two function named max and two x variables as long as keep them in their own namespaces.</a:t>
            </a:r>
          </a:p>
        </p:txBody>
      </p:sp>
    </p:spTree>
    <p:extLst>
      <p:ext uri="{BB962C8B-B14F-4D97-AF65-F5344CB8AC3E}">
        <p14:creationId xmlns:p14="http://schemas.microsoft.com/office/powerpoint/2010/main" val="4281036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64B112-A779-4A75-9F33-C570423A2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 Ex 1-3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9A0BB6-C2CB-4A95-91DA-14640D188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Making use of those </a:t>
            </a:r>
            <a:r>
              <a:rPr lang="en-US" sz="2400" dirty="0" err="1">
                <a:solidFill>
                  <a:srgbClr val="FFFF00"/>
                </a:solidFill>
              </a:rPr>
              <a:t>namespace’d</a:t>
            </a:r>
            <a:r>
              <a:rPr lang="en-US" sz="2400" dirty="0"/>
              <a:t> functions or variables is done by explicitly referring to the namespace that the functions or variable belong to: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0A7D79-E0D0-4CDD-A87E-68C5BCCDFF7A}"/>
              </a:ext>
            </a:extLst>
          </p:cNvPr>
          <p:cNvSpPr/>
          <p:nvPr/>
        </p:nvSpPr>
        <p:spPr>
          <a:xfrm>
            <a:off x="3529782" y="331867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nick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::x++ // Increasing nick’s x</a:t>
            </a:r>
          </a:p>
          <a:p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scott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::x-- // Decreasing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scott’s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x</a:t>
            </a:r>
          </a:p>
        </p:txBody>
      </p:sp>
    </p:spTree>
    <p:extLst>
      <p:ext uri="{BB962C8B-B14F-4D97-AF65-F5344CB8AC3E}">
        <p14:creationId xmlns:p14="http://schemas.microsoft.com/office/powerpoint/2010/main" val="2228858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705DC-E721-423C-8FE1-67628E9A5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 </a:t>
            </a:r>
            <a:r>
              <a:rPr lang="en-US" dirty="0">
                <a:solidFill>
                  <a:schemeClr val="accent2"/>
                </a:solidFill>
              </a:rPr>
              <a:t>using</a:t>
            </a:r>
            <a:r>
              <a:rPr lang="en-US" dirty="0"/>
              <a:t>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BC00A-061B-432C-BC5D-214BF0EB3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alternative to specifying the namespace every time you can specify which scope you are making use of in your code from the get go: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only want a single </a:t>
            </a:r>
            <a:r>
              <a:rPr lang="en-US" dirty="0">
                <a:solidFill>
                  <a:schemeClr val="accent2"/>
                </a:solidFill>
              </a:rPr>
              <a:t>identifier</a:t>
            </a:r>
            <a:r>
              <a:rPr lang="en-US" dirty="0"/>
              <a:t> from a namespace you can also specify that with the using keyword: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14C58F-5504-42E1-9940-396958B2B03C}"/>
              </a:ext>
            </a:extLst>
          </p:cNvPr>
          <p:cNvSpPr/>
          <p:nvPr/>
        </p:nvSpPr>
        <p:spPr>
          <a:xfrm>
            <a:off x="4353390" y="2906404"/>
            <a:ext cx="34772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nick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x++ // Increasing nick’s 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72E93D-82DF-4E04-AAB6-794CCCBB959C}"/>
              </a:ext>
            </a:extLst>
          </p:cNvPr>
          <p:cNvSpPr/>
          <p:nvPr/>
        </p:nvSpPr>
        <p:spPr>
          <a:xfrm>
            <a:off x="4353390" y="4579491"/>
            <a:ext cx="34772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nick::x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x++ // Increasing nick’s x</a:t>
            </a:r>
          </a:p>
        </p:txBody>
      </p:sp>
    </p:spTree>
    <p:extLst>
      <p:ext uri="{BB962C8B-B14F-4D97-AF65-F5344CB8AC3E}">
        <p14:creationId xmlns:p14="http://schemas.microsoft.com/office/powerpoint/2010/main" val="1184858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B9619-8887-4D99-B350-52D8A87B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9713D-003A-4ABE-B219-72B7CC4A4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Printing to the </a:t>
            </a:r>
            <a:r>
              <a:rPr lang="en-US" sz="2400" dirty="0">
                <a:solidFill>
                  <a:schemeClr val="accent2"/>
                </a:solidFill>
              </a:rPr>
              <a:t>standard output device </a:t>
            </a:r>
            <a:r>
              <a:rPr lang="en-US" sz="2400" dirty="0"/>
              <a:t>or accepting data from the </a:t>
            </a:r>
            <a:r>
              <a:rPr lang="en-US" sz="2400" dirty="0">
                <a:solidFill>
                  <a:schemeClr val="accent2"/>
                </a:solidFill>
              </a:rPr>
              <a:t>standard input device </a:t>
            </a:r>
            <a:r>
              <a:rPr lang="en-US" sz="2400" dirty="0"/>
              <a:t>in C++ takes a different shape than in C</a:t>
            </a:r>
          </a:p>
          <a:p>
            <a:r>
              <a:rPr lang="en-US" sz="2400" dirty="0"/>
              <a:t>C++ makes use of </a:t>
            </a:r>
            <a:r>
              <a:rPr lang="en-US" sz="2400" dirty="0">
                <a:solidFill>
                  <a:srgbClr val="92D050"/>
                </a:solidFill>
              </a:rPr>
              <a:t>objects</a:t>
            </a:r>
            <a:r>
              <a:rPr lang="en-US" sz="2400" dirty="0"/>
              <a:t> from its </a:t>
            </a:r>
            <a:r>
              <a:rPr lang="en-US" sz="2400" dirty="0">
                <a:solidFill>
                  <a:srgbClr val="FFFF00"/>
                </a:solidFill>
              </a:rPr>
              <a:t>&lt;iostream&gt; </a:t>
            </a:r>
            <a:r>
              <a:rPr lang="en-US" sz="2400" dirty="0"/>
              <a:t>library (as compared to the </a:t>
            </a:r>
            <a:r>
              <a:rPr lang="en-US" sz="2400" dirty="0">
                <a:solidFill>
                  <a:schemeClr val="accent6"/>
                </a:solidFill>
              </a:rPr>
              <a:t>&lt;</a:t>
            </a:r>
            <a:r>
              <a:rPr lang="en-US" sz="2400" dirty="0" err="1">
                <a:solidFill>
                  <a:schemeClr val="accent6"/>
                </a:solidFill>
              </a:rPr>
              <a:t>stdio.h</a:t>
            </a:r>
            <a:r>
              <a:rPr lang="en-US" sz="2400" dirty="0">
                <a:solidFill>
                  <a:schemeClr val="accent6"/>
                </a:solidFill>
              </a:rPr>
              <a:t>&gt; </a:t>
            </a:r>
            <a:r>
              <a:rPr lang="en-US" sz="2400" dirty="0"/>
              <a:t>library in C) to do input and output. These objects </a:t>
            </a:r>
            <a:r>
              <a:rPr lang="en-US" sz="2400" dirty="0" err="1">
                <a:solidFill>
                  <a:srgbClr val="92D050"/>
                </a:solidFill>
              </a:rPr>
              <a:t>cout</a:t>
            </a:r>
            <a:r>
              <a:rPr lang="en-US" sz="2400" dirty="0"/>
              <a:t> and </a:t>
            </a:r>
            <a:r>
              <a:rPr lang="en-US" sz="2400" dirty="0" err="1">
                <a:solidFill>
                  <a:srgbClr val="92D050"/>
                </a:solidFill>
              </a:rPr>
              <a:t>cin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/>
              <a:t>are used differently from the C languages </a:t>
            </a:r>
            <a:r>
              <a:rPr lang="en-US" sz="2400" dirty="0" err="1">
                <a:solidFill>
                  <a:srgbClr val="FFC000"/>
                </a:solidFill>
              </a:rPr>
              <a:t>printf</a:t>
            </a:r>
            <a:r>
              <a:rPr lang="en-US" sz="2400" dirty="0">
                <a:solidFill>
                  <a:srgbClr val="FFC000"/>
                </a:solidFill>
              </a:rPr>
              <a:t>() </a:t>
            </a:r>
            <a:r>
              <a:rPr lang="en-US" sz="2400" dirty="0"/>
              <a:t>and </a:t>
            </a:r>
            <a:r>
              <a:rPr lang="en-US" sz="2400" dirty="0" err="1">
                <a:solidFill>
                  <a:srgbClr val="FFC000"/>
                </a:solidFill>
              </a:rPr>
              <a:t>scanf</a:t>
            </a:r>
            <a:r>
              <a:rPr lang="en-US" sz="2400" dirty="0">
                <a:solidFill>
                  <a:srgbClr val="FFC000"/>
                </a:solidFill>
              </a:rPr>
              <a:t>()</a:t>
            </a:r>
            <a:r>
              <a:rPr lang="en-US" sz="2400" dirty="0"/>
              <a:t> but they are quite convenient. </a:t>
            </a:r>
          </a:p>
          <a:p>
            <a:pPr marL="369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052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B9231F-9B90-4F60-A0A6-D88323939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C vs C++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E0D455-83F0-4AA9-B481-6A66D880FD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144C7D-43AF-421F-8999-51E2B23190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C++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AC71F5-3E57-4B30-AD3C-1B6CEF334804}"/>
              </a:ext>
            </a:extLst>
          </p:cNvPr>
          <p:cNvSpPr/>
          <p:nvPr/>
        </p:nvSpPr>
        <p:spPr>
          <a:xfrm>
            <a:off x="1141804" y="3065389"/>
            <a:ext cx="365725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CA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CA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CA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b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x = </a:t>
            </a:r>
            <a:r>
              <a:rPr lang="en-CA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y [] = </a:t>
            </a:r>
            <a:r>
              <a:rPr lang="en-CA" dirty="0">
                <a:solidFill>
                  <a:srgbClr val="CE9178"/>
                </a:solidFill>
                <a:latin typeface="Consolas" panose="020B0609020204030204" pitchFamily="49" charset="0"/>
              </a:rPr>
              <a:t>"Hello"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dirty="0">
                <a:solidFill>
                  <a:srgbClr val="CE9178"/>
                </a:solidFill>
                <a:latin typeface="Consolas" panose="020B0609020204030204" pitchFamily="49" charset="0"/>
              </a:rPr>
              <a:t>"%s %d"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, y, x);</a:t>
            </a:r>
          </a:p>
          <a:p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9C79F0-675C-41B2-AF03-4BA379007AA6}"/>
              </a:ext>
            </a:extLst>
          </p:cNvPr>
          <p:cNvSpPr/>
          <p:nvPr/>
        </p:nvSpPr>
        <p:spPr>
          <a:xfrm>
            <a:off x="6402003" y="2926889"/>
            <a:ext cx="316926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CE9178"/>
                </a:solidFill>
                <a:latin typeface="Consolas" panose="020B0609020204030204" pitchFamily="49" charset="0"/>
              </a:rPr>
              <a:t>&lt;iostream&gt;</a:t>
            </a:r>
            <a:endParaRPr lang="en-CA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C586C0"/>
                </a:solidFill>
                <a:latin typeface="Consolas" panose="020B0609020204030204" pitchFamily="49" charset="0"/>
              </a:rPr>
              <a:t>using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b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x =</a:t>
            </a:r>
            <a:r>
              <a:rPr lang="en-CA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y [] = </a:t>
            </a:r>
            <a:r>
              <a:rPr lang="en-CA" dirty="0">
                <a:solidFill>
                  <a:srgbClr val="CE9178"/>
                </a:solidFill>
                <a:latin typeface="Consolas" panose="020B0609020204030204" pitchFamily="49" charset="0"/>
              </a:rPr>
              <a:t>"Hello"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dirty="0" err="1">
                <a:solidFill>
                  <a:srgbClr val="D4D4D4"/>
                </a:solidFill>
                <a:latin typeface="Consolas" panose="020B0609020204030204" pitchFamily="49" charset="0"/>
              </a:rPr>
              <a:t>cout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&lt;&lt; y &lt;&lt; x &lt;&lt; </a:t>
            </a:r>
            <a:r>
              <a:rPr lang="en-CA" dirty="0" err="1">
                <a:solidFill>
                  <a:srgbClr val="D4D4D4"/>
                </a:solidFill>
                <a:latin typeface="Consolas" panose="020B0609020204030204" pitchFamily="49" charset="0"/>
              </a:rPr>
              <a:t>endl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2491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B9231F-9B90-4F60-A0A6-D88323939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C vs C++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E0D455-83F0-4AA9-B481-6A66D880FD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434B70-1C92-43A8-B432-8BA5F196B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8454" y="2930492"/>
            <a:ext cx="5107208" cy="2878968"/>
          </a:xfrm>
        </p:spPr>
        <p:txBody>
          <a:bodyPr/>
          <a:lstStyle/>
          <a:p>
            <a:r>
              <a:rPr lang="en-US" dirty="0"/>
              <a:t>Notice the format strings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144C7D-43AF-421F-8999-51E2B23190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C++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D6DA449-B6D7-457C-9DD0-0106954EF31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Notice the lack of format strings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AC71F5-3E57-4B30-AD3C-1B6CEF334804}"/>
              </a:ext>
            </a:extLst>
          </p:cNvPr>
          <p:cNvSpPr/>
          <p:nvPr/>
        </p:nvSpPr>
        <p:spPr>
          <a:xfrm>
            <a:off x="1141804" y="3429000"/>
            <a:ext cx="365725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CA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CA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CA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b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x = </a:t>
            </a:r>
            <a:r>
              <a:rPr lang="en-CA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y [] = </a:t>
            </a:r>
            <a:r>
              <a:rPr lang="en-CA" dirty="0">
                <a:solidFill>
                  <a:srgbClr val="CE9178"/>
                </a:solidFill>
                <a:latin typeface="Consolas" panose="020B0609020204030204" pitchFamily="49" charset="0"/>
              </a:rPr>
              <a:t>"Hello"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dirty="0">
                <a:solidFill>
                  <a:srgbClr val="CE9178"/>
                </a:solidFill>
                <a:latin typeface="Consolas" panose="020B0609020204030204" pitchFamily="49" charset="0"/>
              </a:rPr>
              <a:t>"%s %d"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, y, x);</a:t>
            </a:r>
          </a:p>
          <a:p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9C79F0-675C-41B2-AF03-4BA379007AA6}"/>
              </a:ext>
            </a:extLst>
          </p:cNvPr>
          <p:cNvSpPr/>
          <p:nvPr/>
        </p:nvSpPr>
        <p:spPr>
          <a:xfrm>
            <a:off x="6402003" y="3290500"/>
            <a:ext cx="316926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CE9178"/>
                </a:solidFill>
                <a:latin typeface="Consolas" panose="020B0609020204030204" pitchFamily="49" charset="0"/>
              </a:rPr>
              <a:t>&lt;iostream&gt;</a:t>
            </a:r>
            <a:endParaRPr lang="en-CA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C586C0"/>
                </a:solidFill>
                <a:latin typeface="Consolas" panose="020B0609020204030204" pitchFamily="49" charset="0"/>
              </a:rPr>
              <a:t>using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b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x =</a:t>
            </a:r>
            <a:r>
              <a:rPr lang="en-CA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y [] = </a:t>
            </a:r>
            <a:r>
              <a:rPr lang="en-CA" dirty="0">
                <a:solidFill>
                  <a:srgbClr val="CE9178"/>
                </a:solidFill>
                <a:latin typeface="Consolas" panose="020B0609020204030204" pitchFamily="49" charset="0"/>
              </a:rPr>
              <a:t>"Hello"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dirty="0" err="1">
                <a:solidFill>
                  <a:srgbClr val="D4D4D4"/>
                </a:solidFill>
                <a:latin typeface="Consolas" panose="020B0609020204030204" pitchFamily="49" charset="0"/>
              </a:rPr>
              <a:t>cout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&lt;&lt; y &lt;&lt; x &lt;&lt; </a:t>
            </a:r>
            <a:r>
              <a:rPr lang="en-CA" dirty="0" err="1">
                <a:solidFill>
                  <a:srgbClr val="D4D4D4"/>
                </a:solidFill>
                <a:latin typeface="Consolas" panose="020B0609020204030204" pitchFamily="49" charset="0"/>
              </a:rPr>
              <a:t>endl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37EEE34-24BA-4756-AD74-2F48F9F0ADA9}"/>
              </a:ext>
            </a:extLst>
          </p:cNvPr>
          <p:cNvCxnSpPr/>
          <p:nvPr/>
        </p:nvCxnSpPr>
        <p:spPr>
          <a:xfrm>
            <a:off x="2076450" y="5514975"/>
            <a:ext cx="819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3F53D4-6274-461B-B2F6-6B29E67C4505}"/>
              </a:ext>
            </a:extLst>
          </p:cNvPr>
          <p:cNvCxnSpPr/>
          <p:nvPr/>
        </p:nvCxnSpPr>
        <p:spPr>
          <a:xfrm flipV="1">
            <a:off x="2486025" y="5514975"/>
            <a:ext cx="0" cy="752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57724A-2631-4E06-928A-C04423F0967F}"/>
              </a:ext>
            </a:extLst>
          </p:cNvPr>
          <p:cNvSpPr txBox="1"/>
          <p:nvPr/>
        </p:nvSpPr>
        <p:spPr>
          <a:xfrm>
            <a:off x="2076450" y="6267450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Format string</a:t>
            </a:r>
          </a:p>
        </p:txBody>
      </p:sp>
    </p:spTree>
    <p:extLst>
      <p:ext uri="{BB962C8B-B14F-4D97-AF65-F5344CB8AC3E}">
        <p14:creationId xmlns:p14="http://schemas.microsoft.com/office/powerpoint/2010/main" val="1538078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B9231F-9B90-4F60-A0A6-D88323939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C vs C++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E0D455-83F0-4AA9-B481-6A66D880FD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434B70-1C92-43A8-B432-8BA5F196B2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Notice the format strings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144C7D-43AF-421F-8999-51E2B23190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C++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D6DA449-B6D7-457C-9DD0-0106954EF31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Notice the lack of format strings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25D7F1-C8F2-45A9-B06E-1ADFD107B345}"/>
              </a:ext>
            </a:extLst>
          </p:cNvPr>
          <p:cNvSpPr/>
          <p:nvPr/>
        </p:nvSpPr>
        <p:spPr>
          <a:xfrm>
            <a:off x="637495" y="3418237"/>
            <a:ext cx="526800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CA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CA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CA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b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en-CA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dirty="0">
                <a:solidFill>
                  <a:srgbClr val="CE9178"/>
                </a:solidFill>
                <a:latin typeface="Consolas" panose="020B0609020204030204" pitchFamily="49" charset="0"/>
              </a:rPr>
              <a:t>"Enter a number: "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CA" dirty="0" err="1">
                <a:solidFill>
                  <a:srgbClr val="DCDCAA"/>
                </a:solidFill>
                <a:latin typeface="Consolas" panose="020B0609020204030204" pitchFamily="49" charset="0"/>
              </a:rPr>
              <a:t>scanf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dirty="0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, &amp;x); // Input</a:t>
            </a:r>
          </a:p>
          <a:p>
            <a:r>
              <a:rPr lang="en-CA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dirty="0">
                <a:solidFill>
                  <a:srgbClr val="CE9178"/>
                </a:solidFill>
                <a:latin typeface="Consolas" panose="020B0609020204030204" pitchFamily="49" charset="0"/>
              </a:rPr>
              <a:t>"You entered a number: %d</a:t>
            </a:r>
            <a:r>
              <a:rPr lang="en-CA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CA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, x);</a:t>
            </a:r>
          </a:p>
          <a:p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21F02A-5F0D-4CA8-BB22-DC3258CED713}"/>
              </a:ext>
            </a:extLst>
          </p:cNvPr>
          <p:cNvSpPr/>
          <p:nvPr/>
        </p:nvSpPr>
        <p:spPr>
          <a:xfrm>
            <a:off x="6090675" y="3270212"/>
            <a:ext cx="59775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CE9178"/>
                </a:solidFill>
                <a:latin typeface="Consolas" panose="020B0609020204030204" pitchFamily="49" charset="0"/>
              </a:rPr>
              <a:t>&lt;iostream&gt;</a:t>
            </a:r>
            <a:endParaRPr lang="en-CA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C586C0"/>
                </a:solidFill>
                <a:latin typeface="Consolas" panose="020B0609020204030204" pitchFamily="49" charset="0"/>
              </a:rPr>
              <a:t>using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b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en-CA" dirty="0" err="1">
                <a:solidFill>
                  <a:srgbClr val="D4D4D4"/>
                </a:solidFill>
                <a:latin typeface="Consolas" panose="020B0609020204030204" pitchFamily="49" charset="0"/>
              </a:rPr>
              <a:t>cout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&lt;&lt; </a:t>
            </a:r>
            <a:r>
              <a:rPr lang="en-CA" dirty="0">
                <a:solidFill>
                  <a:srgbClr val="CE9178"/>
                </a:solidFill>
                <a:latin typeface="Consolas" panose="020B0609020204030204" pitchFamily="49" charset="0"/>
              </a:rPr>
              <a:t>"Enter a number: "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dirty="0" err="1">
                <a:solidFill>
                  <a:srgbClr val="D4D4D4"/>
                </a:solidFill>
                <a:latin typeface="Consolas" panose="020B0609020204030204" pitchFamily="49" charset="0"/>
              </a:rPr>
              <a:t>cin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&gt;&gt; x; //Input</a:t>
            </a:r>
          </a:p>
          <a:p>
            <a:r>
              <a:rPr lang="en-CA" dirty="0" err="1">
                <a:solidFill>
                  <a:srgbClr val="D4D4D4"/>
                </a:solidFill>
                <a:latin typeface="Consolas" panose="020B0609020204030204" pitchFamily="49" charset="0"/>
              </a:rPr>
              <a:t>cout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&lt;&lt; </a:t>
            </a:r>
            <a:r>
              <a:rPr lang="en-CA" dirty="0">
                <a:solidFill>
                  <a:srgbClr val="CE9178"/>
                </a:solidFill>
                <a:latin typeface="Consolas" panose="020B0609020204030204" pitchFamily="49" charset="0"/>
              </a:rPr>
              <a:t>"You entered a number: "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&lt;&lt; x &lt;&lt; </a:t>
            </a:r>
            <a:r>
              <a:rPr lang="en-CA" dirty="0" err="1">
                <a:solidFill>
                  <a:srgbClr val="D4D4D4"/>
                </a:solidFill>
                <a:latin typeface="Consolas" panose="020B0609020204030204" pitchFamily="49" charset="0"/>
              </a:rPr>
              <a:t>endl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2867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8E52408-7909-4E1D-B722-8A603E828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r>
              <a:rPr lang="en-US" dirty="0"/>
              <a:t> in C++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C5A31BA-F147-4CFE-AA98-5856D16E9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Notice that the syntax for input and output appear be like a stream which data flows from one side to another via the use of </a:t>
            </a:r>
            <a:r>
              <a:rPr lang="en-US" sz="2400" dirty="0">
                <a:solidFill>
                  <a:schemeClr val="accent2"/>
                </a:solidFill>
              </a:rPr>
              <a:t>operators</a:t>
            </a:r>
            <a:r>
              <a:rPr lang="en-US" sz="2400" dirty="0"/>
              <a:t> like the </a:t>
            </a:r>
            <a:r>
              <a:rPr lang="en-US" sz="2400" dirty="0">
                <a:solidFill>
                  <a:srgbClr val="92D050"/>
                </a:solidFill>
              </a:rPr>
              <a:t>&gt;&gt;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92D050"/>
                </a:solidFill>
              </a:rPr>
              <a:t>&lt;&lt;</a:t>
            </a:r>
            <a:r>
              <a:rPr lang="en-US" sz="2400" dirty="0"/>
              <a:t> </a:t>
            </a:r>
          </a:p>
          <a:p>
            <a:r>
              <a:rPr lang="en-US" sz="2400" dirty="0"/>
              <a:t>It is fairly similar to the redirection of data </a:t>
            </a:r>
            <a:r>
              <a:rPr lang="en-US" sz="2400" dirty="0">
                <a:solidFill>
                  <a:srgbClr val="FFC000"/>
                </a:solidFill>
              </a:rPr>
              <a:t>you have seen and used in Linux</a:t>
            </a:r>
          </a:p>
          <a:p>
            <a:r>
              <a:rPr lang="en-US" sz="2400" dirty="0"/>
              <a:t>This </a:t>
            </a:r>
            <a:r>
              <a:rPr lang="en-US" sz="2400" dirty="0">
                <a:solidFill>
                  <a:srgbClr val="FFFF00"/>
                </a:solidFill>
              </a:rPr>
              <a:t>syntax is more natural and cleaner</a:t>
            </a:r>
            <a:r>
              <a:rPr lang="en-US" sz="2400" dirty="0"/>
              <a:t> compared to </a:t>
            </a:r>
            <a:r>
              <a:rPr lang="en-US" sz="2400" dirty="0" err="1">
                <a:solidFill>
                  <a:srgbClr val="FFFF00"/>
                </a:solidFill>
              </a:rPr>
              <a:t>printf</a:t>
            </a:r>
            <a:r>
              <a:rPr lang="en-US" sz="2400" dirty="0"/>
              <a:t> and </a:t>
            </a:r>
            <a:r>
              <a:rPr lang="en-US" sz="2400" dirty="0" err="1">
                <a:solidFill>
                  <a:srgbClr val="FFFF00"/>
                </a:solidFill>
              </a:rPr>
              <a:t>scanf</a:t>
            </a:r>
            <a:endParaRPr lang="en-US" sz="2400" dirty="0">
              <a:solidFill>
                <a:srgbClr val="FFFF00"/>
              </a:solidFill>
            </a:endParaRPr>
          </a:p>
          <a:p>
            <a:pPr lvl="1"/>
            <a:r>
              <a:rPr lang="en-US" sz="2400" dirty="0"/>
              <a:t>The </a:t>
            </a:r>
            <a:r>
              <a:rPr lang="en-US" sz="2400" dirty="0" err="1">
                <a:solidFill>
                  <a:schemeClr val="accent1"/>
                </a:solidFill>
              </a:rPr>
              <a:t>cin</a:t>
            </a:r>
            <a:r>
              <a:rPr lang="en-US" sz="2400" dirty="0"/>
              <a:t> and </a:t>
            </a:r>
            <a:r>
              <a:rPr lang="en-US" sz="2400" dirty="0" err="1">
                <a:solidFill>
                  <a:schemeClr val="accent1"/>
                </a:solidFill>
              </a:rPr>
              <a:t>cout</a:t>
            </a:r>
            <a:r>
              <a:rPr lang="en-US" sz="2400" dirty="0"/>
              <a:t> objects appear to understand the kind of data you’re intending on </a:t>
            </a:r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without the use of format strings </a:t>
            </a:r>
            <a:r>
              <a:rPr lang="en-US" sz="2400" dirty="0"/>
              <a:t>specifying it explicitly </a:t>
            </a:r>
          </a:p>
        </p:txBody>
      </p:sp>
    </p:spTree>
    <p:extLst>
      <p:ext uri="{BB962C8B-B14F-4D97-AF65-F5344CB8AC3E}">
        <p14:creationId xmlns:p14="http://schemas.microsoft.com/office/powerpoint/2010/main" val="3214722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1-2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Abstraction, Encapsulation, Inheritance, Polymorphism</a:t>
            </a:r>
          </a:p>
          <a:p>
            <a:r>
              <a:rPr lang="en-US" dirty="0"/>
              <a:t>| Object Oriented Terminology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356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EAB0F-F4B3-4582-8BC4-7AFF511AA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06F88-D479-425F-9661-91DA31CDE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Week 1-1</a:t>
            </a:r>
          </a:p>
          <a:p>
            <a:pPr lvl="1"/>
            <a:r>
              <a:rPr lang="en-US" sz="2400" dirty="0"/>
              <a:t>Type Safety, Input / Output, Namespaces</a:t>
            </a:r>
          </a:p>
          <a:p>
            <a:r>
              <a:rPr lang="en-US" sz="2400" dirty="0"/>
              <a:t>Week 1-2</a:t>
            </a:r>
          </a:p>
          <a:p>
            <a:pPr lvl="1"/>
            <a:r>
              <a:rPr lang="en-US" sz="2400" dirty="0"/>
              <a:t>Object Oriented Programming Concepts and Terms</a:t>
            </a:r>
          </a:p>
          <a:p>
            <a:r>
              <a:rPr lang="en-US" sz="2400" dirty="0"/>
              <a:t>Week 1-3</a:t>
            </a:r>
          </a:p>
          <a:p>
            <a:pPr lvl="1"/>
            <a:r>
              <a:rPr lang="en-US" sz="2400" dirty="0"/>
              <a:t>Modular Programming, Unit Testing</a:t>
            </a:r>
          </a:p>
        </p:txBody>
      </p:sp>
    </p:spTree>
    <p:extLst>
      <p:ext uri="{BB962C8B-B14F-4D97-AF65-F5344CB8AC3E}">
        <p14:creationId xmlns:p14="http://schemas.microsoft.com/office/powerpoint/2010/main" val="3256659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148E6-CD66-46FC-8B0B-76E76EBC7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5D368-B23B-4C0F-A5DF-5A3BDAEF3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 </a:t>
            </a:r>
            <a:r>
              <a:rPr lang="en-US" sz="2800" dirty="0">
                <a:solidFill>
                  <a:srgbClr val="92D050"/>
                </a:solidFill>
              </a:rPr>
              <a:t>object</a:t>
            </a:r>
            <a:r>
              <a:rPr lang="en-US" sz="2800" dirty="0"/>
              <a:t> in this class will refer to an organization of </a:t>
            </a:r>
            <a:r>
              <a:rPr lang="en-US" sz="2800" dirty="0">
                <a:solidFill>
                  <a:srgbClr val="FFFF00"/>
                </a:solidFill>
              </a:rPr>
              <a:t>data and logic</a:t>
            </a:r>
            <a:r>
              <a:rPr lang="en-US" sz="2800" dirty="0"/>
              <a:t> contained in a </a:t>
            </a:r>
            <a:r>
              <a:rPr lang="en-US" sz="2800" dirty="0">
                <a:solidFill>
                  <a:srgbClr val="FFFF00"/>
                </a:solidFill>
              </a:rPr>
              <a:t>structure</a:t>
            </a:r>
            <a:r>
              <a:rPr lang="en-US" sz="2800" dirty="0"/>
              <a:t> of sorts. </a:t>
            </a:r>
          </a:p>
          <a:p>
            <a:r>
              <a:rPr lang="en-US" sz="2800" dirty="0"/>
              <a:t>This object reflects and attempts to describe an idea or physical being in a clean and concise manner</a:t>
            </a:r>
          </a:p>
          <a:p>
            <a:r>
              <a:rPr lang="en-US" sz="2800" dirty="0"/>
              <a:t>Examples of such objects so far are the rather clean and perhaps magical </a:t>
            </a:r>
            <a:r>
              <a:rPr lang="en-US" sz="2800" dirty="0" err="1">
                <a:solidFill>
                  <a:schemeClr val="accent2"/>
                </a:solidFill>
              </a:rPr>
              <a:t>cin</a:t>
            </a:r>
            <a:r>
              <a:rPr lang="en-US" sz="2800" dirty="0"/>
              <a:t> and </a:t>
            </a:r>
            <a:r>
              <a:rPr lang="en-US" sz="2800" dirty="0" err="1">
                <a:solidFill>
                  <a:schemeClr val="accent2"/>
                </a:solidFill>
              </a:rPr>
              <a:t>cout</a:t>
            </a:r>
            <a:r>
              <a:rPr lang="en-US" sz="2800" dirty="0"/>
              <a:t> that perform input and output</a:t>
            </a:r>
          </a:p>
        </p:txBody>
      </p:sp>
    </p:spTree>
    <p:extLst>
      <p:ext uri="{BB962C8B-B14F-4D97-AF65-F5344CB8AC3E}">
        <p14:creationId xmlns:p14="http://schemas.microsoft.com/office/powerpoint/2010/main" val="3878738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148E6-CD66-46FC-8B0B-76E76EBC7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5D368-B23B-4C0F-A5DF-5A3BDAEF3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the OOP style of programming there are 3 main qualities / ideas that comprise the style:</a:t>
            </a:r>
          </a:p>
          <a:p>
            <a:pPr lvl="1"/>
            <a:r>
              <a:rPr lang="en-US" sz="2400" dirty="0">
                <a:solidFill>
                  <a:schemeClr val="accent4"/>
                </a:solidFill>
              </a:rPr>
              <a:t>Encapsulation</a:t>
            </a:r>
          </a:p>
          <a:p>
            <a:pPr lvl="1"/>
            <a:r>
              <a:rPr lang="en-US" sz="2400" dirty="0">
                <a:solidFill>
                  <a:srgbClr val="FFFF00"/>
                </a:solidFill>
              </a:rPr>
              <a:t>Inheritance</a:t>
            </a:r>
          </a:p>
          <a:p>
            <a:pPr lvl="1"/>
            <a:r>
              <a:rPr lang="en-US" sz="2400" dirty="0">
                <a:solidFill>
                  <a:srgbClr val="FFC000"/>
                </a:solidFill>
              </a:rPr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3028832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4C69B-A956-4197-8F3B-12758E0FA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B5496-657B-4943-9126-9B045A735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idea of abstraction is fairly key to OOP.</a:t>
            </a:r>
          </a:p>
          <a:p>
            <a:r>
              <a:rPr lang="en-US" dirty="0"/>
              <a:t>It involves the process of </a:t>
            </a:r>
            <a:r>
              <a:rPr lang="en-US" dirty="0">
                <a:solidFill>
                  <a:srgbClr val="FFFF00"/>
                </a:solidFill>
              </a:rPr>
              <a:t>generalization</a:t>
            </a:r>
            <a:r>
              <a:rPr lang="en-US" dirty="0"/>
              <a:t> and </a:t>
            </a:r>
            <a:r>
              <a:rPr lang="en-US" dirty="0">
                <a:solidFill>
                  <a:srgbClr val="FFFF00"/>
                </a:solidFill>
              </a:rPr>
              <a:t>reduction</a:t>
            </a:r>
            <a:r>
              <a:rPr lang="en-US" dirty="0"/>
              <a:t> so that commonalities of ideas are grouped together to create a crisper representation. This also leads to reduction of code.</a:t>
            </a:r>
          </a:p>
          <a:p>
            <a:r>
              <a:rPr lang="en-US" dirty="0"/>
              <a:t>Consider the </a:t>
            </a:r>
            <a:r>
              <a:rPr lang="en-US" dirty="0" err="1">
                <a:solidFill>
                  <a:srgbClr val="00B0F0"/>
                </a:solidFill>
              </a:rPr>
              <a:t>cout</a:t>
            </a:r>
            <a:r>
              <a:rPr lang="en-US" dirty="0"/>
              <a:t> object that represents the standard output device</a:t>
            </a:r>
          </a:p>
          <a:p>
            <a:pPr lvl="1"/>
            <a:r>
              <a:rPr lang="en-US" dirty="0"/>
              <a:t>In its usage so far it appears to be abstraction of how we would interact with </a:t>
            </a:r>
            <a:r>
              <a:rPr lang="en-US" dirty="0" err="1">
                <a:solidFill>
                  <a:schemeClr val="accent6"/>
                </a:solidFill>
              </a:rPr>
              <a:t>printf</a:t>
            </a:r>
            <a:r>
              <a:rPr lang="en-US" dirty="0"/>
              <a:t>. </a:t>
            </a:r>
            <a:r>
              <a:rPr lang="en-US" dirty="0">
                <a:solidFill>
                  <a:srgbClr val="92D050"/>
                </a:solidFill>
              </a:rPr>
              <a:t>Details such as format codes are now hidden with in the  object</a:t>
            </a:r>
            <a:r>
              <a:rPr lang="en-US" dirty="0"/>
              <a:t>. Out interaction with </a:t>
            </a:r>
            <a:r>
              <a:rPr lang="en-US" dirty="0" err="1">
                <a:solidFill>
                  <a:srgbClr val="00B0F0"/>
                </a:solidFill>
              </a:rPr>
              <a:t>cout</a:t>
            </a:r>
            <a:r>
              <a:rPr lang="en-US" dirty="0"/>
              <a:t> is crisp in that we only need to supply the data to be outputted which is </a:t>
            </a:r>
            <a:r>
              <a:rPr lang="en-US" dirty="0">
                <a:solidFill>
                  <a:schemeClr val="accent4"/>
                </a:solidFill>
              </a:rPr>
              <a:t>what we really find important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5184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67CAB-3E67-4097-BEFD-39FB0923B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F462A-A81B-422E-B43F-69A265802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92D050"/>
                </a:solidFill>
              </a:rPr>
              <a:t>Encapsulation</a:t>
            </a:r>
            <a:r>
              <a:rPr lang="en-US" sz="2400" dirty="0"/>
              <a:t> relates closely to the idea of objects and classes in that is the primary concept of object-oriented programming. The main idea is the integration of logic (or behavior) and data within an object (or a class of objects).</a:t>
            </a:r>
          </a:p>
          <a:p>
            <a:r>
              <a:rPr lang="en-US" sz="2400" dirty="0"/>
              <a:t>This closely coupling of logic and data allows for the crisp interfaces as seen from </a:t>
            </a:r>
            <a:r>
              <a:rPr lang="en-US" sz="2400" dirty="0" err="1">
                <a:solidFill>
                  <a:schemeClr val="accent2"/>
                </a:solidFill>
              </a:rPr>
              <a:t>cout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/>
              <a:t>or </a:t>
            </a:r>
            <a:r>
              <a:rPr lang="en-US" sz="2400" dirty="0" err="1">
                <a:solidFill>
                  <a:srgbClr val="D3BA68"/>
                </a:solidFill>
              </a:rPr>
              <a:t>cin</a:t>
            </a:r>
            <a:r>
              <a:rPr lang="en-US" sz="2400" dirty="0">
                <a:solidFill>
                  <a:srgbClr val="D3BA68"/>
                </a:solidFill>
              </a:rPr>
              <a:t> </a:t>
            </a:r>
            <a:r>
              <a:rPr lang="en-US" sz="2400" dirty="0"/>
              <a:t>but the details about how those objects work are hidden internally.</a:t>
            </a:r>
          </a:p>
        </p:txBody>
      </p:sp>
    </p:spTree>
    <p:extLst>
      <p:ext uri="{BB962C8B-B14F-4D97-AF65-F5344CB8AC3E}">
        <p14:creationId xmlns:p14="http://schemas.microsoft.com/office/powerpoint/2010/main" val="2048560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3052" y="1752428"/>
            <a:ext cx="6551897" cy="2955534"/>
          </a:xfrm>
          <a:solidFill>
            <a:schemeClr val="tx2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marL="36900" indent="0">
              <a:buNone/>
            </a:pPr>
            <a:r>
              <a:rPr lang="en-US" dirty="0">
                <a:solidFill>
                  <a:srgbClr val="FFFF00"/>
                </a:solidFill>
              </a:rPr>
              <a:t>Our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78185" y="2442166"/>
            <a:ext cx="3501630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Data (member data)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78184" y="3677171"/>
            <a:ext cx="3501630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Logic (functions)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D04CEC-980B-41A0-9F0D-E17DF39A850C}"/>
              </a:ext>
            </a:extLst>
          </p:cNvPr>
          <p:cNvSpPr/>
          <p:nvPr/>
        </p:nvSpPr>
        <p:spPr>
          <a:xfrm>
            <a:off x="1981037" y="4780776"/>
            <a:ext cx="8095925" cy="1537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 well encapsulated object/class is like a Blackbox. We can interact with it without knowing how it works in and out. This means any code interacting with the object doesn’t need to change if the object’s internal design changes </a:t>
            </a:r>
          </a:p>
        </p:txBody>
      </p:sp>
    </p:spTree>
    <p:extLst>
      <p:ext uri="{BB962C8B-B14F-4D97-AF65-F5344CB8AC3E}">
        <p14:creationId xmlns:p14="http://schemas.microsoft.com/office/powerpoint/2010/main" val="4230397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135C-5F7B-4B77-8070-7C4C596DC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B53A6-4FCC-46FD-B327-F142ACD6B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Objects that share a common structure with each other are said to be of the same </a:t>
            </a:r>
            <a:r>
              <a:rPr lang="en-US" sz="2800" dirty="0">
                <a:solidFill>
                  <a:srgbClr val="92D050"/>
                </a:solidFill>
              </a:rPr>
              <a:t>class</a:t>
            </a:r>
            <a:r>
              <a:rPr lang="en-US" sz="2800" dirty="0"/>
              <a:t> (</a:t>
            </a:r>
            <a:r>
              <a:rPr lang="en-US" sz="2800" dirty="0">
                <a:solidFill>
                  <a:srgbClr val="FFFF00"/>
                </a:solidFill>
              </a:rPr>
              <a:t>of objects</a:t>
            </a:r>
            <a:r>
              <a:rPr lang="en-US" sz="2800" dirty="0"/>
              <a:t>) </a:t>
            </a:r>
          </a:p>
          <a:p>
            <a:r>
              <a:rPr lang="en-US" sz="2800" dirty="0"/>
              <a:t>A class in C++ is quite similar to a </a:t>
            </a:r>
            <a:r>
              <a:rPr lang="en-US" sz="2800" dirty="0">
                <a:solidFill>
                  <a:schemeClr val="accent5"/>
                </a:solidFill>
              </a:rPr>
              <a:t>struct</a:t>
            </a:r>
            <a:r>
              <a:rPr lang="en-US" sz="2800" dirty="0"/>
              <a:t>, in that they both describe a sort of blueprint of an entity that contains some data and logic</a:t>
            </a:r>
          </a:p>
          <a:p>
            <a:r>
              <a:rPr lang="en-US" sz="2800" dirty="0">
                <a:solidFill>
                  <a:srgbClr val="FFFF00"/>
                </a:solidFill>
              </a:rPr>
              <a:t>Consider the idea of a table, a chair and a bed. They’re all furniture and as fellow furniture they likely share some qualities with one another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2078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Inheritance refers to classes that inherit the properties of another class</a:t>
            </a:r>
          </a:p>
          <a:p>
            <a:r>
              <a:rPr lang="en-US" sz="2800" dirty="0"/>
              <a:t>This is another pillar of the </a:t>
            </a:r>
            <a:r>
              <a:rPr lang="en-US" sz="2800" dirty="0">
                <a:solidFill>
                  <a:srgbClr val="FFFF00"/>
                </a:solidFill>
              </a:rPr>
              <a:t>OOP</a:t>
            </a:r>
            <a:r>
              <a:rPr lang="en-US" sz="2800" dirty="0"/>
              <a:t> style</a:t>
            </a:r>
          </a:p>
          <a:p>
            <a:r>
              <a:rPr lang="en-US" sz="2800" dirty="0"/>
              <a:t>It allows for code reuse </a:t>
            </a:r>
          </a:p>
        </p:txBody>
      </p:sp>
    </p:spTree>
    <p:extLst>
      <p:ext uri="{BB962C8B-B14F-4D97-AF65-F5344CB8AC3E}">
        <p14:creationId xmlns:p14="http://schemas.microsoft.com/office/powerpoint/2010/main" val="23813666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poly in polymorphism refers to “</a:t>
            </a:r>
            <a:r>
              <a:rPr lang="en-US" sz="2800" dirty="0">
                <a:solidFill>
                  <a:srgbClr val="FFC000"/>
                </a:solidFill>
              </a:rPr>
              <a:t>many</a:t>
            </a:r>
            <a:r>
              <a:rPr lang="en-US" sz="2800" dirty="0"/>
              <a:t>” and the morphism refers to to “</a:t>
            </a:r>
            <a:r>
              <a:rPr lang="en-US" sz="2800" dirty="0">
                <a:solidFill>
                  <a:srgbClr val="FFC000"/>
                </a:solidFill>
              </a:rPr>
              <a:t>forms</a:t>
            </a:r>
            <a:r>
              <a:rPr lang="en-US" sz="2800" dirty="0"/>
              <a:t>”</a:t>
            </a:r>
          </a:p>
          <a:p>
            <a:r>
              <a:rPr lang="en-US" sz="2800" dirty="0"/>
              <a:t>In </a:t>
            </a:r>
            <a:r>
              <a:rPr lang="en-US" sz="2800" dirty="0">
                <a:solidFill>
                  <a:srgbClr val="FFFF00"/>
                </a:solidFill>
              </a:rPr>
              <a:t>OOP</a:t>
            </a:r>
            <a:r>
              <a:rPr lang="en-US" sz="2800" dirty="0"/>
              <a:t> this refers to the relation or calling of an implementation based on its type (of </a:t>
            </a:r>
            <a:r>
              <a:rPr lang="en-US" sz="2800" dirty="0">
                <a:solidFill>
                  <a:srgbClr val="92D050"/>
                </a:solidFill>
              </a:rPr>
              <a:t>object</a:t>
            </a:r>
            <a:r>
              <a:rPr lang="en-US" sz="2800" dirty="0"/>
              <a:t>)</a:t>
            </a:r>
          </a:p>
          <a:p>
            <a:r>
              <a:rPr lang="en-US" sz="2800" dirty="0"/>
              <a:t>It is yet another pillar of </a:t>
            </a:r>
            <a:r>
              <a:rPr lang="en-US" sz="2800" dirty="0">
                <a:solidFill>
                  <a:srgbClr val="FFFF00"/>
                </a:solidFill>
              </a:rPr>
              <a:t>OOP</a:t>
            </a:r>
          </a:p>
        </p:txBody>
      </p:sp>
    </p:spTree>
    <p:extLst>
      <p:ext uri="{BB962C8B-B14F-4D97-AF65-F5344CB8AC3E}">
        <p14:creationId xmlns:p14="http://schemas.microsoft.com/office/powerpoint/2010/main" val="7467896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775C4-17FD-432B-AE45-CEDF9360CC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1-3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1243FB-D1A3-4F7E-B243-46A5E76107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Modules, Compiling</a:t>
            </a:r>
          </a:p>
          <a:p>
            <a:r>
              <a:rPr lang="en-US" dirty="0"/>
              <a:t>| Modular Programming</a:t>
            </a:r>
          </a:p>
        </p:txBody>
      </p:sp>
    </p:spTree>
    <p:extLst>
      <p:ext uri="{BB962C8B-B14F-4D97-AF65-F5344CB8AC3E}">
        <p14:creationId xmlns:p14="http://schemas.microsoft.com/office/powerpoint/2010/main" val="33354735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Splitting off portions of code into their own separate modules is generally a good idea. </a:t>
            </a:r>
          </a:p>
          <a:p>
            <a:r>
              <a:rPr lang="en-US" sz="2800" dirty="0"/>
              <a:t>The main reasoning being each portion can work on its own and be incorporated as needed.</a:t>
            </a:r>
          </a:p>
          <a:p>
            <a:r>
              <a:rPr lang="en-US" sz="2800" dirty="0"/>
              <a:t>This is the idea of being ‘</a:t>
            </a:r>
            <a:r>
              <a:rPr lang="en-US" sz="2800" dirty="0">
                <a:solidFill>
                  <a:schemeClr val="accent2"/>
                </a:solidFill>
              </a:rPr>
              <a:t>loosely coupled</a:t>
            </a:r>
            <a:r>
              <a:rPr lang="en-US" sz="2800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793318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1-1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Type Safety, Namespaces, </a:t>
            </a:r>
            <a:r>
              <a:rPr lang="en-US" dirty="0" err="1"/>
              <a:t>Input/Output</a:t>
            </a:r>
            <a:endParaRPr lang="en-US" dirty="0"/>
          </a:p>
          <a:p>
            <a:r>
              <a:rPr lang="en-US" dirty="0"/>
              <a:t>| Getting started with C++</a:t>
            </a:r>
          </a:p>
        </p:txBody>
      </p:sp>
    </p:spTree>
    <p:extLst>
      <p:ext uri="{BB962C8B-B14F-4D97-AF65-F5344CB8AC3E}">
        <p14:creationId xmlns:p14="http://schemas.microsoft.com/office/powerpoint/2010/main" val="21989424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346" y="1732449"/>
            <a:ext cx="7765322" cy="1622667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Consider the following example with Glasses.</a:t>
            </a:r>
          </a:p>
          <a:p>
            <a:r>
              <a:rPr lang="en-US" sz="2400" dirty="0"/>
              <a:t>Glasses aren’t a single item but rather an assembly of parts</a:t>
            </a:r>
          </a:p>
          <a:p>
            <a:r>
              <a:rPr lang="en-US" sz="2400" dirty="0"/>
              <a:t>Should a piece of it need maintenance typically it’s isolated to that piece.</a:t>
            </a:r>
          </a:p>
          <a:p>
            <a:pPr marL="3690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9802B8-5726-4F0F-855B-387BA625F242}"/>
              </a:ext>
            </a:extLst>
          </p:cNvPr>
          <p:cNvSpPr txBox="1"/>
          <p:nvPr/>
        </p:nvSpPr>
        <p:spPr>
          <a:xfrm>
            <a:off x="6096000" y="3736890"/>
            <a:ext cx="175922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Lens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A96754-9066-4D41-B79E-0C5D9593B163}"/>
              </a:ext>
            </a:extLst>
          </p:cNvPr>
          <p:cNvSpPr txBox="1"/>
          <p:nvPr/>
        </p:nvSpPr>
        <p:spPr>
          <a:xfrm>
            <a:off x="6096000" y="4336055"/>
            <a:ext cx="175922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Frame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43FE33-8D3D-46FE-BB40-32EDDCB7A667}"/>
              </a:ext>
            </a:extLst>
          </p:cNvPr>
          <p:cNvSpPr txBox="1"/>
          <p:nvPr/>
        </p:nvSpPr>
        <p:spPr>
          <a:xfrm>
            <a:off x="6096000" y="4902489"/>
            <a:ext cx="175922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Nose Piece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21AD64-0F19-420D-85A7-8AF0F90B9F87}"/>
              </a:ext>
            </a:extLst>
          </p:cNvPr>
          <p:cNvSpPr txBox="1"/>
          <p:nvPr/>
        </p:nvSpPr>
        <p:spPr>
          <a:xfrm>
            <a:off x="8215442" y="4336055"/>
            <a:ext cx="175922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Glasses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40CE56A-D1F2-4B1A-A8A4-97CA207AC0EC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7855226" y="4520721"/>
            <a:ext cx="360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13E7D02-AB12-4B5C-9DBD-45649AD28D4C}"/>
              </a:ext>
            </a:extLst>
          </p:cNvPr>
          <p:cNvSpPr txBox="1"/>
          <p:nvPr/>
        </p:nvSpPr>
        <p:spPr>
          <a:xfrm>
            <a:off x="2537870" y="4256158"/>
            <a:ext cx="175922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Glasses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97DA887-BC97-4FCE-A4DD-DF1541508D3E}"/>
              </a:ext>
            </a:extLst>
          </p:cNvPr>
          <p:cNvCxnSpPr>
            <a:stCxn id="5" idx="3"/>
            <a:endCxn id="8" idx="0"/>
          </p:cNvCxnSpPr>
          <p:nvPr/>
        </p:nvCxnSpPr>
        <p:spPr>
          <a:xfrm>
            <a:off x="7855227" y="3921557"/>
            <a:ext cx="1239829" cy="414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C5E523D-592A-4778-BBFE-E82A5F0F7311}"/>
              </a:ext>
            </a:extLst>
          </p:cNvPr>
          <p:cNvCxnSpPr>
            <a:stCxn id="7" idx="3"/>
            <a:endCxn id="8" idx="2"/>
          </p:cNvCxnSpPr>
          <p:nvPr/>
        </p:nvCxnSpPr>
        <p:spPr>
          <a:xfrm flipV="1">
            <a:off x="7855227" y="4705387"/>
            <a:ext cx="1239829" cy="381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D682B16-D620-455C-A8A0-E2A4BA2211D5}"/>
              </a:ext>
            </a:extLst>
          </p:cNvPr>
          <p:cNvSpPr txBox="1"/>
          <p:nvPr/>
        </p:nvSpPr>
        <p:spPr>
          <a:xfrm>
            <a:off x="4970395" y="4244009"/>
            <a:ext cx="491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10161986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595" y="1684211"/>
            <a:ext cx="10353762" cy="3695136"/>
          </a:xfrm>
        </p:spPr>
        <p:txBody>
          <a:bodyPr/>
          <a:lstStyle/>
          <a:p>
            <a:r>
              <a:rPr lang="en-US" dirty="0"/>
              <a:t>If instead of a real pair of glasses it was a C++ program representation of glasses, the idea of modules remains</a:t>
            </a:r>
          </a:p>
          <a:p>
            <a:r>
              <a:rPr lang="en-US" dirty="0"/>
              <a:t>The more apt comparison here would be instead of storing all of our code in inside a </a:t>
            </a:r>
            <a:r>
              <a:rPr lang="en-US" dirty="0">
                <a:solidFill>
                  <a:srgbClr val="FFFF00"/>
                </a:solidFill>
              </a:rPr>
              <a:t>single</a:t>
            </a:r>
            <a:r>
              <a:rPr lang="en-US" dirty="0"/>
              <a:t> Glasses.cpp file we would keep the separation of pieces, each with their owner header/implementation and </a:t>
            </a:r>
            <a:r>
              <a:rPr lang="en-US" dirty="0">
                <a:solidFill>
                  <a:srgbClr val="92D050"/>
                </a:solidFill>
              </a:rPr>
              <a:t>#include </a:t>
            </a:r>
            <a:r>
              <a:rPr lang="en-US" dirty="0"/>
              <a:t>them in our Glasses.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EE6D28-70D2-433E-8041-3F453FC90EF6}"/>
              </a:ext>
            </a:extLst>
          </p:cNvPr>
          <p:cNvSpPr txBox="1"/>
          <p:nvPr/>
        </p:nvSpPr>
        <p:spPr>
          <a:xfrm>
            <a:off x="4495495" y="4138441"/>
            <a:ext cx="175922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5"/>
                </a:solidFill>
              </a:rPr>
              <a:t>Lens.h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5C5B32-1B18-4ADA-AB75-627761A45BBA}"/>
              </a:ext>
            </a:extLst>
          </p:cNvPr>
          <p:cNvSpPr txBox="1"/>
          <p:nvPr/>
        </p:nvSpPr>
        <p:spPr>
          <a:xfrm>
            <a:off x="4495495" y="4758894"/>
            <a:ext cx="175922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5"/>
                </a:solidFill>
              </a:rPr>
              <a:t>Frame.h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CF3A9F-F338-416C-AB18-DCB4455CA23A}"/>
              </a:ext>
            </a:extLst>
          </p:cNvPr>
          <p:cNvSpPr txBox="1"/>
          <p:nvPr/>
        </p:nvSpPr>
        <p:spPr>
          <a:xfrm>
            <a:off x="4495495" y="5379347"/>
            <a:ext cx="175922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Nose </a:t>
            </a:r>
            <a:r>
              <a:rPr lang="en-US" dirty="0" err="1">
                <a:solidFill>
                  <a:schemeClr val="accent5"/>
                </a:solidFill>
              </a:rPr>
              <a:t>Piece.h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78CA92-551E-40B3-A9AA-45552E6CD1E1}"/>
              </a:ext>
            </a:extLst>
          </p:cNvPr>
          <p:cNvSpPr txBox="1"/>
          <p:nvPr/>
        </p:nvSpPr>
        <p:spPr>
          <a:xfrm>
            <a:off x="7235081" y="5971771"/>
            <a:ext cx="175922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Glasses.cpp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A5F442-8F0A-4F6B-A981-593AF9BEA4D1}"/>
              </a:ext>
            </a:extLst>
          </p:cNvPr>
          <p:cNvSpPr txBox="1"/>
          <p:nvPr/>
        </p:nvSpPr>
        <p:spPr>
          <a:xfrm>
            <a:off x="1734753" y="4713458"/>
            <a:ext cx="175922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Glasses.cpp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4FDE5D-C05C-4861-8D93-758BCA4609E3}"/>
              </a:ext>
            </a:extLst>
          </p:cNvPr>
          <p:cNvSpPr txBox="1"/>
          <p:nvPr/>
        </p:nvSpPr>
        <p:spPr>
          <a:xfrm>
            <a:off x="3606654" y="4728790"/>
            <a:ext cx="491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7ED40B7-095C-4FAD-84FB-586427C59720}"/>
              </a:ext>
            </a:extLst>
          </p:cNvPr>
          <p:cNvSpPr txBox="1"/>
          <p:nvPr/>
        </p:nvSpPr>
        <p:spPr>
          <a:xfrm>
            <a:off x="7415115" y="3839660"/>
            <a:ext cx="175922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Lens.cpp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202163-5DA3-44A1-BFEC-5494C33E6B59}"/>
              </a:ext>
            </a:extLst>
          </p:cNvPr>
          <p:cNvSpPr txBox="1"/>
          <p:nvPr/>
        </p:nvSpPr>
        <p:spPr>
          <a:xfrm>
            <a:off x="7415115" y="4389562"/>
            <a:ext cx="175922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Frame.cpp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08F35C-08D7-4800-A73C-42A03D0D057E}"/>
              </a:ext>
            </a:extLst>
          </p:cNvPr>
          <p:cNvSpPr txBox="1"/>
          <p:nvPr/>
        </p:nvSpPr>
        <p:spPr>
          <a:xfrm>
            <a:off x="7419261" y="4889654"/>
            <a:ext cx="1759226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Nose Piece.cpp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CD6A2BB-5363-4C22-8FAA-BC2EF8133C41}"/>
              </a:ext>
            </a:extLst>
          </p:cNvPr>
          <p:cNvCxnSpPr>
            <a:stCxn id="11" idx="3"/>
            <a:endCxn id="30" idx="1"/>
          </p:cNvCxnSpPr>
          <p:nvPr/>
        </p:nvCxnSpPr>
        <p:spPr>
          <a:xfrm flipV="1">
            <a:off x="6254721" y="4024327"/>
            <a:ext cx="1160394" cy="298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026509C-12F2-4B62-B4EF-5D0BE2832347}"/>
              </a:ext>
            </a:extLst>
          </p:cNvPr>
          <p:cNvCxnSpPr>
            <a:stCxn id="12" idx="3"/>
            <a:endCxn id="31" idx="1"/>
          </p:cNvCxnSpPr>
          <p:nvPr/>
        </p:nvCxnSpPr>
        <p:spPr>
          <a:xfrm flipV="1">
            <a:off x="6254721" y="4574228"/>
            <a:ext cx="1160394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5A1E0C3-734A-4CED-90D2-4F5F74AF00BB}"/>
              </a:ext>
            </a:extLst>
          </p:cNvPr>
          <p:cNvCxnSpPr>
            <a:stCxn id="13" idx="3"/>
            <a:endCxn id="35" idx="1"/>
          </p:cNvCxnSpPr>
          <p:nvPr/>
        </p:nvCxnSpPr>
        <p:spPr>
          <a:xfrm flipV="1">
            <a:off x="6254721" y="5212819"/>
            <a:ext cx="1164540" cy="351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8EF2D62E-C774-42D4-BC1C-1267E38F700B}"/>
              </a:ext>
            </a:extLst>
          </p:cNvPr>
          <p:cNvCxnSpPr>
            <a:stCxn id="13" idx="2"/>
            <a:endCxn id="14" idx="2"/>
          </p:cNvCxnSpPr>
          <p:nvPr/>
        </p:nvCxnSpPr>
        <p:spPr>
          <a:xfrm rot="16200000" flipH="1">
            <a:off x="6448689" y="4675098"/>
            <a:ext cx="592424" cy="2739586"/>
          </a:xfrm>
          <a:prstGeom prst="bentConnector3">
            <a:avLst>
              <a:gd name="adj1" fmla="val 138587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C6ACA7E8-8A8F-4297-B231-894E9741F386}"/>
              </a:ext>
            </a:extLst>
          </p:cNvPr>
          <p:cNvCxnSpPr>
            <a:cxnSpLocks/>
            <a:stCxn id="12" idx="1"/>
            <a:endCxn id="14" idx="1"/>
          </p:cNvCxnSpPr>
          <p:nvPr/>
        </p:nvCxnSpPr>
        <p:spPr>
          <a:xfrm rot="10800000" flipH="1" flipV="1">
            <a:off x="4495495" y="4943560"/>
            <a:ext cx="2739586" cy="1212877"/>
          </a:xfrm>
          <a:prstGeom prst="bentConnector3">
            <a:avLst>
              <a:gd name="adj1" fmla="val -8344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AE88C62-7762-468D-991D-775893385F90}"/>
              </a:ext>
            </a:extLst>
          </p:cNvPr>
          <p:cNvCxnSpPr>
            <a:stCxn id="11" idx="1"/>
          </p:cNvCxnSpPr>
          <p:nvPr/>
        </p:nvCxnSpPr>
        <p:spPr>
          <a:xfrm rot="10800000" flipH="1" flipV="1">
            <a:off x="4495495" y="4323107"/>
            <a:ext cx="2739586" cy="1719215"/>
          </a:xfrm>
          <a:prstGeom prst="bentConnector3">
            <a:avLst>
              <a:gd name="adj1" fmla="val -8344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9944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595" y="1684211"/>
            <a:ext cx="10353762" cy="3695136"/>
          </a:xfrm>
        </p:spPr>
        <p:txBody>
          <a:bodyPr>
            <a:normAutofit/>
          </a:bodyPr>
          <a:lstStyle/>
          <a:p>
            <a:r>
              <a:rPr lang="en-US" sz="2400" dirty="0"/>
              <a:t>This notion of modularity allows for the idea of </a:t>
            </a:r>
            <a:r>
              <a:rPr lang="en-US" sz="2400" dirty="0">
                <a:solidFill>
                  <a:srgbClr val="92D050"/>
                </a:solidFill>
              </a:rPr>
              <a:t>separate compilation</a:t>
            </a:r>
            <a:r>
              <a:rPr lang="en-US" sz="2400" dirty="0"/>
              <a:t>. If we need to change the Lens of our Glasses, the respective </a:t>
            </a:r>
            <a:r>
              <a:rPr lang="en-US" sz="2400" dirty="0" err="1"/>
              <a:t>Lens.h</a:t>
            </a:r>
            <a:r>
              <a:rPr lang="en-US" sz="2400" dirty="0"/>
              <a:t> and Lens.cpp files are the only things we would need to affect. Everything else could be compiled as is.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EE6D28-70D2-433E-8041-3F453FC90EF6}"/>
              </a:ext>
            </a:extLst>
          </p:cNvPr>
          <p:cNvSpPr txBox="1"/>
          <p:nvPr/>
        </p:nvSpPr>
        <p:spPr>
          <a:xfrm>
            <a:off x="4495495" y="4138441"/>
            <a:ext cx="175922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5"/>
                </a:solidFill>
              </a:rPr>
              <a:t>Lens.h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5C5B32-1B18-4ADA-AB75-627761A45BBA}"/>
              </a:ext>
            </a:extLst>
          </p:cNvPr>
          <p:cNvSpPr txBox="1"/>
          <p:nvPr/>
        </p:nvSpPr>
        <p:spPr>
          <a:xfrm>
            <a:off x="4495495" y="4758894"/>
            <a:ext cx="175922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5"/>
                </a:solidFill>
              </a:rPr>
              <a:t>Frame.h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CF3A9F-F338-416C-AB18-DCB4455CA23A}"/>
              </a:ext>
            </a:extLst>
          </p:cNvPr>
          <p:cNvSpPr txBox="1"/>
          <p:nvPr/>
        </p:nvSpPr>
        <p:spPr>
          <a:xfrm>
            <a:off x="4495495" y="5379347"/>
            <a:ext cx="175922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Nose </a:t>
            </a:r>
            <a:r>
              <a:rPr lang="en-US" dirty="0" err="1">
                <a:solidFill>
                  <a:schemeClr val="accent5"/>
                </a:solidFill>
              </a:rPr>
              <a:t>Piece.h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78CA92-551E-40B3-A9AA-45552E6CD1E1}"/>
              </a:ext>
            </a:extLst>
          </p:cNvPr>
          <p:cNvSpPr txBox="1"/>
          <p:nvPr/>
        </p:nvSpPr>
        <p:spPr>
          <a:xfrm>
            <a:off x="7235081" y="5971771"/>
            <a:ext cx="175922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Glasses.cpp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A5F442-8F0A-4F6B-A981-593AF9BEA4D1}"/>
              </a:ext>
            </a:extLst>
          </p:cNvPr>
          <p:cNvSpPr txBox="1"/>
          <p:nvPr/>
        </p:nvSpPr>
        <p:spPr>
          <a:xfrm>
            <a:off x="1734753" y="4713458"/>
            <a:ext cx="175922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Glasses.cpp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4FDE5D-C05C-4861-8D93-758BCA4609E3}"/>
              </a:ext>
            </a:extLst>
          </p:cNvPr>
          <p:cNvSpPr txBox="1"/>
          <p:nvPr/>
        </p:nvSpPr>
        <p:spPr>
          <a:xfrm>
            <a:off x="3606654" y="4728790"/>
            <a:ext cx="491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7ED40B7-095C-4FAD-84FB-586427C59720}"/>
              </a:ext>
            </a:extLst>
          </p:cNvPr>
          <p:cNvSpPr txBox="1"/>
          <p:nvPr/>
        </p:nvSpPr>
        <p:spPr>
          <a:xfrm>
            <a:off x="7415115" y="3839660"/>
            <a:ext cx="175922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Lens.cpp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202163-5DA3-44A1-BFEC-5494C33E6B59}"/>
              </a:ext>
            </a:extLst>
          </p:cNvPr>
          <p:cNvSpPr txBox="1"/>
          <p:nvPr/>
        </p:nvSpPr>
        <p:spPr>
          <a:xfrm>
            <a:off x="7415115" y="4389562"/>
            <a:ext cx="175922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Frame.cpp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08F35C-08D7-4800-A73C-42A03D0D057E}"/>
              </a:ext>
            </a:extLst>
          </p:cNvPr>
          <p:cNvSpPr txBox="1"/>
          <p:nvPr/>
        </p:nvSpPr>
        <p:spPr>
          <a:xfrm>
            <a:off x="7419261" y="4889654"/>
            <a:ext cx="1759226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Nose Piece.cpp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CD6A2BB-5363-4C22-8FAA-BC2EF8133C41}"/>
              </a:ext>
            </a:extLst>
          </p:cNvPr>
          <p:cNvCxnSpPr>
            <a:stCxn id="11" idx="3"/>
            <a:endCxn id="30" idx="1"/>
          </p:cNvCxnSpPr>
          <p:nvPr/>
        </p:nvCxnSpPr>
        <p:spPr>
          <a:xfrm flipV="1">
            <a:off x="6254721" y="4024327"/>
            <a:ext cx="1160394" cy="298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026509C-12F2-4B62-B4EF-5D0BE2832347}"/>
              </a:ext>
            </a:extLst>
          </p:cNvPr>
          <p:cNvCxnSpPr>
            <a:stCxn id="12" idx="3"/>
            <a:endCxn id="31" idx="1"/>
          </p:cNvCxnSpPr>
          <p:nvPr/>
        </p:nvCxnSpPr>
        <p:spPr>
          <a:xfrm flipV="1">
            <a:off x="6254721" y="4574228"/>
            <a:ext cx="1160394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5A1E0C3-734A-4CED-90D2-4F5F74AF00BB}"/>
              </a:ext>
            </a:extLst>
          </p:cNvPr>
          <p:cNvCxnSpPr>
            <a:stCxn id="13" idx="3"/>
            <a:endCxn id="35" idx="1"/>
          </p:cNvCxnSpPr>
          <p:nvPr/>
        </p:nvCxnSpPr>
        <p:spPr>
          <a:xfrm flipV="1">
            <a:off x="6254721" y="5212819"/>
            <a:ext cx="1164540" cy="351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8EF2D62E-C774-42D4-BC1C-1267E38F700B}"/>
              </a:ext>
            </a:extLst>
          </p:cNvPr>
          <p:cNvCxnSpPr>
            <a:stCxn id="13" idx="2"/>
            <a:endCxn id="14" idx="2"/>
          </p:cNvCxnSpPr>
          <p:nvPr/>
        </p:nvCxnSpPr>
        <p:spPr>
          <a:xfrm rot="16200000" flipH="1">
            <a:off x="6448689" y="4675098"/>
            <a:ext cx="592424" cy="2739586"/>
          </a:xfrm>
          <a:prstGeom prst="bentConnector3">
            <a:avLst>
              <a:gd name="adj1" fmla="val 138587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C6ACA7E8-8A8F-4297-B231-894E9741F386}"/>
              </a:ext>
            </a:extLst>
          </p:cNvPr>
          <p:cNvCxnSpPr>
            <a:cxnSpLocks/>
            <a:stCxn id="12" idx="1"/>
            <a:endCxn id="14" idx="1"/>
          </p:cNvCxnSpPr>
          <p:nvPr/>
        </p:nvCxnSpPr>
        <p:spPr>
          <a:xfrm rot="10800000" flipH="1" flipV="1">
            <a:off x="4495495" y="4943560"/>
            <a:ext cx="2739586" cy="1212877"/>
          </a:xfrm>
          <a:prstGeom prst="bentConnector3">
            <a:avLst>
              <a:gd name="adj1" fmla="val -8344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AE88C62-7762-468D-991D-775893385F90}"/>
              </a:ext>
            </a:extLst>
          </p:cNvPr>
          <p:cNvCxnSpPr>
            <a:stCxn id="11" idx="1"/>
          </p:cNvCxnSpPr>
          <p:nvPr/>
        </p:nvCxnSpPr>
        <p:spPr>
          <a:xfrm rot="10800000" flipH="1" flipV="1">
            <a:off x="4495495" y="4323107"/>
            <a:ext cx="2739586" cy="1719215"/>
          </a:xfrm>
          <a:prstGeom prst="bentConnector3">
            <a:avLst>
              <a:gd name="adj1" fmla="val -8344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8063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BE492-2892-4243-A18B-7649EF87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7B005-E79E-4525-91A8-F4DC71D67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Much like C, C++ is a </a:t>
            </a:r>
            <a:r>
              <a:rPr lang="en-US" sz="2400" dirty="0">
                <a:solidFill>
                  <a:schemeClr val="accent2"/>
                </a:solidFill>
              </a:rPr>
              <a:t>compiled language</a:t>
            </a:r>
          </a:p>
          <a:p>
            <a:r>
              <a:rPr lang="en-US" sz="2400" dirty="0">
                <a:solidFill>
                  <a:schemeClr val="tx1"/>
                </a:solidFill>
              </a:rPr>
              <a:t>We create our implementation files (.</a:t>
            </a:r>
            <a:r>
              <a:rPr lang="en-US" sz="2400" dirty="0" err="1">
                <a:solidFill>
                  <a:srgbClr val="FFFF00"/>
                </a:solidFill>
              </a:rPr>
              <a:t>cpp</a:t>
            </a:r>
            <a:r>
              <a:rPr lang="en-US" sz="2400" dirty="0">
                <a:solidFill>
                  <a:schemeClr val="tx1"/>
                </a:solidFill>
              </a:rPr>
              <a:t>) with any headers files (.</a:t>
            </a:r>
            <a:r>
              <a:rPr lang="en-US" sz="2400" dirty="0">
                <a:solidFill>
                  <a:srgbClr val="FFFF00"/>
                </a:solidFill>
              </a:rPr>
              <a:t>h</a:t>
            </a:r>
            <a:r>
              <a:rPr lang="en-US" sz="2400" dirty="0">
                <a:solidFill>
                  <a:schemeClr val="tx1"/>
                </a:solidFill>
              </a:rPr>
              <a:t>) they may include and are then compiled through a compiler like </a:t>
            </a:r>
            <a:r>
              <a:rPr lang="en-US" sz="2400" dirty="0">
                <a:solidFill>
                  <a:srgbClr val="92D050"/>
                </a:solidFill>
              </a:rPr>
              <a:t>g++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 end results of this process is usually an </a:t>
            </a:r>
            <a:r>
              <a:rPr lang="en-US" sz="2400" dirty="0">
                <a:solidFill>
                  <a:schemeClr val="accent2"/>
                </a:solidFill>
              </a:rPr>
              <a:t>executable binary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6015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91E15-A2A9-435B-8469-A6B8A0900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A4156-EFD0-43AB-BF99-A60C038C9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compilation process is actually broken down into 3 major steps:</a:t>
            </a:r>
          </a:p>
          <a:p>
            <a:pPr marL="871200" lvl="1" indent="-457200">
              <a:buFont typeface="+mj-lt"/>
              <a:buAutoNum type="arabicPeriod"/>
            </a:pPr>
            <a:r>
              <a:rPr lang="en-US" sz="2400" dirty="0"/>
              <a:t>Preprocessor </a:t>
            </a:r>
          </a:p>
          <a:p>
            <a:pPr marL="871200" lvl="1" indent="-457200">
              <a:buFont typeface="+mj-lt"/>
              <a:buAutoNum type="arabicPeriod"/>
            </a:pPr>
            <a:r>
              <a:rPr lang="en-US" sz="2400" dirty="0"/>
              <a:t>Compiler</a:t>
            </a:r>
          </a:p>
          <a:p>
            <a:pPr marL="871200" lvl="1" indent="-457200">
              <a:buFont typeface="+mj-lt"/>
              <a:buAutoNum type="arabicPeriod"/>
            </a:pPr>
            <a:r>
              <a:rPr lang="en-US" sz="2400" dirty="0"/>
              <a:t>Linker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909BE2-81DB-4ABD-856B-1DB307A69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960" y="2805441"/>
            <a:ext cx="5404815" cy="3442959"/>
          </a:xfrm>
          <a:prstGeom prst="rect">
            <a:avLst/>
          </a:prstGeom>
          <a:solidFill>
            <a:schemeClr val="tx2"/>
          </a:solidFill>
        </p:spPr>
      </p:pic>
    </p:spTree>
    <p:extLst>
      <p:ext uri="{BB962C8B-B14F-4D97-AF65-F5344CB8AC3E}">
        <p14:creationId xmlns:p14="http://schemas.microsoft.com/office/powerpoint/2010/main" val="34805536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1292-3395-4A5D-9ACC-CB371CCC7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7D5AB-FB98-48CC-80B6-3311D6D22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first step in the compiling process refers to the </a:t>
            </a:r>
            <a:r>
              <a:rPr lang="en-US" dirty="0">
                <a:solidFill>
                  <a:schemeClr val="accent2"/>
                </a:solidFill>
              </a:rPr>
              <a:t>insertion</a:t>
            </a:r>
            <a:r>
              <a:rPr lang="en-US" dirty="0"/>
              <a:t> / </a:t>
            </a:r>
            <a:r>
              <a:rPr lang="en-US" dirty="0">
                <a:solidFill>
                  <a:schemeClr val="accent2"/>
                </a:solidFill>
              </a:rPr>
              <a:t>substitution</a:t>
            </a:r>
            <a:r>
              <a:rPr lang="en-US" dirty="0"/>
              <a:t> of code where directives occur.</a:t>
            </a:r>
          </a:p>
          <a:p>
            <a:r>
              <a:rPr lang="en-US" dirty="0">
                <a:solidFill>
                  <a:srgbClr val="92D050"/>
                </a:solidFill>
              </a:rPr>
              <a:t>Directives</a:t>
            </a:r>
            <a:r>
              <a:rPr lang="en-US" dirty="0"/>
              <a:t> are the lines of code that generally start with the </a:t>
            </a:r>
            <a:r>
              <a:rPr lang="en-US" dirty="0">
                <a:solidFill>
                  <a:srgbClr val="92D050"/>
                </a:solidFill>
              </a:rPr>
              <a:t>#</a:t>
            </a:r>
            <a:r>
              <a:rPr lang="en-US" dirty="0"/>
              <a:t> symbol.</a:t>
            </a:r>
          </a:p>
          <a:p>
            <a:r>
              <a:rPr lang="en-US" dirty="0"/>
              <a:t>#include and #define lines are examples of directives</a:t>
            </a:r>
          </a:p>
          <a:p>
            <a:r>
              <a:rPr lang="en-US" dirty="0"/>
              <a:t>The preprocessor step replaces these lines with what they refer to</a:t>
            </a:r>
          </a:p>
          <a:p>
            <a:pPr lvl="1"/>
            <a:r>
              <a:rPr lang="en-US" dirty="0" err="1"/>
              <a:t>Eg.</a:t>
            </a:r>
            <a:r>
              <a:rPr lang="en-US" dirty="0"/>
              <a:t> in the case of an #include the </a:t>
            </a:r>
            <a:r>
              <a:rPr lang="en-US" dirty="0">
                <a:solidFill>
                  <a:schemeClr val="accent2"/>
                </a:solidFill>
              </a:rPr>
              <a:t>header file</a:t>
            </a:r>
            <a:r>
              <a:rPr lang="en-US" dirty="0"/>
              <a:t> you specified to be included will have its contents inserted at that line</a:t>
            </a:r>
          </a:p>
          <a:p>
            <a:r>
              <a:rPr lang="en-US" dirty="0"/>
              <a:t>Once this process is done the end result is something called a </a:t>
            </a:r>
            <a:r>
              <a:rPr lang="en-US" dirty="0">
                <a:solidFill>
                  <a:srgbClr val="FFFF00"/>
                </a:solidFill>
              </a:rPr>
              <a:t>translation unit.</a:t>
            </a:r>
          </a:p>
          <a:p>
            <a:r>
              <a:rPr lang="en-US" dirty="0">
                <a:solidFill>
                  <a:srgbClr val="FFFF00"/>
                </a:solidFill>
              </a:rPr>
              <a:t>Separate implementation files produce separate translation units</a:t>
            </a:r>
          </a:p>
        </p:txBody>
      </p:sp>
    </p:spTree>
    <p:extLst>
      <p:ext uri="{BB962C8B-B14F-4D97-AF65-F5344CB8AC3E}">
        <p14:creationId xmlns:p14="http://schemas.microsoft.com/office/powerpoint/2010/main" val="2969960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F0AF0-5FB3-46E2-8964-32F6A317B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24C5B5-C881-4C27-B52C-2C7EF0619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pPr marL="36900" indent="0">
              <a:buNone/>
            </a:pPr>
            <a:r>
              <a:rPr lang="en-US" dirty="0"/>
              <a:t>// </a:t>
            </a:r>
            <a:r>
              <a:rPr lang="en-US" dirty="0" err="1"/>
              <a:t>simple.h</a:t>
            </a: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>
                <a:solidFill>
                  <a:srgbClr val="00B0F0"/>
                </a:solidFill>
              </a:rPr>
              <a:t>int</a:t>
            </a:r>
            <a:r>
              <a:rPr lang="en-US" dirty="0"/>
              <a:t> x = 12;</a:t>
            </a:r>
          </a:p>
          <a:p>
            <a:pPr marL="36900" indent="0">
              <a:buNone/>
            </a:pPr>
            <a:r>
              <a:rPr lang="en-US" dirty="0">
                <a:solidFill>
                  <a:srgbClr val="00B0F0"/>
                </a:solidFill>
              </a:rPr>
              <a:t>int</a:t>
            </a:r>
            <a:r>
              <a:rPr lang="en-US" dirty="0"/>
              <a:t> y = 13</a:t>
            </a:r>
          </a:p>
          <a:p>
            <a:pPr marL="36900" indent="0">
              <a:buNone/>
            </a:pPr>
            <a:r>
              <a:rPr lang="en-US" dirty="0">
                <a:solidFill>
                  <a:srgbClr val="00B0F0"/>
                </a:solidFill>
              </a:rPr>
              <a:t>int</a:t>
            </a:r>
            <a:r>
              <a:rPr lang="en-US" dirty="0"/>
              <a:t> z = 14;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2F53ED-8E27-4693-B15B-154988799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pPr marL="36900" indent="0">
              <a:buNone/>
            </a:pPr>
            <a:r>
              <a:rPr lang="en-US" dirty="0"/>
              <a:t>// simple.cpp</a:t>
            </a:r>
          </a:p>
          <a:p>
            <a:pPr marL="36900" indent="0">
              <a:buNone/>
            </a:pPr>
            <a:r>
              <a:rPr lang="en-US" dirty="0"/>
              <a:t>#include “</a:t>
            </a:r>
            <a:r>
              <a:rPr lang="en-US" dirty="0" err="1"/>
              <a:t>simple.h</a:t>
            </a:r>
            <a:r>
              <a:rPr lang="en-US" dirty="0"/>
              <a:t>”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…</a:t>
            </a:r>
          </a:p>
          <a:p>
            <a:pPr marL="36900" indent="0">
              <a:buNone/>
            </a:pPr>
            <a:r>
              <a:rPr lang="en-US" dirty="0"/>
              <a:t>…</a:t>
            </a:r>
          </a:p>
          <a:p>
            <a:pPr marL="36900" indent="0">
              <a:buNone/>
            </a:pPr>
            <a:r>
              <a:rPr lang="en-US" dirty="0"/>
              <a:t>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B66CEC-1F59-4A30-BBEA-0B1A36A59CA3}"/>
              </a:ext>
            </a:extLst>
          </p:cNvPr>
          <p:cNvSpPr/>
          <p:nvPr/>
        </p:nvSpPr>
        <p:spPr>
          <a:xfrm>
            <a:off x="1017105" y="3156089"/>
            <a:ext cx="2166731" cy="134178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E91DEBC-2A59-486A-8D12-6AB22622481D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183836" y="2819400"/>
            <a:ext cx="3093139" cy="100758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5155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5D54B93-F02B-40FC-B6D4-9344A1B8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9B76E-D0F2-43F9-A676-D64BEB25D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compiler step of the process then takes each of those </a:t>
            </a:r>
            <a:r>
              <a:rPr lang="en-US" sz="2800" dirty="0">
                <a:solidFill>
                  <a:srgbClr val="FFFF00"/>
                </a:solidFill>
              </a:rPr>
              <a:t>translation units </a:t>
            </a:r>
            <a:r>
              <a:rPr lang="en-US" sz="2800" dirty="0"/>
              <a:t>and does the actual compiling </a:t>
            </a:r>
          </a:p>
          <a:p>
            <a:r>
              <a:rPr lang="en-US" sz="2800" dirty="0"/>
              <a:t>This generates binary code (machine code) from those units</a:t>
            </a:r>
          </a:p>
          <a:p>
            <a:r>
              <a:rPr lang="en-US" sz="2800" dirty="0"/>
              <a:t>The resulting files of this process are referred to as </a:t>
            </a:r>
            <a:r>
              <a:rPr lang="en-US" sz="2800" dirty="0">
                <a:solidFill>
                  <a:schemeClr val="accent2"/>
                </a:solidFill>
              </a:rPr>
              <a:t>object files</a:t>
            </a:r>
          </a:p>
        </p:txBody>
      </p:sp>
    </p:spTree>
    <p:extLst>
      <p:ext uri="{BB962C8B-B14F-4D97-AF65-F5344CB8AC3E}">
        <p14:creationId xmlns:p14="http://schemas.microsoft.com/office/powerpoint/2010/main" val="39067522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F65B1-15C9-4F56-B59E-3E05F6DBF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68461-0A9B-4CAD-B233-17DE4B931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At the last step of the process the produced </a:t>
            </a:r>
            <a:r>
              <a:rPr lang="en-US" sz="3200" dirty="0">
                <a:solidFill>
                  <a:srgbClr val="92D050"/>
                </a:solidFill>
              </a:rPr>
              <a:t>object files </a:t>
            </a:r>
            <a:r>
              <a:rPr lang="en-US" sz="3200" dirty="0"/>
              <a:t>from the compiler are linked together to form an </a:t>
            </a:r>
            <a:r>
              <a:rPr lang="en-US" sz="3200" dirty="0">
                <a:solidFill>
                  <a:schemeClr val="accent2"/>
                </a:solidFill>
              </a:rPr>
              <a:t>executable binary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8238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F73B7-3BD8-44BD-9475-7950DC685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</a:t>
            </a:r>
            <a:r>
              <a:rPr lang="en-US" dirty="0">
                <a:solidFill>
                  <a:srgbClr val="FFFF00"/>
                </a:solidFill>
              </a:rPr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70C1F-CEDF-40D9-9BEA-9CF577141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As you continue to learn programming you will encounter and will continue to encounter situations </a:t>
            </a:r>
            <a:r>
              <a:rPr lang="en-US" sz="2400" dirty="0">
                <a:solidFill>
                  <a:schemeClr val="accent5"/>
                </a:solidFill>
              </a:rPr>
              <a:t>where some code will rely on previously written stuff</a:t>
            </a:r>
            <a:r>
              <a:rPr lang="en-US" sz="2400" dirty="0"/>
              <a:t>.</a:t>
            </a:r>
          </a:p>
          <a:p>
            <a:r>
              <a:rPr lang="en-US" sz="2400" dirty="0"/>
              <a:t>If that </a:t>
            </a:r>
            <a:r>
              <a:rPr lang="en-US" sz="2400" dirty="0">
                <a:solidFill>
                  <a:schemeClr val="accent1"/>
                </a:solidFill>
              </a:rPr>
              <a:t>previous stuff doesn’t have consistent behavior </a:t>
            </a:r>
            <a:r>
              <a:rPr lang="en-US" sz="2400" dirty="0"/>
              <a:t>then </a:t>
            </a:r>
            <a:r>
              <a:rPr lang="en-US" sz="2400" dirty="0" err="1">
                <a:solidFill>
                  <a:srgbClr val="FFFF00"/>
                </a:solidFill>
              </a:rPr>
              <a:t>YOU’re</a:t>
            </a:r>
            <a:r>
              <a:rPr lang="en-US" sz="2400" dirty="0"/>
              <a:t> building on top of some </a:t>
            </a:r>
            <a:r>
              <a:rPr lang="en-US" sz="2400" dirty="0">
                <a:solidFill>
                  <a:schemeClr val="accent1"/>
                </a:solidFill>
              </a:rPr>
              <a:t>assumptions that it does what you expect</a:t>
            </a:r>
            <a:r>
              <a:rPr lang="en-US" sz="2400" dirty="0"/>
              <a:t>. </a:t>
            </a:r>
          </a:p>
          <a:p>
            <a:r>
              <a:rPr lang="en-US" sz="2400" dirty="0"/>
              <a:t>What if it was </a:t>
            </a:r>
            <a:r>
              <a:rPr lang="en-US" sz="2400" dirty="0">
                <a:solidFill>
                  <a:srgbClr val="FFFF00"/>
                </a:solidFill>
              </a:rPr>
              <a:t>YOU</a:t>
            </a:r>
            <a:r>
              <a:rPr lang="en-US" sz="2400" dirty="0"/>
              <a:t> yourself that wrote that old code?</a:t>
            </a:r>
          </a:p>
          <a:p>
            <a:r>
              <a:rPr lang="en-US" sz="2400" dirty="0"/>
              <a:t>In comes the need for </a:t>
            </a:r>
            <a:r>
              <a:rPr lang="en-US" sz="2400" dirty="0">
                <a:solidFill>
                  <a:srgbClr val="FFFF00"/>
                </a:solidFill>
              </a:rPr>
              <a:t>testing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729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DAE9C-5E18-408D-A3E9-59EF0C7D4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EDBB7-24F5-41C3-AE8F-3E0B178AE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dirty="0"/>
              <a:t>Type safety is an important feature of the C++ language and was a central concept to its design philosophy.</a:t>
            </a:r>
          </a:p>
          <a:p>
            <a:r>
              <a:rPr lang="en-US" sz="2300" dirty="0"/>
              <a:t>A programming language that is type-safe allows: </a:t>
            </a:r>
          </a:p>
          <a:p>
            <a:pPr lvl="1"/>
            <a:r>
              <a:rPr lang="en-US" sz="2300" dirty="0"/>
              <a:t>Containing errors at compilation (</a:t>
            </a:r>
            <a:r>
              <a:rPr lang="en-US" sz="2300" dirty="0">
                <a:solidFill>
                  <a:schemeClr val="accent2"/>
                </a:solidFill>
              </a:rPr>
              <a:t>errors messages are your friends</a:t>
            </a:r>
            <a:r>
              <a:rPr lang="en-US" sz="2300" dirty="0"/>
              <a:t>).</a:t>
            </a:r>
          </a:p>
          <a:p>
            <a:pPr lvl="1"/>
            <a:r>
              <a:rPr lang="en-US" sz="2300" dirty="0"/>
              <a:t>Lessening errors occurring during run time (</a:t>
            </a:r>
            <a:r>
              <a:rPr lang="en-US" sz="2300" dirty="0">
                <a:solidFill>
                  <a:schemeClr val="accent2"/>
                </a:solidFill>
              </a:rPr>
              <a:t>exploding during run time is bad</a:t>
            </a:r>
            <a:r>
              <a:rPr lang="en-US" sz="2300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1675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D5DE2-8939-41ED-A78E-270C2FEF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</a:t>
            </a:r>
            <a:r>
              <a:rPr lang="en-US" dirty="0">
                <a:solidFill>
                  <a:srgbClr val="FFFF00"/>
                </a:solidFill>
              </a:rPr>
              <a:t>Testing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45FA-809D-43DC-A6FA-6FB64BAF8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FFFF00"/>
                </a:solidFill>
              </a:rPr>
              <a:t>Unit Test </a:t>
            </a:r>
            <a:r>
              <a:rPr lang="en-US" dirty="0"/>
              <a:t>is a code snippet that tests a single assumption in a module or work unit of a larger application. </a:t>
            </a:r>
          </a:p>
          <a:p>
            <a:r>
              <a:rPr lang="en-US" dirty="0"/>
              <a:t>In our context an example of a work unit is a single </a:t>
            </a:r>
            <a:r>
              <a:rPr lang="en-US" dirty="0">
                <a:solidFill>
                  <a:schemeClr val="accent6"/>
                </a:solidFill>
              </a:rPr>
              <a:t>function </a:t>
            </a:r>
            <a:r>
              <a:rPr lang="en-US" dirty="0"/>
              <a:t>or</a:t>
            </a:r>
            <a:r>
              <a:rPr lang="en-US" dirty="0">
                <a:solidFill>
                  <a:schemeClr val="accent6"/>
                </a:solidFill>
              </a:rPr>
              <a:t> a struct/class.</a:t>
            </a:r>
          </a:p>
          <a:p>
            <a:r>
              <a:rPr lang="en-US" dirty="0"/>
              <a:t>If we can have this </a:t>
            </a:r>
            <a:r>
              <a:rPr lang="en-US" dirty="0">
                <a:solidFill>
                  <a:srgbClr val="FFFF00"/>
                </a:solidFill>
              </a:rPr>
              <a:t>unit pass our test </a:t>
            </a:r>
            <a:r>
              <a:rPr lang="en-US" dirty="0"/>
              <a:t>then we can be assured it </a:t>
            </a:r>
            <a:r>
              <a:rPr lang="en-US" dirty="0">
                <a:solidFill>
                  <a:srgbClr val="FFFF00"/>
                </a:solidFill>
              </a:rPr>
              <a:t>works properly</a:t>
            </a:r>
            <a:r>
              <a:rPr lang="en-US" dirty="0"/>
              <a:t>. If we </a:t>
            </a:r>
            <a:r>
              <a:rPr lang="en-US" dirty="0">
                <a:solidFill>
                  <a:srgbClr val="FFFF00"/>
                </a:solidFill>
              </a:rPr>
              <a:t>change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our unit </a:t>
            </a:r>
            <a:r>
              <a:rPr lang="en-US" dirty="0"/>
              <a:t>and it </a:t>
            </a:r>
            <a:r>
              <a:rPr lang="en-US" dirty="0">
                <a:solidFill>
                  <a:srgbClr val="FFFF00"/>
                </a:solidFill>
              </a:rPr>
              <a:t>still passes </a:t>
            </a:r>
            <a:r>
              <a:rPr lang="en-US" dirty="0"/>
              <a:t>the test then great, </a:t>
            </a:r>
            <a:r>
              <a:rPr lang="en-US" dirty="0">
                <a:solidFill>
                  <a:srgbClr val="FFFF00"/>
                </a:solidFill>
              </a:rPr>
              <a:t>we didn’t break anything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chemeClr val="accent5"/>
                </a:solidFill>
              </a:rPr>
              <a:t>The workflow that has it such that the tests are written before the actual functions is considered to be “Test Driven Development” or TDD.</a:t>
            </a:r>
          </a:p>
          <a:p>
            <a:r>
              <a:rPr lang="en-US" dirty="0">
                <a:solidFill>
                  <a:schemeClr val="accent2"/>
                </a:solidFill>
              </a:rPr>
              <a:t>Writing tests is fairly connected to modular programming, such that we can confirm the working state of our individual modules.</a:t>
            </a:r>
          </a:p>
        </p:txBody>
      </p:sp>
    </p:spTree>
    <p:extLst>
      <p:ext uri="{BB962C8B-B14F-4D97-AF65-F5344CB8AC3E}">
        <p14:creationId xmlns:p14="http://schemas.microsoft.com/office/powerpoint/2010/main" val="17675367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D5DE2-8939-41ED-A78E-270C2FEF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</a:t>
            </a:r>
            <a:r>
              <a:rPr lang="en-US" dirty="0">
                <a:solidFill>
                  <a:srgbClr val="FFFF00"/>
                </a:solidFill>
              </a:rPr>
              <a:t>Testing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45FA-809D-43DC-A6FA-6FB64BAF8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As </a:t>
            </a:r>
            <a:r>
              <a:rPr lang="en-US" sz="4800"/>
              <a:t>your assignments/projects </a:t>
            </a:r>
            <a:r>
              <a:rPr lang="en-US" sz="4800" dirty="0"/>
              <a:t>get more complicated, consider writing </a:t>
            </a:r>
            <a:r>
              <a:rPr lang="en-US" sz="4800"/>
              <a:t>test cases.</a:t>
            </a:r>
            <a:endParaRPr lang="en-US" sz="4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636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DC49C-BAC1-418A-81CF-B12E2E24B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Safety Ex 1-1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ECFF5-73C3-49E4-B541-B6AA98EF4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this snippet that compiles fine (albeit with a warning) in C but results in a </a:t>
            </a:r>
            <a:r>
              <a:rPr lang="en-US" dirty="0">
                <a:solidFill>
                  <a:schemeClr val="accent2"/>
                </a:solidFill>
              </a:rPr>
              <a:t>segmentation fault</a:t>
            </a:r>
            <a:r>
              <a:rPr lang="en-US" dirty="0"/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3F5EA6-8832-4F75-A574-E767918EF66B}"/>
              </a:ext>
            </a:extLst>
          </p:cNvPr>
          <p:cNvSpPr/>
          <p:nvPr/>
        </p:nvSpPr>
        <p:spPr>
          <a:xfrm>
            <a:off x="1066346" y="2973617"/>
            <a:ext cx="449625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x[]){</a:t>
            </a: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"%s"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x);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(-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  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6071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DC49C-BAC1-418A-81CF-B12E2E24B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Safety Ex 1-2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ECFF5-73C3-49E4-B541-B6AA98EF4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seg fault occurs due to trying to print out a char array with an invalid address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3BBEE21-6580-47BF-80C1-2005BB6FA9DC}"/>
              </a:ext>
            </a:extLst>
          </p:cNvPr>
          <p:cNvCxnSpPr/>
          <p:nvPr/>
        </p:nvCxnSpPr>
        <p:spPr>
          <a:xfrm flipH="1">
            <a:off x="3660915" y="3031669"/>
            <a:ext cx="3260034" cy="1063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141B3B-0C2B-43F7-89FB-EF17A6EA5D6A}"/>
              </a:ext>
            </a:extLst>
          </p:cNvPr>
          <p:cNvCxnSpPr/>
          <p:nvPr/>
        </p:nvCxnSpPr>
        <p:spPr>
          <a:xfrm flipH="1">
            <a:off x="2673213" y="4255299"/>
            <a:ext cx="3190461" cy="1217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C8F596C-9602-4FE2-9489-2AB4852DF599}"/>
              </a:ext>
            </a:extLst>
          </p:cNvPr>
          <p:cNvSpPr/>
          <p:nvPr/>
        </p:nvSpPr>
        <p:spPr>
          <a:xfrm>
            <a:off x="1161596" y="2549284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x[]){</a:t>
            </a: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"%s"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x);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(-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  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478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DC49C-BAC1-418A-81CF-B12E2E24B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Safety Ex 1-3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ECFF5-73C3-49E4-B541-B6AA98EF4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Compiling this same example as a </a:t>
            </a:r>
            <a:r>
              <a:rPr lang="en-US" dirty="0">
                <a:solidFill>
                  <a:schemeClr val="accent2"/>
                </a:solidFill>
              </a:rPr>
              <a:t>C++ </a:t>
            </a:r>
            <a:r>
              <a:rPr lang="en-US" dirty="0"/>
              <a:t>program results in an error message and no executable: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B4CE99-81D1-4ACF-BE8D-2617644F5421}"/>
              </a:ext>
            </a:extLst>
          </p:cNvPr>
          <p:cNvSpPr/>
          <p:nvPr/>
        </p:nvSpPr>
        <p:spPr>
          <a:xfrm>
            <a:off x="924443" y="3073696"/>
            <a:ext cx="7765322" cy="258532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unsafe.cpp: In function 'int main()':</a:t>
            </a:r>
          </a:p>
          <a:p>
            <a:r>
              <a:rPr lang="en-US" dirty="0"/>
              <a:t>unsafe.cpp:12:15: </a:t>
            </a:r>
            <a:r>
              <a:rPr lang="en-US" dirty="0">
                <a:solidFill>
                  <a:schemeClr val="accent1"/>
                </a:solidFill>
              </a:rPr>
              <a:t>error</a:t>
            </a:r>
            <a:r>
              <a:rPr lang="en-US" dirty="0"/>
              <a:t>: invalid conversion from 'int' to 'char*' [-</a:t>
            </a:r>
            <a:r>
              <a:rPr lang="en-US" dirty="0" err="1"/>
              <a:t>fpermissive</a:t>
            </a:r>
            <a:r>
              <a:rPr lang="en-US" dirty="0"/>
              <a:t>]</a:t>
            </a:r>
          </a:p>
          <a:p>
            <a:r>
              <a:rPr lang="en-US" dirty="0"/>
              <a:t>         foo(25);</a:t>
            </a:r>
          </a:p>
          <a:p>
            <a:r>
              <a:rPr lang="en-US" dirty="0"/>
              <a:t>               </a:t>
            </a:r>
            <a:r>
              <a:rPr lang="en-US" dirty="0">
                <a:solidFill>
                  <a:srgbClr val="92D050"/>
                </a:solidFill>
              </a:rPr>
              <a:t>^</a:t>
            </a:r>
          </a:p>
          <a:p>
            <a:r>
              <a:rPr lang="en-US" dirty="0"/>
              <a:t>unsafe.cpp:5:6: </a:t>
            </a:r>
            <a:r>
              <a:rPr lang="en-US" dirty="0">
                <a:solidFill>
                  <a:schemeClr val="accent1"/>
                </a:solidFill>
              </a:rPr>
              <a:t>error</a:t>
            </a:r>
            <a:r>
              <a:rPr lang="en-US" dirty="0"/>
              <a:t>:   initializing argument 1 of 'void foo(char*)' [-</a:t>
            </a:r>
            <a:r>
              <a:rPr lang="en-US" dirty="0" err="1"/>
              <a:t>fpermissive</a:t>
            </a:r>
            <a:r>
              <a:rPr lang="en-US" dirty="0"/>
              <a:t>]</a:t>
            </a:r>
          </a:p>
          <a:p>
            <a:r>
              <a:rPr lang="en-US" dirty="0"/>
              <a:t> void foo(char x[]){</a:t>
            </a:r>
          </a:p>
          <a:p>
            <a:r>
              <a:rPr lang="en-US" dirty="0"/>
              <a:t>         </a:t>
            </a:r>
            <a:r>
              <a:rPr lang="en-US" dirty="0">
                <a:solidFill>
                  <a:srgbClr val="92D050"/>
                </a:solidFill>
              </a:rPr>
              <a:t>^</a:t>
            </a:r>
          </a:p>
        </p:txBody>
      </p:sp>
    </p:spTree>
    <p:extLst>
      <p:ext uri="{BB962C8B-B14F-4D97-AF65-F5344CB8AC3E}">
        <p14:creationId xmlns:p14="http://schemas.microsoft.com/office/powerpoint/2010/main" val="2110964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F73C2-A8E7-4354-AEDE-21C9A40C3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Safety Ex 1-4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873C4-57B1-4B8E-8166-F293B3392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Having errors occurring before run time is </a:t>
            </a:r>
            <a:r>
              <a:rPr lang="en-US" sz="2800" dirty="0">
                <a:solidFill>
                  <a:schemeClr val="accent2"/>
                </a:solidFill>
              </a:rPr>
              <a:t>good</a:t>
            </a:r>
          </a:p>
          <a:p>
            <a:r>
              <a:rPr lang="en-US" sz="2800" dirty="0"/>
              <a:t>Having errors occurring during run time is </a:t>
            </a:r>
            <a:r>
              <a:rPr lang="en-US" sz="2800" dirty="0">
                <a:solidFill>
                  <a:srgbClr val="FF0000"/>
                </a:solidFill>
              </a:rPr>
              <a:t>bad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When the application is a critical piece of software, reducing errors during run time is paramount</a:t>
            </a:r>
          </a:p>
          <a:p>
            <a:pPr lvl="1"/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800" dirty="0"/>
              <a:t>We’ll see more ways C++ promotes </a:t>
            </a:r>
            <a:r>
              <a:rPr lang="en-US" sz="2800" dirty="0">
                <a:solidFill>
                  <a:srgbClr val="FFFF00"/>
                </a:solidFill>
              </a:rPr>
              <a:t>type safety</a:t>
            </a:r>
            <a:r>
              <a:rPr lang="en-US" sz="2800" dirty="0"/>
              <a:t> in the future</a:t>
            </a:r>
          </a:p>
        </p:txBody>
      </p:sp>
    </p:spTree>
    <p:extLst>
      <p:ext uri="{BB962C8B-B14F-4D97-AF65-F5344CB8AC3E}">
        <p14:creationId xmlns:p14="http://schemas.microsoft.com/office/powerpoint/2010/main" val="2262165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F0FA1-0682-4BEF-8002-7C254DEC2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B5C96-7F22-40C6-BED4-DB546A305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Naming conflicts can become common when multiple people work on the same application or code base. 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C++ </a:t>
            </a:r>
            <a:r>
              <a:rPr lang="en-US" sz="2400" dirty="0"/>
              <a:t>offers </a:t>
            </a:r>
            <a:r>
              <a:rPr lang="en-US" sz="2400" dirty="0">
                <a:solidFill>
                  <a:srgbClr val="FFFF00"/>
                </a:solidFill>
              </a:rPr>
              <a:t>namespaces</a:t>
            </a:r>
            <a:r>
              <a:rPr lang="en-US" sz="2400" dirty="0"/>
              <a:t> to avoid these issues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Namespaces</a:t>
            </a:r>
            <a:r>
              <a:rPr lang="en-US" sz="2400" dirty="0"/>
              <a:t> is a </a:t>
            </a:r>
            <a:r>
              <a:rPr lang="en-US" sz="2400" dirty="0">
                <a:solidFill>
                  <a:srgbClr val="92D050"/>
                </a:solidFill>
              </a:rPr>
              <a:t>scope</a:t>
            </a:r>
            <a:r>
              <a:rPr lang="en-US" sz="2400" dirty="0"/>
              <a:t> or enclosing space that separates code from other segments of code. These different scopes can be referenced to access that code (of things that may have similar names).</a:t>
            </a:r>
          </a:p>
          <a:p>
            <a:r>
              <a:rPr lang="en-US" sz="2400" dirty="0"/>
              <a:t>Namespaces are also useful just to organize code that fall under </a:t>
            </a:r>
            <a:r>
              <a:rPr lang="en-US" sz="2400" dirty="0">
                <a:solidFill>
                  <a:srgbClr val="FFFF00"/>
                </a:solidFill>
              </a:rPr>
              <a:t>similar domains</a:t>
            </a:r>
          </a:p>
        </p:txBody>
      </p:sp>
    </p:spTree>
    <p:extLst>
      <p:ext uri="{BB962C8B-B14F-4D97-AF65-F5344CB8AC3E}">
        <p14:creationId xmlns:p14="http://schemas.microsoft.com/office/powerpoint/2010/main" val="23151737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2049</TotalTime>
  <Words>2436</Words>
  <Application>Microsoft Office PowerPoint</Application>
  <PresentationFormat>Widescreen</PresentationFormat>
  <Paragraphs>323</Paragraphs>
  <Slides>41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Bookman Old Style</vt:lpstr>
      <vt:lpstr>Calibri</vt:lpstr>
      <vt:lpstr>Consolas</vt:lpstr>
      <vt:lpstr>Rockwell</vt:lpstr>
      <vt:lpstr>Wingdings 2</vt:lpstr>
      <vt:lpstr>Damask</vt:lpstr>
      <vt:lpstr>Week 1</vt:lpstr>
      <vt:lpstr>Agenda</vt:lpstr>
      <vt:lpstr>Week 1-1</vt:lpstr>
      <vt:lpstr>Type Safety</vt:lpstr>
      <vt:lpstr>Type Safety Ex 1-1</vt:lpstr>
      <vt:lpstr>Type Safety Ex 1-2</vt:lpstr>
      <vt:lpstr>Type Safety Ex 1-3</vt:lpstr>
      <vt:lpstr>Type Safety Ex 1-4</vt:lpstr>
      <vt:lpstr>Namespaces</vt:lpstr>
      <vt:lpstr>Namespace Ex 1-1</vt:lpstr>
      <vt:lpstr>Namespaces Ex 1-2</vt:lpstr>
      <vt:lpstr>Namespace Ex 1-3</vt:lpstr>
      <vt:lpstr>Namespace using keyword</vt:lpstr>
      <vt:lpstr>Input/Output</vt:lpstr>
      <vt:lpstr>Output C vs C++</vt:lpstr>
      <vt:lpstr>Output C vs C++</vt:lpstr>
      <vt:lpstr>Input C vs C++</vt:lpstr>
      <vt:lpstr>Input/Output in C++</vt:lpstr>
      <vt:lpstr>Week 1-2</vt:lpstr>
      <vt:lpstr>Object Oriented</vt:lpstr>
      <vt:lpstr>Object Oriented</vt:lpstr>
      <vt:lpstr>Abstraction</vt:lpstr>
      <vt:lpstr>Encapsulation</vt:lpstr>
      <vt:lpstr>Encapsulation</vt:lpstr>
      <vt:lpstr>Classes</vt:lpstr>
      <vt:lpstr>Inheritance</vt:lpstr>
      <vt:lpstr>Polymorphism</vt:lpstr>
      <vt:lpstr>Week 1-3</vt:lpstr>
      <vt:lpstr>Modules</vt:lpstr>
      <vt:lpstr>Modules</vt:lpstr>
      <vt:lpstr>Modules</vt:lpstr>
      <vt:lpstr>Modules</vt:lpstr>
      <vt:lpstr>Compilation</vt:lpstr>
      <vt:lpstr>Compilation Process</vt:lpstr>
      <vt:lpstr>Preprocessor</vt:lpstr>
      <vt:lpstr>Preprocessor</vt:lpstr>
      <vt:lpstr>Compiler</vt:lpstr>
      <vt:lpstr>Linker</vt:lpstr>
      <vt:lpstr>Unit Testing</vt:lpstr>
      <vt:lpstr>Unit Testing</vt:lpstr>
      <vt:lpstr>Unit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 Zhan Huang</dc:creator>
  <cp:lastModifiedBy>Hong Zhan Huang</cp:lastModifiedBy>
  <cp:revision>437</cp:revision>
  <dcterms:created xsi:type="dcterms:W3CDTF">2019-01-07T14:19:16Z</dcterms:created>
  <dcterms:modified xsi:type="dcterms:W3CDTF">2020-01-07T01:31:56Z</dcterms:modified>
</cp:coreProperties>
</file>