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54"/>
  </p:notesMasterIdLst>
  <p:sldIdLst>
    <p:sldId id="256" r:id="rId2"/>
    <p:sldId id="257" r:id="rId3"/>
    <p:sldId id="258" r:id="rId4"/>
    <p:sldId id="259" r:id="rId5"/>
    <p:sldId id="260" r:id="rId6"/>
    <p:sldId id="261" r:id="rId7"/>
    <p:sldId id="262" r:id="rId8"/>
    <p:sldId id="295" r:id="rId9"/>
    <p:sldId id="263" r:id="rId10"/>
    <p:sldId id="294" r:id="rId11"/>
    <p:sldId id="280" r:id="rId12"/>
    <p:sldId id="272" r:id="rId13"/>
    <p:sldId id="281" r:id="rId14"/>
    <p:sldId id="284" r:id="rId15"/>
    <p:sldId id="270" r:id="rId16"/>
    <p:sldId id="264" r:id="rId17"/>
    <p:sldId id="273" r:id="rId18"/>
    <p:sldId id="274" r:id="rId19"/>
    <p:sldId id="275" r:id="rId20"/>
    <p:sldId id="266" r:id="rId21"/>
    <p:sldId id="276" r:id="rId22"/>
    <p:sldId id="277" r:id="rId23"/>
    <p:sldId id="297" r:id="rId24"/>
    <p:sldId id="268" r:id="rId25"/>
    <p:sldId id="278" r:id="rId26"/>
    <p:sldId id="296" r:id="rId27"/>
    <p:sldId id="298" r:id="rId28"/>
    <p:sldId id="271" r:id="rId29"/>
    <p:sldId id="279" r:id="rId30"/>
    <p:sldId id="282" r:id="rId31"/>
    <p:sldId id="287" r:id="rId32"/>
    <p:sldId id="291" r:id="rId33"/>
    <p:sldId id="283" r:id="rId34"/>
    <p:sldId id="290" r:id="rId35"/>
    <p:sldId id="289" r:id="rId36"/>
    <p:sldId id="288" r:id="rId37"/>
    <p:sldId id="285" r:id="rId38"/>
    <p:sldId id="292" r:id="rId39"/>
    <p:sldId id="293" r:id="rId40"/>
    <p:sldId id="286"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6" y="5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B32FE-CDA1-4A72-9FBA-3DF5F8F229B1}" type="datetimeFigureOut">
              <a:rPr lang="en-US" smtClean="0"/>
              <a:t>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D766CC-D774-4C08-9EF3-6AA410C535DE}" type="slidenum">
              <a:rPr lang="en-US" smtClean="0"/>
              <a:t>‹#›</a:t>
            </a:fld>
            <a:endParaRPr lang="en-US"/>
          </a:p>
        </p:txBody>
      </p:sp>
    </p:spTree>
    <p:extLst>
      <p:ext uri="{BB962C8B-B14F-4D97-AF65-F5344CB8AC3E}">
        <p14:creationId xmlns:p14="http://schemas.microsoft.com/office/powerpoint/2010/main" val="478684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D766CC-D774-4C08-9EF3-6AA410C535DE}" type="slidenum">
              <a:rPr lang="en-US" smtClean="0"/>
              <a:t>1</a:t>
            </a:fld>
            <a:endParaRPr lang="en-US"/>
          </a:p>
        </p:txBody>
      </p:sp>
    </p:spTree>
    <p:extLst>
      <p:ext uri="{BB962C8B-B14F-4D97-AF65-F5344CB8AC3E}">
        <p14:creationId xmlns:p14="http://schemas.microsoft.com/office/powerpoint/2010/main" val="1386282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D766CC-D774-4C08-9EF3-6AA410C535DE}" type="slidenum">
              <a:rPr lang="en-US" smtClean="0"/>
              <a:t>11</a:t>
            </a:fld>
            <a:endParaRPr lang="en-US"/>
          </a:p>
        </p:txBody>
      </p:sp>
    </p:spTree>
    <p:extLst>
      <p:ext uri="{BB962C8B-B14F-4D97-AF65-F5344CB8AC3E}">
        <p14:creationId xmlns:p14="http://schemas.microsoft.com/office/powerpoint/2010/main" val="171394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D766CC-D774-4C08-9EF3-6AA410C535DE}" type="slidenum">
              <a:rPr lang="en-US" smtClean="0"/>
              <a:t>15</a:t>
            </a:fld>
            <a:endParaRPr lang="en-US"/>
          </a:p>
        </p:txBody>
      </p:sp>
    </p:spTree>
    <p:extLst>
      <p:ext uri="{BB962C8B-B14F-4D97-AF65-F5344CB8AC3E}">
        <p14:creationId xmlns:p14="http://schemas.microsoft.com/office/powerpoint/2010/main" val="2064570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D766CC-D774-4C08-9EF3-6AA410C535DE}" type="slidenum">
              <a:rPr lang="en-US" smtClean="0"/>
              <a:t>16</a:t>
            </a:fld>
            <a:endParaRPr lang="en-US"/>
          </a:p>
        </p:txBody>
      </p:sp>
    </p:spTree>
    <p:extLst>
      <p:ext uri="{BB962C8B-B14F-4D97-AF65-F5344CB8AC3E}">
        <p14:creationId xmlns:p14="http://schemas.microsoft.com/office/powerpoint/2010/main" val="3717888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D766CC-D774-4C08-9EF3-6AA410C535DE}" type="slidenum">
              <a:rPr lang="en-US" smtClean="0"/>
              <a:t>17</a:t>
            </a:fld>
            <a:endParaRPr lang="en-US"/>
          </a:p>
        </p:txBody>
      </p:sp>
    </p:spTree>
    <p:extLst>
      <p:ext uri="{BB962C8B-B14F-4D97-AF65-F5344CB8AC3E}">
        <p14:creationId xmlns:p14="http://schemas.microsoft.com/office/powerpoint/2010/main" val="591167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D766CC-D774-4C08-9EF3-6AA410C535DE}" type="slidenum">
              <a:rPr lang="en-US" smtClean="0"/>
              <a:t>20</a:t>
            </a:fld>
            <a:endParaRPr lang="en-US"/>
          </a:p>
        </p:txBody>
      </p:sp>
    </p:spTree>
    <p:extLst>
      <p:ext uri="{BB962C8B-B14F-4D97-AF65-F5344CB8AC3E}">
        <p14:creationId xmlns:p14="http://schemas.microsoft.com/office/powerpoint/2010/main" val="2746048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D766CC-D774-4C08-9EF3-6AA410C535DE}" type="slidenum">
              <a:rPr lang="en-US" smtClean="0"/>
              <a:t>21</a:t>
            </a:fld>
            <a:endParaRPr lang="en-US"/>
          </a:p>
        </p:txBody>
      </p:sp>
    </p:spTree>
    <p:extLst>
      <p:ext uri="{BB962C8B-B14F-4D97-AF65-F5344CB8AC3E}">
        <p14:creationId xmlns:p14="http://schemas.microsoft.com/office/powerpoint/2010/main" val="3564560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D766CC-D774-4C08-9EF3-6AA410C535DE}" type="slidenum">
              <a:rPr lang="en-US" smtClean="0"/>
              <a:t>22</a:t>
            </a:fld>
            <a:endParaRPr lang="en-US"/>
          </a:p>
        </p:txBody>
      </p:sp>
    </p:spTree>
    <p:extLst>
      <p:ext uri="{BB962C8B-B14F-4D97-AF65-F5344CB8AC3E}">
        <p14:creationId xmlns:p14="http://schemas.microsoft.com/office/powerpoint/2010/main" val="2374551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D766CC-D774-4C08-9EF3-6AA410C535DE}" type="slidenum">
              <a:rPr lang="en-US" smtClean="0"/>
              <a:t>23</a:t>
            </a:fld>
            <a:endParaRPr lang="en-US"/>
          </a:p>
        </p:txBody>
      </p:sp>
    </p:spTree>
    <p:extLst>
      <p:ext uri="{BB962C8B-B14F-4D97-AF65-F5344CB8AC3E}">
        <p14:creationId xmlns:p14="http://schemas.microsoft.com/office/powerpoint/2010/main" val="555952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D766CC-D774-4C08-9EF3-6AA410C535DE}" type="slidenum">
              <a:rPr lang="en-US" smtClean="0"/>
              <a:t>24</a:t>
            </a:fld>
            <a:endParaRPr lang="en-US"/>
          </a:p>
        </p:txBody>
      </p:sp>
    </p:spTree>
    <p:extLst>
      <p:ext uri="{BB962C8B-B14F-4D97-AF65-F5344CB8AC3E}">
        <p14:creationId xmlns:p14="http://schemas.microsoft.com/office/powerpoint/2010/main" val="3468099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D766CC-D774-4C08-9EF3-6AA410C535DE}" type="slidenum">
              <a:rPr lang="en-US" smtClean="0"/>
              <a:t>25</a:t>
            </a:fld>
            <a:endParaRPr lang="en-US"/>
          </a:p>
        </p:txBody>
      </p:sp>
    </p:spTree>
    <p:extLst>
      <p:ext uri="{BB962C8B-B14F-4D97-AF65-F5344CB8AC3E}">
        <p14:creationId xmlns:p14="http://schemas.microsoft.com/office/powerpoint/2010/main" val="387505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D766CC-D774-4C08-9EF3-6AA410C535DE}" type="slidenum">
              <a:rPr lang="en-US" smtClean="0"/>
              <a:t>2</a:t>
            </a:fld>
            <a:endParaRPr lang="en-US"/>
          </a:p>
        </p:txBody>
      </p:sp>
    </p:spTree>
    <p:extLst>
      <p:ext uri="{BB962C8B-B14F-4D97-AF65-F5344CB8AC3E}">
        <p14:creationId xmlns:p14="http://schemas.microsoft.com/office/powerpoint/2010/main" val="568711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D766CC-D774-4C08-9EF3-6AA410C535DE}" type="slidenum">
              <a:rPr lang="en-US" smtClean="0"/>
              <a:t>28</a:t>
            </a:fld>
            <a:endParaRPr lang="en-US"/>
          </a:p>
        </p:txBody>
      </p:sp>
    </p:spTree>
    <p:extLst>
      <p:ext uri="{BB962C8B-B14F-4D97-AF65-F5344CB8AC3E}">
        <p14:creationId xmlns:p14="http://schemas.microsoft.com/office/powerpoint/2010/main" val="17800866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D766CC-D774-4C08-9EF3-6AA410C535DE}" type="slidenum">
              <a:rPr lang="en-US" smtClean="0"/>
              <a:t>30</a:t>
            </a:fld>
            <a:endParaRPr lang="en-US"/>
          </a:p>
        </p:txBody>
      </p:sp>
    </p:spTree>
    <p:extLst>
      <p:ext uri="{BB962C8B-B14F-4D97-AF65-F5344CB8AC3E}">
        <p14:creationId xmlns:p14="http://schemas.microsoft.com/office/powerpoint/2010/main" val="3510914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D766CC-D774-4C08-9EF3-6AA410C535DE}" type="slidenum">
              <a:rPr lang="en-US" smtClean="0"/>
              <a:t>4</a:t>
            </a:fld>
            <a:endParaRPr lang="en-US"/>
          </a:p>
        </p:txBody>
      </p:sp>
    </p:spTree>
    <p:extLst>
      <p:ext uri="{BB962C8B-B14F-4D97-AF65-F5344CB8AC3E}">
        <p14:creationId xmlns:p14="http://schemas.microsoft.com/office/powerpoint/2010/main" val="325919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D766CC-D774-4C08-9EF3-6AA410C535DE}" type="slidenum">
              <a:rPr lang="en-US" smtClean="0"/>
              <a:t>5</a:t>
            </a:fld>
            <a:endParaRPr lang="en-US"/>
          </a:p>
        </p:txBody>
      </p:sp>
    </p:spTree>
    <p:extLst>
      <p:ext uri="{BB962C8B-B14F-4D97-AF65-F5344CB8AC3E}">
        <p14:creationId xmlns:p14="http://schemas.microsoft.com/office/powerpoint/2010/main" val="1249199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D766CC-D774-4C08-9EF3-6AA410C535DE}" type="slidenum">
              <a:rPr lang="en-US" smtClean="0"/>
              <a:t>6</a:t>
            </a:fld>
            <a:endParaRPr lang="en-US"/>
          </a:p>
        </p:txBody>
      </p:sp>
    </p:spTree>
    <p:extLst>
      <p:ext uri="{BB962C8B-B14F-4D97-AF65-F5344CB8AC3E}">
        <p14:creationId xmlns:p14="http://schemas.microsoft.com/office/powerpoint/2010/main" val="3876922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D766CC-D774-4C08-9EF3-6AA410C535DE}" type="slidenum">
              <a:rPr lang="en-US" smtClean="0"/>
              <a:t>7</a:t>
            </a:fld>
            <a:endParaRPr lang="en-US"/>
          </a:p>
        </p:txBody>
      </p:sp>
    </p:spTree>
    <p:extLst>
      <p:ext uri="{BB962C8B-B14F-4D97-AF65-F5344CB8AC3E}">
        <p14:creationId xmlns:p14="http://schemas.microsoft.com/office/powerpoint/2010/main" val="3026496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D766CC-D774-4C08-9EF3-6AA410C535DE}" type="slidenum">
              <a:rPr lang="en-US" smtClean="0"/>
              <a:t>8</a:t>
            </a:fld>
            <a:endParaRPr lang="en-US"/>
          </a:p>
        </p:txBody>
      </p:sp>
    </p:spTree>
    <p:extLst>
      <p:ext uri="{BB962C8B-B14F-4D97-AF65-F5344CB8AC3E}">
        <p14:creationId xmlns:p14="http://schemas.microsoft.com/office/powerpoint/2010/main" val="2014007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D766CC-D774-4C08-9EF3-6AA410C535DE}" type="slidenum">
              <a:rPr lang="en-US" smtClean="0"/>
              <a:t>9</a:t>
            </a:fld>
            <a:endParaRPr lang="en-US"/>
          </a:p>
        </p:txBody>
      </p:sp>
    </p:spTree>
    <p:extLst>
      <p:ext uri="{BB962C8B-B14F-4D97-AF65-F5344CB8AC3E}">
        <p14:creationId xmlns:p14="http://schemas.microsoft.com/office/powerpoint/2010/main" val="30215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D766CC-D774-4C08-9EF3-6AA410C535DE}" type="slidenum">
              <a:rPr lang="en-US" smtClean="0"/>
              <a:t>10</a:t>
            </a:fld>
            <a:endParaRPr lang="en-US"/>
          </a:p>
        </p:txBody>
      </p:sp>
    </p:spTree>
    <p:extLst>
      <p:ext uri="{BB962C8B-B14F-4D97-AF65-F5344CB8AC3E}">
        <p14:creationId xmlns:p14="http://schemas.microsoft.com/office/powerpoint/2010/main" val="3505202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7362BB-3BAF-4D27-99FD-3647CE04572C}"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0B4E4-B3AE-42C1-BB8F-439253478293}" type="slidenum">
              <a:rPr lang="en-US" smtClean="0"/>
              <a:t>‹#›</a:t>
            </a:fld>
            <a:endParaRPr lang="en-US"/>
          </a:p>
        </p:txBody>
      </p:sp>
    </p:spTree>
    <p:extLst>
      <p:ext uri="{BB962C8B-B14F-4D97-AF65-F5344CB8AC3E}">
        <p14:creationId xmlns:p14="http://schemas.microsoft.com/office/powerpoint/2010/main" val="428712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7362BB-3BAF-4D27-99FD-3647CE04572C}"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0B4E4-B3AE-42C1-BB8F-439253478293}" type="slidenum">
              <a:rPr lang="en-US" smtClean="0"/>
              <a:t>‹#›</a:t>
            </a:fld>
            <a:endParaRPr lang="en-US"/>
          </a:p>
        </p:txBody>
      </p:sp>
    </p:spTree>
    <p:extLst>
      <p:ext uri="{BB962C8B-B14F-4D97-AF65-F5344CB8AC3E}">
        <p14:creationId xmlns:p14="http://schemas.microsoft.com/office/powerpoint/2010/main" val="172666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7362BB-3BAF-4D27-99FD-3647CE04572C}"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0B4E4-B3AE-42C1-BB8F-439253478293}" type="slidenum">
              <a:rPr lang="en-US" smtClean="0"/>
              <a:t>‹#›</a:t>
            </a:fld>
            <a:endParaRPr lang="en-US"/>
          </a:p>
        </p:txBody>
      </p:sp>
    </p:spTree>
    <p:extLst>
      <p:ext uri="{BB962C8B-B14F-4D97-AF65-F5344CB8AC3E}">
        <p14:creationId xmlns:p14="http://schemas.microsoft.com/office/powerpoint/2010/main" val="192560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7362BB-3BAF-4D27-99FD-3647CE04572C}"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0B4E4-B3AE-42C1-BB8F-439253478293}"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5320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7362BB-3BAF-4D27-99FD-3647CE04572C}"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0B4E4-B3AE-42C1-BB8F-439253478293}" type="slidenum">
              <a:rPr lang="en-US" smtClean="0"/>
              <a:t>‹#›</a:t>
            </a:fld>
            <a:endParaRPr lang="en-US"/>
          </a:p>
        </p:txBody>
      </p:sp>
    </p:spTree>
    <p:extLst>
      <p:ext uri="{BB962C8B-B14F-4D97-AF65-F5344CB8AC3E}">
        <p14:creationId xmlns:p14="http://schemas.microsoft.com/office/powerpoint/2010/main" val="1429964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C7362BB-3BAF-4D27-99FD-3647CE04572C}" type="datetimeFigureOut">
              <a:rPr lang="en-US" smtClean="0"/>
              <a:t>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C0B4E4-B3AE-42C1-BB8F-439253478293}" type="slidenum">
              <a:rPr lang="en-US" smtClean="0"/>
              <a:t>‹#›</a:t>
            </a:fld>
            <a:endParaRPr lang="en-US"/>
          </a:p>
        </p:txBody>
      </p:sp>
    </p:spTree>
    <p:extLst>
      <p:ext uri="{BB962C8B-B14F-4D97-AF65-F5344CB8AC3E}">
        <p14:creationId xmlns:p14="http://schemas.microsoft.com/office/powerpoint/2010/main" val="3866503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C7362BB-3BAF-4D27-99FD-3647CE04572C}" type="datetimeFigureOut">
              <a:rPr lang="en-US" smtClean="0"/>
              <a:t>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C0B4E4-B3AE-42C1-BB8F-439253478293}" type="slidenum">
              <a:rPr lang="en-US" smtClean="0"/>
              <a:t>‹#›</a:t>
            </a:fld>
            <a:endParaRPr lang="en-US"/>
          </a:p>
        </p:txBody>
      </p:sp>
    </p:spTree>
    <p:extLst>
      <p:ext uri="{BB962C8B-B14F-4D97-AF65-F5344CB8AC3E}">
        <p14:creationId xmlns:p14="http://schemas.microsoft.com/office/powerpoint/2010/main" val="3395355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7362BB-3BAF-4D27-99FD-3647CE04572C}"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0B4E4-B3AE-42C1-BB8F-439253478293}" type="slidenum">
              <a:rPr lang="en-US" smtClean="0"/>
              <a:t>‹#›</a:t>
            </a:fld>
            <a:endParaRPr lang="en-US"/>
          </a:p>
        </p:txBody>
      </p:sp>
    </p:spTree>
    <p:extLst>
      <p:ext uri="{BB962C8B-B14F-4D97-AF65-F5344CB8AC3E}">
        <p14:creationId xmlns:p14="http://schemas.microsoft.com/office/powerpoint/2010/main" val="13713433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7362BB-3BAF-4D27-99FD-3647CE04572C}"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0B4E4-B3AE-42C1-BB8F-439253478293}" type="slidenum">
              <a:rPr lang="en-US" smtClean="0"/>
              <a:t>‹#›</a:t>
            </a:fld>
            <a:endParaRPr lang="en-US"/>
          </a:p>
        </p:txBody>
      </p:sp>
    </p:spTree>
    <p:extLst>
      <p:ext uri="{BB962C8B-B14F-4D97-AF65-F5344CB8AC3E}">
        <p14:creationId xmlns:p14="http://schemas.microsoft.com/office/powerpoint/2010/main" val="217257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7362BB-3BAF-4D27-99FD-3647CE04572C}"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0B4E4-B3AE-42C1-BB8F-439253478293}" type="slidenum">
              <a:rPr lang="en-US" smtClean="0"/>
              <a:t>‹#›</a:t>
            </a:fld>
            <a:endParaRPr lang="en-US"/>
          </a:p>
        </p:txBody>
      </p:sp>
    </p:spTree>
    <p:extLst>
      <p:ext uri="{BB962C8B-B14F-4D97-AF65-F5344CB8AC3E}">
        <p14:creationId xmlns:p14="http://schemas.microsoft.com/office/powerpoint/2010/main" val="950359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7362BB-3BAF-4D27-99FD-3647CE04572C}"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0B4E4-B3AE-42C1-BB8F-439253478293}" type="slidenum">
              <a:rPr lang="en-US" smtClean="0"/>
              <a:t>‹#›</a:t>
            </a:fld>
            <a:endParaRPr lang="en-US"/>
          </a:p>
        </p:txBody>
      </p:sp>
    </p:spTree>
    <p:extLst>
      <p:ext uri="{BB962C8B-B14F-4D97-AF65-F5344CB8AC3E}">
        <p14:creationId xmlns:p14="http://schemas.microsoft.com/office/powerpoint/2010/main" val="474471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7362BB-3BAF-4D27-99FD-3647CE04572C}"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0B4E4-B3AE-42C1-BB8F-439253478293}" type="slidenum">
              <a:rPr lang="en-US" smtClean="0"/>
              <a:t>‹#›</a:t>
            </a:fld>
            <a:endParaRPr lang="en-US"/>
          </a:p>
        </p:txBody>
      </p:sp>
    </p:spTree>
    <p:extLst>
      <p:ext uri="{BB962C8B-B14F-4D97-AF65-F5344CB8AC3E}">
        <p14:creationId xmlns:p14="http://schemas.microsoft.com/office/powerpoint/2010/main" val="72673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7362BB-3BAF-4D27-99FD-3647CE04572C}" type="datetimeFigureOut">
              <a:rPr lang="en-US" smtClean="0"/>
              <a:t>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C0B4E4-B3AE-42C1-BB8F-439253478293}" type="slidenum">
              <a:rPr lang="en-US" smtClean="0"/>
              <a:t>‹#›</a:t>
            </a:fld>
            <a:endParaRPr lang="en-US"/>
          </a:p>
        </p:txBody>
      </p:sp>
    </p:spTree>
    <p:extLst>
      <p:ext uri="{BB962C8B-B14F-4D97-AF65-F5344CB8AC3E}">
        <p14:creationId xmlns:p14="http://schemas.microsoft.com/office/powerpoint/2010/main" val="101397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7362BB-3BAF-4D27-99FD-3647CE04572C}" type="datetimeFigureOut">
              <a:rPr lang="en-US" smtClean="0"/>
              <a:t>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C0B4E4-B3AE-42C1-BB8F-439253478293}" type="slidenum">
              <a:rPr lang="en-US" smtClean="0"/>
              <a:t>‹#›</a:t>
            </a:fld>
            <a:endParaRPr lang="en-US"/>
          </a:p>
        </p:txBody>
      </p:sp>
    </p:spTree>
    <p:extLst>
      <p:ext uri="{BB962C8B-B14F-4D97-AF65-F5344CB8AC3E}">
        <p14:creationId xmlns:p14="http://schemas.microsoft.com/office/powerpoint/2010/main" val="416784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7362BB-3BAF-4D27-99FD-3647CE04572C}" type="datetimeFigureOut">
              <a:rPr lang="en-US" smtClean="0"/>
              <a:t>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C0B4E4-B3AE-42C1-BB8F-439253478293}" type="slidenum">
              <a:rPr lang="en-US" smtClean="0"/>
              <a:t>‹#›</a:t>
            </a:fld>
            <a:endParaRPr lang="en-US"/>
          </a:p>
        </p:txBody>
      </p:sp>
    </p:spTree>
    <p:extLst>
      <p:ext uri="{BB962C8B-B14F-4D97-AF65-F5344CB8AC3E}">
        <p14:creationId xmlns:p14="http://schemas.microsoft.com/office/powerpoint/2010/main" val="2693739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7362BB-3BAF-4D27-99FD-3647CE04572C}"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0B4E4-B3AE-42C1-BB8F-439253478293}" type="slidenum">
              <a:rPr lang="en-US" smtClean="0"/>
              <a:t>‹#›</a:t>
            </a:fld>
            <a:endParaRPr lang="en-US"/>
          </a:p>
        </p:txBody>
      </p:sp>
    </p:spTree>
    <p:extLst>
      <p:ext uri="{BB962C8B-B14F-4D97-AF65-F5344CB8AC3E}">
        <p14:creationId xmlns:p14="http://schemas.microsoft.com/office/powerpoint/2010/main" val="232498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7362BB-3BAF-4D27-99FD-3647CE04572C}"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0B4E4-B3AE-42C1-BB8F-439253478293}" type="slidenum">
              <a:rPr lang="en-US" smtClean="0"/>
              <a:t>‹#›</a:t>
            </a:fld>
            <a:endParaRPr lang="en-US"/>
          </a:p>
        </p:txBody>
      </p:sp>
    </p:spTree>
    <p:extLst>
      <p:ext uri="{BB962C8B-B14F-4D97-AF65-F5344CB8AC3E}">
        <p14:creationId xmlns:p14="http://schemas.microsoft.com/office/powerpoint/2010/main" val="8933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C7362BB-3BAF-4D27-99FD-3647CE04572C}" type="datetimeFigureOut">
              <a:rPr lang="en-US" smtClean="0"/>
              <a:t>1/13/2020</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AC0B4E4-B3AE-42C1-BB8F-439253478293}" type="slidenum">
              <a:rPr lang="en-US" smtClean="0"/>
              <a:t>‹#›</a:t>
            </a:fld>
            <a:endParaRPr lang="en-US"/>
          </a:p>
        </p:txBody>
      </p:sp>
    </p:spTree>
    <p:extLst>
      <p:ext uri="{BB962C8B-B14F-4D97-AF65-F5344CB8AC3E}">
        <p14:creationId xmlns:p14="http://schemas.microsoft.com/office/powerpoint/2010/main" val="74412824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docs.microsoft.com/en-us/visualstudio/profiling/memory-usage?view=vs-201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258C-054A-4819-B221-0F3FFC9F25C1}"/>
              </a:ext>
            </a:extLst>
          </p:cNvPr>
          <p:cNvSpPr>
            <a:spLocks noGrp="1"/>
          </p:cNvSpPr>
          <p:nvPr>
            <p:ph type="ctrTitle"/>
          </p:nvPr>
        </p:nvSpPr>
        <p:spPr/>
        <p:txBody>
          <a:bodyPr/>
          <a:lstStyle/>
          <a:p>
            <a:r>
              <a:rPr lang="en-US" dirty="0"/>
              <a:t>Week 2</a:t>
            </a:r>
          </a:p>
        </p:txBody>
      </p:sp>
      <p:sp>
        <p:nvSpPr>
          <p:cNvPr id="3" name="Subtitle 2">
            <a:extLst>
              <a:ext uri="{FF2B5EF4-FFF2-40B4-BE49-F238E27FC236}">
                <a16:creationId xmlns:a16="http://schemas.microsoft.com/office/drawing/2014/main" id="{9049414E-0624-4EBC-B346-44EE30EC5EB3}"/>
              </a:ext>
            </a:extLst>
          </p:cNvPr>
          <p:cNvSpPr>
            <a:spLocks noGrp="1"/>
          </p:cNvSpPr>
          <p:nvPr>
            <p:ph type="subTitle" idx="1"/>
          </p:nvPr>
        </p:nvSpPr>
        <p:spPr/>
        <p:txBody>
          <a:bodyPr/>
          <a:lstStyle/>
          <a:p>
            <a:r>
              <a:rPr lang="en-US" dirty="0"/>
              <a:t>Foundational Ideas &amp;</a:t>
            </a:r>
          </a:p>
          <a:p>
            <a:r>
              <a:rPr lang="en-US" dirty="0"/>
              <a:t>Dynamic Memory</a:t>
            </a:r>
          </a:p>
        </p:txBody>
      </p:sp>
    </p:spTree>
    <p:extLst>
      <p:ext uri="{BB962C8B-B14F-4D97-AF65-F5344CB8AC3E}">
        <p14:creationId xmlns:p14="http://schemas.microsoft.com/office/powerpoint/2010/main" val="102608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27B34-4CE7-43D1-9C70-2B82353EFC3A}"/>
              </a:ext>
            </a:extLst>
          </p:cNvPr>
          <p:cNvSpPr>
            <a:spLocks noGrp="1"/>
          </p:cNvSpPr>
          <p:nvPr>
            <p:ph type="title"/>
          </p:nvPr>
        </p:nvSpPr>
        <p:spPr/>
        <p:txBody>
          <a:bodyPr/>
          <a:lstStyle/>
          <a:p>
            <a:r>
              <a:rPr lang="en-US" dirty="0"/>
              <a:t>Declarations</a:t>
            </a:r>
          </a:p>
        </p:txBody>
      </p:sp>
      <p:sp>
        <p:nvSpPr>
          <p:cNvPr id="3" name="Content Placeholder 2">
            <a:extLst>
              <a:ext uri="{FF2B5EF4-FFF2-40B4-BE49-F238E27FC236}">
                <a16:creationId xmlns:a16="http://schemas.microsoft.com/office/drawing/2014/main" id="{51E2BD31-DF07-4264-9C46-12586F3A817C}"/>
              </a:ext>
            </a:extLst>
          </p:cNvPr>
          <p:cNvSpPr>
            <a:spLocks noGrp="1"/>
          </p:cNvSpPr>
          <p:nvPr>
            <p:ph idx="1"/>
          </p:nvPr>
        </p:nvSpPr>
        <p:spPr/>
        <p:txBody>
          <a:bodyPr/>
          <a:lstStyle/>
          <a:p>
            <a:r>
              <a:rPr lang="en-US" sz="3200" dirty="0"/>
              <a:t>An example of a declaration could be this function:</a:t>
            </a:r>
          </a:p>
          <a:p>
            <a:pPr lvl="1"/>
            <a:r>
              <a:rPr lang="en-US" sz="2800" dirty="0">
                <a:solidFill>
                  <a:srgbClr val="00B0F0"/>
                </a:solidFill>
              </a:rPr>
              <a:t>double</a:t>
            </a:r>
            <a:r>
              <a:rPr lang="en-US" sz="2800" dirty="0"/>
              <a:t> minus(</a:t>
            </a:r>
            <a:r>
              <a:rPr lang="en-US" sz="2800" dirty="0">
                <a:solidFill>
                  <a:srgbClr val="00B0F0"/>
                </a:solidFill>
              </a:rPr>
              <a:t>double </a:t>
            </a:r>
            <a:r>
              <a:rPr lang="en-US" sz="2800" dirty="0">
                <a:solidFill>
                  <a:schemeClr val="tx1"/>
                </a:solidFill>
              </a:rPr>
              <a:t>a</a:t>
            </a:r>
            <a:r>
              <a:rPr lang="en-US" sz="2800" dirty="0"/>
              <a:t>, </a:t>
            </a:r>
            <a:r>
              <a:rPr lang="en-US" sz="2800" dirty="0">
                <a:solidFill>
                  <a:srgbClr val="00B0F0"/>
                </a:solidFill>
              </a:rPr>
              <a:t>double </a:t>
            </a:r>
            <a:r>
              <a:rPr lang="en-US" sz="2800" dirty="0">
                <a:solidFill>
                  <a:schemeClr val="tx1"/>
                </a:solidFill>
              </a:rPr>
              <a:t>b</a:t>
            </a:r>
            <a:r>
              <a:rPr lang="en-US" sz="2800" dirty="0"/>
              <a:t>);</a:t>
            </a:r>
          </a:p>
          <a:p>
            <a:pPr lvl="1"/>
            <a:r>
              <a:rPr lang="en-US" sz="2800" dirty="0"/>
              <a:t>This declares a function that perhaps performs subtraction between two double numbers and returns the result</a:t>
            </a:r>
          </a:p>
          <a:p>
            <a:pPr lvl="1"/>
            <a:r>
              <a:rPr lang="en-US" sz="2800" dirty="0">
                <a:solidFill>
                  <a:srgbClr val="FFFF00"/>
                </a:solidFill>
              </a:rPr>
              <a:t>Note that it doesn’t have a definition yet.</a:t>
            </a:r>
            <a:endParaRPr lang="en-US" sz="2800" dirty="0"/>
          </a:p>
          <a:p>
            <a:endParaRPr lang="en-US" dirty="0"/>
          </a:p>
        </p:txBody>
      </p:sp>
    </p:spTree>
    <p:extLst>
      <p:ext uri="{BB962C8B-B14F-4D97-AF65-F5344CB8AC3E}">
        <p14:creationId xmlns:p14="http://schemas.microsoft.com/office/powerpoint/2010/main" val="1639231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27B34-4CE7-43D1-9C70-2B82353EFC3A}"/>
              </a:ext>
            </a:extLst>
          </p:cNvPr>
          <p:cNvSpPr>
            <a:spLocks noGrp="1"/>
          </p:cNvSpPr>
          <p:nvPr>
            <p:ph type="title"/>
          </p:nvPr>
        </p:nvSpPr>
        <p:spPr/>
        <p:txBody>
          <a:bodyPr/>
          <a:lstStyle/>
          <a:p>
            <a:r>
              <a:rPr lang="en-US" dirty="0"/>
              <a:t>Declarations</a:t>
            </a:r>
          </a:p>
        </p:txBody>
      </p:sp>
      <p:sp>
        <p:nvSpPr>
          <p:cNvPr id="3" name="Content Placeholder 2">
            <a:extLst>
              <a:ext uri="{FF2B5EF4-FFF2-40B4-BE49-F238E27FC236}">
                <a16:creationId xmlns:a16="http://schemas.microsoft.com/office/drawing/2014/main" id="{51E2BD31-DF07-4264-9C46-12586F3A817C}"/>
              </a:ext>
            </a:extLst>
          </p:cNvPr>
          <p:cNvSpPr>
            <a:spLocks noGrp="1"/>
          </p:cNvSpPr>
          <p:nvPr>
            <p:ph idx="1"/>
          </p:nvPr>
        </p:nvSpPr>
        <p:spPr/>
        <p:txBody>
          <a:bodyPr>
            <a:normAutofit/>
          </a:bodyPr>
          <a:lstStyle/>
          <a:p>
            <a:r>
              <a:rPr lang="en-US" sz="2800" dirty="0"/>
              <a:t>There is a certain type of declaration called the </a:t>
            </a:r>
            <a:r>
              <a:rPr lang="en-US" sz="2800" dirty="0">
                <a:solidFill>
                  <a:srgbClr val="FFFF00"/>
                </a:solidFill>
              </a:rPr>
              <a:t>forward declaration</a:t>
            </a:r>
          </a:p>
          <a:p>
            <a:r>
              <a:rPr lang="en-US" sz="2800" dirty="0"/>
              <a:t>This sort of declaration is statement to indicate to the C++ compiler of an entity that will be used but is perhaps not yet defined in full.</a:t>
            </a:r>
          </a:p>
          <a:p>
            <a:r>
              <a:rPr lang="en-US" sz="2800" dirty="0">
                <a:solidFill>
                  <a:srgbClr val="FFFF00"/>
                </a:solidFill>
              </a:rPr>
              <a:t>The forward declaration is like a prototype in the header file</a:t>
            </a:r>
          </a:p>
        </p:txBody>
      </p:sp>
    </p:spTree>
    <p:extLst>
      <p:ext uri="{BB962C8B-B14F-4D97-AF65-F5344CB8AC3E}">
        <p14:creationId xmlns:p14="http://schemas.microsoft.com/office/powerpoint/2010/main" val="1658759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C0200-9C82-41CC-885C-364D53DC9711}"/>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7D4BB5AE-ECB7-4A6D-8433-B43F76FECA96}"/>
              </a:ext>
            </a:extLst>
          </p:cNvPr>
          <p:cNvSpPr>
            <a:spLocks noGrp="1"/>
          </p:cNvSpPr>
          <p:nvPr>
            <p:ph idx="1"/>
          </p:nvPr>
        </p:nvSpPr>
        <p:spPr/>
        <p:txBody>
          <a:bodyPr>
            <a:normAutofit fontScale="92500" lnSpcReduction="10000"/>
          </a:bodyPr>
          <a:lstStyle/>
          <a:p>
            <a:r>
              <a:rPr lang="en-US" sz="2400" dirty="0">
                <a:solidFill>
                  <a:srgbClr val="92D050"/>
                </a:solidFill>
              </a:rPr>
              <a:t>Definitions</a:t>
            </a:r>
            <a:r>
              <a:rPr lang="en-US" sz="2400" dirty="0"/>
              <a:t> are the meanings or implementation of a </a:t>
            </a:r>
            <a:r>
              <a:rPr lang="en-US" sz="2400" dirty="0">
                <a:solidFill>
                  <a:srgbClr val="FFFF00"/>
                </a:solidFill>
              </a:rPr>
              <a:t>declared entity </a:t>
            </a:r>
            <a:r>
              <a:rPr lang="en-US" sz="2400" dirty="0"/>
              <a:t>such as the contents of a function.</a:t>
            </a:r>
          </a:p>
          <a:p>
            <a:r>
              <a:rPr lang="en-US" sz="2400" dirty="0"/>
              <a:t>From our previous minus function its definition could be as follows:</a:t>
            </a:r>
          </a:p>
          <a:p>
            <a:pPr marL="450000" lvl="1" indent="0">
              <a:buNone/>
            </a:pPr>
            <a:r>
              <a:rPr lang="en-US" sz="2000" dirty="0">
                <a:solidFill>
                  <a:srgbClr val="00B0F0"/>
                </a:solidFill>
              </a:rPr>
              <a:t>double</a:t>
            </a:r>
            <a:r>
              <a:rPr lang="en-US" sz="2000" dirty="0"/>
              <a:t> minus(</a:t>
            </a:r>
            <a:r>
              <a:rPr lang="en-US" sz="2000" dirty="0">
                <a:solidFill>
                  <a:srgbClr val="00B0F0"/>
                </a:solidFill>
              </a:rPr>
              <a:t>double</a:t>
            </a:r>
            <a:r>
              <a:rPr lang="en-US" sz="2000" dirty="0"/>
              <a:t> a, </a:t>
            </a:r>
            <a:r>
              <a:rPr lang="en-US" sz="2000" dirty="0">
                <a:solidFill>
                  <a:srgbClr val="00B0F0"/>
                </a:solidFill>
              </a:rPr>
              <a:t>double</a:t>
            </a:r>
            <a:r>
              <a:rPr lang="en-US" sz="2000" dirty="0"/>
              <a:t> b) {</a:t>
            </a:r>
          </a:p>
          <a:p>
            <a:pPr marL="450000" lvl="1" indent="0">
              <a:buNone/>
            </a:pPr>
            <a:r>
              <a:rPr lang="en-US" sz="2000" dirty="0"/>
              <a:t>		return a – b;</a:t>
            </a:r>
          </a:p>
          <a:p>
            <a:pPr marL="450000" lvl="1" indent="0">
              <a:buNone/>
            </a:pPr>
            <a:r>
              <a:rPr lang="en-US" sz="2000" dirty="0"/>
              <a:t>}</a:t>
            </a:r>
          </a:p>
          <a:p>
            <a:r>
              <a:rPr lang="en-US" sz="2400" dirty="0"/>
              <a:t>As perhaps alluded to previously in our stint with namespaces there is the idea of a </a:t>
            </a:r>
            <a:r>
              <a:rPr lang="en-US" sz="2400" dirty="0">
                <a:solidFill>
                  <a:srgbClr val="92D050"/>
                </a:solidFill>
              </a:rPr>
              <a:t>one definition rule</a:t>
            </a:r>
            <a:r>
              <a:rPr lang="en-US" sz="2400" dirty="0"/>
              <a:t> where </a:t>
            </a:r>
            <a:r>
              <a:rPr lang="en-US" sz="2400" dirty="0">
                <a:solidFill>
                  <a:srgbClr val="FFFF00"/>
                </a:solidFill>
              </a:rPr>
              <a:t>a definition may only occur once with in a particular scope</a:t>
            </a:r>
          </a:p>
        </p:txBody>
      </p:sp>
    </p:spTree>
    <p:extLst>
      <p:ext uri="{BB962C8B-B14F-4D97-AF65-F5344CB8AC3E}">
        <p14:creationId xmlns:p14="http://schemas.microsoft.com/office/powerpoint/2010/main" val="1632263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Declarations and Definitions</a:t>
            </a:r>
          </a:p>
        </p:txBody>
      </p:sp>
      <p:sp>
        <p:nvSpPr>
          <p:cNvPr id="3" name="Content Placeholder 2"/>
          <p:cNvSpPr>
            <a:spLocks noGrp="1"/>
          </p:cNvSpPr>
          <p:nvPr>
            <p:ph idx="1"/>
          </p:nvPr>
        </p:nvSpPr>
        <p:spPr/>
        <p:txBody>
          <a:bodyPr/>
          <a:lstStyle/>
          <a:p>
            <a:r>
              <a:rPr lang="en-US" sz="2400" dirty="0">
                <a:solidFill>
                  <a:srgbClr val="FFFF00"/>
                </a:solidFill>
              </a:rPr>
              <a:t>Declarations aren’t necessarily definitions </a:t>
            </a:r>
            <a:r>
              <a:rPr lang="en-US" sz="2400" dirty="0"/>
              <a:t>as the former doesn’t associate meaning to an entity while the latter does.</a:t>
            </a:r>
          </a:p>
          <a:p>
            <a:r>
              <a:rPr lang="en-US" sz="2400" dirty="0"/>
              <a:t>When considering the declaration and definitions of entities in our programs we mainly want to structure them in a way that </a:t>
            </a:r>
            <a:r>
              <a:rPr lang="en-US" sz="2400" dirty="0">
                <a:solidFill>
                  <a:srgbClr val="FFFF00"/>
                </a:solidFill>
              </a:rPr>
              <a:t>avoids breaking the one definition rule</a:t>
            </a:r>
          </a:p>
          <a:p>
            <a:r>
              <a:rPr lang="en-US" sz="2400" dirty="0"/>
              <a:t>This idea will lead to thinking about how </a:t>
            </a:r>
            <a:r>
              <a:rPr lang="en-US" sz="2400" dirty="0">
                <a:solidFill>
                  <a:srgbClr val="FFFF00"/>
                </a:solidFill>
              </a:rPr>
              <a:t>we include header files </a:t>
            </a:r>
            <a:r>
              <a:rPr lang="en-US" sz="2400" dirty="0"/>
              <a:t>and perhaps </a:t>
            </a:r>
            <a:r>
              <a:rPr lang="en-US" sz="2400" dirty="0">
                <a:solidFill>
                  <a:srgbClr val="FFFF00"/>
                </a:solidFill>
              </a:rPr>
              <a:t>where we should be placing our definitions </a:t>
            </a:r>
          </a:p>
          <a:p>
            <a:endParaRPr lang="en-US" dirty="0"/>
          </a:p>
        </p:txBody>
      </p:sp>
    </p:spTree>
    <p:extLst>
      <p:ext uri="{BB962C8B-B14F-4D97-AF65-F5344CB8AC3E}">
        <p14:creationId xmlns:p14="http://schemas.microsoft.com/office/powerpoint/2010/main" val="2868240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 File Include Ordering</a:t>
            </a:r>
          </a:p>
        </p:txBody>
      </p:sp>
      <p:sp>
        <p:nvSpPr>
          <p:cNvPr id="3" name="Content Placeholder 2"/>
          <p:cNvSpPr>
            <a:spLocks noGrp="1"/>
          </p:cNvSpPr>
          <p:nvPr>
            <p:ph idx="1"/>
          </p:nvPr>
        </p:nvSpPr>
        <p:spPr/>
        <p:txBody>
          <a:bodyPr>
            <a:normAutofit lnSpcReduction="10000"/>
          </a:bodyPr>
          <a:lstStyle/>
          <a:p>
            <a:r>
              <a:rPr lang="en-US" sz="2800" dirty="0"/>
              <a:t>When including header files in any portion of your code there is a standard ordering that should be adhered to:</a:t>
            </a:r>
          </a:p>
          <a:p>
            <a:pPr marL="800100" lvl="1" indent="-342900">
              <a:buFont typeface="+mj-lt"/>
              <a:buAutoNum type="arabicPeriod"/>
            </a:pPr>
            <a:r>
              <a:rPr lang="en-US" sz="2400" dirty="0"/>
              <a:t>Include </a:t>
            </a:r>
            <a:r>
              <a:rPr lang="en-US" sz="2400" dirty="0">
                <a:solidFill>
                  <a:srgbClr val="FFFF00"/>
                </a:solidFill>
              </a:rPr>
              <a:t>system libraries / headers first </a:t>
            </a:r>
            <a:r>
              <a:rPr lang="en-US" sz="2400" dirty="0"/>
              <a:t>– </a:t>
            </a:r>
            <a:r>
              <a:rPr lang="en-US" sz="2400" dirty="0" err="1"/>
              <a:t>eg</a:t>
            </a:r>
            <a:r>
              <a:rPr lang="en-US" sz="2400" dirty="0"/>
              <a:t> </a:t>
            </a:r>
            <a:r>
              <a:rPr lang="en-US" sz="2400" dirty="0">
                <a:solidFill>
                  <a:srgbClr val="00B0F0"/>
                </a:solidFill>
              </a:rPr>
              <a:t>#include</a:t>
            </a:r>
            <a:r>
              <a:rPr lang="en-US" sz="2400" dirty="0"/>
              <a:t> </a:t>
            </a:r>
            <a:r>
              <a:rPr lang="en-US" sz="2400" dirty="0">
                <a:solidFill>
                  <a:schemeClr val="accent6"/>
                </a:solidFill>
              </a:rPr>
              <a:t>&lt;</a:t>
            </a:r>
            <a:r>
              <a:rPr lang="en-US" sz="2400" dirty="0" err="1">
                <a:solidFill>
                  <a:schemeClr val="accent6"/>
                </a:solidFill>
              </a:rPr>
              <a:t>iostream</a:t>
            </a:r>
            <a:r>
              <a:rPr lang="en-US" sz="2400" dirty="0">
                <a:solidFill>
                  <a:schemeClr val="accent6"/>
                </a:solidFill>
              </a:rPr>
              <a:t>&gt;</a:t>
            </a:r>
          </a:p>
          <a:p>
            <a:pPr lvl="2"/>
            <a:r>
              <a:rPr lang="en-US" sz="2000" dirty="0"/>
              <a:t>System libraries are typically enclosed by the </a:t>
            </a:r>
            <a:r>
              <a:rPr lang="en-US" sz="2000" dirty="0">
                <a:solidFill>
                  <a:schemeClr val="accent6"/>
                </a:solidFill>
              </a:rPr>
              <a:t>&lt;&gt;</a:t>
            </a:r>
            <a:r>
              <a:rPr lang="en-US" sz="2000" dirty="0"/>
              <a:t> symbols</a:t>
            </a:r>
          </a:p>
          <a:p>
            <a:pPr marL="800100" lvl="1" indent="-342900">
              <a:buFont typeface="+mj-lt"/>
              <a:buAutoNum type="arabicPeriod"/>
            </a:pPr>
            <a:r>
              <a:rPr lang="en-US" sz="2400" dirty="0"/>
              <a:t>Include </a:t>
            </a:r>
            <a:r>
              <a:rPr lang="en-US" sz="2400" dirty="0">
                <a:solidFill>
                  <a:srgbClr val="FFFF00"/>
                </a:solidFill>
              </a:rPr>
              <a:t>other libraries / headers second </a:t>
            </a:r>
            <a:r>
              <a:rPr lang="en-US" sz="2400" dirty="0"/>
              <a:t>– </a:t>
            </a:r>
            <a:r>
              <a:rPr lang="en-US" sz="2400" dirty="0" err="1"/>
              <a:t>eg</a:t>
            </a:r>
            <a:r>
              <a:rPr lang="en-US" sz="2400" dirty="0"/>
              <a:t> </a:t>
            </a:r>
            <a:r>
              <a:rPr lang="en-US" sz="2400" dirty="0">
                <a:solidFill>
                  <a:srgbClr val="00B0F0"/>
                </a:solidFill>
              </a:rPr>
              <a:t>#include</a:t>
            </a:r>
            <a:r>
              <a:rPr lang="en-US" sz="2400" dirty="0"/>
              <a:t> </a:t>
            </a:r>
            <a:r>
              <a:rPr lang="en-US" sz="2400" dirty="0">
                <a:solidFill>
                  <a:schemeClr val="accent6"/>
                </a:solidFill>
              </a:rPr>
              <a:t>“</a:t>
            </a:r>
            <a:r>
              <a:rPr lang="en-US" sz="2400" dirty="0" err="1">
                <a:solidFill>
                  <a:schemeClr val="accent6"/>
                </a:solidFill>
              </a:rPr>
              <a:t>libx</a:t>
            </a:r>
            <a:r>
              <a:rPr lang="en-US" sz="2400" dirty="0">
                <a:solidFill>
                  <a:schemeClr val="accent6"/>
                </a:solidFill>
              </a:rPr>
              <a:t>”</a:t>
            </a:r>
          </a:p>
          <a:p>
            <a:pPr marL="800100" lvl="1" indent="-342900">
              <a:buFont typeface="+mj-lt"/>
              <a:buAutoNum type="arabicPeriod"/>
            </a:pPr>
            <a:r>
              <a:rPr lang="en-US" sz="2400" dirty="0"/>
              <a:t>Include </a:t>
            </a:r>
            <a:r>
              <a:rPr lang="en-US" sz="2400" dirty="0">
                <a:solidFill>
                  <a:srgbClr val="FFFF00"/>
                </a:solidFill>
              </a:rPr>
              <a:t>your own libraries / headers last </a:t>
            </a:r>
            <a:r>
              <a:rPr lang="en-US" sz="2400" dirty="0"/>
              <a:t>– </a:t>
            </a:r>
            <a:r>
              <a:rPr lang="en-US" sz="2400" dirty="0" err="1"/>
              <a:t>eg</a:t>
            </a:r>
            <a:r>
              <a:rPr lang="en-US" sz="2400" dirty="0"/>
              <a:t> </a:t>
            </a:r>
            <a:r>
              <a:rPr lang="en-US" sz="2400" dirty="0">
                <a:solidFill>
                  <a:srgbClr val="00B0F0"/>
                </a:solidFill>
              </a:rPr>
              <a:t>#include</a:t>
            </a:r>
            <a:r>
              <a:rPr lang="en-US" sz="2400" dirty="0"/>
              <a:t> </a:t>
            </a:r>
            <a:r>
              <a:rPr lang="en-US" sz="2400" dirty="0">
                <a:solidFill>
                  <a:schemeClr val="accent6"/>
                </a:solidFill>
              </a:rPr>
              <a:t>“</a:t>
            </a:r>
            <a:r>
              <a:rPr lang="en-US" sz="2400" dirty="0" err="1">
                <a:solidFill>
                  <a:schemeClr val="accent6"/>
                </a:solidFill>
              </a:rPr>
              <a:t>mylib</a:t>
            </a:r>
            <a:r>
              <a:rPr lang="en-US" sz="2400" dirty="0">
                <a:solidFill>
                  <a:schemeClr val="accent6"/>
                </a:solidFill>
              </a:rPr>
              <a:t>”</a:t>
            </a:r>
          </a:p>
          <a:p>
            <a:pPr marL="800100" lvl="1" indent="-342900">
              <a:buFont typeface="+mj-lt"/>
              <a:buAutoNum type="arabicPeriod"/>
            </a:pPr>
            <a:r>
              <a:rPr lang="en-US" sz="2400" dirty="0"/>
              <a:t>After all these includes is when you can specify </a:t>
            </a:r>
            <a:r>
              <a:rPr lang="en-US" sz="2400" dirty="0">
                <a:solidFill>
                  <a:srgbClr val="92D050"/>
                </a:solidFill>
              </a:rPr>
              <a:t>namespaces</a:t>
            </a:r>
            <a:r>
              <a:rPr lang="en-US" sz="2400" dirty="0"/>
              <a:t> and other </a:t>
            </a:r>
            <a:r>
              <a:rPr lang="en-US" sz="2400" dirty="0">
                <a:solidFill>
                  <a:srgbClr val="92D050"/>
                </a:solidFill>
              </a:rPr>
              <a:t>directives</a:t>
            </a:r>
            <a:r>
              <a:rPr lang="en-US" sz="2400" dirty="0"/>
              <a:t> – </a:t>
            </a:r>
            <a:r>
              <a:rPr lang="en-US" sz="2400" dirty="0" err="1"/>
              <a:t>eg</a:t>
            </a:r>
            <a:r>
              <a:rPr lang="en-US" sz="2400" dirty="0"/>
              <a:t> </a:t>
            </a:r>
            <a:r>
              <a:rPr lang="en-US" sz="2400" dirty="0">
                <a:solidFill>
                  <a:schemeClr val="tx2"/>
                </a:solidFill>
              </a:rPr>
              <a:t>using</a:t>
            </a:r>
            <a:r>
              <a:rPr lang="en-US" sz="2400" dirty="0"/>
              <a:t> </a:t>
            </a:r>
            <a:r>
              <a:rPr lang="en-US" sz="2400" dirty="0">
                <a:solidFill>
                  <a:schemeClr val="accent2"/>
                </a:solidFill>
              </a:rPr>
              <a:t>namespace</a:t>
            </a:r>
            <a:r>
              <a:rPr lang="en-US" sz="2400" dirty="0"/>
              <a:t> … </a:t>
            </a:r>
          </a:p>
        </p:txBody>
      </p:sp>
    </p:spTree>
    <p:extLst>
      <p:ext uri="{BB962C8B-B14F-4D97-AF65-F5344CB8AC3E}">
        <p14:creationId xmlns:p14="http://schemas.microsoft.com/office/powerpoint/2010/main" val="258002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A4B31-4A3A-4DBD-9DB9-35409F51DEF6}"/>
              </a:ext>
            </a:extLst>
          </p:cNvPr>
          <p:cNvSpPr>
            <a:spLocks noGrp="1"/>
          </p:cNvSpPr>
          <p:nvPr>
            <p:ph type="title"/>
          </p:nvPr>
        </p:nvSpPr>
        <p:spPr/>
        <p:txBody>
          <a:bodyPr/>
          <a:lstStyle/>
          <a:p>
            <a:r>
              <a:rPr lang="en-US" dirty="0"/>
              <a:t>Declarations – </a:t>
            </a:r>
            <a:r>
              <a:rPr lang="en-US" dirty="0">
                <a:solidFill>
                  <a:srgbClr val="FFFF00"/>
                </a:solidFill>
              </a:rPr>
              <a:t>Default Parameter Values</a:t>
            </a:r>
          </a:p>
        </p:txBody>
      </p:sp>
      <p:sp>
        <p:nvSpPr>
          <p:cNvPr id="3" name="Content Placeholder 2">
            <a:extLst>
              <a:ext uri="{FF2B5EF4-FFF2-40B4-BE49-F238E27FC236}">
                <a16:creationId xmlns:a16="http://schemas.microsoft.com/office/drawing/2014/main" id="{BAAAE1DF-A27C-41E0-9CE5-53E7409713BD}"/>
              </a:ext>
            </a:extLst>
          </p:cNvPr>
          <p:cNvSpPr>
            <a:spLocks noGrp="1"/>
          </p:cNvSpPr>
          <p:nvPr>
            <p:ph idx="1"/>
          </p:nvPr>
        </p:nvSpPr>
        <p:spPr/>
        <p:txBody>
          <a:bodyPr>
            <a:normAutofit/>
          </a:bodyPr>
          <a:lstStyle/>
          <a:p>
            <a:r>
              <a:rPr lang="en-US" dirty="0"/>
              <a:t>If desired, function parameters can have default values to them if they aren’t supplied</a:t>
            </a:r>
          </a:p>
          <a:p>
            <a:r>
              <a:rPr lang="en-US" dirty="0"/>
              <a:t>The syntax for it looks like the following:</a:t>
            </a:r>
          </a:p>
          <a:p>
            <a:pPr marL="450000" lvl="1" indent="0">
              <a:buNone/>
            </a:pPr>
            <a:r>
              <a:rPr lang="en-US" dirty="0">
                <a:solidFill>
                  <a:srgbClr val="00B0F0"/>
                </a:solidFill>
              </a:rPr>
              <a:t>double</a:t>
            </a:r>
            <a:r>
              <a:rPr lang="en-US" dirty="0"/>
              <a:t> minus(</a:t>
            </a:r>
            <a:r>
              <a:rPr lang="en-US" dirty="0">
                <a:solidFill>
                  <a:srgbClr val="00B0F0"/>
                </a:solidFill>
              </a:rPr>
              <a:t>double</a:t>
            </a:r>
            <a:r>
              <a:rPr lang="en-US" dirty="0"/>
              <a:t> a, </a:t>
            </a:r>
            <a:r>
              <a:rPr lang="en-US" dirty="0">
                <a:solidFill>
                  <a:srgbClr val="00B0F0"/>
                </a:solidFill>
              </a:rPr>
              <a:t>double</a:t>
            </a:r>
            <a:r>
              <a:rPr lang="en-US" dirty="0"/>
              <a:t> b = 5.0);</a:t>
            </a:r>
          </a:p>
          <a:p>
            <a:r>
              <a:rPr lang="en-US" dirty="0"/>
              <a:t>The parameters that have default values have to be placed on the most </a:t>
            </a:r>
            <a:r>
              <a:rPr lang="en-US" dirty="0">
                <a:solidFill>
                  <a:srgbClr val="92D050"/>
                </a:solidFill>
              </a:rPr>
              <a:t>right side of the parameter list. </a:t>
            </a:r>
          </a:p>
          <a:p>
            <a:r>
              <a:rPr lang="en-US" dirty="0">
                <a:solidFill>
                  <a:schemeClr val="tx1"/>
                </a:solidFill>
              </a:rPr>
              <a:t>The function can now then be called without specifying anything for the </a:t>
            </a:r>
            <a:r>
              <a:rPr lang="en-US" dirty="0">
                <a:solidFill>
                  <a:srgbClr val="FFFF00"/>
                </a:solidFill>
              </a:rPr>
              <a:t>b</a:t>
            </a:r>
            <a:r>
              <a:rPr lang="en-US" dirty="0">
                <a:solidFill>
                  <a:schemeClr val="tx1"/>
                </a:solidFill>
              </a:rPr>
              <a:t> variable:</a:t>
            </a:r>
          </a:p>
          <a:p>
            <a:pPr lvl="1"/>
            <a:r>
              <a:rPr lang="en-US" dirty="0">
                <a:solidFill>
                  <a:srgbClr val="00B0F0"/>
                </a:solidFill>
              </a:rPr>
              <a:t>double</a:t>
            </a:r>
            <a:r>
              <a:rPr lang="en-US" dirty="0">
                <a:solidFill>
                  <a:schemeClr val="tx1"/>
                </a:solidFill>
              </a:rPr>
              <a:t> x = minus(</a:t>
            </a:r>
            <a:r>
              <a:rPr lang="en-US" dirty="0">
                <a:solidFill>
                  <a:srgbClr val="FFFF00"/>
                </a:solidFill>
              </a:rPr>
              <a:t>4.0</a:t>
            </a:r>
            <a:r>
              <a:rPr lang="en-US" dirty="0">
                <a:solidFill>
                  <a:schemeClr val="tx1"/>
                </a:solidFill>
              </a:rPr>
              <a:t>) </a:t>
            </a:r>
            <a:r>
              <a:rPr lang="en-US" dirty="0">
                <a:solidFill>
                  <a:schemeClr val="accent6"/>
                </a:solidFill>
              </a:rPr>
              <a:t>// One parameter; a = 4.0, b = 5.0</a:t>
            </a:r>
          </a:p>
          <a:p>
            <a:pPr lvl="1"/>
            <a:r>
              <a:rPr lang="en-US" dirty="0">
                <a:solidFill>
                  <a:srgbClr val="00B0F0"/>
                </a:solidFill>
              </a:rPr>
              <a:t>double</a:t>
            </a:r>
            <a:r>
              <a:rPr lang="en-US" dirty="0">
                <a:solidFill>
                  <a:schemeClr val="tx1"/>
                </a:solidFill>
              </a:rPr>
              <a:t> x = minus(</a:t>
            </a:r>
            <a:r>
              <a:rPr lang="en-US" dirty="0">
                <a:solidFill>
                  <a:srgbClr val="FFFF00"/>
                </a:solidFill>
              </a:rPr>
              <a:t>4.0, 1.0</a:t>
            </a:r>
            <a:r>
              <a:rPr lang="en-US" dirty="0">
                <a:solidFill>
                  <a:schemeClr val="tx1"/>
                </a:solidFill>
              </a:rPr>
              <a:t>) </a:t>
            </a:r>
            <a:r>
              <a:rPr lang="en-US" dirty="0">
                <a:solidFill>
                  <a:schemeClr val="accent6"/>
                </a:solidFill>
              </a:rPr>
              <a:t>// Two parameters; a = 4.0, b = 1.0</a:t>
            </a:r>
          </a:p>
        </p:txBody>
      </p:sp>
    </p:spTree>
    <p:extLst>
      <p:ext uri="{BB962C8B-B14F-4D97-AF65-F5344CB8AC3E}">
        <p14:creationId xmlns:p14="http://schemas.microsoft.com/office/powerpoint/2010/main" val="1602391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DB6CC-5C7E-4DB4-8728-ACBA911E5D7B}"/>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7BF8493C-3747-40C1-9028-D483597F0359}"/>
              </a:ext>
            </a:extLst>
          </p:cNvPr>
          <p:cNvSpPr>
            <a:spLocks noGrp="1"/>
          </p:cNvSpPr>
          <p:nvPr>
            <p:ph idx="1"/>
          </p:nvPr>
        </p:nvSpPr>
        <p:spPr>
          <a:xfrm>
            <a:off x="913795" y="2096063"/>
            <a:ext cx="10353762" cy="4420239"/>
          </a:xfrm>
        </p:spPr>
        <p:txBody>
          <a:bodyPr>
            <a:normAutofit fontScale="92500" lnSpcReduction="10000"/>
          </a:bodyPr>
          <a:lstStyle/>
          <a:p>
            <a:r>
              <a:rPr lang="en-US" sz="2600" dirty="0"/>
              <a:t>The idea of </a:t>
            </a:r>
            <a:r>
              <a:rPr lang="en-US" sz="2600" dirty="0">
                <a:solidFill>
                  <a:schemeClr val="accent2"/>
                </a:solidFill>
              </a:rPr>
              <a:t>scope</a:t>
            </a:r>
            <a:r>
              <a:rPr lang="en-US" sz="2600" dirty="0"/>
              <a:t> equates to the portion of code </a:t>
            </a:r>
            <a:r>
              <a:rPr lang="en-US" sz="2600" dirty="0">
                <a:solidFill>
                  <a:srgbClr val="FFFF00"/>
                </a:solidFill>
              </a:rPr>
              <a:t>where a declaration is visible, normally defined by the { } brackets</a:t>
            </a:r>
          </a:p>
          <a:p>
            <a:r>
              <a:rPr lang="en-US" sz="2600" dirty="0"/>
              <a:t>There are a few different levels of scoping:</a:t>
            </a:r>
          </a:p>
          <a:p>
            <a:pPr lvl="1"/>
            <a:r>
              <a:rPr lang="en-US" sz="2200" dirty="0">
                <a:solidFill>
                  <a:schemeClr val="accent2"/>
                </a:solidFill>
              </a:rPr>
              <a:t>Global</a:t>
            </a:r>
            <a:r>
              <a:rPr lang="en-US" sz="2200" dirty="0"/>
              <a:t> scope – visible to the </a:t>
            </a:r>
            <a:r>
              <a:rPr lang="en-US" sz="2200" dirty="0">
                <a:solidFill>
                  <a:srgbClr val="FFFF00"/>
                </a:solidFill>
              </a:rPr>
              <a:t>whole program</a:t>
            </a:r>
          </a:p>
          <a:p>
            <a:pPr lvl="1"/>
            <a:r>
              <a:rPr lang="en-US" sz="2200" dirty="0">
                <a:solidFill>
                  <a:schemeClr val="accent2"/>
                </a:solidFill>
              </a:rPr>
              <a:t>File</a:t>
            </a:r>
            <a:r>
              <a:rPr lang="en-US" sz="2200" dirty="0"/>
              <a:t> scope – visible to just the </a:t>
            </a:r>
            <a:r>
              <a:rPr lang="en-US" sz="2200" dirty="0">
                <a:solidFill>
                  <a:srgbClr val="FFFF00"/>
                </a:solidFill>
              </a:rPr>
              <a:t>code within a file</a:t>
            </a:r>
          </a:p>
          <a:p>
            <a:pPr lvl="1"/>
            <a:r>
              <a:rPr lang="en-US" sz="2200" dirty="0">
                <a:solidFill>
                  <a:schemeClr val="accent2"/>
                </a:solidFill>
              </a:rPr>
              <a:t>Function</a:t>
            </a:r>
            <a:r>
              <a:rPr lang="en-US" sz="2200" dirty="0"/>
              <a:t> scope – visible to the </a:t>
            </a:r>
            <a:r>
              <a:rPr lang="en-US" sz="2200" dirty="0">
                <a:solidFill>
                  <a:srgbClr val="FFFF00"/>
                </a:solidFill>
              </a:rPr>
              <a:t>length of a function</a:t>
            </a:r>
          </a:p>
          <a:p>
            <a:pPr lvl="1"/>
            <a:r>
              <a:rPr lang="en-US" sz="2200" dirty="0">
                <a:solidFill>
                  <a:schemeClr val="accent2"/>
                </a:solidFill>
              </a:rPr>
              <a:t>Class</a:t>
            </a:r>
            <a:r>
              <a:rPr lang="en-US" sz="2200" dirty="0"/>
              <a:t> scope – visible to the </a:t>
            </a:r>
            <a:r>
              <a:rPr lang="en-US" sz="2200" dirty="0">
                <a:solidFill>
                  <a:srgbClr val="FFFF00"/>
                </a:solidFill>
              </a:rPr>
              <a:t>functions of the class</a:t>
            </a:r>
          </a:p>
          <a:p>
            <a:pPr lvl="1"/>
            <a:r>
              <a:rPr lang="en-US" sz="2200" dirty="0">
                <a:solidFill>
                  <a:schemeClr val="accent2"/>
                </a:solidFill>
              </a:rPr>
              <a:t>Block</a:t>
            </a:r>
            <a:r>
              <a:rPr lang="en-US" sz="2200" dirty="0"/>
              <a:t> scope – visible to the </a:t>
            </a:r>
            <a:r>
              <a:rPr lang="en-US" sz="2200" dirty="0">
                <a:solidFill>
                  <a:srgbClr val="FFFF00"/>
                </a:solidFill>
              </a:rPr>
              <a:t>code block</a:t>
            </a:r>
          </a:p>
          <a:p>
            <a:r>
              <a:rPr lang="en-US" sz="2600" dirty="0"/>
              <a:t>The scope of a declaration can be said to be </a:t>
            </a:r>
            <a:r>
              <a:rPr lang="en-US" sz="2600" dirty="0">
                <a:solidFill>
                  <a:srgbClr val="00B050"/>
                </a:solidFill>
              </a:rPr>
              <a:t>local</a:t>
            </a:r>
            <a:r>
              <a:rPr lang="en-US" sz="2600" dirty="0"/>
              <a:t> to one of the above levels</a:t>
            </a:r>
          </a:p>
          <a:p>
            <a:pPr marL="36900" indent="0">
              <a:buNone/>
            </a:pPr>
            <a:endParaRPr lang="en-US" dirty="0"/>
          </a:p>
        </p:txBody>
      </p:sp>
    </p:spTree>
    <p:extLst>
      <p:ext uri="{BB962C8B-B14F-4D97-AF65-F5344CB8AC3E}">
        <p14:creationId xmlns:p14="http://schemas.microsoft.com/office/powerpoint/2010/main" val="2255931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4203E-4F29-4477-86E5-C17DE87147A8}"/>
              </a:ext>
            </a:extLst>
          </p:cNvPr>
          <p:cNvSpPr>
            <a:spLocks noGrp="1"/>
          </p:cNvSpPr>
          <p:nvPr>
            <p:ph type="title"/>
          </p:nvPr>
        </p:nvSpPr>
        <p:spPr/>
        <p:txBody>
          <a:bodyPr/>
          <a:lstStyle/>
          <a:p>
            <a:r>
              <a:rPr lang="en-US" dirty="0"/>
              <a:t>Scope Ex 1</a:t>
            </a:r>
          </a:p>
        </p:txBody>
      </p:sp>
      <p:sp>
        <p:nvSpPr>
          <p:cNvPr id="4" name="Rectangle 3">
            <a:extLst>
              <a:ext uri="{FF2B5EF4-FFF2-40B4-BE49-F238E27FC236}">
                <a16:creationId xmlns:a16="http://schemas.microsoft.com/office/drawing/2014/main" id="{28239E98-D75E-4F99-938A-7F38157B652B}"/>
              </a:ext>
            </a:extLst>
          </p:cNvPr>
          <p:cNvSpPr/>
          <p:nvPr/>
        </p:nvSpPr>
        <p:spPr>
          <a:xfrm>
            <a:off x="913795" y="1837553"/>
            <a:ext cx="6096000" cy="4247317"/>
          </a:xfrm>
          <a:prstGeom prst="rect">
            <a:avLst/>
          </a:prstGeom>
        </p:spPr>
        <p:txBody>
          <a:bodyPr>
            <a:spAutoFit/>
          </a:bodyPr>
          <a:lstStyle/>
          <a:p>
            <a:r>
              <a:rPr lang="en-CA" dirty="0">
                <a:solidFill>
                  <a:srgbClr val="C586C0"/>
                </a:solidFill>
                <a:latin typeface="Consolas" panose="020B0609020204030204" pitchFamily="49" charset="0"/>
              </a:rPr>
              <a:t>#include</a:t>
            </a:r>
            <a:r>
              <a:rPr lang="en-CA" dirty="0">
                <a:solidFill>
                  <a:srgbClr val="569CD6"/>
                </a:solidFill>
                <a:latin typeface="Consolas" panose="020B0609020204030204" pitchFamily="49" charset="0"/>
              </a:rPr>
              <a:t> </a:t>
            </a:r>
            <a:r>
              <a:rPr lang="en-CA" dirty="0">
                <a:solidFill>
                  <a:srgbClr val="CE9178"/>
                </a:solidFill>
                <a:latin typeface="Consolas" panose="020B0609020204030204" pitchFamily="49" charset="0"/>
              </a:rPr>
              <a:t>&lt;iostream&gt;</a:t>
            </a:r>
            <a:endParaRPr lang="en-CA" dirty="0">
              <a:solidFill>
                <a:srgbClr val="D4D4D4"/>
              </a:solidFill>
              <a:latin typeface="Consolas" panose="020B0609020204030204" pitchFamily="49" charset="0"/>
            </a:endParaRPr>
          </a:p>
          <a:p>
            <a:r>
              <a:rPr lang="en-CA" dirty="0">
                <a:solidFill>
                  <a:srgbClr val="C586C0"/>
                </a:solidFill>
                <a:latin typeface="Consolas" panose="020B0609020204030204" pitchFamily="49" charset="0"/>
              </a:rPr>
              <a:t>using</a:t>
            </a:r>
            <a:r>
              <a:rPr lang="en-CA" dirty="0">
                <a:solidFill>
                  <a:srgbClr val="D4D4D4"/>
                </a:solidFill>
                <a:latin typeface="Consolas" panose="020B0609020204030204" pitchFamily="49" charset="0"/>
              </a:rPr>
              <a:t> </a:t>
            </a:r>
            <a:r>
              <a:rPr lang="en-CA" dirty="0">
                <a:solidFill>
                  <a:srgbClr val="569CD6"/>
                </a:solidFill>
                <a:latin typeface="Consolas" panose="020B0609020204030204" pitchFamily="49" charset="0"/>
              </a:rPr>
              <a:t>namespace</a:t>
            </a:r>
            <a:r>
              <a:rPr lang="en-CA" dirty="0">
                <a:solidFill>
                  <a:srgbClr val="D4D4D4"/>
                </a:solidFill>
                <a:latin typeface="Consolas" panose="020B0609020204030204" pitchFamily="49" charset="0"/>
              </a:rPr>
              <a:t> </a:t>
            </a:r>
            <a:r>
              <a:rPr lang="en-CA" dirty="0">
                <a:solidFill>
                  <a:srgbClr val="4EC9B0"/>
                </a:solidFill>
                <a:latin typeface="Consolas" panose="020B0609020204030204" pitchFamily="49" charset="0"/>
              </a:rPr>
              <a:t>std</a:t>
            </a:r>
            <a:r>
              <a:rPr lang="en-CA" dirty="0">
                <a:solidFill>
                  <a:srgbClr val="D4D4D4"/>
                </a:solidFill>
                <a:latin typeface="Consolas" panose="020B0609020204030204" pitchFamily="49" charset="0"/>
              </a:rPr>
              <a:t>;</a:t>
            </a:r>
          </a:p>
          <a:p>
            <a:br>
              <a:rPr lang="en-CA" dirty="0">
                <a:solidFill>
                  <a:srgbClr val="D4D4D4"/>
                </a:solidFill>
                <a:latin typeface="Consolas" panose="020B0609020204030204" pitchFamily="49" charset="0"/>
              </a:rPr>
            </a:br>
            <a:r>
              <a:rPr lang="en-CA" dirty="0">
                <a:solidFill>
                  <a:srgbClr val="569CD6"/>
                </a:solidFill>
                <a:latin typeface="Consolas" panose="020B0609020204030204" pitchFamily="49" charset="0"/>
              </a:rPr>
              <a:t>int</a:t>
            </a:r>
            <a:r>
              <a:rPr lang="en-CA" dirty="0">
                <a:solidFill>
                  <a:srgbClr val="D4D4D4"/>
                </a:solidFill>
                <a:latin typeface="Consolas" panose="020B0609020204030204" pitchFamily="49" charset="0"/>
              </a:rPr>
              <a:t> </a:t>
            </a:r>
            <a:r>
              <a:rPr lang="en-CA" dirty="0">
                <a:solidFill>
                  <a:srgbClr val="DCDCAA"/>
                </a:solidFill>
                <a:latin typeface="Consolas" panose="020B0609020204030204" pitchFamily="49" charset="0"/>
              </a:rPr>
              <a:t>main</a:t>
            </a:r>
            <a:r>
              <a:rPr lang="en-CA" dirty="0">
                <a:solidFill>
                  <a:srgbClr val="D4D4D4"/>
                </a:solidFill>
                <a:latin typeface="Consolas" panose="020B0609020204030204" pitchFamily="49" charset="0"/>
              </a:rPr>
              <a:t>(){</a:t>
            </a:r>
          </a:p>
          <a:p>
            <a:br>
              <a:rPr lang="en-CA" dirty="0">
                <a:solidFill>
                  <a:srgbClr val="D4D4D4"/>
                </a:solidFill>
                <a:latin typeface="Consolas" panose="020B0609020204030204" pitchFamily="49" charset="0"/>
              </a:rPr>
            </a:br>
            <a:r>
              <a:rPr lang="en-CA" dirty="0">
                <a:solidFill>
                  <a:srgbClr val="569CD6"/>
                </a:solidFill>
                <a:latin typeface="Consolas" panose="020B0609020204030204" pitchFamily="49" charset="0"/>
              </a:rPr>
              <a:t>int</a:t>
            </a:r>
            <a:r>
              <a:rPr lang="en-CA" dirty="0">
                <a:solidFill>
                  <a:srgbClr val="D4D4D4"/>
                </a:solidFill>
                <a:latin typeface="Consolas" panose="020B0609020204030204" pitchFamily="49" charset="0"/>
              </a:rPr>
              <a:t> x = </a:t>
            </a:r>
            <a:r>
              <a:rPr lang="en-CA" dirty="0">
                <a:solidFill>
                  <a:srgbClr val="B5CEA8"/>
                </a:solidFill>
                <a:latin typeface="Consolas" panose="020B0609020204030204" pitchFamily="49" charset="0"/>
              </a:rPr>
              <a:t>3</a:t>
            </a:r>
            <a:r>
              <a:rPr lang="en-CA" dirty="0">
                <a:solidFill>
                  <a:srgbClr val="D4D4D4"/>
                </a:solidFill>
                <a:latin typeface="Consolas" panose="020B0609020204030204" pitchFamily="49" charset="0"/>
              </a:rPr>
              <a:t>;</a:t>
            </a:r>
          </a:p>
          <a:p>
            <a:r>
              <a:rPr lang="en-CA" dirty="0">
                <a:solidFill>
                  <a:srgbClr val="D4D4D4"/>
                </a:solidFill>
                <a:latin typeface="Consolas" panose="020B0609020204030204" pitchFamily="49" charset="0"/>
              </a:rPr>
              <a:t>  </a:t>
            </a:r>
            <a:r>
              <a:rPr lang="en-CA" dirty="0" err="1">
                <a:solidFill>
                  <a:srgbClr val="D4D4D4"/>
                </a:solidFill>
                <a:latin typeface="Consolas" panose="020B0609020204030204" pitchFamily="49" charset="0"/>
              </a:rPr>
              <a:t>cout</a:t>
            </a:r>
            <a:r>
              <a:rPr lang="en-CA" dirty="0">
                <a:solidFill>
                  <a:srgbClr val="D4D4D4"/>
                </a:solidFill>
                <a:latin typeface="Consolas" panose="020B0609020204030204" pitchFamily="49" charset="0"/>
              </a:rPr>
              <a:t> &lt;&lt; </a:t>
            </a:r>
            <a:r>
              <a:rPr lang="en-CA" dirty="0">
                <a:solidFill>
                  <a:srgbClr val="CE9178"/>
                </a:solidFill>
                <a:latin typeface="Consolas" panose="020B0609020204030204" pitchFamily="49" charset="0"/>
              </a:rPr>
              <a:t>"What is x1: "</a:t>
            </a:r>
            <a:r>
              <a:rPr lang="en-CA" dirty="0">
                <a:solidFill>
                  <a:srgbClr val="D4D4D4"/>
                </a:solidFill>
                <a:latin typeface="Consolas" panose="020B0609020204030204" pitchFamily="49" charset="0"/>
              </a:rPr>
              <a:t> &lt;&lt; x &lt;&lt; </a:t>
            </a:r>
            <a:r>
              <a:rPr lang="en-CA" dirty="0" err="1">
                <a:solidFill>
                  <a:srgbClr val="D4D4D4"/>
                </a:solidFill>
                <a:latin typeface="Consolas" panose="020B0609020204030204" pitchFamily="49" charset="0"/>
              </a:rPr>
              <a:t>endl</a:t>
            </a:r>
            <a:r>
              <a:rPr lang="en-CA" dirty="0">
                <a:solidFill>
                  <a:srgbClr val="D4D4D4"/>
                </a:solidFill>
                <a:latin typeface="Consolas" panose="020B0609020204030204" pitchFamily="49" charset="0"/>
              </a:rPr>
              <a:t>;</a:t>
            </a:r>
          </a:p>
          <a:p>
            <a:br>
              <a:rPr lang="en-CA" dirty="0">
                <a:solidFill>
                  <a:srgbClr val="D4D4D4"/>
                </a:solidFill>
                <a:latin typeface="Consolas" panose="020B0609020204030204" pitchFamily="49" charset="0"/>
              </a:rPr>
            </a:br>
            <a:r>
              <a:rPr lang="en-CA" dirty="0">
                <a:solidFill>
                  <a:srgbClr val="D4D4D4"/>
                </a:solidFill>
                <a:latin typeface="Consolas" panose="020B0609020204030204" pitchFamily="49" charset="0"/>
              </a:rPr>
              <a:t>{ </a:t>
            </a:r>
            <a:r>
              <a:rPr lang="en-CA" dirty="0">
                <a:solidFill>
                  <a:schemeClr val="accent2"/>
                </a:solidFill>
                <a:latin typeface="Consolas" panose="020B0609020204030204" pitchFamily="49" charset="0"/>
              </a:rPr>
              <a:t>// This starts a ‘block’</a:t>
            </a:r>
          </a:p>
          <a:p>
            <a:r>
              <a:rPr lang="en-CA" dirty="0">
                <a:solidFill>
                  <a:srgbClr val="569CD6"/>
                </a:solidFill>
                <a:latin typeface="Consolas" panose="020B0609020204030204" pitchFamily="49" charset="0"/>
              </a:rPr>
              <a:t>int</a:t>
            </a:r>
            <a:r>
              <a:rPr lang="en-CA" dirty="0">
                <a:solidFill>
                  <a:srgbClr val="D4D4D4"/>
                </a:solidFill>
                <a:latin typeface="Consolas" panose="020B0609020204030204" pitchFamily="49" charset="0"/>
              </a:rPr>
              <a:t> x = </a:t>
            </a:r>
            <a:r>
              <a:rPr lang="en-CA" dirty="0">
                <a:solidFill>
                  <a:srgbClr val="B5CEA8"/>
                </a:solidFill>
                <a:latin typeface="Consolas" panose="020B0609020204030204" pitchFamily="49" charset="0"/>
              </a:rPr>
              <a:t>5</a:t>
            </a:r>
            <a:r>
              <a:rPr lang="en-CA" dirty="0">
                <a:solidFill>
                  <a:srgbClr val="D4D4D4"/>
                </a:solidFill>
                <a:latin typeface="Consolas" panose="020B0609020204030204" pitchFamily="49" charset="0"/>
              </a:rPr>
              <a:t>;</a:t>
            </a:r>
          </a:p>
          <a:p>
            <a:r>
              <a:rPr lang="en-CA" dirty="0" err="1">
                <a:solidFill>
                  <a:srgbClr val="D4D4D4"/>
                </a:solidFill>
                <a:latin typeface="Consolas" panose="020B0609020204030204" pitchFamily="49" charset="0"/>
              </a:rPr>
              <a:t>cout</a:t>
            </a:r>
            <a:r>
              <a:rPr lang="en-CA" dirty="0">
                <a:solidFill>
                  <a:srgbClr val="D4D4D4"/>
                </a:solidFill>
                <a:latin typeface="Consolas" panose="020B0609020204030204" pitchFamily="49" charset="0"/>
              </a:rPr>
              <a:t> &lt;&lt; </a:t>
            </a:r>
            <a:r>
              <a:rPr lang="en-CA" dirty="0">
                <a:solidFill>
                  <a:srgbClr val="CE9178"/>
                </a:solidFill>
                <a:latin typeface="Consolas" panose="020B0609020204030204" pitchFamily="49" charset="0"/>
              </a:rPr>
              <a:t>"What is x2: "</a:t>
            </a:r>
            <a:r>
              <a:rPr lang="en-CA" dirty="0">
                <a:solidFill>
                  <a:srgbClr val="D4D4D4"/>
                </a:solidFill>
                <a:latin typeface="Consolas" panose="020B0609020204030204" pitchFamily="49" charset="0"/>
              </a:rPr>
              <a:t> &lt;&lt; x &lt;&lt; </a:t>
            </a:r>
            <a:r>
              <a:rPr lang="en-CA" dirty="0" err="1">
                <a:solidFill>
                  <a:srgbClr val="D4D4D4"/>
                </a:solidFill>
                <a:latin typeface="Consolas" panose="020B0609020204030204" pitchFamily="49" charset="0"/>
              </a:rPr>
              <a:t>endl</a:t>
            </a:r>
            <a:r>
              <a:rPr lang="en-CA" dirty="0">
                <a:solidFill>
                  <a:srgbClr val="D4D4D4"/>
                </a:solidFill>
                <a:latin typeface="Consolas" panose="020B0609020204030204" pitchFamily="49" charset="0"/>
              </a:rPr>
              <a:t>;</a:t>
            </a:r>
          </a:p>
          <a:p>
            <a:r>
              <a:rPr lang="en-CA" dirty="0">
                <a:solidFill>
                  <a:srgbClr val="D4D4D4"/>
                </a:solidFill>
                <a:latin typeface="Consolas" panose="020B0609020204030204" pitchFamily="49" charset="0"/>
              </a:rPr>
              <a:t>} </a:t>
            </a:r>
            <a:r>
              <a:rPr lang="en-CA" dirty="0">
                <a:solidFill>
                  <a:schemeClr val="accent2"/>
                </a:solidFill>
                <a:latin typeface="Consolas" panose="020B0609020204030204" pitchFamily="49" charset="0"/>
              </a:rPr>
              <a:t>// This ends a ‘block’</a:t>
            </a:r>
          </a:p>
          <a:p>
            <a:br>
              <a:rPr lang="en-CA" dirty="0">
                <a:solidFill>
                  <a:srgbClr val="D4D4D4"/>
                </a:solidFill>
                <a:latin typeface="Consolas" panose="020B0609020204030204" pitchFamily="49" charset="0"/>
              </a:rPr>
            </a:br>
            <a:r>
              <a:rPr lang="en-CA" dirty="0" err="1">
                <a:solidFill>
                  <a:srgbClr val="D4D4D4"/>
                </a:solidFill>
                <a:latin typeface="Consolas" panose="020B0609020204030204" pitchFamily="49" charset="0"/>
              </a:rPr>
              <a:t>cout</a:t>
            </a:r>
            <a:r>
              <a:rPr lang="en-CA" dirty="0">
                <a:solidFill>
                  <a:srgbClr val="D4D4D4"/>
                </a:solidFill>
                <a:latin typeface="Consolas" panose="020B0609020204030204" pitchFamily="49" charset="0"/>
              </a:rPr>
              <a:t> &lt;&lt; </a:t>
            </a:r>
            <a:r>
              <a:rPr lang="en-CA" dirty="0">
                <a:solidFill>
                  <a:srgbClr val="CE9178"/>
                </a:solidFill>
                <a:latin typeface="Consolas" panose="020B0609020204030204" pitchFamily="49" charset="0"/>
              </a:rPr>
              <a:t>"What is x3: "</a:t>
            </a:r>
            <a:r>
              <a:rPr lang="en-CA" dirty="0">
                <a:solidFill>
                  <a:srgbClr val="D4D4D4"/>
                </a:solidFill>
                <a:latin typeface="Consolas" panose="020B0609020204030204" pitchFamily="49" charset="0"/>
              </a:rPr>
              <a:t> &lt;&lt; x &lt;&lt; </a:t>
            </a:r>
            <a:r>
              <a:rPr lang="en-CA" dirty="0" err="1">
                <a:solidFill>
                  <a:srgbClr val="D4D4D4"/>
                </a:solidFill>
                <a:latin typeface="Consolas" panose="020B0609020204030204" pitchFamily="49" charset="0"/>
              </a:rPr>
              <a:t>endl</a:t>
            </a:r>
            <a:r>
              <a:rPr lang="en-CA" dirty="0">
                <a:solidFill>
                  <a:srgbClr val="D4D4D4"/>
                </a:solidFill>
                <a:latin typeface="Consolas" panose="020B0609020204030204" pitchFamily="49" charset="0"/>
              </a:rPr>
              <a:t>;</a:t>
            </a:r>
          </a:p>
          <a:p>
            <a:r>
              <a:rPr lang="en-CA" dirty="0">
                <a:solidFill>
                  <a:srgbClr val="D4D4D4"/>
                </a:solidFill>
                <a:latin typeface="Consolas" panose="020B0609020204030204" pitchFamily="49" charset="0"/>
              </a:rPr>
              <a:t>}</a:t>
            </a:r>
          </a:p>
        </p:txBody>
      </p:sp>
      <p:sp>
        <p:nvSpPr>
          <p:cNvPr id="5" name="TextBox 4">
            <a:extLst>
              <a:ext uri="{FF2B5EF4-FFF2-40B4-BE49-F238E27FC236}">
                <a16:creationId xmlns:a16="http://schemas.microsoft.com/office/drawing/2014/main" id="{553F1D46-2C74-4013-AE93-8E8CA93E823B}"/>
              </a:ext>
            </a:extLst>
          </p:cNvPr>
          <p:cNvSpPr txBox="1"/>
          <p:nvPr/>
        </p:nvSpPr>
        <p:spPr>
          <a:xfrm>
            <a:off x="6489533" y="2460579"/>
            <a:ext cx="3986653" cy="369332"/>
          </a:xfrm>
          <a:prstGeom prst="rect">
            <a:avLst/>
          </a:prstGeom>
          <a:noFill/>
        </p:spPr>
        <p:txBody>
          <a:bodyPr wrap="square" rtlCol="0">
            <a:spAutoFit/>
          </a:bodyPr>
          <a:lstStyle/>
          <a:p>
            <a:pPr algn="ctr"/>
            <a:r>
              <a:rPr lang="en-US" dirty="0"/>
              <a:t>What is x during these print outs?</a:t>
            </a:r>
          </a:p>
        </p:txBody>
      </p:sp>
    </p:spTree>
    <p:extLst>
      <p:ext uri="{BB962C8B-B14F-4D97-AF65-F5344CB8AC3E}">
        <p14:creationId xmlns:p14="http://schemas.microsoft.com/office/powerpoint/2010/main" val="3605045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4203E-4F29-4477-86E5-C17DE87147A8}"/>
              </a:ext>
            </a:extLst>
          </p:cNvPr>
          <p:cNvSpPr>
            <a:spLocks noGrp="1"/>
          </p:cNvSpPr>
          <p:nvPr>
            <p:ph type="title"/>
          </p:nvPr>
        </p:nvSpPr>
        <p:spPr/>
        <p:txBody>
          <a:bodyPr/>
          <a:lstStyle/>
          <a:p>
            <a:r>
              <a:rPr lang="en-US" dirty="0"/>
              <a:t>Scope Ex 2</a:t>
            </a:r>
          </a:p>
        </p:txBody>
      </p:sp>
      <p:sp>
        <p:nvSpPr>
          <p:cNvPr id="3" name="Rectangle 2">
            <a:extLst>
              <a:ext uri="{FF2B5EF4-FFF2-40B4-BE49-F238E27FC236}">
                <a16:creationId xmlns:a16="http://schemas.microsoft.com/office/drawing/2014/main" id="{B7174538-E9A1-4A19-8DEA-EB68EA800356}"/>
              </a:ext>
            </a:extLst>
          </p:cNvPr>
          <p:cNvSpPr/>
          <p:nvPr/>
        </p:nvSpPr>
        <p:spPr>
          <a:xfrm>
            <a:off x="777765" y="2253051"/>
            <a:ext cx="7294179" cy="3416320"/>
          </a:xfrm>
          <a:prstGeom prst="rect">
            <a:avLst/>
          </a:prstGeom>
        </p:spPr>
        <p:txBody>
          <a:bodyPr wrap="square">
            <a:spAutoFit/>
          </a:bodyPr>
          <a:lstStyle/>
          <a:p>
            <a:r>
              <a:rPr lang="en-CA" dirty="0">
                <a:solidFill>
                  <a:srgbClr val="C586C0"/>
                </a:solidFill>
                <a:latin typeface="Consolas" panose="020B0609020204030204" pitchFamily="49" charset="0"/>
              </a:rPr>
              <a:t>#include</a:t>
            </a:r>
            <a:r>
              <a:rPr lang="en-CA" dirty="0">
                <a:solidFill>
                  <a:srgbClr val="569CD6"/>
                </a:solidFill>
                <a:latin typeface="Consolas" panose="020B0609020204030204" pitchFamily="49" charset="0"/>
              </a:rPr>
              <a:t> </a:t>
            </a:r>
            <a:r>
              <a:rPr lang="en-CA" dirty="0">
                <a:solidFill>
                  <a:srgbClr val="CE9178"/>
                </a:solidFill>
                <a:latin typeface="Consolas" panose="020B0609020204030204" pitchFamily="49" charset="0"/>
              </a:rPr>
              <a:t>&lt;iostream&gt;</a:t>
            </a:r>
            <a:endParaRPr lang="en-CA" dirty="0">
              <a:solidFill>
                <a:srgbClr val="D4D4D4"/>
              </a:solidFill>
              <a:latin typeface="Consolas" panose="020B0609020204030204" pitchFamily="49" charset="0"/>
            </a:endParaRPr>
          </a:p>
          <a:p>
            <a:r>
              <a:rPr lang="en-CA" dirty="0">
                <a:solidFill>
                  <a:srgbClr val="C586C0"/>
                </a:solidFill>
                <a:latin typeface="Consolas" panose="020B0609020204030204" pitchFamily="49" charset="0"/>
              </a:rPr>
              <a:t>using</a:t>
            </a:r>
            <a:r>
              <a:rPr lang="en-CA" dirty="0">
                <a:solidFill>
                  <a:srgbClr val="D4D4D4"/>
                </a:solidFill>
                <a:latin typeface="Consolas" panose="020B0609020204030204" pitchFamily="49" charset="0"/>
              </a:rPr>
              <a:t> </a:t>
            </a:r>
            <a:r>
              <a:rPr lang="en-CA" dirty="0">
                <a:solidFill>
                  <a:srgbClr val="569CD6"/>
                </a:solidFill>
                <a:latin typeface="Consolas" panose="020B0609020204030204" pitchFamily="49" charset="0"/>
              </a:rPr>
              <a:t>namespace</a:t>
            </a:r>
            <a:r>
              <a:rPr lang="en-CA" dirty="0">
                <a:solidFill>
                  <a:srgbClr val="D4D4D4"/>
                </a:solidFill>
                <a:latin typeface="Consolas" panose="020B0609020204030204" pitchFamily="49" charset="0"/>
              </a:rPr>
              <a:t> </a:t>
            </a:r>
            <a:r>
              <a:rPr lang="en-CA" dirty="0">
                <a:solidFill>
                  <a:srgbClr val="4EC9B0"/>
                </a:solidFill>
                <a:latin typeface="Consolas" panose="020B0609020204030204" pitchFamily="49" charset="0"/>
              </a:rPr>
              <a:t>std</a:t>
            </a:r>
            <a:r>
              <a:rPr lang="en-CA" dirty="0">
                <a:solidFill>
                  <a:srgbClr val="D4D4D4"/>
                </a:solidFill>
                <a:latin typeface="Consolas" panose="020B0609020204030204" pitchFamily="49" charset="0"/>
              </a:rPr>
              <a:t>;</a:t>
            </a:r>
          </a:p>
          <a:p>
            <a:br>
              <a:rPr lang="en-CA" dirty="0">
                <a:solidFill>
                  <a:srgbClr val="D4D4D4"/>
                </a:solidFill>
                <a:latin typeface="Consolas" panose="020B0609020204030204" pitchFamily="49" charset="0"/>
              </a:rPr>
            </a:br>
            <a:r>
              <a:rPr lang="en-CA" dirty="0">
                <a:solidFill>
                  <a:srgbClr val="569CD6"/>
                </a:solidFill>
                <a:latin typeface="Consolas" panose="020B0609020204030204" pitchFamily="49" charset="0"/>
              </a:rPr>
              <a:t>int</a:t>
            </a:r>
            <a:r>
              <a:rPr lang="en-CA" dirty="0">
                <a:solidFill>
                  <a:srgbClr val="D4D4D4"/>
                </a:solidFill>
                <a:latin typeface="Consolas" panose="020B0609020204030204" pitchFamily="49" charset="0"/>
              </a:rPr>
              <a:t> </a:t>
            </a:r>
            <a:r>
              <a:rPr lang="en-CA" dirty="0">
                <a:solidFill>
                  <a:srgbClr val="DCDCAA"/>
                </a:solidFill>
                <a:latin typeface="Consolas" panose="020B0609020204030204" pitchFamily="49" charset="0"/>
              </a:rPr>
              <a:t>main</a:t>
            </a:r>
            <a:r>
              <a:rPr lang="en-CA" dirty="0">
                <a:solidFill>
                  <a:srgbClr val="D4D4D4"/>
                </a:solidFill>
                <a:latin typeface="Consolas" panose="020B0609020204030204" pitchFamily="49" charset="0"/>
              </a:rPr>
              <a:t>(){</a:t>
            </a:r>
          </a:p>
          <a:p>
            <a:br>
              <a:rPr lang="en-CA" dirty="0">
                <a:solidFill>
                  <a:srgbClr val="D4D4D4"/>
                </a:solidFill>
                <a:latin typeface="Consolas" panose="020B0609020204030204" pitchFamily="49" charset="0"/>
              </a:rPr>
            </a:br>
            <a:r>
              <a:rPr lang="en-CA" dirty="0">
                <a:solidFill>
                  <a:srgbClr val="C586C0"/>
                </a:solidFill>
                <a:latin typeface="Consolas" panose="020B0609020204030204" pitchFamily="49" charset="0"/>
              </a:rPr>
              <a:t>for</a:t>
            </a:r>
            <a:r>
              <a:rPr lang="en-CA" dirty="0">
                <a:solidFill>
                  <a:srgbClr val="D4D4D4"/>
                </a:solidFill>
                <a:latin typeface="Consolas" panose="020B0609020204030204" pitchFamily="49" charset="0"/>
              </a:rPr>
              <a:t> (</a:t>
            </a:r>
            <a:r>
              <a:rPr lang="en-CA" dirty="0">
                <a:solidFill>
                  <a:srgbClr val="569CD6"/>
                </a:solidFill>
                <a:latin typeface="Consolas" panose="020B0609020204030204" pitchFamily="49" charset="0"/>
              </a:rPr>
              <a:t>int</a:t>
            </a:r>
            <a:r>
              <a:rPr lang="en-CA" dirty="0">
                <a:solidFill>
                  <a:srgbClr val="D4D4D4"/>
                </a:solidFill>
                <a:latin typeface="Consolas" panose="020B0609020204030204" pitchFamily="49" charset="0"/>
              </a:rPr>
              <a:t> x = </a:t>
            </a:r>
            <a:r>
              <a:rPr lang="en-CA" dirty="0">
                <a:solidFill>
                  <a:srgbClr val="B5CEA8"/>
                </a:solidFill>
                <a:latin typeface="Consolas" panose="020B0609020204030204" pitchFamily="49" charset="0"/>
              </a:rPr>
              <a:t>0</a:t>
            </a:r>
            <a:r>
              <a:rPr lang="en-CA" dirty="0">
                <a:solidFill>
                  <a:srgbClr val="D4D4D4"/>
                </a:solidFill>
                <a:latin typeface="Consolas" panose="020B0609020204030204" pitchFamily="49" charset="0"/>
              </a:rPr>
              <a:t>; x &lt; </a:t>
            </a:r>
            <a:r>
              <a:rPr lang="en-CA" dirty="0">
                <a:solidFill>
                  <a:srgbClr val="B5CEA8"/>
                </a:solidFill>
                <a:latin typeface="Consolas" panose="020B0609020204030204" pitchFamily="49" charset="0"/>
              </a:rPr>
              <a:t>10</a:t>
            </a:r>
            <a:r>
              <a:rPr lang="en-CA" dirty="0">
                <a:solidFill>
                  <a:srgbClr val="D4D4D4"/>
                </a:solidFill>
                <a:latin typeface="Consolas" panose="020B0609020204030204" pitchFamily="49" charset="0"/>
              </a:rPr>
              <a:t>; x++){</a:t>
            </a:r>
          </a:p>
          <a:p>
            <a:r>
              <a:rPr lang="en-CA" dirty="0">
                <a:solidFill>
                  <a:srgbClr val="D4D4D4"/>
                </a:solidFill>
                <a:latin typeface="Consolas" panose="020B0609020204030204" pitchFamily="49" charset="0"/>
              </a:rPr>
              <a:t>  </a:t>
            </a:r>
            <a:r>
              <a:rPr lang="en-CA" dirty="0" err="1">
                <a:solidFill>
                  <a:srgbClr val="D4D4D4"/>
                </a:solidFill>
                <a:latin typeface="Consolas" panose="020B0609020204030204" pitchFamily="49" charset="0"/>
              </a:rPr>
              <a:t>cout</a:t>
            </a:r>
            <a:r>
              <a:rPr lang="en-CA" dirty="0">
                <a:solidFill>
                  <a:srgbClr val="D4D4D4"/>
                </a:solidFill>
                <a:latin typeface="Consolas" panose="020B0609020204030204" pitchFamily="49" charset="0"/>
              </a:rPr>
              <a:t> &lt;&lt; x;</a:t>
            </a:r>
          </a:p>
          <a:p>
            <a:r>
              <a:rPr lang="en-CA" dirty="0">
                <a:solidFill>
                  <a:srgbClr val="D4D4D4"/>
                </a:solidFill>
                <a:latin typeface="Consolas" panose="020B0609020204030204" pitchFamily="49" charset="0"/>
              </a:rPr>
              <a:t>} </a:t>
            </a:r>
            <a:r>
              <a:rPr lang="en-CA" dirty="0">
                <a:solidFill>
                  <a:schemeClr val="accent2"/>
                </a:solidFill>
                <a:latin typeface="Consolas" panose="020B0609020204030204" pitchFamily="49" charset="0"/>
              </a:rPr>
              <a:t>// x goes out of scope here at the end of the block</a:t>
            </a:r>
          </a:p>
          <a:p>
            <a:br>
              <a:rPr lang="en-CA" dirty="0">
                <a:solidFill>
                  <a:srgbClr val="D4D4D4"/>
                </a:solidFill>
                <a:latin typeface="Consolas" panose="020B0609020204030204" pitchFamily="49" charset="0"/>
              </a:rPr>
            </a:br>
            <a:r>
              <a:rPr lang="en-CA" dirty="0" err="1">
                <a:solidFill>
                  <a:srgbClr val="D4D4D4"/>
                </a:solidFill>
                <a:latin typeface="Consolas" panose="020B0609020204030204" pitchFamily="49" charset="0"/>
              </a:rPr>
              <a:t>cout</a:t>
            </a:r>
            <a:r>
              <a:rPr lang="en-CA" dirty="0">
                <a:solidFill>
                  <a:srgbClr val="D4D4D4"/>
                </a:solidFill>
                <a:latin typeface="Consolas" panose="020B0609020204030204" pitchFamily="49" charset="0"/>
              </a:rPr>
              <a:t> &lt;&lt; x &lt;&lt; </a:t>
            </a:r>
            <a:r>
              <a:rPr lang="en-CA" dirty="0" err="1">
                <a:solidFill>
                  <a:srgbClr val="D4D4D4"/>
                </a:solidFill>
                <a:latin typeface="Consolas" panose="020B0609020204030204" pitchFamily="49" charset="0"/>
              </a:rPr>
              <a:t>endl</a:t>
            </a:r>
            <a:r>
              <a:rPr lang="en-CA" dirty="0">
                <a:solidFill>
                  <a:srgbClr val="D4D4D4"/>
                </a:solidFill>
                <a:latin typeface="Consolas" panose="020B0609020204030204" pitchFamily="49" charset="0"/>
              </a:rPr>
              <a:t>; </a:t>
            </a:r>
            <a:r>
              <a:rPr lang="en-CA" dirty="0">
                <a:solidFill>
                  <a:schemeClr val="accent2"/>
                </a:solidFill>
                <a:latin typeface="Consolas" panose="020B0609020204030204" pitchFamily="49" charset="0"/>
              </a:rPr>
              <a:t>// x can no longer be accessed here</a:t>
            </a:r>
          </a:p>
          <a:p>
            <a:r>
              <a:rPr lang="en-CA" dirty="0">
                <a:solidFill>
                  <a:srgbClr val="C586C0"/>
                </a:solidFill>
                <a:latin typeface="Consolas" panose="020B0609020204030204" pitchFamily="49" charset="0"/>
              </a:rPr>
              <a:t>return</a:t>
            </a:r>
            <a:r>
              <a:rPr lang="en-CA" dirty="0">
                <a:solidFill>
                  <a:srgbClr val="D4D4D4"/>
                </a:solidFill>
                <a:latin typeface="Consolas" panose="020B0609020204030204" pitchFamily="49" charset="0"/>
              </a:rPr>
              <a:t> </a:t>
            </a:r>
            <a:r>
              <a:rPr lang="en-CA" dirty="0">
                <a:solidFill>
                  <a:srgbClr val="B5CEA8"/>
                </a:solidFill>
                <a:latin typeface="Consolas" panose="020B0609020204030204" pitchFamily="49" charset="0"/>
              </a:rPr>
              <a:t>0</a:t>
            </a:r>
            <a:r>
              <a:rPr lang="en-CA" dirty="0">
                <a:solidFill>
                  <a:srgbClr val="D4D4D4"/>
                </a:solidFill>
                <a:latin typeface="Consolas" panose="020B0609020204030204" pitchFamily="49" charset="0"/>
              </a:rPr>
              <a:t>;</a:t>
            </a:r>
          </a:p>
          <a:p>
            <a:r>
              <a:rPr lang="en-CA"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284931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4203E-4F29-4477-86E5-C17DE87147A8}"/>
              </a:ext>
            </a:extLst>
          </p:cNvPr>
          <p:cNvSpPr>
            <a:spLocks noGrp="1"/>
          </p:cNvSpPr>
          <p:nvPr>
            <p:ph type="title"/>
          </p:nvPr>
        </p:nvSpPr>
        <p:spPr/>
        <p:txBody>
          <a:bodyPr/>
          <a:lstStyle/>
          <a:p>
            <a:r>
              <a:rPr lang="en-US" dirty="0"/>
              <a:t>Scope Ex 3 - Shadowing</a:t>
            </a:r>
          </a:p>
        </p:txBody>
      </p:sp>
      <p:sp>
        <p:nvSpPr>
          <p:cNvPr id="3" name="Rectangle 2">
            <a:extLst>
              <a:ext uri="{FF2B5EF4-FFF2-40B4-BE49-F238E27FC236}">
                <a16:creationId xmlns:a16="http://schemas.microsoft.com/office/drawing/2014/main" id="{B7174538-E9A1-4A19-8DEA-EB68EA800356}"/>
              </a:ext>
            </a:extLst>
          </p:cNvPr>
          <p:cNvSpPr/>
          <p:nvPr/>
        </p:nvSpPr>
        <p:spPr>
          <a:xfrm>
            <a:off x="777765" y="2253051"/>
            <a:ext cx="10636469" cy="3693319"/>
          </a:xfrm>
          <a:prstGeom prst="rect">
            <a:avLst/>
          </a:prstGeom>
        </p:spPr>
        <p:txBody>
          <a:bodyPr wrap="square">
            <a:spAutoFit/>
          </a:bodyPr>
          <a:lstStyle/>
          <a:p>
            <a:r>
              <a:rPr lang="en-CA" dirty="0">
                <a:solidFill>
                  <a:srgbClr val="C586C0"/>
                </a:solidFill>
                <a:latin typeface="Consolas" panose="020B0609020204030204" pitchFamily="49" charset="0"/>
              </a:rPr>
              <a:t>#include</a:t>
            </a:r>
            <a:r>
              <a:rPr lang="en-CA" dirty="0">
                <a:solidFill>
                  <a:srgbClr val="569CD6"/>
                </a:solidFill>
                <a:latin typeface="Consolas" panose="020B0609020204030204" pitchFamily="49" charset="0"/>
              </a:rPr>
              <a:t> </a:t>
            </a:r>
            <a:r>
              <a:rPr lang="en-CA" dirty="0">
                <a:solidFill>
                  <a:srgbClr val="CE9178"/>
                </a:solidFill>
                <a:latin typeface="Consolas" panose="020B0609020204030204" pitchFamily="49" charset="0"/>
              </a:rPr>
              <a:t>&lt;iostream&gt;</a:t>
            </a:r>
            <a:endParaRPr lang="en-CA" dirty="0">
              <a:solidFill>
                <a:srgbClr val="D4D4D4"/>
              </a:solidFill>
              <a:latin typeface="Consolas" panose="020B0609020204030204" pitchFamily="49" charset="0"/>
            </a:endParaRPr>
          </a:p>
          <a:p>
            <a:r>
              <a:rPr lang="en-CA" dirty="0">
                <a:solidFill>
                  <a:srgbClr val="C586C0"/>
                </a:solidFill>
                <a:latin typeface="Consolas" panose="020B0609020204030204" pitchFamily="49" charset="0"/>
              </a:rPr>
              <a:t>using</a:t>
            </a:r>
            <a:r>
              <a:rPr lang="en-CA" dirty="0">
                <a:solidFill>
                  <a:srgbClr val="D4D4D4"/>
                </a:solidFill>
                <a:latin typeface="Consolas" panose="020B0609020204030204" pitchFamily="49" charset="0"/>
              </a:rPr>
              <a:t> </a:t>
            </a:r>
            <a:r>
              <a:rPr lang="en-CA" dirty="0">
                <a:solidFill>
                  <a:srgbClr val="569CD6"/>
                </a:solidFill>
                <a:latin typeface="Consolas" panose="020B0609020204030204" pitchFamily="49" charset="0"/>
              </a:rPr>
              <a:t>namespace</a:t>
            </a:r>
            <a:r>
              <a:rPr lang="en-CA" dirty="0">
                <a:solidFill>
                  <a:srgbClr val="D4D4D4"/>
                </a:solidFill>
                <a:latin typeface="Consolas" panose="020B0609020204030204" pitchFamily="49" charset="0"/>
              </a:rPr>
              <a:t> </a:t>
            </a:r>
            <a:r>
              <a:rPr lang="en-CA" dirty="0">
                <a:solidFill>
                  <a:srgbClr val="4EC9B0"/>
                </a:solidFill>
                <a:latin typeface="Consolas" panose="020B0609020204030204" pitchFamily="49" charset="0"/>
              </a:rPr>
              <a:t>std</a:t>
            </a:r>
            <a:r>
              <a:rPr lang="en-CA" dirty="0">
                <a:solidFill>
                  <a:srgbClr val="D4D4D4"/>
                </a:solidFill>
                <a:latin typeface="Consolas" panose="020B0609020204030204" pitchFamily="49" charset="0"/>
              </a:rPr>
              <a:t>;</a:t>
            </a:r>
          </a:p>
          <a:p>
            <a:br>
              <a:rPr lang="en-CA" dirty="0">
                <a:solidFill>
                  <a:srgbClr val="D4D4D4"/>
                </a:solidFill>
                <a:latin typeface="Consolas" panose="020B0609020204030204" pitchFamily="49" charset="0"/>
              </a:rPr>
            </a:br>
            <a:r>
              <a:rPr lang="en-CA" dirty="0">
                <a:solidFill>
                  <a:srgbClr val="569CD6"/>
                </a:solidFill>
                <a:latin typeface="Consolas" panose="020B0609020204030204" pitchFamily="49" charset="0"/>
              </a:rPr>
              <a:t>int</a:t>
            </a:r>
            <a:r>
              <a:rPr lang="en-CA" dirty="0">
                <a:solidFill>
                  <a:srgbClr val="D4D4D4"/>
                </a:solidFill>
                <a:latin typeface="Consolas" panose="020B0609020204030204" pitchFamily="49" charset="0"/>
              </a:rPr>
              <a:t> </a:t>
            </a:r>
            <a:r>
              <a:rPr lang="en-CA" dirty="0">
                <a:solidFill>
                  <a:srgbClr val="DCDCAA"/>
                </a:solidFill>
                <a:latin typeface="Consolas" panose="020B0609020204030204" pitchFamily="49" charset="0"/>
              </a:rPr>
              <a:t>main</a:t>
            </a:r>
            <a:r>
              <a:rPr lang="en-CA" dirty="0">
                <a:solidFill>
                  <a:srgbClr val="D4D4D4"/>
                </a:solidFill>
                <a:latin typeface="Consolas" panose="020B0609020204030204" pitchFamily="49" charset="0"/>
              </a:rPr>
              <a:t>(){</a:t>
            </a:r>
          </a:p>
          <a:p>
            <a:endParaRPr lang="en-CA" dirty="0">
              <a:solidFill>
                <a:srgbClr val="D4D4D4"/>
              </a:solidFill>
              <a:latin typeface="Consolas" panose="020B0609020204030204" pitchFamily="49" charset="0"/>
            </a:endParaRPr>
          </a:p>
          <a:p>
            <a:r>
              <a:rPr lang="en-CA" dirty="0">
                <a:solidFill>
                  <a:srgbClr val="0070C0"/>
                </a:solidFill>
                <a:latin typeface="Consolas" panose="020B0609020204030204" pitchFamily="49" charset="0"/>
              </a:rPr>
              <a:t>int</a:t>
            </a:r>
            <a:r>
              <a:rPr lang="en-CA" dirty="0">
                <a:solidFill>
                  <a:srgbClr val="D4D4D4"/>
                </a:solidFill>
                <a:latin typeface="Consolas" panose="020B0609020204030204" pitchFamily="49" charset="0"/>
              </a:rPr>
              <a:t> x = 22;</a:t>
            </a:r>
            <a:br>
              <a:rPr lang="en-CA" dirty="0">
                <a:solidFill>
                  <a:srgbClr val="D4D4D4"/>
                </a:solidFill>
                <a:latin typeface="Consolas" panose="020B0609020204030204" pitchFamily="49" charset="0"/>
              </a:rPr>
            </a:br>
            <a:r>
              <a:rPr lang="en-CA" dirty="0">
                <a:solidFill>
                  <a:srgbClr val="C586C0"/>
                </a:solidFill>
                <a:latin typeface="Consolas" panose="020B0609020204030204" pitchFamily="49" charset="0"/>
              </a:rPr>
              <a:t>for</a:t>
            </a:r>
            <a:r>
              <a:rPr lang="en-CA" dirty="0">
                <a:solidFill>
                  <a:srgbClr val="D4D4D4"/>
                </a:solidFill>
                <a:latin typeface="Consolas" panose="020B0609020204030204" pitchFamily="49" charset="0"/>
              </a:rPr>
              <a:t> (</a:t>
            </a:r>
            <a:r>
              <a:rPr lang="en-CA" dirty="0">
                <a:solidFill>
                  <a:srgbClr val="569CD6"/>
                </a:solidFill>
                <a:latin typeface="Consolas" panose="020B0609020204030204" pitchFamily="49" charset="0"/>
              </a:rPr>
              <a:t>int</a:t>
            </a:r>
            <a:r>
              <a:rPr lang="en-CA" dirty="0">
                <a:solidFill>
                  <a:srgbClr val="D4D4D4"/>
                </a:solidFill>
                <a:latin typeface="Consolas" panose="020B0609020204030204" pitchFamily="49" charset="0"/>
              </a:rPr>
              <a:t> x = </a:t>
            </a:r>
            <a:r>
              <a:rPr lang="en-CA" dirty="0">
                <a:solidFill>
                  <a:srgbClr val="B5CEA8"/>
                </a:solidFill>
                <a:latin typeface="Consolas" panose="020B0609020204030204" pitchFamily="49" charset="0"/>
              </a:rPr>
              <a:t>0</a:t>
            </a:r>
            <a:r>
              <a:rPr lang="en-CA" dirty="0">
                <a:solidFill>
                  <a:srgbClr val="D4D4D4"/>
                </a:solidFill>
                <a:latin typeface="Consolas" panose="020B0609020204030204" pitchFamily="49" charset="0"/>
              </a:rPr>
              <a:t>; x &lt; </a:t>
            </a:r>
            <a:r>
              <a:rPr lang="en-CA" dirty="0">
                <a:solidFill>
                  <a:srgbClr val="B5CEA8"/>
                </a:solidFill>
                <a:latin typeface="Consolas" panose="020B0609020204030204" pitchFamily="49" charset="0"/>
              </a:rPr>
              <a:t>10</a:t>
            </a:r>
            <a:r>
              <a:rPr lang="en-CA" dirty="0">
                <a:solidFill>
                  <a:srgbClr val="D4D4D4"/>
                </a:solidFill>
                <a:latin typeface="Consolas" panose="020B0609020204030204" pitchFamily="49" charset="0"/>
              </a:rPr>
              <a:t>; x++){</a:t>
            </a:r>
          </a:p>
          <a:p>
            <a:r>
              <a:rPr lang="en-CA" dirty="0">
                <a:solidFill>
                  <a:srgbClr val="D4D4D4"/>
                </a:solidFill>
                <a:latin typeface="Consolas" panose="020B0609020204030204" pitchFamily="49" charset="0"/>
              </a:rPr>
              <a:t>  </a:t>
            </a:r>
            <a:r>
              <a:rPr lang="en-CA" dirty="0" err="1">
                <a:solidFill>
                  <a:srgbClr val="D4D4D4"/>
                </a:solidFill>
                <a:latin typeface="Consolas" panose="020B0609020204030204" pitchFamily="49" charset="0"/>
              </a:rPr>
              <a:t>cout</a:t>
            </a:r>
            <a:r>
              <a:rPr lang="en-CA" dirty="0">
                <a:solidFill>
                  <a:srgbClr val="D4D4D4"/>
                </a:solidFill>
                <a:latin typeface="Consolas" panose="020B0609020204030204" pitchFamily="49" charset="0"/>
              </a:rPr>
              <a:t> &lt;&lt; x &lt;&lt; </a:t>
            </a:r>
            <a:r>
              <a:rPr lang="en-CA" dirty="0" err="1">
                <a:solidFill>
                  <a:srgbClr val="D4D4D4"/>
                </a:solidFill>
                <a:latin typeface="Consolas" panose="020B0609020204030204" pitchFamily="49" charset="0"/>
              </a:rPr>
              <a:t>endl</a:t>
            </a:r>
            <a:r>
              <a:rPr lang="en-CA" dirty="0">
                <a:solidFill>
                  <a:srgbClr val="D4D4D4"/>
                </a:solidFill>
                <a:latin typeface="Consolas" panose="020B0609020204030204" pitchFamily="49" charset="0"/>
              </a:rPr>
              <a:t>; </a:t>
            </a:r>
            <a:r>
              <a:rPr lang="en-CA" dirty="0">
                <a:solidFill>
                  <a:schemeClr val="accent2"/>
                </a:solidFill>
                <a:latin typeface="Consolas" panose="020B0609020204030204" pitchFamily="49" charset="0"/>
              </a:rPr>
              <a:t>// this x local to the scope of the loop ‘shadows’ the other x</a:t>
            </a:r>
          </a:p>
          <a:p>
            <a:r>
              <a:rPr lang="en-CA" dirty="0">
                <a:solidFill>
                  <a:srgbClr val="D4D4D4"/>
                </a:solidFill>
                <a:latin typeface="Consolas" panose="020B0609020204030204" pitchFamily="49" charset="0"/>
              </a:rPr>
              <a:t>} </a:t>
            </a:r>
            <a:r>
              <a:rPr lang="en-CA" dirty="0">
                <a:solidFill>
                  <a:schemeClr val="accent2"/>
                </a:solidFill>
                <a:latin typeface="Consolas" panose="020B0609020204030204" pitchFamily="49" charset="0"/>
              </a:rPr>
              <a:t>// This inner x goes out of scope here at the end of the block</a:t>
            </a:r>
          </a:p>
          <a:p>
            <a:br>
              <a:rPr lang="en-CA" dirty="0">
                <a:solidFill>
                  <a:srgbClr val="D4D4D4"/>
                </a:solidFill>
                <a:latin typeface="Consolas" panose="020B0609020204030204" pitchFamily="49" charset="0"/>
              </a:rPr>
            </a:br>
            <a:r>
              <a:rPr lang="en-CA" dirty="0" err="1">
                <a:solidFill>
                  <a:srgbClr val="D4D4D4"/>
                </a:solidFill>
                <a:latin typeface="Consolas" panose="020B0609020204030204" pitchFamily="49" charset="0"/>
              </a:rPr>
              <a:t>cout</a:t>
            </a:r>
            <a:r>
              <a:rPr lang="en-CA" dirty="0">
                <a:solidFill>
                  <a:srgbClr val="D4D4D4"/>
                </a:solidFill>
                <a:latin typeface="Consolas" panose="020B0609020204030204" pitchFamily="49" charset="0"/>
              </a:rPr>
              <a:t> &lt;&lt; x &lt;&lt; </a:t>
            </a:r>
            <a:r>
              <a:rPr lang="en-CA" dirty="0" err="1">
                <a:solidFill>
                  <a:srgbClr val="D4D4D4"/>
                </a:solidFill>
                <a:latin typeface="Consolas" panose="020B0609020204030204" pitchFamily="49" charset="0"/>
              </a:rPr>
              <a:t>endl</a:t>
            </a:r>
            <a:r>
              <a:rPr lang="en-CA" dirty="0">
                <a:solidFill>
                  <a:srgbClr val="D4D4D4"/>
                </a:solidFill>
                <a:latin typeface="Consolas" panose="020B0609020204030204" pitchFamily="49" charset="0"/>
              </a:rPr>
              <a:t>; </a:t>
            </a:r>
            <a:r>
              <a:rPr lang="en-CA" dirty="0">
                <a:solidFill>
                  <a:schemeClr val="accent2"/>
                </a:solidFill>
                <a:latin typeface="Consolas" panose="020B0609020204030204" pitchFamily="49" charset="0"/>
              </a:rPr>
              <a:t>// prints 22 here at the end</a:t>
            </a:r>
          </a:p>
          <a:p>
            <a:r>
              <a:rPr lang="en-CA" dirty="0">
                <a:solidFill>
                  <a:srgbClr val="C586C0"/>
                </a:solidFill>
                <a:latin typeface="Consolas" panose="020B0609020204030204" pitchFamily="49" charset="0"/>
              </a:rPr>
              <a:t>return</a:t>
            </a:r>
            <a:r>
              <a:rPr lang="en-CA" dirty="0">
                <a:solidFill>
                  <a:srgbClr val="D4D4D4"/>
                </a:solidFill>
                <a:latin typeface="Consolas" panose="020B0609020204030204" pitchFamily="49" charset="0"/>
              </a:rPr>
              <a:t> </a:t>
            </a:r>
            <a:r>
              <a:rPr lang="en-CA" dirty="0">
                <a:solidFill>
                  <a:srgbClr val="B5CEA8"/>
                </a:solidFill>
                <a:latin typeface="Consolas" panose="020B0609020204030204" pitchFamily="49" charset="0"/>
              </a:rPr>
              <a:t>0</a:t>
            </a:r>
            <a:r>
              <a:rPr lang="en-CA" dirty="0">
                <a:solidFill>
                  <a:srgbClr val="D4D4D4"/>
                </a:solidFill>
                <a:latin typeface="Consolas" panose="020B0609020204030204" pitchFamily="49" charset="0"/>
              </a:rPr>
              <a:t>;</a:t>
            </a:r>
          </a:p>
          <a:p>
            <a:r>
              <a:rPr lang="en-CA"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655289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63573-B3A3-497D-B432-9F73F429361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177E855-4A6A-4C8E-94AE-F62B7E64F947}"/>
              </a:ext>
            </a:extLst>
          </p:cNvPr>
          <p:cNvSpPr>
            <a:spLocks noGrp="1"/>
          </p:cNvSpPr>
          <p:nvPr>
            <p:ph idx="1"/>
          </p:nvPr>
        </p:nvSpPr>
        <p:spPr/>
        <p:txBody>
          <a:bodyPr>
            <a:normAutofit/>
          </a:bodyPr>
          <a:lstStyle/>
          <a:p>
            <a:r>
              <a:rPr lang="en-US" sz="2400" dirty="0"/>
              <a:t>Week  2-1</a:t>
            </a:r>
          </a:p>
          <a:p>
            <a:pPr lvl="1"/>
            <a:r>
              <a:rPr lang="en-US" sz="2000" dirty="0"/>
              <a:t>Types</a:t>
            </a:r>
          </a:p>
          <a:p>
            <a:pPr lvl="1"/>
            <a:r>
              <a:rPr lang="en-US" sz="2000" dirty="0"/>
              <a:t>Declarations and Definitions</a:t>
            </a:r>
          </a:p>
          <a:p>
            <a:pPr lvl="1"/>
            <a:r>
              <a:rPr lang="en-US" sz="2000" dirty="0"/>
              <a:t>Header File Includes Ordering</a:t>
            </a:r>
          </a:p>
          <a:p>
            <a:pPr lvl="1"/>
            <a:r>
              <a:rPr lang="en-US" sz="2000" dirty="0"/>
              <a:t>Scope and Function Overloading</a:t>
            </a:r>
          </a:p>
          <a:p>
            <a:pPr lvl="1"/>
            <a:r>
              <a:rPr lang="en-US" sz="2000" dirty="0"/>
              <a:t>References and Array of Pointers</a:t>
            </a:r>
          </a:p>
          <a:p>
            <a:r>
              <a:rPr lang="en-US" sz="2400" dirty="0"/>
              <a:t>Week 2-2</a:t>
            </a:r>
          </a:p>
          <a:p>
            <a:pPr lvl="1"/>
            <a:r>
              <a:rPr lang="en-US" sz="2000" dirty="0"/>
              <a:t>Dynamic Memory, Debugging</a:t>
            </a:r>
          </a:p>
        </p:txBody>
      </p:sp>
    </p:spTree>
    <p:extLst>
      <p:ext uri="{BB962C8B-B14F-4D97-AF65-F5344CB8AC3E}">
        <p14:creationId xmlns:p14="http://schemas.microsoft.com/office/powerpoint/2010/main" val="117921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D3D34-46B6-4BD0-ADF4-979E447FBD32}"/>
              </a:ext>
            </a:extLst>
          </p:cNvPr>
          <p:cNvSpPr>
            <a:spLocks noGrp="1"/>
          </p:cNvSpPr>
          <p:nvPr>
            <p:ph type="title"/>
          </p:nvPr>
        </p:nvSpPr>
        <p:spPr/>
        <p:txBody>
          <a:bodyPr/>
          <a:lstStyle/>
          <a:p>
            <a:r>
              <a:rPr lang="en-US" dirty="0"/>
              <a:t>Function Overloading</a:t>
            </a:r>
          </a:p>
        </p:txBody>
      </p:sp>
      <p:sp>
        <p:nvSpPr>
          <p:cNvPr id="3" name="Content Placeholder 2">
            <a:extLst>
              <a:ext uri="{FF2B5EF4-FFF2-40B4-BE49-F238E27FC236}">
                <a16:creationId xmlns:a16="http://schemas.microsoft.com/office/drawing/2014/main" id="{2983C510-4FB0-4917-8FAD-5D326A5B93F9}"/>
              </a:ext>
            </a:extLst>
          </p:cNvPr>
          <p:cNvSpPr>
            <a:spLocks noGrp="1"/>
          </p:cNvSpPr>
          <p:nvPr>
            <p:ph idx="1"/>
          </p:nvPr>
        </p:nvSpPr>
        <p:spPr/>
        <p:txBody>
          <a:bodyPr>
            <a:normAutofit fontScale="92500" lnSpcReduction="20000"/>
          </a:bodyPr>
          <a:lstStyle/>
          <a:p>
            <a:r>
              <a:rPr lang="en-US" sz="2800" dirty="0"/>
              <a:t>Having already encountered the issue of conflicting identifiers and the </a:t>
            </a:r>
            <a:r>
              <a:rPr lang="en-US" sz="2800" dirty="0">
                <a:solidFill>
                  <a:srgbClr val="FFFF00"/>
                </a:solidFill>
              </a:rPr>
              <a:t>one definition rule</a:t>
            </a:r>
            <a:r>
              <a:rPr lang="en-US" sz="2800" dirty="0"/>
              <a:t>, </a:t>
            </a:r>
            <a:r>
              <a:rPr lang="en-US" sz="2800" dirty="0">
                <a:solidFill>
                  <a:srgbClr val="FF0000"/>
                </a:solidFill>
              </a:rPr>
              <a:t>we would like to avoid it as much as possible</a:t>
            </a:r>
          </a:p>
          <a:p>
            <a:r>
              <a:rPr lang="en-US" sz="2800" dirty="0"/>
              <a:t>However what if we wanted to </a:t>
            </a:r>
            <a:r>
              <a:rPr lang="en-US" sz="2800" dirty="0">
                <a:solidFill>
                  <a:schemeClr val="accent6"/>
                </a:solidFill>
              </a:rPr>
              <a:t>reuse the same function names</a:t>
            </a:r>
            <a:r>
              <a:rPr lang="en-US" sz="2800" dirty="0"/>
              <a:t> but have slightly different definitions for them</a:t>
            </a:r>
          </a:p>
          <a:p>
            <a:r>
              <a:rPr lang="en-US" sz="2800" dirty="0"/>
              <a:t>C++ offers the feature of overloading these functions, functions with multiple definitions/meanings are thus called </a:t>
            </a:r>
            <a:r>
              <a:rPr lang="en-US" sz="2800" dirty="0">
                <a:solidFill>
                  <a:srgbClr val="00B050"/>
                </a:solidFill>
              </a:rPr>
              <a:t>overloaded functions</a:t>
            </a:r>
            <a:r>
              <a:rPr lang="en-US" sz="2800" dirty="0"/>
              <a:t>.</a:t>
            </a:r>
          </a:p>
          <a:p>
            <a:endParaRPr lang="en-US" sz="2800" dirty="0"/>
          </a:p>
        </p:txBody>
      </p:sp>
    </p:spTree>
    <p:extLst>
      <p:ext uri="{BB962C8B-B14F-4D97-AF65-F5344CB8AC3E}">
        <p14:creationId xmlns:p14="http://schemas.microsoft.com/office/powerpoint/2010/main" val="3120689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582D5-72EE-493F-B06A-4C02F549D078}"/>
              </a:ext>
            </a:extLst>
          </p:cNvPr>
          <p:cNvSpPr>
            <a:spLocks noGrp="1"/>
          </p:cNvSpPr>
          <p:nvPr>
            <p:ph type="title"/>
          </p:nvPr>
        </p:nvSpPr>
        <p:spPr/>
        <p:txBody>
          <a:bodyPr/>
          <a:lstStyle/>
          <a:p>
            <a:r>
              <a:rPr lang="en-US" dirty="0"/>
              <a:t>Function Overloading</a:t>
            </a:r>
          </a:p>
        </p:txBody>
      </p:sp>
      <p:sp>
        <p:nvSpPr>
          <p:cNvPr id="3" name="Content Placeholder 2">
            <a:extLst>
              <a:ext uri="{FF2B5EF4-FFF2-40B4-BE49-F238E27FC236}">
                <a16:creationId xmlns:a16="http://schemas.microsoft.com/office/drawing/2014/main" id="{62BFD7FC-7EE8-4359-9DCB-183460FBB61E}"/>
              </a:ext>
            </a:extLst>
          </p:cNvPr>
          <p:cNvSpPr>
            <a:spLocks noGrp="1"/>
          </p:cNvSpPr>
          <p:nvPr>
            <p:ph idx="1"/>
          </p:nvPr>
        </p:nvSpPr>
        <p:spPr>
          <a:xfrm>
            <a:off x="913795" y="2096064"/>
            <a:ext cx="10353762" cy="4152336"/>
          </a:xfrm>
        </p:spPr>
        <p:txBody>
          <a:bodyPr>
            <a:normAutofit fontScale="92500" lnSpcReduction="20000"/>
          </a:bodyPr>
          <a:lstStyle/>
          <a:p>
            <a:r>
              <a:rPr lang="en-US" sz="2400" dirty="0"/>
              <a:t>A function </a:t>
            </a:r>
            <a:r>
              <a:rPr lang="en-US" sz="2400" dirty="0">
                <a:solidFill>
                  <a:schemeClr val="accent3"/>
                </a:solidFill>
              </a:rPr>
              <a:t>declaration</a:t>
            </a:r>
            <a:r>
              <a:rPr lang="en-US" sz="2400" dirty="0"/>
              <a:t> is comprised of a few different parts and the formation of these parts can be called the function's signature.</a:t>
            </a:r>
          </a:p>
          <a:p>
            <a:r>
              <a:rPr lang="en-US" sz="2400" dirty="0"/>
              <a:t>The function’s signature is made of the following:</a:t>
            </a:r>
          </a:p>
          <a:p>
            <a:pPr lvl="1"/>
            <a:r>
              <a:rPr lang="en-US" sz="2000" dirty="0">
                <a:solidFill>
                  <a:srgbClr val="FFFF00"/>
                </a:solidFill>
              </a:rPr>
              <a:t>The function’s identifier or name</a:t>
            </a:r>
          </a:p>
          <a:p>
            <a:pPr lvl="1"/>
            <a:r>
              <a:rPr lang="en-US" sz="2000" dirty="0">
                <a:solidFill>
                  <a:schemeClr val="accent6"/>
                </a:solidFill>
              </a:rPr>
              <a:t>The parameter types</a:t>
            </a:r>
          </a:p>
          <a:p>
            <a:pPr lvl="1"/>
            <a:r>
              <a:rPr lang="en-US" sz="2000" dirty="0">
                <a:solidFill>
                  <a:schemeClr val="accent5"/>
                </a:solidFill>
              </a:rPr>
              <a:t>The order of the parameters</a:t>
            </a:r>
            <a:endParaRPr lang="en-US" sz="2000" dirty="0"/>
          </a:p>
          <a:p>
            <a:r>
              <a:rPr lang="en-US" sz="2400" dirty="0"/>
              <a:t>Functions with the </a:t>
            </a:r>
            <a:r>
              <a:rPr lang="en-US" sz="2400" dirty="0">
                <a:solidFill>
                  <a:srgbClr val="92D050"/>
                </a:solidFill>
              </a:rPr>
              <a:t>same identifier or name but a different signature </a:t>
            </a:r>
            <a:r>
              <a:rPr lang="en-US" sz="2400" dirty="0"/>
              <a:t>will identify them as overloaded functions.</a:t>
            </a:r>
          </a:p>
          <a:p>
            <a:r>
              <a:rPr lang="en-US" sz="2400" dirty="0"/>
              <a:t>A function’s </a:t>
            </a:r>
            <a:r>
              <a:rPr lang="en-US" sz="2400" dirty="0">
                <a:solidFill>
                  <a:srgbClr val="00B050"/>
                </a:solidFill>
              </a:rPr>
              <a:t>return type </a:t>
            </a:r>
            <a:r>
              <a:rPr lang="en-US" sz="2400" dirty="0"/>
              <a:t>and</a:t>
            </a:r>
            <a:r>
              <a:rPr lang="en-US" sz="2400" dirty="0">
                <a:solidFill>
                  <a:srgbClr val="00B050"/>
                </a:solidFill>
              </a:rPr>
              <a:t> parameter names </a:t>
            </a:r>
            <a:r>
              <a:rPr lang="en-US" sz="2400" dirty="0"/>
              <a:t>are not considered part of its signature</a:t>
            </a:r>
          </a:p>
          <a:p>
            <a:endParaRPr lang="en-US" sz="2400" dirty="0"/>
          </a:p>
        </p:txBody>
      </p:sp>
    </p:spTree>
    <p:extLst>
      <p:ext uri="{BB962C8B-B14F-4D97-AF65-F5344CB8AC3E}">
        <p14:creationId xmlns:p14="http://schemas.microsoft.com/office/powerpoint/2010/main" val="2170967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F3FE-D165-4CF9-B492-07A06FB670DF}"/>
              </a:ext>
            </a:extLst>
          </p:cNvPr>
          <p:cNvSpPr>
            <a:spLocks noGrp="1"/>
          </p:cNvSpPr>
          <p:nvPr>
            <p:ph type="title"/>
          </p:nvPr>
        </p:nvSpPr>
        <p:spPr/>
        <p:txBody>
          <a:bodyPr/>
          <a:lstStyle/>
          <a:p>
            <a:r>
              <a:rPr lang="en-US" dirty="0"/>
              <a:t>Function Overloading</a:t>
            </a:r>
          </a:p>
        </p:txBody>
      </p:sp>
      <p:sp>
        <p:nvSpPr>
          <p:cNvPr id="4" name="Rectangle 3">
            <a:extLst>
              <a:ext uri="{FF2B5EF4-FFF2-40B4-BE49-F238E27FC236}">
                <a16:creationId xmlns:a16="http://schemas.microsoft.com/office/drawing/2014/main" id="{D346A041-C98A-4125-9F14-82A9AE496C9C}"/>
              </a:ext>
            </a:extLst>
          </p:cNvPr>
          <p:cNvSpPr/>
          <p:nvPr/>
        </p:nvSpPr>
        <p:spPr>
          <a:xfrm>
            <a:off x="2890344" y="3156521"/>
            <a:ext cx="6096000" cy="923330"/>
          </a:xfrm>
          <a:prstGeom prst="rect">
            <a:avLst/>
          </a:prstGeom>
        </p:spPr>
        <p:txBody>
          <a:bodyPr>
            <a:spAutoFit/>
          </a:bodyPr>
          <a:lstStyle/>
          <a:p>
            <a:r>
              <a:rPr lang="en-CA" dirty="0">
                <a:solidFill>
                  <a:srgbClr val="569CD6"/>
                </a:solidFill>
                <a:latin typeface="Consolas" panose="020B0609020204030204" pitchFamily="49" charset="0"/>
              </a:rPr>
              <a:t>int</a:t>
            </a:r>
            <a:r>
              <a:rPr lang="en-CA" dirty="0">
                <a:solidFill>
                  <a:srgbClr val="D4D4D4"/>
                </a:solidFill>
                <a:latin typeface="Consolas" panose="020B0609020204030204" pitchFamily="49" charset="0"/>
              </a:rPr>
              <a:t> </a:t>
            </a:r>
            <a:r>
              <a:rPr lang="en-CA" dirty="0">
                <a:solidFill>
                  <a:srgbClr val="DCDCAA"/>
                </a:solidFill>
                <a:latin typeface="Consolas" panose="020B0609020204030204" pitchFamily="49" charset="0"/>
              </a:rPr>
              <a:t>add</a:t>
            </a:r>
            <a:r>
              <a:rPr lang="en-CA" dirty="0">
                <a:solidFill>
                  <a:srgbClr val="D4D4D4"/>
                </a:solidFill>
                <a:latin typeface="Consolas" panose="020B0609020204030204" pitchFamily="49" charset="0"/>
              </a:rPr>
              <a:t>(</a:t>
            </a:r>
            <a:r>
              <a:rPr lang="en-CA" dirty="0">
                <a:solidFill>
                  <a:srgbClr val="569CD6"/>
                </a:solidFill>
                <a:latin typeface="Consolas" panose="020B0609020204030204" pitchFamily="49" charset="0"/>
              </a:rPr>
              <a:t>int</a:t>
            </a:r>
            <a:r>
              <a:rPr lang="en-CA" dirty="0">
                <a:solidFill>
                  <a:srgbClr val="D4D4D4"/>
                </a:solidFill>
                <a:latin typeface="Consolas" panose="020B0609020204030204" pitchFamily="49" charset="0"/>
              </a:rPr>
              <a:t> a, </a:t>
            </a:r>
            <a:r>
              <a:rPr lang="en-CA" dirty="0">
                <a:solidFill>
                  <a:srgbClr val="569CD6"/>
                </a:solidFill>
                <a:latin typeface="Consolas" panose="020B0609020204030204" pitchFamily="49" charset="0"/>
              </a:rPr>
              <a:t>int</a:t>
            </a:r>
            <a:r>
              <a:rPr lang="en-CA" dirty="0">
                <a:solidFill>
                  <a:srgbClr val="D4D4D4"/>
                </a:solidFill>
                <a:latin typeface="Consolas" panose="020B0609020204030204" pitchFamily="49" charset="0"/>
              </a:rPr>
              <a:t> b);</a:t>
            </a:r>
          </a:p>
          <a:p>
            <a:br>
              <a:rPr lang="en-CA" dirty="0">
                <a:solidFill>
                  <a:srgbClr val="D4D4D4"/>
                </a:solidFill>
                <a:latin typeface="Consolas" panose="020B0609020204030204" pitchFamily="49" charset="0"/>
              </a:rPr>
            </a:br>
            <a:r>
              <a:rPr lang="en-CA" dirty="0">
                <a:solidFill>
                  <a:srgbClr val="569CD6"/>
                </a:solidFill>
                <a:latin typeface="Consolas" panose="020B0609020204030204" pitchFamily="49" charset="0"/>
              </a:rPr>
              <a:t>int</a:t>
            </a:r>
            <a:r>
              <a:rPr lang="en-CA" dirty="0">
                <a:solidFill>
                  <a:srgbClr val="D4D4D4"/>
                </a:solidFill>
                <a:latin typeface="Consolas" panose="020B0609020204030204" pitchFamily="49" charset="0"/>
              </a:rPr>
              <a:t> </a:t>
            </a:r>
            <a:r>
              <a:rPr lang="en-CA" dirty="0">
                <a:solidFill>
                  <a:srgbClr val="DCDCAA"/>
                </a:solidFill>
                <a:latin typeface="Consolas" panose="020B0609020204030204" pitchFamily="49" charset="0"/>
              </a:rPr>
              <a:t>add</a:t>
            </a:r>
            <a:r>
              <a:rPr lang="en-CA" dirty="0">
                <a:solidFill>
                  <a:srgbClr val="D4D4D4"/>
                </a:solidFill>
                <a:latin typeface="Consolas" panose="020B0609020204030204" pitchFamily="49" charset="0"/>
              </a:rPr>
              <a:t>(</a:t>
            </a:r>
            <a:r>
              <a:rPr lang="en-CA" dirty="0">
                <a:solidFill>
                  <a:srgbClr val="569CD6"/>
                </a:solidFill>
                <a:latin typeface="Consolas" panose="020B0609020204030204" pitchFamily="49" charset="0"/>
              </a:rPr>
              <a:t>int</a:t>
            </a:r>
            <a:r>
              <a:rPr lang="en-CA" dirty="0">
                <a:solidFill>
                  <a:srgbClr val="D4D4D4"/>
                </a:solidFill>
                <a:latin typeface="Consolas" panose="020B0609020204030204" pitchFamily="49" charset="0"/>
              </a:rPr>
              <a:t> a, </a:t>
            </a:r>
            <a:r>
              <a:rPr lang="en-CA" dirty="0">
                <a:solidFill>
                  <a:srgbClr val="569CD6"/>
                </a:solidFill>
                <a:latin typeface="Consolas" panose="020B0609020204030204" pitchFamily="49" charset="0"/>
              </a:rPr>
              <a:t>int</a:t>
            </a:r>
            <a:r>
              <a:rPr lang="en-CA" dirty="0">
                <a:solidFill>
                  <a:srgbClr val="D4D4D4"/>
                </a:solidFill>
                <a:latin typeface="Consolas" panose="020B0609020204030204" pitchFamily="49" charset="0"/>
              </a:rPr>
              <a:t> b, </a:t>
            </a:r>
            <a:r>
              <a:rPr lang="en-CA" dirty="0">
                <a:solidFill>
                  <a:srgbClr val="569CD6"/>
                </a:solidFill>
                <a:latin typeface="Consolas" panose="020B0609020204030204" pitchFamily="49" charset="0"/>
              </a:rPr>
              <a:t>int</a:t>
            </a:r>
            <a:r>
              <a:rPr lang="en-CA" dirty="0">
                <a:solidFill>
                  <a:srgbClr val="D4D4D4"/>
                </a:solidFill>
                <a:latin typeface="Consolas" panose="020B0609020204030204" pitchFamily="49" charset="0"/>
              </a:rPr>
              <a:t> c);</a:t>
            </a:r>
          </a:p>
        </p:txBody>
      </p:sp>
      <p:cxnSp>
        <p:nvCxnSpPr>
          <p:cNvPr id="6" name="Straight Arrow Connector 5">
            <a:extLst>
              <a:ext uri="{FF2B5EF4-FFF2-40B4-BE49-F238E27FC236}">
                <a16:creationId xmlns:a16="http://schemas.microsoft.com/office/drawing/2014/main" id="{0C449919-7EEB-43FB-BA4D-6F29A1069E9B}"/>
              </a:ext>
            </a:extLst>
          </p:cNvPr>
          <p:cNvCxnSpPr/>
          <p:nvPr/>
        </p:nvCxnSpPr>
        <p:spPr>
          <a:xfrm>
            <a:off x="2890344" y="2694066"/>
            <a:ext cx="735724" cy="462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33945DF-B38D-492B-84E0-FBD5FE2E1C28}"/>
              </a:ext>
            </a:extLst>
          </p:cNvPr>
          <p:cNvSpPr txBox="1"/>
          <p:nvPr/>
        </p:nvSpPr>
        <p:spPr>
          <a:xfrm>
            <a:off x="1418897" y="2183619"/>
            <a:ext cx="2017986" cy="369332"/>
          </a:xfrm>
          <a:prstGeom prst="rect">
            <a:avLst/>
          </a:prstGeom>
          <a:noFill/>
        </p:spPr>
        <p:txBody>
          <a:bodyPr wrap="square" rtlCol="0">
            <a:spAutoFit/>
          </a:bodyPr>
          <a:lstStyle/>
          <a:p>
            <a:r>
              <a:rPr lang="en-US" dirty="0"/>
              <a:t>Function identifier</a:t>
            </a:r>
          </a:p>
        </p:txBody>
      </p:sp>
      <p:sp>
        <p:nvSpPr>
          <p:cNvPr id="8" name="TextBox 7">
            <a:extLst>
              <a:ext uri="{FF2B5EF4-FFF2-40B4-BE49-F238E27FC236}">
                <a16:creationId xmlns:a16="http://schemas.microsoft.com/office/drawing/2014/main" id="{3111706E-B45B-4FAA-9DCF-214E788144F9}"/>
              </a:ext>
            </a:extLst>
          </p:cNvPr>
          <p:cNvSpPr txBox="1"/>
          <p:nvPr/>
        </p:nvSpPr>
        <p:spPr>
          <a:xfrm>
            <a:off x="4593021" y="2183619"/>
            <a:ext cx="1750736" cy="369332"/>
          </a:xfrm>
          <a:prstGeom prst="rect">
            <a:avLst/>
          </a:prstGeom>
          <a:noFill/>
        </p:spPr>
        <p:txBody>
          <a:bodyPr wrap="none" rtlCol="0">
            <a:spAutoFit/>
          </a:bodyPr>
          <a:lstStyle/>
          <a:p>
            <a:r>
              <a:rPr lang="en-US" dirty="0"/>
              <a:t>Parameter types</a:t>
            </a:r>
          </a:p>
        </p:txBody>
      </p:sp>
      <p:cxnSp>
        <p:nvCxnSpPr>
          <p:cNvPr id="10" name="Straight Arrow Connector 9">
            <a:extLst>
              <a:ext uri="{FF2B5EF4-FFF2-40B4-BE49-F238E27FC236}">
                <a16:creationId xmlns:a16="http://schemas.microsoft.com/office/drawing/2014/main" id="{901E4A10-6665-4F1F-BEC8-04DAE43A7388}"/>
              </a:ext>
            </a:extLst>
          </p:cNvPr>
          <p:cNvCxnSpPr/>
          <p:nvPr/>
        </p:nvCxnSpPr>
        <p:spPr>
          <a:xfrm flipH="1">
            <a:off x="4288221" y="2694066"/>
            <a:ext cx="956441" cy="462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E42C198-FB00-4A3D-B235-EA3914AC8BE4}"/>
              </a:ext>
            </a:extLst>
          </p:cNvPr>
          <p:cNvCxnSpPr/>
          <p:nvPr/>
        </p:nvCxnSpPr>
        <p:spPr>
          <a:xfrm flipH="1">
            <a:off x="5160579" y="2694066"/>
            <a:ext cx="504497" cy="462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D19177E-30D1-41CC-A47E-71D17933C019}"/>
              </a:ext>
            </a:extLst>
          </p:cNvPr>
          <p:cNvSpPr txBox="1"/>
          <p:nvPr/>
        </p:nvSpPr>
        <p:spPr>
          <a:xfrm>
            <a:off x="6453352" y="3156520"/>
            <a:ext cx="2217682" cy="369332"/>
          </a:xfrm>
          <a:prstGeom prst="rect">
            <a:avLst/>
          </a:prstGeom>
          <a:noFill/>
        </p:spPr>
        <p:txBody>
          <a:bodyPr wrap="square" rtlCol="0">
            <a:spAutoFit/>
          </a:bodyPr>
          <a:lstStyle/>
          <a:p>
            <a:r>
              <a:rPr lang="en-US" dirty="0"/>
              <a:t>Order of parameters</a:t>
            </a:r>
          </a:p>
        </p:txBody>
      </p:sp>
      <p:cxnSp>
        <p:nvCxnSpPr>
          <p:cNvPr id="15" name="Connector: Elbow 14">
            <a:extLst>
              <a:ext uri="{FF2B5EF4-FFF2-40B4-BE49-F238E27FC236}">
                <a16:creationId xmlns:a16="http://schemas.microsoft.com/office/drawing/2014/main" id="{36D0C402-7EFE-4FFB-B0D3-76B50455FB02}"/>
              </a:ext>
            </a:extLst>
          </p:cNvPr>
          <p:cNvCxnSpPr/>
          <p:nvPr/>
        </p:nvCxnSpPr>
        <p:spPr>
          <a:xfrm rot="10800000" flipV="1">
            <a:off x="5160580" y="3429000"/>
            <a:ext cx="1366347" cy="1129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9AA06B1-26E4-4D7C-AF82-C8C180C62526}"/>
              </a:ext>
            </a:extLst>
          </p:cNvPr>
          <p:cNvSpPr txBox="1"/>
          <p:nvPr/>
        </p:nvSpPr>
        <p:spPr>
          <a:xfrm>
            <a:off x="1303283" y="4813738"/>
            <a:ext cx="9017876" cy="369332"/>
          </a:xfrm>
          <a:prstGeom prst="rect">
            <a:avLst/>
          </a:prstGeom>
          <a:noFill/>
        </p:spPr>
        <p:txBody>
          <a:bodyPr wrap="square" rtlCol="0">
            <a:spAutoFit/>
          </a:bodyPr>
          <a:lstStyle/>
          <a:p>
            <a:r>
              <a:rPr lang="en-US" dirty="0"/>
              <a:t>These two are overloaded functions.</a:t>
            </a:r>
          </a:p>
        </p:txBody>
      </p:sp>
    </p:spTree>
    <p:extLst>
      <p:ext uri="{BB962C8B-B14F-4D97-AF65-F5344CB8AC3E}">
        <p14:creationId xmlns:p14="http://schemas.microsoft.com/office/powerpoint/2010/main" val="1308307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B605-680F-4E66-BD99-8BDA803AD10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75C1205-24DF-417D-A31D-232AFA3392C6}"/>
              </a:ext>
            </a:extLst>
          </p:cNvPr>
          <p:cNvSpPr>
            <a:spLocks noGrp="1"/>
          </p:cNvSpPr>
          <p:nvPr>
            <p:ph idx="1"/>
          </p:nvPr>
        </p:nvSpPr>
        <p:spPr/>
        <p:txBody>
          <a:bodyPr>
            <a:normAutofit lnSpcReduction="10000"/>
          </a:bodyPr>
          <a:lstStyle/>
          <a:p>
            <a:r>
              <a:rPr lang="en-US" sz="2400" dirty="0"/>
              <a:t>In C++ a </a:t>
            </a:r>
            <a:r>
              <a:rPr lang="en-US" sz="2400" dirty="0">
                <a:solidFill>
                  <a:srgbClr val="FFFF00"/>
                </a:solidFill>
              </a:rPr>
              <a:t>reference</a:t>
            </a:r>
            <a:r>
              <a:rPr lang="en-US" sz="2400" dirty="0"/>
              <a:t> is an </a:t>
            </a:r>
            <a:r>
              <a:rPr lang="en-US" sz="2400" dirty="0">
                <a:solidFill>
                  <a:schemeClr val="accent3"/>
                </a:solidFill>
              </a:rPr>
              <a:t>alias</a:t>
            </a:r>
            <a:r>
              <a:rPr lang="en-US" sz="2400" dirty="0"/>
              <a:t> to the variable or object.</a:t>
            </a:r>
          </a:p>
          <a:p>
            <a:r>
              <a:rPr lang="en-US" sz="2400" dirty="0"/>
              <a:t>It’s similar to a pointer in that it refers to something but it has a few big differences:</a:t>
            </a:r>
          </a:p>
          <a:p>
            <a:pPr lvl="1"/>
            <a:r>
              <a:rPr lang="en-US" sz="2000" dirty="0">
                <a:solidFill>
                  <a:srgbClr val="FFFF00"/>
                </a:solidFill>
              </a:rPr>
              <a:t>Pointers can be made to point to something, nothing and can switch what it refers to</a:t>
            </a:r>
            <a:r>
              <a:rPr lang="en-US" sz="2000" dirty="0"/>
              <a:t>, </a:t>
            </a:r>
            <a:r>
              <a:rPr lang="en-US" sz="2000" dirty="0">
                <a:solidFill>
                  <a:schemeClr val="accent6"/>
                </a:solidFill>
              </a:rPr>
              <a:t>references will only refer to the original entity and can not be changed after initialization</a:t>
            </a:r>
          </a:p>
          <a:p>
            <a:pPr lvl="1"/>
            <a:r>
              <a:rPr lang="en-US" sz="2000" dirty="0"/>
              <a:t>References can’t be </a:t>
            </a:r>
            <a:r>
              <a:rPr lang="en-US" sz="2000" dirty="0">
                <a:solidFill>
                  <a:srgbClr val="FFFF00"/>
                </a:solidFill>
              </a:rPr>
              <a:t>null</a:t>
            </a:r>
          </a:p>
          <a:p>
            <a:pPr lvl="1"/>
            <a:r>
              <a:rPr lang="en-US" sz="2000" dirty="0"/>
              <a:t>References </a:t>
            </a:r>
            <a:r>
              <a:rPr lang="en-US" sz="2000" dirty="0">
                <a:solidFill>
                  <a:srgbClr val="FFFF00"/>
                </a:solidFill>
              </a:rPr>
              <a:t>must be initialized when created</a:t>
            </a:r>
            <a:r>
              <a:rPr lang="en-US" sz="2000" dirty="0"/>
              <a:t>.</a:t>
            </a:r>
          </a:p>
          <a:p>
            <a:pPr lvl="1"/>
            <a:r>
              <a:rPr lang="en-US" sz="2000" dirty="0"/>
              <a:t>References are declared using the </a:t>
            </a:r>
            <a:r>
              <a:rPr lang="en-US" sz="2000" dirty="0">
                <a:solidFill>
                  <a:srgbClr val="00B0F0"/>
                </a:solidFill>
              </a:rPr>
              <a:t>&amp;</a:t>
            </a:r>
            <a:r>
              <a:rPr lang="en-US" sz="2000" dirty="0"/>
              <a:t> symbol </a:t>
            </a:r>
            <a:r>
              <a:rPr lang="en-US" sz="2000" dirty="0" err="1"/>
              <a:t>eg.</a:t>
            </a:r>
            <a:r>
              <a:rPr lang="en-US" sz="2000" dirty="0"/>
              <a:t> </a:t>
            </a:r>
            <a:r>
              <a:rPr lang="en-US" sz="2000" dirty="0">
                <a:solidFill>
                  <a:schemeClr val="accent2"/>
                </a:solidFill>
              </a:rPr>
              <a:t>int</a:t>
            </a:r>
            <a:r>
              <a:rPr lang="en-US" sz="2000" dirty="0"/>
              <a:t> </a:t>
            </a:r>
            <a:r>
              <a:rPr lang="en-US" sz="2000" dirty="0">
                <a:solidFill>
                  <a:srgbClr val="00B0F0"/>
                </a:solidFill>
              </a:rPr>
              <a:t>&amp;</a:t>
            </a:r>
            <a:r>
              <a:rPr lang="en-US" sz="2000" dirty="0"/>
              <a:t> x = y // x is a reference to y</a:t>
            </a:r>
          </a:p>
          <a:p>
            <a:pPr lvl="1"/>
            <a:endParaRPr lang="en-US" sz="2000" dirty="0"/>
          </a:p>
          <a:p>
            <a:pPr lvl="1"/>
            <a:endParaRPr lang="en-US" sz="2000" dirty="0"/>
          </a:p>
        </p:txBody>
      </p:sp>
    </p:spTree>
    <p:extLst>
      <p:ext uri="{BB962C8B-B14F-4D97-AF65-F5344CB8AC3E}">
        <p14:creationId xmlns:p14="http://schemas.microsoft.com/office/powerpoint/2010/main" val="800702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B605-680F-4E66-BD99-8BDA803AD10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75C1205-24DF-417D-A31D-232AFA3392C6}"/>
              </a:ext>
            </a:extLst>
          </p:cNvPr>
          <p:cNvSpPr>
            <a:spLocks noGrp="1"/>
          </p:cNvSpPr>
          <p:nvPr>
            <p:ph idx="1"/>
          </p:nvPr>
        </p:nvSpPr>
        <p:spPr/>
        <p:txBody>
          <a:bodyPr>
            <a:normAutofit/>
          </a:bodyPr>
          <a:lstStyle/>
          <a:p>
            <a:r>
              <a:rPr lang="en-US" sz="3200" dirty="0"/>
              <a:t>We’ll be mainly looking at references in a context of </a:t>
            </a:r>
            <a:r>
              <a:rPr lang="en-US" sz="3200" dirty="0">
                <a:solidFill>
                  <a:srgbClr val="00B050"/>
                </a:solidFill>
              </a:rPr>
              <a:t>passing a variable into a function call</a:t>
            </a:r>
          </a:p>
          <a:p>
            <a:r>
              <a:rPr lang="en-US" sz="3200" dirty="0"/>
              <a:t>Passing variables by reference serves as an alternative to passing them by address/pointers.</a:t>
            </a:r>
          </a:p>
        </p:txBody>
      </p:sp>
    </p:spTree>
    <p:extLst>
      <p:ext uri="{BB962C8B-B14F-4D97-AF65-F5344CB8AC3E}">
        <p14:creationId xmlns:p14="http://schemas.microsoft.com/office/powerpoint/2010/main" val="4101455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C7BCC4-5884-4A0F-9D77-BC755886370C}"/>
              </a:ext>
            </a:extLst>
          </p:cNvPr>
          <p:cNvSpPr/>
          <p:nvPr/>
        </p:nvSpPr>
        <p:spPr>
          <a:xfrm>
            <a:off x="231227" y="265324"/>
            <a:ext cx="5402318" cy="6494085"/>
          </a:xfrm>
          <a:prstGeom prst="rect">
            <a:avLst/>
          </a:prstGeom>
          <a:ln>
            <a:solidFill>
              <a:schemeClr val="accent1"/>
            </a:solidFill>
          </a:ln>
        </p:spPr>
        <p:txBody>
          <a:bodyPr wrap="square">
            <a:spAutoFit/>
          </a:bodyPr>
          <a:lstStyle/>
          <a:p>
            <a:r>
              <a:rPr lang="en-US" sz="1600" dirty="0">
                <a:solidFill>
                  <a:srgbClr val="6A9955"/>
                </a:solidFill>
                <a:latin typeface="Consolas" panose="020B0609020204030204" pitchFamily="49" charset="0"/>
              </a:rPr>
              <a:t>// Swapping values by address</a:t>
            </a:r>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swap1.cpp</a:t>
            </a:r>
            <a:br>
              <a:rPr lang="en-US" sz="1600" dirty="0">
                <a:solidFill>
                  <a:srgbClr val="D4D4D4"/>
                </a:solidFill>
                <a:latin typeface="Consolas" panose="020B0609020204030204" pitchFamily="49" charset="0"/>
              </a:rPr>
            </a:br>
            <a:r>
              <a:rPr lang="en-US" sz="1600" dirty="0">
                <a:solidFill>
                  <a:srgbClr val="C586C0"/>
                </a:solidFill>
                <a:latin typeface="Consolas" panose="020B0609020204030204" pitchFamily="49" charset="0"/>
              </a:rPr>
              <a:t>#include</a:t>
            </a:r>
            <a:r>
              <a:rPr lang="en-US" sz="1600" dirty="0">
                <a:solidFill>
                  <a:srgbClr val="569CD6"/>
                </a:solidFill>
                <a:latin typeface="Consolas" panose="020B0609020204030204" pitchFamily="49" charset="0"/>
              </a:rPr>
              <a:t> </a:t>
            </a:r>
            <a:r>
              <a:rPr lang="en-US" sz="1600" dirty="0">
                <a:solidFill>
                  <a:srgbClr val="CE9178"/>
                </a:solidFill>
                <a:latin typeface="Consolas" panose="020B0609020204030204" pitchFamily="49" charset="0"/>
              </a:rPr>
              <a:t>&lt;iostream&gt;</a:t>
            </a:r>
            <a:endParaRPr lang="en-US" sz="1600" dirty="0">
              <a:solidFill>
                <a:srgbClr val="D4D4D4"/>
              </a:solidFill>
              <a:latin typeface="Consolas" panose="020B0609020204030204" pitchFamily="49" charset="0"/>
            </a:endParaRPr>
          </a:p>
          <a:p>
            <a:r>
              <a:rPr lang="en-US" sz="1600" dirty="0">
                <a:solidFill>
                  <a:srgbClr val="C586C0"/>
                </a:solidFill>
                <a:latin typeface="Consolas" panose="020B0609020204030204" pitchFamily="49" charset="0"/>
              </a:rPr>
              <a:t>using</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namespace</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std</a:t>
            </a:r>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swap</a:t>
            </a:r>
            <a:r>
              <a:rPr lang="en-US" sz="1600" dirty="0">
                <a:solidFill>
                  <a:srgbClr val="D4D4D4"/>
                </a:solidFill>
                <a:latin typeface="Consolas" panose="020B0609020204030204" pitchFamily="49" charset="0"/>
              </a:rPr>
              <a:t> ( </a:t>
            </a:r>
            <a:r>
              <a:rPr lang="en-US" sz="1600" dirty="0">
                <a:solidFill>
                  <a:srgbClr val="569CD6"/>
                </a:solidFill>
                <a:latin typeface="Consolas" panose="020B0609020204030204" pitchFamily="49" charset="0"/>
              </a:rPr>
              <a:t>int</a:t>
            </a:r>
            <a:r>
              <a:rPr lang="en-US" sz="1600" dirty="0">
                <a:solidFill>
                  <a:srgbClr val="D4D4D4"/>
                </a:solidFill>
                <a:latin typeface="Consolas" panose="020B0609020204030204" pitchFamily="49" charset="0"/>
              </a:rPr>
              <a:t> *a, </a:t>
            </a:r>
            <a:r>
              <a:rPr lang="en-US" sz="1600" dirty="0">
                <a:solidFill>
                  <a:srgbClr val="569CD6"/>
                </a:solidFill>
                <a:latin typeface="Consolas" panose="020B0609020204030204" pitchFamily="49" charset="0"/>
              </a:rPr>
              <a:t>int</a:t>
            </a:r>
            <a:r>
              <a:rPr lang="en-US" sz="1600" dirty="0">
                <a:solidFill>
                  <a:srgbClr val="D4D4D4"/>
                </a:solidFill>
                <a:latin typeface="Consolas" panose="020B0609020204030204" pitchFamily="49" charset="0"/>
              </a:rPr>
              <a:t> *b ); </a:t>
            </a:r>
            <a:r>
              <a:rPr lang="en-US" sz="1600" dirty="0">
                <a:solidFill>
                  <a:srgbClr val="FF0000"/>
                </a:solidFill>
                <a:latin typeface="Consolas" panose="020B0609020204030204" pitchFamily="49" charset="0"/>
              </a:rPr>
              <a:t>// Diff </a:t>
            </a:r>
            <a:r>
              <a:rPr lang="en-US" sz="1600" dirty="0" err="1">
                <a:solidFill>
                  <a:srgbClr val="FF0000"/>
                </a:solidFill>
                <a:latin typeface="Consolas" panose="020B0609020204030204" pitchFamily="49" charset="0"/>
              </a:rPr>
              <a:t>declar</a:t>
            </a:r>
            <a:endParaRPr lang="en-US" sz="1600" dirty="0">
              <a:solidFill>
                <a:srgbClr val="FF0000"/>
              </a:solidFill>
              <a:latin typeface="Consolas" panose="020B0609020204030204" pitchFamily="49" charset="0"/>
            </a:endParaRP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main</a:t>
            </a:r>
            <a:r>
              <a:rPr lang="en-US" sz="1600" dirty="0">
                <a:solidFill>
                  <a:srgbClr val="D4D4D4"/>
                </a:solidFill>
                <a:latin typeface="Consolas" panose="020B0609020204030204" pitchFamily="49" charset="0"/>
              </a:rPr>
              <a:t> ( ) {</a:t>
            </a:r>
          </a:p>
          <a:p>
            <a:r>
              <a:rPr lang="en-US" sz="1600" dirty="0">
                <a:solidFill>
                  <a:srgbClr val="569CD6"/>
                </a:solidFill>
                <a:latin typeface="Consolas" panose="020B0609020204030204" pitchFamily="49" charset="0"/>
              </a:rPr>
              <a:t>int</a:t>
            </a:r>
            <a:r>
              <a:rPr lang="en-US" sz="1600" dirty="0">
                <a:solidFill>
                  <a:srgbClr val="D4D4D4"/>
                </a:solidFill>
                <a:latin typeface="Consolas" panose="020B0609020204030204" pitchFamily="49" charset="0"/>
              </a:rPr>
              <a:t> left = 0;</a:t>
            </a:r>
          </a:p>
          <a:p>
            <a:r>
              <a:rPr lang="en-US" sz="1600" dirty="0">
                <a:solidFill>
                  <a:srgbClr val="569CD6"/>
                </a:solidFill>
                <a:latin typeface="Consolas" panose="020B0609020204030204" pitchFamily="49" charset="0"/>
              </a:rPr>
              <a:t>int</a:t>
            </a:r>
            <a:r>
              <a:rPr lang="en-US" sz="1600" dirty="0">
                <a:solidFill>
                  <a:srgbClr val="D4D4D4"/>
                </a:solidFill>
                <a:latin typeface="Consolas" panose="020B0609020204030204" pitchFamily="49" charset="0"/>
              </a:rPr>
              <a:t> right = 1;</a:t>
            </a:r>
          </a:p>
          <a:p>
            <a:br>
              <a:rPr lang="en-US" sz="1600" dirty="0">
                <a:solidFill>
                  <a:srgbClr val="D4D4D4"/>
                </a:solidFill>
                <a:latin typeface="Consolas" panose="020B0609020204030204" pitchFamily="49" charset="0"/>
              </a:rPr>
            </a:br>
            <a:r>
              <a:rPr lang="en-US" sz="1600" dirty="0" err="1">
                <a:solidFill>
                  <a:srgbClr val="D4D4D4"/>
                </a:solidFill>
                <a:latin typeface="Consolas" panose="020B0609020204030204" pitchFamily="49" charset="0"/>
              </a:rPr>
              <a:t>cout</a:t>
            </a:r>
            <a:r>
              <a:rPr lang="en-US" sz="1600" dirty="0">
                <a:solidFill>
                  <a:srgbClr val="D4D4D4"/>
                </a:solidFill>
                <a:latin typeface="Consolas" panose="020B0609020204030204" pitchFamily="49" charset="0"/>
              </a:rPr>
              <a:t> &lt;&lt; </a:t>
            </a:r>
            <a:r>
              <a:rPr lang="en-US" sz="1600" dirty="0">
                <a:solidFill>
                  <a:srgbClr val="CE9178"/>
                </a:solidFill>
                <a:latin typeface="Consolas" panose="020B0609020204030204" pitchFamily="49" charset="0"/>
              </a:rPr>
              <a:t>"left is "</a:t>
            </a:r>
            <a:r>
              <a:rPr lang="en-US" sz="1600" dirty="0">
                <a:solidFill>
                  <a:srgbClr val="D4D4D4"/>
                </a:solidFill>
                <a:latin typeface="Consolas" panose="020B0609020204030204" pitchFamily="49" charset="0"/>
              </a:rPr>
              <a:t> &lt;&lt; left &lt;&lt; </a:t>
            </a:r>
            <a:r>
              <a:rPr lang="en-US" sz="1600" dirty="0" err="1">
                <a:solidFill>
                  <a:srgbClr val="D4D4D4"/>
                </a:solidFill>
                <a:latin typeface="Consolas" panose="020B0609020204030204" pitchFamily="49" charset="0"/>
              </a:rPr>
              <a:t>endl</a:t>
            </a:r>
            <a:r>
              <a:rPr lang="en-US" sz="1600" dirty="0">
                <a:solidFill>
                  <a:srgbClr val="D4D4D4"/>
                </a:solidFill>
                <a:latin typeface="Consolas" panose="020B0609020204030204" pitchFamily="49" charset="0"/>
              </a:rPr>
              <a:t>;</a:t>
            </a:r>
          </a:p>
          <a:p>
            <a:r>
              <a:rPr lang="en-US" sz="1600" dirty="0" err="1">
                <a:solidFill>
                  <a:srgbClr val="D4D4D4"/>
                </a:solidFill>
                <a:latin typeface="Consolas" panose="020B0609020204030204" pitchFamily="49" charset="0"/>
              </a:rPr>
              <a:t>cout</a:t>
            </a:r>
            <a:r>
              <a:rPr lang="en-US" sz="1600" dirty="0">
                <a:solidFill>
                  <a:srgbClr val="D4D4D4"/>
                </a:solidFill>
                <a:latin typeface="Consolas" panose="020B0609020204030204" pitchFamily="49" charset="0"/>
              </a:rPr>
              <a:t> &lt;&lt; </a:t>
            </a:r>
            <a:r>
              <a:rPr lang="en-US" sz="1600" dirty="0">
                <a:solidFill>
                  <a:srgbClr val="CE9178"/>
                </a:solidFill>
                <a:latin typeface="Consolas" panose="020B0609020204030204" pitchFamily="49" charset="0"/>
              </a:rPr>
              <a:t>"right is "</a:t>
            </a:r>
            <a:r>
              <a:rPr lang="en-US" sz="1600" dirty="0">
                <a:solidFill>
                  <a:srgbClr val="D4D4D4"/>
                </a:solidFill>
                <a:latin typeface="Consolas" panose="020B0609020204030204" pitchFamily="49" charset="0"/>
              </a:rPr>
              <a:t> &lt;&lt; right &lt;&lt; </a:t>
            </a:r>
            <a:r>
              <a:rPr lang="en-US" sz="1600" dirty="0" err="1">
                <a:solidFill>
                  <a:srgbClr val="D4D4D4"/>
                </a:solidFill>
                <a:latin typeface="Consolas" panose="020B0609020204030204" pitchFamily="49" charset="0"/>
              </a:rPr>
              <a:t>endl</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DCDCAA"/>
                </a:solidFill>
                <a:latin typeface="Consolas" panose="020B0609020204030204" pitchFamily="49" charset="0"/>
              </a:rPr>
              <a:t>swap</a:t>
            </a:r>
            <a:r>
              <a:rPr lang="en-US" sz="1600" dirty="0">
                <a:solidFill>
                  <a:srgbClr val="D4D4D4"/>
                </a:solidFill>
                <a:latin typeface="Consolas" panose="020B0609020204030204" pitchFamily="49" charset="0"/>
              </a:rPr>
              <a:t>(left, right);</a:t>
            </a:r>
          </a:p>
          <a:p>
            <a:br>
              <a:rPr lang="en-US" sz="1600" dirty="0">
                <a:solidFill>
                  <a:srgbClr val="D4D4D4"/>
                </a:solidFill>
                <a:latin typeface="Consolas" panose="020B0609020204030204" pitchFamily="49" charset="0"/>
              </a:rPr>
            </a:br>
            <a:r>
              <a:rPr lang="en-US" sz="1600" dirty="0" err="1">
                <a:solidFill>
                  <a:srgbClr val="D4D4D4"/>
                </a:solidFill>
                <a:latin typeface="Consolas" panose="020B0609020204030204" pitchFamily="49" charset="0"/>
              </a:rPr>
              <a:t>cout</a:t>
            </a:r>
            <a:r>
              <a:rPr lang="en-US" sz="1600" dirty="0">
                <a:solidFill>
                  <a:srgbClr val="D4D4D4"/>
                </a:solidFill>
                <a:latin typeface="Consolas" panose="020B0609020204030204" pitchFamily="49" charset="0"/>
              </a:rPr>
              <a:t> &lt;&lt; </a:t>
            </a:r>
            <a:r>
              <a:rPr lang="en-US" sz="1600" dirty="0">
                <a:solidFill>
                  <a:srgbClr val="CE9178"/>
                </a:solidFill>
                <a:latin typeface="Consolas" panose="020B0609020204030204" pitchFamily="49" charset="0"/>
              </a:rPr>
              <a:t>"After swap, left is "</a:t>
            </a:r>
            <a:r>
              <a:rPr lang="en-US" sz="1600" dirty="0">
                <a:solidFill>
                  <a:srgbClr val="D4D4D4"/>
                </a:solidFill>
                <a:latin typeface="Consolas" panose="020B0609020204030204" pitchFamily="49" charset="0"/>
              </a:rPr>
              <a:t> &lt;&lt; left &lt;&lt; </a:t>
            </a:r>
            <a:r>
              <a:rPr lang="en-US" sz="1600" dirty="0">
                <a:solidFill>
                  <a:srgbClr val="CE9178"/>
                </a:solidFill>
                <a:latin typeface="Consolas" panose="020B0609020204030204" pitchFamily="49" charset="0"/>
              </a:rPr>
              <a:t>"</a:t>
            </a:r>
            <a:r>
              <a:rPr lang="en-US" sz="1600" dirty="0">
                <a:solidFill>
                  <a:srgbClr val="D7BA7D"/>
                </a:solidFill>
                <a:latin typeface="Consolas" panose="020B0609020204030204" pitchFamily="49" charset="0"/>
              </a:rPr>
              <a:t>\n</a:t>
            </a:r>
            <a:r>
              <a:rPr lang="en-US" sz="1600" dirty="0">
                <a:solidFill>
                  <a:srgbClr val="CE9178"/>
                </a:solidFill>
                <a:latin typeface="Consolas" panose="020B0609020204030204" pitchFamily="49" charset="0"/>
              </a:rPr>
              <a: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&lt;&lt; </a:t>
            </a:r>
            <a:r>
              <a:rPr lang="en-US" sz="1600" dirty="0">
                <a:solidFill>
                  <a:srgbClr val="CE9178"/>
                </a:solidFill>
                <a:latin typeface="Consolas" panose="020B0609020204030204" pitchFamily="49" charset="0"/>
              </a:rPr>
              <a:t>"right is "</a:t>
            </a:r>
            <a:r>
              <a:rPr lang="en-US" sz="1600" dirty="0">
                <a:solidFill>
                  <a:srgbClr val="D4D4D4"/>
                </a:solidFill>
                <a:latin typeface="Consolas" panose="020B0609020204030204" pitchFamily="49" charset="0"/>
              </a:rPr>
              <a:t> &lt;&lt; right &lt;&lt; </a:t>
            </a:r>
            <a:r>
              <a:rPr lang="en-US" sz="1600" dirty="0" err="1">
                <a:solidFill>
                  <a:srgbClr val="D4D4D4"/>
                </a:solidFill>
                <a:latin typeface="Consolas" panose="020B0609020204030204" pitchFamily="49" charset="0"/>
              </a:rPr>
              <a:t>endl</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swap</a:t>
            </a:r>
            <a:r>
              <a:rPr lang="en-US" sz="1600" dirty="0">
                <a:solidFill>
                  <a:srgbClr val="D4D4D4"/>
                </a:solidFill>
                <a:latin typeface="Consolas" panose="020B0609020204030204" pitchFamily="49" charset="0"/>
              </a:rPr>
              <a:t> ( </a:t>
            </a:r>
            <a:r>
              <a:rPr lang="en-US" sz="1600" dirty="0">
                <a:solidFill>
                  <a:srgbClr val="569CD6"/>
                </a:solidFill>
                <a:latin typeface="Consolas" panose="020B0609020204030204" pitchFamily="49" charset="0"/>
              </a:rPr>
              <a:t>int</a:t>
            </a:r>
            <a:r>
              <a:rPr lang="en-US" sz="1600" dirty="0">
                <a:solidFill>
                  <a:srgbClr val="D4D4D4"/>
                </a:solidFill>
                <a:latin typeface="Consolas" panose="020B0609020204030204" pitchFamily="49" charset="0"/>
              </a:rPr>
              <a:t> *a, </a:t>
            </a:r>
            <a:r>
              <a:rPr lang="en-US" sz="1600" dirty="0">
                <a:solidFill>
                  <a:srgbClr val="569CD6"/>
                </a:solidFill>
                <a:latin typeface="Consolas" panose="020B0609020204030204" pitchFamily="49" charset="0"/>
              </a:rPr>
              <a:t>int</a:t>
            </a:r>
            <a:r>
              <a:rPr lang="en-US" sz="1600" dirty="0">
                <a:solidFill>
                  <a:srgbClr val="D4D4D4"/>
                </a:solidFill>
                <a:latin typeface="Consolas" panose="020B0609020204030204" pitchFamily="49" charset="0"/>
              </a:rPr>
              <a:t> *b ) {</a:t>
            </a:r>
          </a:p>
          <a:p>
            <a:r>
              <a:rPr lang="en-US" sz="1600" dirty="0">
                <a:solidFill>
                  <a:srgbClr val="569CD6"/>
                </a:solidFill>
                <a:latin typeface="Consolas" panose="020B0609020204030204" pitchFamily="49" charset="0"/>
              </a:rPr>
              <a:t>int</a:t>
            </a:r>
            <a:r>
              <a:rPr lang="en-US" sz="1600" dirty="0">
                <a:solidFill>
                  <a:srgbClr val="D4D4D4"/>
                </a:solidFill>
                <a:latin typeface="Consolas" panose="020B0609020204030204" pitchFamily="49" charset="0"/>
              </a:rPr>
              <a:t> c;</a:t>
            </a:r>
          </a:p>
          <a:p>
            <a:r>
              <a:rPr lang="en-US" sz="1600" dirty="0">
                <a:solidFill>
                  <a:srgbClr val="D4D4D4"/>
                </a:solidFill>
                <a:latin typeface="Consolas" panose="020B0609020204030204" pitchFamily="49" charset="0"/>
              </a:rPr>
              <a:t>c = *a; </a:t>
            </a:r>
            <a:r>
              <a:rPr lang="en-US" sz="1600" dirty="0">
                <a:solidFill>
                  <a:srgbClr val="FF0000"/>
                </a:solidFill>
                <a:latin typeface="Consolas" panose="020B0609020204030204" pitchFamily="49" charset="0"/>
              </a:rPr>
              <a:t>// Note the differences here</a:t>
            </a:r>
          </a:p>
          <a:p>
            <a:r>
              <a:rPr lang="en-US" sz="1600" dirty="0">
                <a:solidFill>
                  <a:srgbClr val="D4D4D4"/>
                </a:solidFill>
                <a:latin typeface="Consolas" panose="020B0609020204030204" pitchFamily="49" charset="0"/>
              </a:rPr>
              <a:t>*a = *b;</a:t>
            </a:r>
          </a:p>
          <a:p>
            <a:r>
              <a:rPr lang="en-US" sz="1600" dirty="0">
                <a:solidFill>
                  <a:srgbClr val="D4D4D4"/>
                </a:solidFill>
                <a:latin typeface="Consolas" panose="020B0609020204030204" pitchFamily="49" charset="0"/>
              </a:rPr>
              <a:t>*b = c;</a:t>
            </a:r>
          </a:p>
          <a:p>
            <a:r>
              <a:rPr lang="en-US" sz="1600" dirty="0">
                <a:solidFill>
                  <a:srgbClr val="D4D4D4"/>
                </a:solidFill>
                <a:latin typeface="Consolas" panose="020B0609020204030204" pitchFamily="49" charset="0"/>
              </a:rPr>
              <a:t>}</a:t>
            </a:r>
          </a:p>
        </p:txBody>
      </p:sp>
      <p:sp>
        <p:nvSpPr>
          <p:cNvPr id="9" name="Rectangle 8">
            <a:extLst>
              <a:ext uri="{FF2B5EF4-FFF2-40B4-BE49-F238E27FC236}">
                <a16:creationId xmlns:a16="http://schemas.microsoft.com/office/drawing/2014/main" id="{9C969507-9C1D-4180-BF82-E517D8439703}"/>
              </a:ext>
            </a:extLst>
          </p:cNvPr>
          <p:cNvSpPr/>
          <p:nvPr/>
        </p:nvSpPr>
        <p:spPr>
          <a:xfrm>
            <a:off x="5864773" y="265324"/>
            <a:ext cx="6096000" cy="6247864"/>
          </a:xfrm>
          <a:prstGeom prst="rect">
            <a:avLst/>
          </a:prstGeom>
          <a:ln>
            <a:solidFill>
              <a:schemeClr val="accent2"/>
            </a:solidFill>
          </a:ln>
        </p:spPr>
        <p:txBody>
          <a:bodyPr>
            <a:spAutoFit/>
          </a:bodyPr>
          <a:lstStyle/>
          <a:p>
            <a:r>
              <a:rPr lang="en-US" sz="1600" dirty="0">
                <a:solidFill>
                  <a:srgbClr val="6A9955"/>
                </a:solidFill>
                <a:latin typeface="Consolas" panose="020B0609020204030204" pitchFamily="49" charset="0"/>
              </a:rPr>
              <a:t>// Swapping values by reference</a:t>
            </a:r>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swap2.cpp</a:t>
            </a:r>
            <a:br>
              <a:rPr lang="en-US" sz="1600" dirty="0">
                <a:solidFill>
                  <a:srgbClr val="D4D4D4"/>
                </a:solidFill>
                <a:latin typeface="Consolas" panose="020B0609020204030204" pitchFamily="49" charset="0"/>
              </a:rPr>
            </a:br>
            <a:r>
              <a:rPr lang="en-US" sz="1600" dirty="0">
                <a:solidFill>
                  <a:srgbClr val="C586C0"/>
                </a:solidFill>
                <a:latin typeface="Consolas" panose="020B0609020204030204" pitchFamily="49" charset="0"/>
              </a:rPr>
              <a:t>#include</a:t>
            </a:r>
            <a:r>
              <a:rPr lang="en-US" sz="1600" dirty="0">
                <a:solidFill>
                  <a:srgbClr val="569CD6"/>
                </a:solidFill>
                <a:latin typeface="Consolas" panose="020B0609020204030204" pitchFamily="49" charset="0"/>
              </a:rPr>
              <a:t> </a:t>
            </a:r>
            <a:r>
              <a:rPr lang="en-US" sz="1600" dirty="0">
                <a:solidFill>
                  <a:srgbClr val="CE9178"/>
                </a:solidFill>
                <a:latin typeface="Consolas" panose="020B0609020204030204" pitchFamily="49" charset="0"/>
              </a:rPr>
              <a:t>&lt;iostream&gt;</a:t>
            </a:r>
            <a:endParaRPr lang="en-US" sz="1600" dirty="0">
              <a:solidFill>
                <a:srgbClr val="D4D4D4"/>
              </a:solidFill>
              <a:latin typeface="Consolas" panose="020B0609020204030204" pitchFamily="49" charset="0"/>
            </a:endParaRPr>
          </a:p>
          <a:p>
            <a:r>
              <a:rPr lang="en-US" sz="1600" dirty="0">
                <a:solidFill>
                  <a:srgbClr val="C586C0"/>
                </a:solidFill>
                <a:latin typeface="Consolas" panose="020B0609020204030204" pitchFamily="49" charset="0"/>
              </a:rPr>
              <a:t>using</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namespace</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std</a:t>
            </a:r>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swap</a:t>
            </a:r>
            <a:r>
              <a:rPr lang="en-US" sz="1600" dirty="0">
                <a:solidFill>
                  <a:srgbClr val="D4D4D4"/>
                </a:solidFill>
                <a:latin typeface="Consolas" panose="020B0609020204030204" pitchFamily="49" charset="0"/>
              </a:rPr>
              <a:t> ( </a:t>
            </a:r>
            <a:r>
              <a:rPr lang="en-US" sz="1600" dirty="0">
                <a:solidFill>
                  <a:srgbClr val="569CD6"/>
                </a:solidFill>
                <a:latin typeface="Consolas" panose="020B0609020204030204" pitchFamily="49" charset="0"/>
              </a:rPr>
              <a:t>int</a:t>
            </a:r>
            <a:r>
              <a:rPr lang="en-US" sz="1600" dirty="0">
                <a:solidFill>
                  <a:srgbClr val="D4D4D4"/>
                </a:solidFill>
                <a:latin typeface="Consolas" panose="020B0609020204030204" pitchFamily="49" charset="0"/>
              </a:rPr>
              <a:t> &amp;a, </a:t>
            </a:r>
            <a:r>
              <a:rPr lang="en-US" sz="1600" dirty="0">
                <a:solidFill>
                  <a:srgbClr val="569CD6"/>
                </a:solidFill>
                <a:latin typeface="Consolas" panose="020B0609020204030204" pitchFamily="49" charset="0"/>
              </a:rPr>
              <a:t>int</a:t>
            </a:r>
            <a:r>
              <a:rPr lang="en-US" sz="1600" dirty="0">
                <a:solidFill>
                  <a:srgbClr val="D4D4D4"/>
                </a:solidFill>
                <a:latin typeface="Consolas" panose="020B0609020204030204" pitchFamily="49" charset="0"/>
              </a:rPr>
              <a:t> &amp;b ); </a:t>
            </a:r>
            <a:r>
              <a:rPr lang="en-US" sz="1600" dirty="0">
                <a:solidFill>
                  <a:srgbClr val="FF0000"/>
                </a:solidFill>
                <a:latin typeface="Consolas" panose="020B0609020204030204" pitchFamily="49" charset="0"/>
              </a:rPr>
              <a:t>// Diff </a:t>
            </a:r>
            <a:r>
              <a:rPr lang="en-US" sz="1600" dirty="0" err="1">
                <a:solidFill>
                  <a:srgbClr val="FF0000"/>
                </a:solidFill>
                <a:latin typeface="Consolas" panose="020B0609020204030204" pitchFamily="49" charset="0"/>
              </a:rPr>
              <a:t>declar</a:t>
            </a:r>
            <a:endParaRPr lang="en-US" sz="1600" dirty="0">
              <a:solidFill>
                <a:srgbClr val="FF0000"/>
              </a:solidFill>
              <a:latin typeface="Consolas" panose="020B0609020204030204" pitchFamily="49" charset="0"/>
            </a:endParaRP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main</a:t>
            </a:r>
            <a:r>
              <a:rPr lang="en-US" sz="1600" dirty="0">
                <a:solidFill>
                  <a:srgbClr val="D4D4D4"/>
                </a:solidFill>
                <a:latin typeface="Consolas" panose="020B0609020204030204" pitchFamily="49" charset="0"/>
              </a:rPr>
              <a:t> ( ) {</a:t>
            </a:r>
          </a:p>
          <a:p>
            <a:r>
              <a:rPr lang="en-US" sz="1600" dirty="0">
                <a:solidFill>
                  <a:srgbClr val="569CD6"/>
                </a:solidFill>
                <a:latin typeface="Consolas" panose="020B0609020204030204" pitchFamily="49" charset="0"/>
              </a:rPr>
              <a:t>int</a:t>
            </a:r>
            <a:r>
              <a:rPr lang="en-US" sz="1600" dirty="0">
                <a:solidFill>
                  <a:srgbClr val="D4D4D4"/>
                </a:solidFill>
                <a:latin typeface="Consolas" panose="020B0609020204030204" pitchFamily="49" charset="0"/>
              </a:rPr>
              <a:t> left = 0;</a:t>
            </a:r>
          </a:p>
          <a:p>
            <a:r>
              <a:rPr lang="en-US" sz="1600" dirty="0">
                <a:solidFill>
                  <a:srgbClr val="569CD6"/>
                </a:solidFill>
                <a:latin typeface="Consolas" panose="020B0609020204030204" pitchFamily="49" charset="0"/>
              </a:rPr>
              <a:t>int</a:t>
            </a:r>
            <a:r>
              <a:rPr lang="en-US" sz="1600" dirty="0">
                <a:solidFill>
                  <a:srgbClr val="D4D4D4"/>
                </a:solidFill>
                <a:latin typeface="Consolas" panose="020B0609020204030204" pitchFamily="49" charset="0"/>
              </a:rPr>
              <a:t> right = 1;</a:t>
            </a:r>
          </a:p>
          <a:p>
            <a:br>
              <a:rPr lang="en-US" sz="1600" dirty="0">
                <a:solidFill>
                  <a:srgbClr val="D4D4D4"/>
                </a:solidFill>
                <a:latin typeface="Consolas" panose="020B0609020204030204" pitchFamily="49" charset="0"/>
              </a:rPr>
            </a:br>
            <a:r>
              <a:rPr lang="en-US" sz="1600" dirty="0" err="1">
                <a:solidFill>
                  <a:srgbClr val="D4D4D4"/>
                </a:solidFill>
                <a:latin typeface="Consolas" panose="020B0609020204030204" pitchFamily="49" charset="0"/>
              </a:rPr>
              <a:t>cout</a:t>
            </a:r>
            <a:r>
              <a:rPr lang="en-US" sz="1600" dirty="0">
                <a:solidFill>
                  <a:srgbClr val="D4D4D4"/>
                </a:solidFill>
                <a:latin typeface="Consolas" panose="020B0609020204030204" pitchFamily="49" charset="0"/>
              </a:rPr>
              <a:t> &lt;&lt; </a:t>
            </a:r>
            <a:r>
              <a:rPr lang="en-US" sz="1600" dirty="0">
                <a:solidFill>
                  <a:srgbClr val="CE9178"/>
                </a:solidFill>
                <a:latin typeface="Consolas" panose="020B0609020204030204" pitchFamily="49" charset="0"/>
              </a:rPr>
              <a:t>"left is "</a:t>
            </a:r>
            <a:r>
              <a:rPr lang="en-US" sz="1600" dirty="0">
                <a:solidFill>
                  <a:srgbClr val="D4D4D4"/>
                </a:solidFill>
                <a:latin typeface="Consolas" panose="020B0609020204030204" pitchFamily="49" charset="0"/>
              </a:rPr>
              <a:t> &lt;&lt; left &lt;&lt; </a:t>
            </a:r>
            <a:r>
              <a:rPr lang="en-US" sz="1600" dirty="0" err="1">
                <a:solidFill>
                  <a:srgbClr val="D4D4D4"/>
                </a:solidFill>
                <a:latin typeface="Consolas" panose="020B0609020204030204" pitchFamily="49" charset="0"/>
              </a:rPr>
              <a:t>endl</a:t>
            </a:r>
            <a:r>
              <a:rPr lang="en-US" sz="1600" dirty="0">
                <a:solidFill>
                  <a:srgbClr val="D4D4D4"/>
                </a:solidFill>
                <a:latin typeface="Consolas" panose="020B0609020204030204" pitchFamily="49" charset="0"/>
              </a:rPr>
              <a:t>;</a:t>
            </a:r>
          </a:p>
          <a:p>
            <a:r>
              <a:rPr lang="en-US" sz="1600" dirty="0" err="1">
                <a:solidFill>
                  <a:srgbClr val="D4D4D4"/>
                </a:solidFill>
                <a:latin typeface="Consolas" panose="020B0609020204030204" pitchFamily="49" charset="0"/>
              </a:rPr>
              <a:t>cout</a:t>
            </a:r>
            <a:r>
              <a:rPr lang="en-US" sz="1600" dirty="0">
                <a:solidFill>
                  <a:srgbClr val="D4D4D4"/>
                </a:solidFill>
                <a:latin typeface="Consolas" panose="020B0609020204030204" pitchFamily="49" charset="0"/>
              </a:rPr>
              <a:t> &lt;&lt; </a:t>
            </a:r>
            <a:r>
              <a:rPr lang="en-US" sz="1600" dirty="0">
                <a:solidFill>
                  <a:srgbClr val="CE9178"/>
                </a:solidFill>
                <a:latin typeface="Consolas" panose="020B0609020204030204" pitchFamily="49" charset="0"/>
              </a:rPr>
              <a:t>"right is "</a:t>
            </a:r>
            <a:r>
              <a:rPr lang="en-US" sz="1600" dirty="0">
                <a:solidFill>
                  <a:srgbClr val="D4D4D4"/>
                </a:solidFill>
                <a:latin typeface="Consolas" panose="020B0609020204030204" pitchFamily="49" charset="0"/>
              </a:rPr>
              <a:t> &lt;&lt; right &lt;&lt; </a:t>
            </a:r>
            <a:r>
              <a:rPr lang="en-US" sz="1600" dirty="0" err="1">
                <a:solidFill>
                  <a:srgbClr val="D4D4D4"/>
                </a:solidFill>
                <a:latin typeface="Consolas" panose="020B0609020204030204" pitchFamily="49" charset="0"/>
              </a:rPr>
              <a:t>endl</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DCDCAA"/>
                </a:solidFill>
                <a:latin typeface="Consolas" panose="020B0609020204030204" pitchFamily="49" charset="0"/>
              </a:rPr>
              <a:t>swap</a:t>
            </a:r>
            <a:r>
              <a:rPr lang="en-US" sz="1600" dirty="0">
                <a:solidFill>
                  <a:srgbClr val="D4D4D4"/>
                </a:solidFill>
                <a:latin typeface="Consolas" panose="020B0609020204030204" pitchFamily="49" charset="0"/>
              </a:rPr>
              <a:t>(left, right);</a:t>
            </a:r>
          </a:p>
          <a:p>
            <a:br>
              <a:rPr lang="en-US" sz="1600" dirty="0">
                <a:solidFill>
                  <a:srgbClr val="D4D4D4"/>
                </a:solidFill>
                <a:latin typeface="Consolas" panose="020B0609020204030204" pitchFamily="49" charset="0"/>
              </a:rPr>
            </a:br>
            <a:r>
              <a:rPr lang="en-US" sz="1600" dirty="0" err="1">
                <a:solidFill>
                  <a:srgbClr val="D4D4D4"/>
                </a:solidFill>
                <a:latin typeface="Consolas" panose="020B0609020204030204" pitchFamily="49" charset="0"/>
              </a:rPr>
              <a:t>cout</a:t>
            </a:r>
            <a:r>
              <a:rPr lang="en-US" sz="1600" dirty="0">
                <a:solidFill>
                  <a:srgbClr val="D4D4D4"/>
                </a:solidFill>
                <a:latin typeface="Consolas" panose="020B0609020204030204" pitchFamily="49" charset="0"/>
              </a:rPr>
              <a:t> &lt;&lt; </a:t>
            </a:r>
            <a:r>
              <a:rPr lang="en-US" sz="1600" dirty="0">
                <a:solidFill>
                  <a:srgbClr val="CE9178"/>
                </a:solidFill>
                <a:latin typeface="Consolas" panose="020B0609020204030204" pitchFamily="49" charset="0"/>
              </a:rPr>
              <a:t>"After swap, left is "</a:t>
            </a:r>
            <a:r>
              <a:rPr lang="en-US" sz="1600" dirty="0">
                <a:solidFill>
                  <a:srgbClr val="D4D4D4"/>
                </a:solidFill>
                <a:latin typeface="Consolas" panose="020B0609020204030204" pitchFamily="49" charset="0"/>
              </a:rPr>
              <a:t> &lt;&lt; left &lt;&lt; </a:t>
            </a:r>
            <a:r>
              <a:rPr lang="en-US" sz="1600" dirty="0">
                <a:solidFill>
                  <a:srgbClr val="CE9178"/>
                </a:solidFill>
                <a:latin typeface="Consolas" panose="020B0609020204030204" pitchFamily="49" charset="0"/>
              </a:rPr>
              <a:t>"</a:t>
            </a:r>
            <a:r>
              <a:rPr lang="en-US" sz="1600" dirty="0">
                <a:solidFill>
                  <a:srgbClr val="D7BA7D"/>
                </a:solidFill>
                <a:latin typeface="Consolas" panose="020B0609020204030204" pitchFamily="49" charset="0"/>
              </a:rPr>
              <a:t>\n</a:t>
            </a:r>
            <a:r>
              <a:rPr lang="en-US" sz="1600" dirty="0">
                <a:solidFill>
                  <a:srgbClr val="CE9178"/>
                </a:solidFill>
                <a:latin typeface="Consolas" panose="020B0609020204030204" pitchFamily="49" charset="0"/>
              </a:rPr>
              <a: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&lt;&lt; </a:t>
            </a:r>
            <a:r>
              <a:rPr lang="en-US" sz="1600" dirty="0">
                <a:solidFill>
                  <a:srgbClr val="CE9178"/>
                </a:solidFill>
                <a:latin typeface="Consolas" panose="020B0609020204030204" pitchFamily="49" charset="0"/>
              </a:rPr>
              <a:t>"right is "</a:t>
            </a:r>
            <a:r>
              <a:rPr lang="en-US" sz="1600" dirty="0">
                <a:solidFill>
                  <a:srgbClr val="D4D4D4"/>
                </a:solidFill>
                <a:latin typeface="Consolas" panose="020B0609020204030204" pitchFamily="49" charset="0"/>
              </a:rPr>
              <a:t> &lt;&lt; right &lt;&lt; </a:t>
            </a:r>
            <a:r>
              <a:rPr lang="en-US" sz="1600" dirty="0" err="1">
                <a:solidFill>
                  <a:srgbClr val="D4D4D4"/>
                </a:solidFill>
                <a:latin typeface="Consolas" panose="020B0609020204030204" pitchFamily="49" charset="0"/>
              </a:rPr>
              <a:t>endl</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swap</a:t>
            </a:r>
            <a:r>
              <a:rPr lang="en-US" sz="1600" dirty="0">
                <a:solidFill>
                  <a:srgbClr val="D4D4D4"/>
                </a:solidFill>
                <a:latin typeface="Consolas" panose="020B0609020204030204" pitchFamily="49" charset="0"/>
              </a:rPr>
              <a:t> ( </a:t>
            </a:r>
            <a:r>
              <a:rPr lang="en-US" sz="1600" dirty="0">
                <a:solidFill>
                  <a:srgbClr val="569CD6"/>
                </a:solidFill>
                <a:latin typeface="Consolas" panose="020B0609020204030204" pitchFamily="49" charset="0"/>
              </a:rPr>
              <a:t>int</a:t>
            </a:r>
            <a:r>
              <a:rPr lang="en-US" sz="1600" dirty="0">
                <a:solidFill>
                  <a:srgbClr val="D4D4D4"/>
                </a:solidFill>
                <a:latin typeface="Consolas" panose="020B0609020204030204" pitchFamily="49" charset="0"/>
              </a:rPr>
              <a:t> &amp;a, </a:t>
            </a:r>
            <a:r>
              <a:rPr lang="en-US" sz="1600" dirty="0">
                <a:solidFill>
                  <a:srgbClr val="569CD6"/>
                </a:solidFill>
                <a:latin typeface="Consolas" panose="020B0609020204030204" pitchFamily="49" charset="0"/>
              </a:rPr>
              <a:t>int</a:t>
            </a:r>
            <a:r>
              <a:rPr lang="en-US" sz="1600" dirty="0">
                <a:solidFill>
                  <a:srgbClr val="D4D4D4"/>
                </a:solidFill>
                <a:latin typeface="Consolas" panose="020B0609020204030204" pitchFamily="49" charset="0"/>
              </a:rPr>
              <a:t> &amp;b ) {</a:t>
            </a:r>
          </a:p>
          <a:p>
            <a:r>
              <a:rPr lang="en-US" sz="1600" dirty="0">
                <a:solidFill>
                  <a:srgbClr val="569CD6"/>
                </a:solidFill>
                <a:latin typeface="Consolas" panose="020B0609020204030204" pitchFamily="49" charset="0"/>
              </a:rPr>
              <a:t>int</a:t>
            </a:r>
            <a:r>
              <a:rPr lang="en-US" sz="1600" dirty="0">
                <a:solidFill>
                  <a:srgbClr val="D4D4D4"/>
                </a:solidFill>
                <a:latin typeface="Consolas" panose="020B0609020204030204" pitchFamily="49" charset="0"/>
              </a:rPr>
              <a:t> c;</a:t>
            </a:r>
          </a:p>
          <a:p>
            <a:r>
              <a:rPr lang="en-US" sz="1600" dirty="0">
                <a:solidFill>
                  <a:srgbClr val="D4D4D4"/>
                </a:solidFill>
                <a:latin typeface="Consolas" panose="020B0609020204030204" pitchFamily="49" charset="0"/>
              </a:rPr>
              <a:t>c = a; </a:t>
            </a:r>
            <a:r>
              <a:rPr lang="en-US" sz="1600" dirty="0">
                <a:solidFill>
                  <a:srgbClr val="FF0000"/>
                </a:solidFill>
                <a:latin typeface="Consolas" panose="020B0609020204030204" pitchFamily="49" charset="0"/>
              </a:rPr>
              <a:t>// Note the differences here</a:t>
            </a:r>
          </a:p>
          <a:p>
            <a:r>
              <a:rPr lang="en-US" sz="1600" dirty="0">
                <a:solidFill>
                  <a:srgbClr val="D4D4D4"/>
                </a:solidFill>
                <a:latin typeface="Consolas" panose="020B0609020204030204" pitchFamily="49" charset="0"/>
              </a:rPr>
              <a:t>a = b;</a:t>
            </a:r>
          </a:p>
          <a:p>
            <a:r>
              <a:rPr lang="en-US" sz="1600" dirty="0">
                <a:solidFill>
                  <a:srgbClr val="D4D4D4"/>
                </a:solidFill>
                <a:latin typeface="Consolas" panose="020B0609020204030204" pitchFamily="49" charset="0"/>
              </a:rPr>
              <a:t>b = c;</a:t>
            </a:r>
          </a:p>
          <a:p>
            <a:r>
              <a:rPr lang="en-US" sz="1600" dirty="0">
                <a:solidFill>
                  <a:srgbClr val="D4D4D4"/>
                </a:solidFill>
                <a:latin typeface="Consolas" panose="020B0609020204030204" pitchFamily="49" charset="0"/>
              </a:rPr>
              <a:t>}</a:t>
            </a:r>
          </a:p>
        </p:txBody>
      </p:sp>
      <p:sp>
        <p:nvSpPr>
          <p:cNvPr id="2" name="Rectangle 1">
            <a:extLst>
              <a:ext uri="{FF2B5EF4-FFF2-40B4-BE49-F238E27FC236}">
                <a16:creationId xmlns:a16="http://schemas.microsoft.com/office/drawing/2014/main" id="{A744CD46-CD77-461E-970E-3EDE5466A731}"/>
              </a:ext>
            </a:extLst>
          </p:cNvPr>
          <p:cNvSpPr/>
          <p:nvPr/>
        </p:nvSpPr>
        <p:spPr>
          <a:xfrm>
            <a:off x="5919952" y="1316420"/>
            <a:ext cx="3255579" cy="1970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F11B27D-F029-42BE-8711-629F069391E1}"/>
              </a:ext>
            </a:extLst>
          </p:cNvPr>
          <p:cNvSpPr/>
          <p:nvPr/>
        </p:nvSpPr>
        <p:spPr>
          <a:xfrm>
            <a:off x="302173" y="1316420"/>
            <a:ext cx="3255579" cy="1970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363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8A1A-DBA5-422C-BD13-4C8C2620A0EF}"/>
              </a:ext>
            </a:extLst>
          </p:cNvPr>
          <p:cNvSpPr>
            <a:spLocks noGrp="1"/>
          </p:cNvSpPr>
          <p:nvPr>
            <p:ph type="title"/>
          </p:nvPr>
        </p:nvSpPr>
        <p:spPr/>
        <p:txBody>
          <a:bodyPr/>
          <a:lstStyle/>
          <a:p>
            <a:r>
              <a:rPr lang="en-US" dirty="0"/>
              <a:t>Array of pointers</a:t>
            </a:r>
          </a:p>
        </p:txBody>
      </p:sp>
      <p:sp>
        <p:nvSpPr>
          <p:cNvPr id="3" name="Content Placeholder 2">
            <a:extLst>
              <a:ext uri="{FF2B5EF4-FFF2-40B4-BE49-F238E27FC236}">
                <a16:creationId xmlns:a16="http://schemas.microsoft.com/office/drawing/2014/main" id="{EDD7742A-B91F-4C2F-B02E-BF9D0066B9EA}"/>
              </a:ext>
            </a:extLst>
          </p:cNvPr>
          <p:cNvSpPr>
            <a:spLocks noGrp="1"/>
          </p:cNvSpPr>
          <p:nvPr>
            <p:ph idx="1"/>
          </p:nvPr>
        </p:nvSpPr>
        <p:spPr/>
        <p:txBody>
          <a:bodyPr>
            <a:normAutofit/>
          </a:bodyPr>
          <a:lstStyle/>
          <a:p>
            <a:r>
              <a:rPr lang="en-US" sz="2400" dirty="0"/>
              <a:t>An </a:t>
            </a:r>
            <a:r>
              <a:rPr lang="en-US" sz="2400" dirty="0">
                <a:solidFill>
                  <a:srgbClr val="FFFF00"/>
                </a:solidFill>
              </a:rPr>
              <a:t>array of pointers </a:t>
            </a:r>
            <a:r>
              <a:rPr lang="en-US" sz="2400" dirty="0"/>
              <a:t>is a common data structure that is similar to an array except in each index of the array is a </a:t>
            </a:r>
            <a:r>
              <a:rPr lang="en-US" sz="2400" dirty="0">
                <a:solidFill>
                  <a:srgbClr val="FFFF00"/>
                </a:solidFill>
              </a:rPr>
              <a:t>pointer</a:t>
            </a:r>
            <a:r>
              <a:rPr lang="en-US" sz="2400" dirty="0"/>
              <a:t> instead of a </a:t>
            </a:r>
            <a:r>
              <a:rPr lang="en-US" sz="2400" dirty="0">
                <a:solidFill>
                  <a:srgbClr val="FFFF00"/>
                </a:solidFill>
              </a:rPr>
              <a:t>fundamental</a:t>
            </a:r>
            <a:r>
              <a:rPr lang="en-US" sz="2400" dirty="0"/>
              <a:t> type so they contain addresses instead of values.</a:t>
            </a:r>
          </a:p>
          <a:p>
            <a:r>
              <a:rPr lang="en-US" sz="2400" dirty="0"/>
              <a:t>This style of storing items in an array will be quite useful when we approach the topic of </a:t>
            </a:r>
            <a:r>
              <a:rPr lang="en-US" sz="2400" dirty="0">
                <a:solidFill>
                  <a:schemeClr val="accent6"/>
                </a:solidFill>
              </a:rPr>
              <a:t>polymorphism</a:t>
            </a:r>
            <a:r>
              <a:rPr lang="en-US" sz="2400" dirty="0"/>
              <a:t>.</a:t>
            </a:r>
          </a:p>
          <a:p>
            <a:r>
              <a:rPr lang="en-US" sz="2400" dirty="0">
                <a:solidFill>
                  <a:schemeClr val="accent1"/>
                </a:solidFill>
              </a:rPr>
              <a:t>In preparation for that later topic of study try to familiarize yourselves with this kind of array</a:t>
            </a:r>
            <a:r>
              <a:rPr lang="en-US" sz="2400" dirty="0"/>
              <a:t>.</a:t>
            </a:r>
          </a:p>
          <a:p>
            <a:pPr marL="0" indent="0">
              <a:buNone/>
            </a:pPr>
            <a:endParaRPr lang="en-US" sz="2400" dirty="0"/>
          </a:p>
          <a:p>
            <a:endParaRPr lang="en-US" sz="2400" dirty="0"/>
          </a:p>
        </p:txBody>
      </p:sp>
    </p:spTree>
    <p:extLst>
      <p:ext uri="{BB962C8B-B14F-4D97-AF65-F5344CB8AC3E}">
        <p14:creationId xmlns:p14="http://schemas.microsoft.com/office/powerpoint/2010/main" val="1903379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1A7CC-8035-408A-813E-9ABB615E3B99}"/>
              </a:ext>
            </a:extLst>
          </p:cNvPr>
          <p:cNvSpPr>
            <a:spLocks noGrp="1"/>
          </p:cNvSpPr>
          <p:nvPr>
            <p:ph type="title"/>
          </p:nvPr>
        </p:nvSpPr>
        <p:spPr/>
        <p:txBody>
          <a:bodyPr/>
          <a:lstStyle/>
          <a:p>
            <a:r>
              <a:rPr lang="en-US" dirty="0" err="1">
                <a:solidFill>
                  <a:srgbClr val="FFFF00"/>
                </a:solidFill>
              </a:rPr>
              <a:t>nullptr</a:t>
            </a:r>
            <a:endParaRPr lang="en-US" dirty="0">
              <a:solidFill>
                <a:srgbClr val="FFFF00"/>
              </a:solidFill>
            </a:endParaRPr>
          </a:p>
        </p:txBody>
      </p:sp>
      <p:sp>
        <p:nvSpPr>
          <p:cNvPr id="3" name="Content Placeholder 2">
            <a:extLst>
              <a:ext uri="{FF2B5EF4-FFF2-40B4-BE49-F238E27FC236}">
                <a16:creationId xmlns:a16="http://schemas.microsoft.com/office/drawing/2014/main" id="{F522E4BA-58FA-4935-92F8-3914A9BB53ED}"/>
              </a:ext>
            </a:extLst>
          </p:cNvPr>
          <p:cNvSpPr>
            <a:spLocks noGrp="1"/>
          </p:cNvSpPr>
          <p:nvPr>
            <p:ph idx="1"/>
          </p:nvPr>
        </p:nvSpPr>
        <p:spPr/>
        <p:txBody>
          <a:bodyPr>
            <a:normAutofit fontScale="92500" lnSpcReduction="10000"/>
          </a:bodyPr>
          <a:lstStyle/>
          <a:p>
            <a:r>
              <a:rPr lang="en-US" sz="2400" dirty="0"/>
              <a:t>When initializing pointers, in C typically we would use the keyword </a:t>
            </a:r>
            <a:r>
              <a:rPr lang="en-US" sz="2400" dirty="0">
                <a:solidFill>
                  <a:srgbClr val="FFFF00"/>
                </a:solidFill>
              </a:rPr>
              <a:t>NULL</a:t>
            </a:r>
          </a:p>
          <a:p>
            <a:r>
              <a:rPr lang="en-US" sz="2400" dirty="0"/>
              <a:t>In C++, it is more typical to use the keyword </a:t>
            </a:r>
            <a:r>
              <a:rPr lang="en-US" sz="2400" dirty="0" err="1">
                <a:solidFill>
                  <a:srgbClr val="FFFF00"/>
                </a:solidFill>
              </a:rPr>
              <a:t>nullptr</a:t>
            </a:r>
            <a:r>
              <a:rPr lang="en-US" sz="2400" dirty="0"/>
              <a:t>. In the 2011 C++ standard it was a new keyword that was created to </a:t>
            </a:r>
            <a:r>
              <a:rPr lang="en-US" sz="2400" dirty="0">
                <a:solidFill>
                  <a:schemeClr val="accent6"/>
                </a:solidFill>
              </a:rPr>
              <a:t>better differentiate that it was a null value for a pointer versus being a ‘zero’ value</a:t>
            </a:r>
          </a:p>
          <a:p>
            <a:r>
              <a:rPr lang="en-US" sz="2400" dirty="0"/>
              <a:t>When creating a pointer in order to have it be defined as null:</a:t>
            </a:r>
          </a:p>
          <a:p>
            <a:pPr marL="0" indent="0">
              <a:buNone/>
            </a:pPr>
            <a:r>
              <a:rPr lang="en-US" sz="2400" dirty="0">
                <a:solidFill>
                  <a:srgbClr val="00B0F0"/>
                </a:solidFill>
              </a:rPr>
              <a:t>				int*</a:t>
            </a:r>
            <a:r>
              <a:rPr lang="en-US" sz="2400" dirty="0"/>
              <a:t> </a:t>
            </a:r>
            <a:r>
              <a:rPr lang="en-US" sz="2400" dirty="0" err="1"/>
              <a:t>myptr</a:t>
            </a:r>
            <a:r>
              <a:rPr lang="en-US" sz="2400" dirty="0"/>
              <a:t> = </a:t>
            </a:r>
            <a:r>
              <a:rPr lang="en-US" sz="2400" dirty="0" err="1">
                <a:solidFill>
                  <a:srgbClr val="FFFF00"/>
                </a:solidFill>
              </a:rPr>
              <a:t>nullptr</a:t>
            </a:r>
            <a:r>
              <a:rPr lang="en-US" sz="2400" dirty="0"/>
              <a:t>;</a:t>
            </a:r>
          </a:p>
          <a:p>
            <a:r>
              <a:rPr lang="en-US" sz="2400" dirty="0"/>
              <a:t>You will need to build with </a:t>
            </a:r>
            <a:r>
              <a:rPr lang="en-US" sz="2400" dirty="0">
                <a:solidFill>
                  <a:srgbClr val="FFFF00"/>
                </a:solidFill>
              </a:rPr>
              <a:t>–std=</a:t>
            </a:r>
            <a:r>
              <a:rPr lang="en-US" sz="2400" dirty="0" err="1">
                <a:solidFill>
                  <a:srgbClr val="FFFF00"/>
                </a:solidFill>
              </a:rPr>
              <a:t>c++</a:t>
            </a:r>
            <a:r>
              <a:rPr lang="en-US" sz="2400" dirty="0">
                <a:solidFill>
                  <a:srgbClr val="FFFF00"/>
                </a:solidFill>
              </a:rPr>
              <a:t>11 </a:t>
            </a:r>
            <a:r>
              <a:rPr lang="en-US" sz="2400" dirty="0"/>
              <a:t>to have access to the keyword </a:t>
            </a:r>
            <a:r>
              <a:rPr lang="en-US" sz="2400" dirty="0" err="1">
                <a:solidFill>
                  <a:srgbClr val="FFFF00"/>
                </a:solidFill>
              </a:rPr>
              <a:t>nullptr</a:t>
            </a:r>
            <a:r>
              <a:rPr lang="en-US" sz="2400" dirty="0"/>
              <a:t>.</a:t>
            </a:r>
          </a:p>
          <a:p>
            <a:r>
              <a:rPr lang="en-US" sz="2400" dirty="0">
                <a:solidFill>
                  <a:schemeClr val="accent5"/>
                </a:solidFill>
              </a:rPr>
              <a:t>Avoid undefined pointers in all cases if possible. Just like in C.</a:t>
            </a:r>
          </a:p>
        </p:txBody>
      </p:sp>
    </p:spTree>
    <p:extLst>
      <p:ext uri="{BB962C8B-B14F-4D97-AF65-F5344CB8AC3E}">
        <p14:creationId xmlns:p14="http://schemas.microsoft.com/office/powerpoint/2010/main" val="3670260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476401-F7E4-4D1F-973E-7B68ED823D34}"/>
              </a:ext>
            </a:extLst>
          </p:cNvPr>
          <p:cNvSpPr>
            <a:spLocks noGrp="1"/>
          </p:cNvSpPr>
          <p:nvPr>
            <p:ph type="ctrTitle"/>
          </p:nvPr>
        </p:nvSpPr>
        <p:spPr/>
        <p:txBody>
          <a:bodyPr/>
          <a:lstStyle/>
          <a:p>
            <a:r>
              <a:rPr lang="en-US" dirty="0"/>
              <a:t>Week 2-2</a:t>
            </a:r>
          </a:p>
        </p:txBody>
      </p:sp>
      <p:sp>
        <p:nvSpPr>
          <p:cNvPr id="5" name="Subtitle 4">
            <a:extLst>
              <a:ext uri="{FF2B5EF4-FFF2-40B4-BE49-F238E27FC236}">
                <a16:creationId xmlns:a16="http://schemas.microsoft.com/office/drawing/2014/main" id="{46772E09-EC02-4093-A258-B7B8D56660ED}"/>
              </a:ext>
            </a:extLst>
          </p:cNvPr>
          <p:cNvSpPr>
            <a:spLocks noGrp="1"/>
          </p:cNvSpPr>
          <p:nvPr>
            <p:ph type="subTitle" idx="1"/>
          </p:nvPr>
        </p:nvSpPr>
        <p:spPr/>
        <p:txBody>
          <a:bodyPr/>
          <a:lstStyle/>
          <a:p>
            <a:r>
              <a:rPr lang="en-US" dirty="0"/>
              <a:t>Dynamic Memory</a:t>
            </a:r>
          </a:p>
          <a:p>
            <a:r>
              <a:rPr lang="en-US" dirty="0"/>
              <a:t>| Getting more resources as needed</a:t>
            </a:r>
          </a:p>
        </p:txBody>
      </p:sp>
    </p:spTree>
    <p:extLst>
      <p:ext uri="{BB962C8B-B14F-4D97-AF65-F5344CB8AC3E}">
        <p14:creationId xmlns:p14="http://schemas.microsoft.com/office/powerpoint/2010/main" val="3058491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A7EE-315F-427B-8374-3914848122C0}"/>
              </a:ext>
            </a:extLst>
          </p:cNvPr>
          <p:cNvSpPr>
            <a:spLocks noGrp="1"/>
          </p:cNvSpPr>
          <p:nvPr>
            <p:ph type="title"/>
          </p:nvPr>
        </p:nvSpPr>
        <p:spPr/>
        <p:txBody>
          <a:bodyPr/>
          <a:lstStyle/>
          <a:p>
            <a:r>
              <a:rPr lang="en-US" dirty="0"/>
              <a:t>Memory</a:t>
            </a:r>
          </a:p>
        </p:txBody>
      </p:sp>
      <p:pic>
        <p:nvPicPr>
          <p:cNvPr id="5" name="Content Placeholder 4">
            <a:extLst>
              <a:ext uri="{FF2B5EF4-FFF2-40B4-BE49-F238E27FC236}">
                <a16:creationId xmlns:a16="http://schemas.microsoft.com/office/drawing/2014/main" id="{6148318A-4B18-43D9-B970-F19B825524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3387" y="2095500"/>
            <a:ext cx="3695700" cy="3695700"/>
          </a:xfrm>
        </p:spPr>
      </p:pic>
    </p:spTree>
    <p:extLst>
      <p:ext uri="{BB962C8B-B14F-4D97-AF65-F5344CB8AC3E}">
        <p14:creationId xmlns:p14="http://schemas.microsoft.com/office/powerpoint/2010/main" val="309350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39E5C83-EE30-47DA-BB9C-48E0E1122744}"/>
              </a:ext>
            </a:extLst>
          </p:cNvPr>
          <p:cNvSpPr>
            <a:spLocks noGrp="1"/>
          </p:cNvSpPr>
          <p:nvPr>
            <p:ph type="ctrTitle"/>
          </p:nvPr>
        </p:nvSpPr>
        <p:spPr/>
        <p:txBody>
          <a:bodyPr/>
          <a:lstStyle/>
          <a:p>
            <a:r>
              <a:rPr lang="en-US" dirty="0"/>
              <a:t>Week 2-1</a:t>
            </a:r>
          </a:p>
        </p:txBody>
      </p:sp>
      <p:sp>
        <p:nvSpPr>
          <p:cNvPr id="7" name="Subtitle 6">
            <a:extLst>
              <a:ext uri="{FF2B5EF4-FFF2-40B4-BE49-F238E27FC236}">
                <a16:creationId xmlns:a16="http://schemas.microsoft.com/office/drawing/2014/main" id="{5BD291D5-E2F0-478C-A9B0-E098DEF50B33}"/>
              </a:ext>
            </a:extLst>
          </p:cNvPr>
          <p:cNvSpPr>
            <a:spLocks noGrp="1"/>
          </p:cNvSpPr>
          <p:nvPr>
            <p:ph type="subTitle" idx="1"/>
          </p:nvPr>
        </p:nvSpPr>
        <p:spPr/>
        <p:txBody>
          <a:bodyPr/>
          <a:lstStyle/>
          <a:p>
            <a:r>
              <a:rPr lang="en-US" dirty="0"/>
              <a:t>Types, Declarations, Scope, Overloading, References, Array of Pointers</a:t>
            </a:r>
          </a:p>
          <a:p>
            <a:r>
              <a:rPr lang="en-US" dirty="0"/>
              <a:t>| Reviewing old and new ideas</a:t>
            </a:r>
          </a:p>
        </p:txBody>
      </p:sp>
    </p:spTree>
    <p:extLst>
      <p:ext uri="{BB962C8B-B14F-4D97-AF65-F5344CB8AC3E}">
        <p14:creationId xmlns:p14="http://schemas.microsoft.com/office/powerpoint/2010/main" val="21135112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6576-9F91-4D91-A691-02882CCA3FC0}"/>
              </a:ext>
            </a:extLst>
          </p:cNvPr>
          <p:cNvSpPr>
            <a:spLocks noGrp="1"/>
          </p:cNvSpPr>
          <p:nvPr>
            <p:ph type="title"/>
          </p:nvPr>
        </p:nvSpPr>
        <p:spPr/>
        <p:txBody>
          <a:bodyPr/>
          <a:lstStyle/>
          <a:p>
            <a:r>
              <a:rPr lang="en-US" dirty="0"/>
              <a:t>Static Memory</a:t>
            </a:r>
          </a:p>
        </p:txBody>
      </p:sp>
      <p:sp>
        <p:nvSpPr>
          <p:cNvPr id="3" name="Content Placeholder 2">
            <a:extLst>
              <a:ext uri="{FF2B5EF4-FFF2-40B4-BE49-F238E27FC236}">
                <a16:creationId xmlns:a16="http://schemas.microsoft.com/office/drawing/2014/main" id="{3CCDA9A0-6A07-4AD6-A610-F6A68477AE4B}"/>
              </a:ext>
            </a:extLst>
          </p:cNvPr>
          <p:cNvSpPr>
            <a:spLocks noGrp="1"/>
          </p:cNvSpPr>
          <p:nvPr>
            <p:ph idx="1"/>
          </p:nvPr>
        </p:nvSpPr>
        <p:spPr/>
        <p:txBody>
          <a:bodyPr>
            <a:normAutofit/>
          </a:bodyPr>
          <a:lstStyle/>
          <a:p>
            <a:r>
              <a:rPr lang="en-US" dirty="0">
                <a:solidFill>
                  <a:srgbClr val="FFFF00"/>
                </a:solidFill>
              </a:rPr>
              <a:t>Static memory </a:t>
            </a:r>
            <a:r>
              <a:rPr lang="en-US" dirty="0"/>
              <a:t>refers to </a:t>
            </a:r>
            <a:r>
              <a:rPr lang="en-US" dirty="0">
                <a:solidFill>
                  <a:srgbClr val="FFFF00"/>
                </a:solidFill>
              </a:rPr>
              <a:t>the amount of memory allocated for a program at load time</a:t>
            </a:r>
            <a:r>
              <a:rPr lang="en-US" dirty="0"/>
              <a:t>.</a:t>
            </a:r>
          </a:p>
          <a:p>
            <a:r>
              <a:rPr lang="en-US" dirty="0"/>
              <a:t>This amount of memory is determined at </a:t>
            </a:r>
            <a:r>
              <a:rPr lang="en-US" dirty="0">
                <a:solidFill>
                  <a:srgbClr val="FFFF00"/>
                </a:solidFill>
              </a:rPr>
              <a:t>compile time</a:t>
            </a:r>
          </a:p>
          <a:p>
            <a:pPr lvl="1"/>
            <a:r>
              <a:rPr lang="en-US" dirty="0">
                <a:solidFill>
                  <a:srgbClr val="92D050"/>
                </a:solidFill>
              </a:rPr>
              <a:t>In other words of the memory given to a program is already set by the time it’s run</a:t>
            </a:r>
            <a:endParaRPr lang="en-US" dirty="0"/>
          </a:p>
          <a:p>
            <a:r>
              <a:rPr lang="en-US" dirty="0"/>
              <a:t>Memory that’s used by a program needs to be </a:t>
            </a:r>
            <a:r>
              <a:rPr lang="en-US" dirty="0">
                <a:solidFill>
                  <a:srgbClr val="92D050"/>
                </a:solidFill>
              </a:rPr>
              <a:t>returned to the system </a:t>
            </a:r>
            <a:r>
              <a:rPr lang="en-US" dirty="0"/>
              <a:t>when that program has finished its execution. </a:t>
            </a:r>
            <a:r>
              <a:rPr lang="en-US" dirty="0">
                <a:solidFill>
                  <a:schemeClr val="accent6"/>
                </a:solidFill>
              </a:rPr>
              <a:t>Memory that’s statically allocated is done so automatically when the program exits / its code paths go out of scope.</a:t>
            </a:r>
            <a:endParaRPr lang="en-US" dirty="0"/>
          </a:p>
          <a:p>
            <a:r>
              <a:rPr lang="en-US" dirty="0"/>
              <a:t>In our example of playdoh, perhaps we are given one jar of it every play time and that same jar is collected at the end of play time.</a:t>
            </a:r>
          </a:p>
          <a:p>
            <a:endParaRPr lang="en-US" dirty="0"/>
          </a:p>
        </p:txBody>
      </p:sp>
    </p:spTree>
    <p:extLst>
      <p:ext uri="{BB962C8B-B14F-4D97-AF65-F5344CB8AC3E}">
        <p14:creationId xmlns:p14="http://schemas.microsoft.com/office/powerpoint/2010/main" val="3443230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7C162-C307-4FD7-93A4-942C0E46C601}"/>
              </a:ext>
            </a:extLst>
          </p:cNvPr>
          <p:cNvSpPr>
            <a:spLocks noGrp="1"/>
          </p:cNvSpPr>
          <p:nvPr>
            <p:ph type="title"/>
          </p:nvPr>
        </p:nvSpPr>
        <p:spPr>
          <a:xfrm>
            <a:off x="913795" y="609600"/>
            <a:ext cx="10353761" cy="1326321"/>
          </a:xfrm>
        </p:spPr>
        <p:txBody>
          <a:bodyPr/>
          <a:lstStyle/>
          <a:p>
            <a:r>
              <a:rPr lang="en-US" dirty="0"/>
              <a:t>Static Memory</a:t>
            </a:r>
          </a:p>
        </p:txBody>
      </p:sp>
      <p:sp>
        <p:nvSpPr>
          <p:cNvPr id="4" name="TextBox 3">
            <a:extLst>
              <a:ext uri="{FF2B5EF4-FFF2-40B4-BE49-F238E27FC236}">
                <a16:creationId xmlns:a16="http://schemas.microsoft.com/office/drawing/2014/main" id="{1ED63D68-4FA5-4333-AFC7-7A3652C1C956}"/>
              </a:ext>
            </a:extLst>
          </p:cNvPr>
          <p:cNvSpPr txBox="1"/>
          <p:nvPr/>
        </p:nvSpPr>
        <p:spPr>
          <a:xfrm>
            <a:off x="811923" y="2801663"/>
            <a:ext cx="2120462" cy="369332"/>
          </a:xfrm>
          <a:prstGeom prst="rect">
            <a:avLst/>
          </a:prstGeom>
          <a:noFill/>
          <a:ln>
            <a:solidFill>
              <a:srgbClr val="FF0000"/>
            </a:solidFill>
          </a:ln>
        </p:spPr>
        <p:txBody>
          <a:bodyPr wrap="square" rtlCol="0">
            <a:spAutoFit/>
          </a:bodyPr>
          <a:lstStyle/>
          <a:p>
            <a:r>
              <a:rPr lang="en-US" dirty="0"/>
              <a:t>Playdoh Jar 1</a:t>
            </a:r>
          </a:p>
        </p:txBody>
      </p:sp>
      <p:sp>
        <p:nvSpPr>
          <p:cNvPr id="5" name="TextBox 4">
            <a:extLst>
              <a:ext uri="{FF2B5EF4-FFF2-40B4-BE49-F238E27FC236}">
                <a16:creationId xmlns:a16="http://schemas.microsoft.com/office/drawing/2014/main" id="{2E3D70D1-11D0-4D34-A3CC-D29C5BD0D945}"/>
              </a:ext>
            </a:extLst>
          </p:cNvPr>
          <p:cNvSpPr txBox="1"/>
          <p:nvPr/>
        </p:nvSpPr>
        <p:spPr>
          <a:xfrm>
            <a:off x="811923" y="3514396"/>
            <a:ext cx="2120462" cy="369332"/>
          </a:xfrm>
          <a:prstGeom prst="rect">
            <a:avLst/>
          </a:prstGeom>
          <a:noFill/>
          <a:ln>
            <a:solidFill>
              <a:schemeClr val="accent6"/>
            </a:solidFill>
          </a:ln>
        </p:spPr>
        <p:txBody>
          <a:bodyPr wrap="square" rtlCol="0">
            <a:spAutoFit/>
          </a:bodyPr>
          <a:lstStyle/>
          <a:p>
            <a:r>
              <a:rPr lang="en-US" dirty="0"/>
              <a:t>Playdoh Jar 2</a:t>
            </a:r>
          </a:p>
        </p:txBody>
      </p:sp>
      <p:sp>
        <p:nvSpPr>
          <p:cNvPr id="6" name="TextBox 5">
            <a:extLst>
              <a:ext uri="{FF2B5EF4-FFF2-40B4-BE49-F238E27FC236}">
                <a16:creationId xmlns:a16="http://schemas.microsoft.com/office/drawing/2014/main" id="{85EF9F8A-F904-46C2-88E1-033F1E55091A}"/>
              </a:ext>
            </a:extLst>
          </p:cNvPr>
          <p:cNvSpPr txBox="1"/>
          <p:nvPr/>
        </p:nvSpPr>
        <p:spPr>
          <a:xfrm>
            <a:off x="811923" y="4185089"/>
            <a:ext cx="2120462" cy="369332"/>
          </a:xfrm>
          <a:prstGeom prst="rect">
            <a:avLst/>
          </a:prstGeom>
          <a:noFill/>
          <a:ln>
            <a:solidFill>
              <a:schemeClr val="tx2"/>
            </a:solidFill>
          </a:ln>
        </p:spPr>
        <p:txBody>
          <a:bodyPr wrap="square" rtlCol="0">
            <a:spAutoFit/>
          </a:bodyPr>
          <a:lstStyle/>
          <a:p>
            <a:r>
              <a:rPr lang="en-US" dirty="0"/>
              <a:t>Playdoh Jar 3</a:t>
            </a:r>
          </a:p>
        </p:txBody>
      </p:sp>
      <p:sp>
        <p:nvSpPr>
          <p:cNvPr id="7" name="TextBox 6">
            <a:extLst>
              <a:ext uri="{FF2B5EF4-FFF2-40B4-BE49-F238E27FC236}">
                <a16:creationId xmlns:a16="http://schemas.microsoft.com/office/drawing/2014/main" id="{8E594014-C31E-4719-A316-0DA44A9A6E1D}"/>
              </a:ext>
            </a:extLst>
          </p:cNvPr>
          <p:cNvSpPr txBox="1"/>
          <p:nvPr/>
        </p:nvSpPr>
        <p:spPr>
          <a:xfrm>
            <a:off x="1237593" y="2184126"/>
            <a:ext cx="3271345" cy="369332"/>
          </a:xfrm>
          <a:prstGeom prst="rect">
            <a:avLst/>
          </a:prstGeom>
          <a:noFill/>
        </p:spPr>
        <p:txBody>
          <a:bodyPr wrap="square" rtlCol="0">
            <a:spAutoFit/>
          </a:bodyPr>
          <a:lstStyle/>
          <a:p>
            <a:r>
              <a:rPr lang="en-US" dirty="0"/>
              <a:t>Playdoh Supply and Children</a:t>
            </a:r>
          </a:p>
        </p:txBody>
      </p:sp>
      <p:sp>
        <p:nvSpPr>
          <p:cNvPr id="8" name="TextBox 7">
            <a:extLst>
              <a:ext uri="{FF2B5EF4-FFF2-40B4-BE49-F238E27FC236}">
                <a16:creationId xmlns:a16="http://schemas.microsoft.com/office/drawing/2014/main" id="{B5404AAC-9A3B-432B-908F-001D5E9EFAE0}"/>
              </a:ext>
            </a:extLst>
          </p:cNvPr>
          <p:cNvSpPr txBox="1"/>
          <p:nvPr/>
        </p:nvSpPr>
        <p:spPr>
          <a:xfrm>
            <a:off x="7217982" y="2184126"/>
            <a:ext cx="2044259" cy="369332"/>
          </a:xfrm>
          <a:prstGeom prst="rect">
            <a:avLst/>
          </a:prstGeom>
          <a:noFill/>
        </p:spPr>
        <p:txBody>
          <a:bodyPr wrap="square" rtlCol="0">
            <a:spAutoFit/>
          </a:bodyPr>
          <a:lstStyle/>
          <a:p>
            <a:r>
              <a:rPr lang="en-US" dirty="0"/>
              <a:t>Playdoh On Loan</a:t>
            </a:r>
          </a:p>
        </p:txBody>
      </p:sp>
      <p:sp>
        <p:nvSpPr>
          <p:cNvPr id="10" name="TextBox 9">
            <a:extLst>
              <a:ext uri="{FF2B5EF4-FFF2-40B4-BE49-F238E27FC236}">
                <a16:creationId xmlns:a16="http://schemas.microsoft.com/office/drawing/2014/main" id="{42F5509F-519D-4A60-9F22-02A4E6F9EF52}"/>
              </a:ext>
            </a:extLst>
          </p:cNvPr>
          <p:cNvSpPr txBox="1"/>
          <p:nvPr/>
        </p:nvSpPr>
        <p:spPr>
          <a:xfrm>
            <a:off x="7217982" y="2801663"/>
            <a:ext cx="2143605" cy="369332"/>
          </a:xfrm>
          <a:prstGeom prst="rect">
            <a:avLst/>
          </a:prstGeom>
          <a:noFill/>
          <a:ln>
            <a:solidFill>
              <a:srgbClr val="FF0000"/>
            </a:solidFill>
          </a:ln>
        </p:spPr>
        <p:txBody>
          <a:bodyPr wrap="square" rtlCol="0">
            <a:spAutoFit/>
          </a:bodyPr>
          <a:lstStyle/>
          <a:p>
            <a:r>
              <a:rPr lang="en-US" dirty="0"/>
              <a:t>Child 1 – Has Jar 1</a:t>
            </a:r>
          </a:p>
        </p:txBody>
      </p:sp>
      <p:sp>
        <p:nvSpPr>
          <p:cNvPr id="11" name="TextBox 10">
            <a:extLst>
              <a:ext uri="{FF2B5EF4-FFF2-40B4-BE49-F238E27FC236}">
                <a16:creationId xmlns:a16="http://schemas.microsoft.com/office/drawing/2014/main" id="{99C17147-E247-4E52-98FD-4D26A1219200}"/>
              </a:ext>
            </a:extLst>
          </p:cNvPr>
          <p:cNvSpPr txBox="1"/>
          <p:nvPr/>
        </p:nvSpPr>
        <p:spPr>
          <a:xfrm>
            <a:off x="7217981" y="3514397"/>
            <a:ext cx="2143605" cy="369332"/>
          </a:xfrm>
          <a:prstGeom prst="rect">
            <a:avLst/>
          </a:prstGeom>
          <a:noFill/>
          <a:ln>
            <a:solidFill>
              <a:schemeClr val="accent6"/>
            </a:solidFill>
          </a:ln>
        </p:spPr>
        <p:txBody>
          <a:bodyPr wrap="square" rtlCol="0">
            <a:spAutoFit/>
          </a:bodyPr>
          <a:lstStyle/>
          <a:p>
            <a:r>
              <a:rPr lang="en-US" dirty="0"/>
              <a:t>Child 2 - Has Jar 2</a:t>
            </a:r>
          </a:p>
        </p:txBody>
      </p:sp>
      <p:sp>
        <p:nvSpPr>
          <p:cNvPr id="12" name="TextBox 11">
            <a:extLst>
              <a:ext uri="{FF2B5EF4-FFF2-40B4-BE49-F238E27FC236}">
                <a16:creationId xmlns:a16="http://schemas.microsoft.com/office/drawing/2014/main" id="{8BCD92D7-8628-4A8D-9D33-C492AF9F4448}"/>
              </a:ext>
            </a:extLst>
          </p:cNvPr>
          <p:cNvSpPr txBox="1"/>
          <p:nvPr/>
        </p:nvSpPr>
        <p:spPr>
          <a:xfrm>
            <a:off x="7217981" y="4185090"/>
            <a:ext cx="2143605" cy="369332"/>
          </a:xfrm>
          <a:prstGeom prst="rect">
            <a:avLst/>
          </a:prstGeom>
          <a:noFill/>
          <a:ln>
            <a:solidFill>
              <a:schemeClr val="tx2"/>
            </a:solidFill>
          </a:ln>
        </p:spPr>
        <p:txBody>
          <a:bodyPr wrap="square" rtlCol="0">
            <a:spAutoFit/>
          </a:bodyPr>
          <a:lstStyle/>
          <a:p>
            <a:r>
              <a:rPr lang="en-US" dirty="0"/>
              <a:t>Child 3 - Has Jar 3</a:t>
            </a:r>
          </a:p>
        </p:txBody>
      </p:sp>
      <p:sp>
        <p:nvSpPr>
          <p:cNvPr id="13" name="TextBox 12">
            <a:extLst>
              <a:ext uri="{FF2B5EF4-FFF2-40B4-BE49-F238E27FC236}">
                <a16:creationId xmlns:a16="http://schemas.microsoft.com/office/drawing/2014/main" id="{815AABE6-DFEC-4FB7-946F-9D3BCBB5B778}"/>
              </a:ext>
            </a:extLst>
          </p:cNvPr>
          <p:cNvSpPr txBox="1"/>
          <p:nvPr/>
        </p:nvSpPr>
        <p:spPr>
          <a:xfrm>
            <a:off x="3239813" y="2801663"/>
            <a:ext cx="2120462" cy="369332"/>
          </a:xfrm>
          <a:prstGeom prst="rect">
            <a:avLst/>
          </a:prstGeom>
          <a:noFill/>
          <a:ln>
            <a:solidFill>
              <a:srgbClr val="FF0000"/>
            </a:solidFill>
          </a:ln>
        </p:spPr>
        <p:txBody>
          <a:bodyPr wrap="square" rtlCol="0">
            <a:spAutoFit/>
          </a:bodyPr>
          <a:lstStyle/>
          <a:p>
            <a:r>
              <a:rPr lang="en-US" dirty="0"/>
              <a:t>Child 1</a:t>
            </a:r>
          </a:p>
        </p:txBody>
      </p:sp>
      <p:sp>
        <p:nvSpPr>
          <p:cNvPr id="14" name="TextBox 13">
            <a:extLst>
              <a:ext uri="{FF2B5EF4-FFF2-40B4-BE49-F238E27FC236}">
                <a16:creationId xmlns:a16="http://schemas.microsoft.com/office/drawing/2014/main" id="{412F0B5C-1E7C-4A1F-96B1-68C562A875FD}"/>
              </a:ext>
            </a:extLst>
          </p:cNvPr>
          <p:cNvSpPr txBox="1"/>
          <p:nvPr/>
        </p:nvSpPr>
        <p:spPr>
          <a:xfrm>
            <a:off x="3239813" y="3515161"/>
            <a:ext cx="2120462" cy="369332"/>
          </a:xfrm>
          <a:prstGeom prst="rect">
            <a:avLst/>
          </a:prstGeom>
          <a:noFill/>
          <a:ln>
            <a:solidFill>
              <a:schemeClr val="accent6"/>
            </a:solidFill>
          </a:ln>
        </p:spPr>
        <p:txBody>
          <a:bodyPr wrap="square" rtlCol="0">
            <a:spAutoFit/>
          </a:bodyPr>
          <a:lstStyle/>
          <a:p>
            <a:r>
              <a:rPr lang="en-US" dirty="0"/>
              <a:t>Child 2</a:t>
            </a:r>
          </a:p>
        </p:txBody>
      </p:sp>
      <p:sp>
        <p:nvSpPr>
          <p:cNvPr id="15" name="TextBox 14">
            <a:extLst>
              <a:ext uri="{FF2B5EF4-FFF2-40B4-BE49-F238E27FC236}">
                <a16:creationId xmlns:a16="http://schemas.microsoft.com/office/drawing/2014/main" id="{D7007183-FDA4-4E2A-8570-58192CB67C92}"/>
              </a:ext>
            </a:extLst>
          </p:cNvPr>
          <p:cNvSpPr txBox="1"/>
          <p:nvPr/>
        </p:nvSpPr>
        <p:spPr>
          <a:xfrm>
            <a:off x="3239813" y="4185089"/>
            <a:ext cx="2120462" cy="369332"/>
          </a:xfrm>
          <a:prstGeom prst="rect">
            <a:avLst/>
          </a:prstGeom>
          <a:noFill/>
          <a:ln>
            <a:solidFill>
              <a:schemeClr val="tx2"/>
            </a:solidFill>
          </a:ln>
        </p:spPr>
        <p:txBody>
          <a:bodyPr wrap="square" rtlCol="0">
            <a:spAutoFit/>
          </a:bodyPr>
          <a:lstStyle/>
          <a:p>
            <a:r>
              <a:rPr lang="en-US" dirty="0"/>
              <a:t>Child 3</a:t>
            </a:r>
          </a:p>
        </p:txBody>
      </p:sp>
      <p:sp>
        <p:nvSpPr>
          <p:cNvPr id="16" name="TextBox 15">
            <a:extLst>
              <a:ext uri="{FF2B5EF4-FFF2-40B4-BE49-F238E27FC236}">
                <a16:creationId xmlns:a16="http://schemas.microsoft.com/office/drawing/2014/main" id="{9954A24C-6045-45D9-BA5A-8A94A7C665C7}"/>
              </a:ext>
            </a:extLst>
          </p:cNvPr>
          <p:cNvSpPr txBox="1"/>
          <p:nvPr/>
        </p:nvSpPr>
        <p:spPr>
          <a:xfrm>
            <a:off x="913795" y="4922080"/>
            <a:ext cx="7496503" cy="1200329"/>
          </a:xfrm>
          <a:prstGeom prst="rect">
            <a:avLst/>
          </a:prstGeom>
          <a:noFill/>
        </p:spPr>
        <p:txBody>
          <a:bodyPr wrap="square" rtlCol="0">
            <a:spAutoFit/>
          </a:bodyPr>
          <a:lstStyle/>
          <a:p>
            <a:r>
              <a:rPr lang="en-US" dirty="0"/>
              <a:t>Static memory has the notion that what you defined and allocated at compile time is all the memory you have access to. In this example we have one child attached to on playdoh jar. </a:t>
            </a:r>
            <a:r>
              <a:rPr lang="en-US" dirty="0">
                <a:solidFill>
                  <a:srgbClr val="FFFF00"/>
                </a:solidFill>
              </a:rPr>
              <a:t>This is fine if you always know how much you need ahead of time. </a:t>
            </a:r>
          </a:p>
        </p:txBody>
      </p:sp>
    </p:spTree>
    <p:extLst>
      <p:ext uri="{BB962C8B-B14F-4D97-AF65-F5344CB8AC3E}">
        <p14:creationId xmlns:p14="http://schemas.microsoft.com/office/powerpoint/2010/main" val="1119270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7C162-C307-4FD7-93A4-942C0E46C601}"/>
              </a:ext>
            </a:extLst>
          </p:cNvPr>
          <p:cNvSpPr>
            <a:spLocks noGrp="1"/>
          </p:cNvSpPr>
          <p:nvPr>
            <p:ph type="title"/>
          </p:nvPr>
        </p:nvSpPr>
        <p:spPr>
          <a:xfrm>
            <a:off x="913795" y="609600"/>
            <a:ext cx="10353761" cy="1326321"/>
          </a:xfrm>
        </p:spPr>
        <p:txBody>
          <a:bodyPr/>
          <a:lstStyle/>
          <a:p>
            <a:r>
              <a:rPr lang="en-US" dirty="0"/>
              <a:t>Static Memory</a:t>
            </a:r>
          </a:p>
        </p:txBody>
      </p:sp>
      <p:sp>
        <p:nvSpPr>
          <p:cNvPr id="4" name="TextBox 3">
            <a:extLst>
              <a:ext uri="{FF2B5EF4-FFF2-40B4-BE49-F238E27FC236}">
                <a16:creationId xmlns:a16="http://schemas.microsoft.com/office/drawing/2014/main" id="{1ED63D68-4FA5-4333-AFC7-7A3652C1C956}"/>
              </a:ext>
            </a:extLst>
          </p:cNvPr>
          <p:cNvSpPr txBox="1"/>
          <p:nvPr/>
        </p:nvSpPr>
        <p:spPr>
          <a:xfrm>
            <a:off x="5928575" y="2801663"/>
            <a:ext cx="2120462" cy="369332"/>
          </a:xfrm>
          <a:prstGeom prst="rect">
            <a:avLst/>
          </a:prstGeom>
          <a:noFill/>
          <a:ln>
            <a:solidFill>
              <a:srgbClr val="FF0000"/>
            </a:solidFill>
          </a:ln>
        </p:spPr>
        <p:txBody>
          <a:bodyPr wrap="square" rtlCol="0">
            <a:spAutoFit/>
          </a:bodyPr>
          <a:lstStyle/>
          <a:p>
            <a:r>
              <a:rPr lang="en-US" dirty="0"/>
              <a:t>Playdoh Jar 1</a:t>
            </a:r>
          </a:p>
        </p:txBody>
      </p:sp>
      <p:sp>
        <p:nvSpPr>
          <p:cNvPr id="5" name="TextBox 4">
            <a:extLst>
              <a:ext uri="{FF2B5EF4-FFF2-40B4-BE49-F238E27FC236}">
                <a16:creationId xmlns:a16="http://schemas.microsoft.com/office/drawing/2014/main" id="{2E3D70D1-11D0-4D34-A3CC-D29C5BD0D945}"/>
              </a:ext>
            </a:extLst>
          </p:cNvPr>
          <p:cNvSpPr txBox="1"/>
          <p:nvPr/>
        </p:nvSpPr>
        <p:spPr>
          <a:xfrm>
            <a:off x="5928575" y="3514396"/>
            <a:ext cx="2120462" cy="369332"/>
          </a:xfrm>
          <a:prstGeom prst="rect">
            <a:avLst/>
          </a:prstGeom>
          <a:noFill/>
          <a:ln>
            <a:solidFill>
              <a:schemeClr val="accent6"/>
            </a:solidFill>
          </a:ln>
        </p:spPr>
        <p:txBody>
          <a:bodyPr wrap="square" rtlCol="0">
            <a:spAutoFit/>
          </a:bodyPr>
          <a:lstStyle/>
          <a:p>
            <a:r>
              <a:rPr lang="en-US" dirty="0"/>
              <a:t>Playdoh Jar 2</a:t>
            </a:r>
          </a:p>
        </p:txBody>
      </p:sp>
      <p:sp>
        <p:nvSpPr>
          <p:cNvPr id="6" name="TextBox 5">
            <a:extLst>
              <a:ext uri="{FF2B5EF4-FFF2-40B4-BE49-F238E27FC236}">
                <a16:creationId xmlns:a16="http://schemas.microsoft.com/office/drawing/2014/main" id="{85EF9F8A-F904-46C2-88E1-033F1E55091A}"/>
              </a:ext>
            </a:extLst>
          </p:cNvPr>
          <p:cNvSpPr txBox="1"/>
          <p:nvPr/>
        </p:nvSpPr>
        <p:spPr>
          <a:xfrm>
            <a:off x="5928575" y="4185089"/>
            <a:ext cx="2120462" cy="369332"/>
          </a:xfrm>
          <a:prstGeom prst="rect">
            <a:avLst/>
          </a:prstGeom>
          <a:noFill/>
          <a:ln>
            <a:solidFill>
              <a:schemeClr val="tx2"/>
            </a:solidFill>
          </a:ln>
        </p:spPr>
        <p:txBody>
          <a:bodyPr wrap="square" rtlCol="0">
            <a:spAutoFit/>
          </a:bodyPr>
          <a:lstStyle/>
          <a:p>
            <a:r>
              <a:rPr lang="en-US" dirty="0"/>
              <a:t>Playdoh Jar 3</a:t>
            </a:r>
          </a:p>
        </p:txBody>
      </p:sp>
      <p:sp>
        <p:nvSpPr>
          <p:cNvPr id="7" name="TextBox 6">
            <a:extLst>
              <a:ext uri="{FF2B5EF4-FFF2-40B4-BE49-F238E27FC236}">
                <a16:creationId xmlns:a16="http://schemas.microsoft.com/office/drawing/2014/main" id="{8E594014-C31E-4719-A316-0DA44A9A6E1D}"/>
              </a:ext>
            </a:extLst>
          </p:cNvPr>
          <p:cNvSpPr txBox="1"/>
          <p:nvPr/>
        </p:nvSpPr>
        <p:spPr>
          <a:xfrm>
            <a:off x="6090675" y="2063836"/>
            <a:ext cx="3639828" cy="369332"/>
          </a:xfrm>
          <a:prstGeom prst="rect">
            <a:avLst/>
          </a:prstGeom>
          <a:noFill/>
        </p:spPr>
        <p:txBody>
          <a:bodyPr wrap="square" rtlCol="0">
            <a:spAutoFit/>
          </a:bodyPr>
          <a:lstStyle/>
          <a:p>
            <a:r>
              <a:rPr lang="en-US" dirty="0"/>
              <a:t>Playdoh Returned after Play time</a:t>
            </a:r>
          </a:p>
        </p:txBody>
      </p:sp>
      <p:sp>
        <p:nvSpPr>
          <p:cNvPr id="8" name="TextBox 7">
            <a:extLst>
              <a:ext uri="{FF2B5EF4-FFF2-40B4-BE49-F238E27FC236}">
                <a16:creationId xmlns:a16="http://schemas.microsoft.com/office/drawing/2014/main" id="{B5404AAC-9A3B-432B-908F-001D5E9EFAE0}"/>
              </a:ext>
            </a:extLst>
          </p:cNvPr>
          <p:cNvSpPr txBox="1"/>
          <p:nvPr/>
        </p:nvSpPr>
        <p:spPr>
          <a:xfrm>
            <a:off x="2461497" y="2076142"/>
            <a:ext cx="2044259" cy="369332"/>
          </a:xfrm>
          <a:prstGeom prst="rect">
            <a:avLst/>
          </a:prstGeom>
          <a:noFill/>
        </p:spPr>
        <p:txBody>
          <a:bodyPr wrap="square" rtlCol="0">
            <a:spAutoFit/>
          </a:bodyPr>
          <a:lstStyle/>
          <a:p>
            <a:r>
              <a:rPr lang="en-US" dirty="0"/>
              <a:t>Playdoh On Loan</a:t>
            </a:r>
          </a:p>
        </p:txBody>
      </p:sp>
      <p:sp>
        <p:nvSpPr>
          <p:cNvPr id="10" name="TextBox 9">
            <a:extLst>
              <a:ext uri="{FF2B5EF4-FFF2-40B4-BE49-F238E27FC236}">
                <a16:creationId xmlns:a16="http://schemas.microsoft.com/office/drawing/2014/main" id="{42F5509F-519D-4A60-9F22-02A4E6F9EF52}"/>
              </a:ext>
            </a:extLst>
          </p:cNvPr>
          <p:cNvSpPr txBox="1"/>
          <p:nvPr/>
        </p:nvSpPr>
        <p:spPr>
          <a:xfrm>
            <a:off x="2461497" y="2820165"/>
            <a:ext cx="2143605" cy="369332"/>
          </a:xfrm>
          <a:prstGeom prst="rect">
            <a:avLst/>
          </a:prstGeom>
          <a:noFill/>
          <a:ln>
            <a:solidFill>
              <a:srgbClr val="FF0000"/>
            </a:solidFill>
          </a:ln>
        </p:spPr>
        <p:txBody>
          <a:bodyPr wrap="square" rtlCol="0">
            <a:spAutoFit/>
          </a:bodyPr>
          <a:lstStyle/>
          <a:p>
            <a:r>
              <a:rPr lang="en-US" dirty="0"/>
              <a:t>Child 1 – Has Jar 1</a:t>
            </a:r>
          </a:p>
        </p:txBody>
      </p:sp>
      <p:sp>
        <p:nvSpPr>
          <p:cNvPr id="11" name="TextBox 10">
            <a:extLst>
              <a:ext uri="{FF2B5EF4-FFF2-40B4-BE49-F238E27FC236}">
                <a16:creationId xmlns:a16="http://schemas.microsoft.com/office/drawing/2014/main" id="{99C17147-E247-4E52-98FD-4D26A1219200}"/>
              </a:ext>
            </a:extLst>
          </p:cNvPr>
          <p:cNvSpPr txBox="1"/>
          <p:nvPr/>
        </p:nvSpPr>
        <p:spPr>
          <a:xfrm>
            <a:off x="2461497" y="3499529"/>
            <a:ext cx="2143605" cy="369332"/>
          </a:xfrm>
          <a:prstGeom prst="rect">
            <a:avLst/>
          </a:prstGeom>
          <a:noFill/>
          <a:ln>
            <a:solidFill>
              <a:schemeClr val="accent6"/>
            </a:solidFill>
          </a:ln>
        </p:spPr>
        <p:txBody>
          <a:bodyPr wrap="square" rtlCol="0">
            <a:spAutoFit/>
          </a:bodyPr>
          <a:lstStyle/>
          <a:p>
            <a:r>
              <a:rPr lang="en-US" dirty="0"/>
              <a:t>Child 2 - Has Jar 2</a:t>
            </a:r>
          </a:p>
        </p:txBody>
      </p:sp>
      <p:sp>
        <p:nvSpPr>
          <p:cNvPr id="12" name="TextBox 11">
            <a:extLst>
              <a:ext uri="{FF2B5EF4-FFF2-40B4-BE49-F238E27FC236}">
                <a16:creationId xmlns:a16="http://schemas.microsoft.com/office/drawing/2014/main" id="{8BCD92D7-8628-4A8D-9D33-C492AF9F4448}"/>
              </a:ext>
            </a:extLst>
          </p:cNvPr>
          <p:cNvSpPr txBox="1"/>
          <p:nvPr/>
        </p:nvSpPr>
        <p:spPr>
          <a:xfrm>
            <a:off x="2461497" y="4185089"/>
            <a:ext cx="2143605" cy="369332"/>
          </a:xfrm>
          <a:prstGeom prst="rect">
            <a:avLst/>
          </a:prstGeom>
          <a:noFill/>
          <a:ln>
            <a:solidFill>
              <a:schemeClr val="tx2"/>
            </a:solidFill>
          </a:ln>
        </p:spPr>
        <p:txBody>
          <a:bodyPr wrap="square" rtlCol="0">
            <a:spAutoFit/>
          </a:bodyPr>
          <a:lstStyle/>
          <a:p>
            <a:r>
              <a:rPr lang="en-US" dirty="0"/>
              <a:t>Child 3 - Has Jar 3</a:t>
            </a:r>
          </a:p>
        </p:txBody>
      </p:sp>
      <p:sp>
        <p:nvSpPr>
          <p:cNvPr id="13" name="TextBox 12">
            <a:extLst>
              <a:ext uri="{FF2B5EF4-FFF2-40B4-BE49-F238E27FC236}">
                <a16:creationId xmlns:a16="http://schemas.microsoft.com/office/drawing/2014/main" id="{815AABE6-DFEC-4FB7-946F-9D3BCBB5B778}"/>
              </a:ext>
            </a:extLst>
          </p:cNvPr>
          <p:cNvSpPr txBox="1"/>
          <p:nvPr/>
        </p:nvSpPr>
        <p:spPr>
          <a:xfrm>
            <a:off x="8356465" y="2801663"/>
            <a:ext cx="2120462" cy="369332"/>
          </a:xfrm>
          <a:prstGeom prst="rect">
            <a:avLst/>
          </a:prstGeom>
          <a:noFill/>
          <a:ln>
            <a:solidFill>
              <a:srgbClr val="FF0000"/>
            </a:solidFill>
          </a:ln>
        </p:spPr>
        <p:txBody>
          <a:bodyPr wrap="square" rtlCol="0">
            <a:spAutoFit/>
          </a:bodyPr>
          <a:lstStyle/>
          <a:p>
            <a:r>
              <a:rPr lang="en-US" dirty="0"/>
              <a:t>Child 1</a:t>
            </a:r>
          </a:p>
        </p:txBody>
      </p:sp>
      <p:sp>
        <p:nvSpPr>
          <p:cNvPr id="14" name="TextBox 13">
            <a:extLst>
              <a:ext uri="{FF2B5EF4-FFF2-40B4-BE49-F238E27FC236}">
                <a16:creationId xmlns:a16="http://schemas.microsoft.com/office/drawing/2014/main" id="{412F0B5C-1E7C-4A1F-96B1-68C562A875FD}"/>
              </a:ext>
            </a:extLst>
          </p:cNvPr>
          <p:cNvSpPr txBox="1"/>
          <p:nvPr/>
        </p:nvSpPr>
        <p:spPr>
          <a:xfrm>
            <a:off x="8356465" y="3515161"/>
            <a:ext cx="2120462" cy="369332"/>
          </a:xfrm>
          <a:prstGeom prst="rect">
            <a:avLst/>
          </a:prstGeom>
          <a:noFill/>
          <a:ln>
            <a:solidFill>
              <a:schemeClr val="accent6"/>
            </a:solidFill>
          </a:ln>
        </p:spPr>
        <p:txBody>
          <a:bodyPr wrap="square" rtlCol="0">
            <a:spAutoFit/>
          </a:bodyPr>
          <a:lstStyle/>
          <a:p>
            <a:r>
              <a:rPr lang="en-US" dirty="0"/>
              <a:t>Child 2</a:t>
            </a:r>
          </a:p>
        </p:txBody>
      </p:sp>
      <p:sp>
        <p:nvSpPr>
          <p:cNvPr id="15" name="TextBox 14">
            <a:extLst>
              <a:ext uri="{FF2B5EF4-FFF2-40B4-BE49-F238E27FC236}">
                <a16:creationId xmlns:a16="http://schemas.microsoft.com/office/drawing/2014/main" id="{D7007183-FDA4-4E2A-8570-58192CB67C92}"/>
              </a:ext>
            </a:extLst>
          </p:cNvPr>
          <p:cNvSpPr txBox="1"/>
          <p:nvPr/>
        </p:nvSpPr>
        <p:spPr>
          <a:xfrm>
            <a:off x="8356465" y="4185089"/>
            <a:ext cx="2120462" cy="369332"/>
          </a:xfrm>
          <a:prstGeom prst="rect">
            <a:avLst/>
          </a:prstGeom>
          <a:noFill/>
          <a:ln>
            <a:solidFill>
              <a:schemeClr val="tx2"/>
            </a:solidFill>
          </a:ln>
        </p:spPr>
        <p:txBody>
          <a:bodyPr wrap="square" rtlCol="0">
            <a:spAutoFit/>
          </a:bodyPr>
          <a:lstStyle/>
          <a:p>
            <a:r>
              <a:rPr lang="en-US" dirty="0"/>
              <a:t>Child 3</a:t>
            </a:r>
          </a:p>
        </p:txBody>
      </p:sp>
      <p:sp>
        <p:nvSpPr>
          <p:cNvPr id="16" name="TextBox 15">
            <a:extLst>
              <a:ext uri="{FF2B5EF4-FFF2-40B4-BE49-F238E27FC236}">
                <a16:creationId xmlns:a16="http://schemas.microsoft.com/office/drawing/2014/main" id="{9954A24C-6045-45D9-BA5A-8A94A7C665C7}"/>
              </a:ext>
            </a:extLst>
          </p:cNvPr>
          <p:cNvSpPr txBox="1"/>
          <p:nvPr/>
        </p:nvSpPr>
        <p:spPr>
          <a:xfrm>
            <a:off x="913795" y="4922080"/>
            <a:ext cx="7496503" cy="646331"/>
          </a:xfrm>
          <a:prstGeom prst="rect">
            <a:avLst/>
          </a:prstGeom>
          <a:noFill/>
        </p:spPr>
        <p:txBody>
          <a:bodyPr wrap="square" rtlCol="0">
            <a:spAutoFit/>
          </a:bodyPr>
          <a:lstStyle/>
          <a:p>
            <a:r>
              <a:rPr lang="en-US" dirty="0">
                <a:solidFill>
                  <a:srgbClr val="FFFF00"/>
                </a:solidFill>
              </a:rPr>
              <a:t>After play time is concluded every child returns their playdoh. So during the next play time they can be used again.</a:t>
            </a:r>
          </a:p>
        </p:txBody>
      </p:sp>
    </p:spTree>
    <p:extLst>
      <p:ext uri="{BB962C8B-B14F-4D97-AF65-F5344CB8AC3E}">
        <p14:creationId xmlns:p14="http://schemas.microsoft.com/office/powerpoint/2010/main" val="3696913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E0C51-BCBA-4865-8A3D-E3EABB3A85C1}"/>
              </a:ext>
            </a:extLst>
          </p:cNvPr>
          <p:cNvSpPr>
            <a:spLocks noGrp="1"/>
          </p:cNvSpPr>
          <p:nvPr>
            <p:ph type="title"/>
          </p:nvPr>
        </p:nvSpPr>
        <p:spPr/>
        <p:txBody>
          <a:bodyPr/>
          <a:lstStyle/>
          <a:p>
            <a:r>
              <a:rPr lang="en-US" dirty="0"/>
              <a:t>Dynamic  Memory</a:t>
            </a:r>
          </a:p>
        </p:txBody>
      </p:sp>
      <p:sp>
        <p:nvSpPr>
          <p:cNvPr id="3" name="Content Placeholder 2">
            <a:extLst>
              <a:ext uri="{FF2B5EF4-FFF2-40B4-BE49-F238E27FC236}">
                <a16:creationId xmlns:a16="http://schemas.microsoft.com/office/drawing/2014/main" id="{82BC0A98-C47E-4297-89B4-EE0D07B8EA92}"/>
              </a:ext>
            </a:extLst>
          </p:cNvPr>
          <p:cNvSpPr>
            <a:spLocks noGrp="1"/>
          </p:cNvSpPr>
          <p:nvPr>
            <p:ph idx="1"/>
          </p:nvPr>
        </p:nvSpPr>
        <p:spPr/>
        <p:txBody>
          <a:bodyPr>
            <a:normAutofit lnSpcReduction="10000"/>
          </a:bodyPr>
          <a:lstStyle/>
          <a:p>
            <a:r>
              <a:rPr lang="en-US" sz="2800" dirty="0"/>
              <a:t>In the case where we perhaps </a:t>
            </a:r>
            <a:r>
              <a:rPr lang="en-US" sz="2800" dirty="0">
                <a:solidFill>
                  <a:srgbClr val="FFFF00"/>
                </a:solidFill>
              </a:rPr>
              <a:t>don’t know how much memory we need </a:t>
            </a:r>
            <a:r>
              <a:rPr lang="en-US" sz="2800" dirty="0"/>
              <a:t>for our program’s needs until runtime (</a:t>
            </a:r>
            <a:r>
              <a:rPr lang="en-US" sz="2800" dirty="0">
                <a:solidFill>
                  <a:srgbClr val="FFFF00"/>
                </a:solidFill>
              </a:rPr>
              <a:t>if for example we require a user’s input to decide</a:t>
            </a:r>
            <a:r>
              <a:rPr lang="en-US" sz="2800" dirty="0"/>
              <a:t>), how are we able to request more resources at that time?</a:t>
            </a:r>
          </a:p>
          <a:p>
            <a:r>
              <a:rPr lang="en-US" sz="2800" dirty="0"/>
              <a:t>This is where the notion of </a:t>
            </a:r>
            <a:r>
              <a:rPr lang="en-US" sz="2800" dirty="0">
                <a:solidFill>
                  <a:srgbClr val="92D050"/>
                </a:solidFill>
              </a:rPr>
              <a:t>dynamically allocated memory </a:t>
            </a:r>
            <a:r>
              <a:rPr lang="en-US" sz="2800" dirty="0"/>
              <a:t>comes into play. The ability to on demand request more memory from the system during run time.</a:t>
            </a:r>
          </a:p>
        </p:txBody>
      </p:sp>
    </p:spTree>
    <p:extLst>
      <p:ext uri="{BB962C8B-B14F-4D97-AF65-F5344CB8AC3E}">
        <p14:creationId xmlns:p14="http://schemas.microsoft.com/office/powerpoint/2010/main" val="3504399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E0C51-BCBA-4865-8A3D-E3EABB3A85C1}"/>
              </a:ext>
            </a:extLst>
          </p:cNvPr>
          <p:cNvSpPr>
            <a:spLocks noGrp="1"/>
          </p:cNvSpPr>
          <p:nvPr>
            <p:ph type="title"/>
          </p:nvPr>
        </p:nvSpPr>
        <p:spPr/>
        <p:txBody>
          <a:bodyPr/>
          <a:lstStyle/>
          <a:p>
            <a:r>
              <a:rPr lang="en-US" dirty="0"/>
              <a:t>Dynamic  Memory</a:t>
            </a:r>
          </a:p>
        </p:txBody>
      </p:sp>
      <p:sp>
        <p:nvSpPr>
          <p:cNvPr id="4" name="TextBox 3">
            <a:extLst>
              <a:ext uri="{FF2B5EF4-FFF2-40B4-BE49-F238E27FC236}">
                <a16:creationId xmlns:a16="http://schemas.microsoft.com/office/drawing/2014/main" id="{FCC52167-2FB9-4238-BF7F-C17A87D1212E}"/>
              </a:ext>
            </a:extLst>
          </p:cNvPr>
          <p:cNvSpPr txBox="1"/>
          <p:nvPr/>
        </p:nvSpPr>
        <p:spPr>
          <a:xfrm>
            <a:off x="811923" y="2801663"/>
            <a:ext cx="2120462" cy="369332"/>
          </a:xfrm>
          <a:prstGeom prst="rect">
            <a:avLst/>
          </a:prstGeom>
          <a:noFill/>
          <a:ln>
            <a:solidFill>
              <a:srgbClr val="FF0000"/>
            </a:solidFill>
          </a:ln>
        </p:spPr>
        <p:txBody>
          <a:bodyPr wrap="square" rtlCol="0">
            <a:spAutoFit/>
          </a:bodyPr>
          <a:lstStyle/>
          <a:p>
            <a:r>
              <a:rPr lang="en-US" dirty="0"/>
              <a:t>Playdoh Jar 1</a:t>
            </a:r>
          </a:p>
        </p:txBody>
      </p:sp>
      <p:sp>
        <p:nvSpPr>
          <p:cNvPr id="5" name="TextBox 4">
            <a:extLst>
              <a:ext uri="{FF2B5EF4-FFF2-40B4-BE49-F238E27FC236}">
                <a16:creationId xmlns:a16="http://schemas.microsoft.com/office/drawing/2014/main" id="{FB80F112-A10D-444D-9656-C213B30A6EFF}"/>
              </a:ext>
            </a:extLst>
          </p:cNvPr>
          <p:cNvSpPr txBox="1"/>
          <p:nvPr/>
        </p:nvSpPr>
        <p:spPr>
          <a:xfrm>
            <a:off x="811923" y="3514396"/>
            <a:ext cx="2120462" cy="369332"/>
          </a:xfrm>
          <a:prstGeom prst="rect">
            <a:avLst/>
          </a:prstGeom>
          <a:noFill/>
          <a:ln>
            <a:solidFill>
              <a:schemeClr val="accent6"/>
            </a:solidFill>
          </a:ln>
        </p:spPr>
        <p:txBody>
          <a:bodyPr wrap="square" rtlCol="0">
            <a:spAutoFit/>
          </a:bodyPr>
          <a:lstStyle/>
          <a:p>
            <a:r>
              <a:rPr lang="en-US" dirty="0"/>
              <a:t>Playdoh Jar 2</a:t>
            </a:r>
          </a:p>
        </p:txBody>
      </p:sp>
      <p:sp>
        <p:nvSpPr>
          <p:cNvPr id="6" name="TextBox 5">
            <a:extLst>
              <a:ext uri="{FF2B5EF4-FFF2-40B4-BE49-F238E27FC236}">
                <a16:creationId xmlns:a16="http://schemas.microsoft.com/office/drawing/2014/main" id="{9CD9B235-C6F7-4EE0-A0B0-EF50EB850D46}"/>
              </a:ext>
            </a:extLst>
          </p:cNvPr>
          <p:cNvSpPr txBox="1"/>
          <p:nvPr/>
        </p:nvSpPr>
        <p:spPr>
          <a:xfrm>
            <a:off x="811923" y="4185089"/>
            <a:ext cx="2120462" cy="369332"/>
          </a:xfrm>
          <a:prstGeom prst="rect">
            <a:avLst/>
          </a:prstGeom>
          <a:noFill/>
          <a:ln>
            <a:solidFill>
              <a:schemeClr val="tx2"/>
            </a:solidFill>
          </a:ln>
        </p:spPr>
        <p:txBody>
          <a:bodyPr wrap="square" rtlCol="0">
            <a:spAutoFit/>
          </a:bodyPr>
          <a:lstStyle/>
          <a:p>
            <a:r>
              <a:rPr lang="en-US" dirty="0"/>
              <a:t>Playdoh Jar 3</a:t>
            </a:r>
          </a:p>
        </p:txBody>
      </p:sp>
      <p:sp>
        <p:nvSpPr>
          <p:cNvPr id="7" name="TextBox 6">
            <a:extLst>
              <a:ext uri="{FF2B5EF4-FFF2-40B4-BE49-F238E27FC236}">
                <a16:creationId xmlns:a16="http://schemas.microsoft.com/office/drawing/2014/main" id="{DD320D6D-83FD-4664-BDE0-69602070127C}"/>
              </a:ext>
            </a:extLst>
          </p:cNvPr>
          <p:cNvSpPr txBox="1"/>
          <p:nvPr/>
        </p:nvSpPr>
        <p:spPr>
          <a:xfrm>
            <a:off x="1237593" y="2184126"/>
            <a:ext cx="3271345" cy="369332"/>
          </a:xfrm>
          <a:prstGeom prst="rect">
            <a:avLst/>
          </a:prstGeom>
          <a:noFill/>
        </p:spPr>
        <p:txBody>
          <a:bodyPr wrap="square" rtlCol="0">
            <a:spAutoFit/>
          </a:bodyPr>
          <a:lstStyle/>
          <a:p>
            <a:r>
              <a:rPr lang="en-US" dirty="0"/>
              <a:t>Playdoh Supply and Children</a:t>
            </a:r>
          </a:p>
        </p:txBody>
      </p:sp>
      <p:sp>
        <p:nvSpPr>
          <p:cNvPr id="8" name="TextBox 7">
            <a:extLst>
              <a:ext uri="{FF2B5EF4-FFF2-40B4-BE49-F238E27FC236}">
                <a16:creationId xmlns:a16="http://schemas.microsoft.com/office/drawing/2014/main" id="{32477A28-0C0A-4275-8428-5DF74A1492A5}"/>
              </a:ext>
            </a:extLst>
          </p:cNvPr>
          <p:cNvSpPr txBox="1"/>
          <p:nvPr/>
        </p:nvSpPr>
        <p:spPr>
          <a:xfrm>
            <a:off x="6445472" y="2184126"/>
            <a:ext cx="2044259" cy="369332"/>
          </a:xfrm>
          <a:prstGeom prst="rect">
            <a:avLst/>
          </a:prstGeom>
          <a:noFill/>
        </p:spPr>
        <p:txBody>
          <a:bodyPr wrap="square" rtlCol="0">
            <a:spAutoFit/>
          </a:bodyPr>
          <a:lstStyle/>
          <a:p>
            <a:r>
              <a:rPr lang="en-US" dirty="0"/>
              <a:t>Playdoh On Loan</a:t>
            </a:r>
          </a:p>
        </p:txBody>
      </p:sp>
      <p:sp>
        <p:nvSpPr>
          <p:cNvPr id="9" name="TextBox 8">
            <a:extLst>
              <a:ext uri="{FF2B5EF4-FFF2-40B4-BE49-F238E27FC236}">
                <a16:creationId xmlns:a16="http://schemas.microsoft.com/office/drawing/2014/main" id="{9D338D41-E5BF-4F92-82FA-B2969524F6D3}"/>
              </a:ext>
            </a:extLst>
          </p:cNvPr>
          <p:cNvSpPr txBox="1"/>
          <p:nvPr/>
        </p:nvSpPr>
        <p:spPr>
          <a:xfrm>
            <a:off x="6445472" y="2801663"/>
            <a:ext cx="2143605" cy="369332"/>
          </a:xfrm>
          <a:prstGeom prst="rect">
            <a:avLst/>
          </a:prstGeom>
          <a:noFill/>
          <a:ln>
            <a:solidFill>
              <a:srgbClr val="FF0000"/>
            </a:solidFill>
          </a:ln>
        </p:spPr>
        <p:txBody>
          <a:bodyPr wrap="square" rtlCol="0">
            <a:spAutoFit/>
          </a:bodyPr>
          <a:lstStyle/>
          <a:p>
            <a:r>
              <a:rPr lang="en-US" dirty="0"/>
              <a:t>Child 1 – Has Jar 1</a:t>
            </a:r>
          </a:p>
        </p:txBody>
      </p:sp>
      <p:sp>
        <p:nvSpPr>
          <p:cNvPr id="10" name="TextBox 9">
            <a:extLst>
              <a:ext uri="{FF2B5EF4-FFF2-40B4-BE49-F238E27FC236}">
                <a16:creationId xmlns:a16="http://schemas.microsoft.com/office/drawing/2014/main" id="{66C46561-AE05-4FE2-B247-CD461CF260EA}"/>
              </a:ext>
            </a:extLst>
          </p:cNvPr>
          <p:cNvSpPr txBox="1"/>
          <p:nvPr/>
        </p:nvSpPr>
        <p:spPr>
          <a:xfrm>
            <a:off x="6445471" y="3514397"/>
            <a:ext cx="2143605" cy="369332"/>
          </a:xfrm>
          <a:prstGeom prst="rect">
            <a:avLst/>
          </a:prstGeom>
          <a:noFill/>
          <a:ln>
            <a:solidFill>
              <a:schemeClr val="accent6"/>
            </a:solidFill>
          </a:ln>
        </p:spPr>
        <p:txBody>
          <a:bodyPr wrap="square" rtlCol="0">
            <a:spAutoFit/>
          </a:bodyPr>
          <a:lstStyle/>
          <a:p>
            <a:r>
              <a:rPr lang="en-US" dirty="0"/>
              <a:t>Child 2 - Has Jar 2</a:t>
            </a:r>
          </a:p>
        </p:txBody>
      </p:sp>
      <p:sp>
        <p:nvSpPr>
          <p:cNvPr id="11" name="TextBox 10">
            <a:extLst>
              <a:ext uri="{FF2B5EF4-FFF2-40B4-BE49-F238E27FC236}">
                <a16:creationId xmlns:a16="http://schemas.microsoft.com/office/drawing/2014/main" id="{760DCEDA-739D-4856-9D5B-FC58D2DE4200}"/>
              </a:ext>
            </a:extLst>
          </p:cNvPr>
          <p:cNvSpPr txBox="1"/>
          <p:nvPr/>
        </p:nvSpPr>
        <p:spPr>
          <a:xfrm>
            <a:off x="6445471" y="4185090"/>
            <a:ext cx="2143605" cy="369332"/>
          </a:xfrm>
          <a:prstGeom prst="rect">
            <a:avLst/>
          </a:prstGeom>
          <a:noFill/>
          <a:ln>
            <a:solidFill>
              <a:schemeClr val="tx2"/>
            </a:solidFill>
          </a:ln>
        </p:spPr>
        <p:txBody>
          <a:bodyPr wrap="square" rtlCol="0">
            <a:spAutoFit/>
          </a:bodyPr>
          <a:lstStyle/>
          <a:p>
            <a:r>
              <a:rPr lang="en-US" dirty="0"/>
              <a:t>Child 3 - Has Jar 3</a:t>
            </a:r>
          </a:p>
        </p:txBody>
      </p:sp>
      <p:sp>
        <p:nvSpPr>
          <p:cNvPr id="12" name="TextBox 11">
            <a:extLst>
              <a:ext uri="{FF2B5EF4-FFF2-40B4-BE49-F238E27FC236}">
                <a16:creationId xmlns:a16="http://schemas.microsoft.com/office/drawing/2014/main" id="{B16EE34A-3052-4901-B82D-87F6526CE249}"/>
              </a:ext>
            </a:extLst>
          </p:cNvPr>
          <p:cNvSpPr txBox="1"/>
          <p:nvPr/>
        </p:nvSpPr>
        <p:spPr>
          <a:xfrm>
            <a:off x="3239813" y="2801663"/>
            <a:ext cx="2120462" cy="369332"/>
          </a:xfrm>
          <a:prstGeom prst="rect">
            <a:avLst/>
          </a:prstGeom>
          <a:noFill/>
          <a:ln>
            <a:solidFill>
              <a:srgbClr val="FF0000"/>
            </a:solidFill>
          </a:ln>
        </p:spPr>
        <p:txBody>
          <a:bodyPr wrap="square" rtlCol="0">
            <a:spAutoFit/>
          </a:bodyPr>
          <a:lstStyle/>
          <a:p>
            <a:r>
              <a:rPr lang="en-US" dirty="0"/>
              <a:t>Child 1</a:t>
            </a:r>
          </a:p>
        </p:txBody>
      </p:sp>
      <p:sp>
        <p:nvSpPr>
          <p:cNvPr id="13" name="TextBox 12">
            <a:extLst>
              <a:ext uri="{FF2B5EF4-FFF2-40B4-BE49-F238E27FC236}">
                <a16:creationId xmlns:a16="http://schemas.microsoft.com/office/drawing/2014/main" id="{DA77DA91-7A1C-482C-860A-654BEAA8AC8C}"/>
              </a:ext>
            </a:extLst>
          </p:cNvPr>
          <p:cNvSpPr txBox="1"/>
          <p:nvPr/>
        </p:nvSpPr>
        <p:spPr>
          <a:xfrm>
            <a:off x="3239813" y="3515161"/>
            <a:ext cx="2120462" cy="369332"/>
          </a:xfrm>
          <a:prstGeom prst="rect">
            <a:avLst/>
          </a:prstGeom>
          <a:noFill/>
          <a:ln>
            <a:solidFill>
              <a:schemeClr val="accent6"/>
            </a:solidFill>
          </a:ln>
        </p:spPr>
        <p:txBody>
          <a:bodyPr wrap="square" rtlCol="0">
            <a:spAutoFit/>
          </a:bodyPr>
          <a:lstStyle/>
          <a:p>
            <a:r>
              <a:rPr lang="en-US" dirty="0"/>
              <a:t>Child 2</a:t>
            </a:r>
          </a:p>
        </p:txBody>
      </p:sp>
      <p:sp>
        <p:nvSpPr>
          <p:cNvPr id="14" name="TextBox 13">
            <a:extLst>
              <a:ext uri="{FF2B5EF4-FFF2-40B4-BE49-F238E27FC236}">
                <a16:creationId xmlns:a16="http://schemas.microsoft.com/office/drawing/2014/main" id="{4F5F47C9-A718-4117-A321-C58FCB128FC6}"/>
              </a:ext>
            </a:extLst>
          </p:cNvPr>
          <p:cNvSpPr txBox="1"/>
          <p:nvPr/>
        </p:nvSpPr>
        <p:spPr>
          <a:xfrm>
            <a:off x="3239813" y="4185089"/>
            <a:ext cx="2120462" cy="369332"/>
          </a:xfrm>
          <a:prstGeom prst="rect">
            <a:avLst/>
          </a:prstGeom>
          <a:noFill/>
          <a:ln>
            <a:solidFill>
              <a:schemeClr val="tx2"/>
            </a:solidFill>
          </a:ln>
        </p:spPr>
        <p:txBody>
          <a:bodyPr wrap="square" rtlCol="0">
            <a:spAutoFit/>
          </a:bodyPr>
          <a:lstStyle/>
          <a:p>
            <a:r>
              <a:rPr lang="en-US" dirty="0"/>
              <a:t>Child 3</a:t>
            </a:r>
          </a:p>
        </p:txBody>
      </p:sp>
      <p:sp>
        <p:nvSpPr>
          <p:cNvPr id="16" name="TextBox 15">
            <a:extLst>
              <a:ext uri="{FF2B5EF4-FFF2-40B4-BE49-F238E27FC236}">
                <a16:creationId xmlns:a16="http://schemas.microsoft.com/office/drawing/2014/main" id="{00BF3EBE-4C74-4FFC-95D8-54F622825476}"/>
              </a:ext>
            </a:extLst>
          </p:cNvPr>
          <p:cNvSpPr txBox="1"/>
          <p:nvPr/>
        </p:nvSpPr>
        <p:spPr>
          <a:xfrm>
            <a:off x="6457042" y="4855783"/>
            <a:ext cx="2120462" cy="369332"/>
          </a:xfrm>
          <a:prstGeom prst="rect">
            <a:avLst/>
          </a:prstGeom>
          <a:noFill/>
          <a:ln>
            <a:solidFill>
              <a:srgbClr val="FFFF00"/>
            </a:solidFill>
          </a:ln>
        </p:spPr>
        <p:txBody>
          <a:bodyPr wrap="square" rtlCol="0">
            <a:spAutoFit/>
          </a:bodyPr>
          <a:lstStyle/>
          <a:p>
            <a:r>
              <a:rPr lang="en-US" dirty="0"/>
              <a:t>Child 4</a:t>
            </a:r>
          </a:p>
        </p:txBody>
      </p:sp>
      <p:cxnSp>
        <p:nvCxnSpPr>
          <p:cNvPr id="18" name="Straight Arrow Connector 17">
            <a:extLst>
              <a:ext uri="{FF2B5EF4-FFF2-40B4-BE49-F238E27FC236}">
                <a16:creationId xmlns:a16="http://schemas.microsoft.com/office/drawing/2014/main" id="{ED0720BB-9E6F-4396-BF3B-CF912EEEC555}"/>
              </a:ext>
            </a:extLst>
          </p:cNvPr>
          <p:cNvCxnSpPr>
            <a:cxnSpLocks/>
            <a:stCxn id="20" idx="3"/>
            <a:endCxn id="16" idx="2"/>
          </p:cNvCxnSpPr>
          <p:nvPr/>
        </p:nvCxnSpPr>
        <p:spPr>
          <a:xfrm flipV="1">
            <a:off x="6006663" y="5225115"/>
            <a:ext cx="1510610" cy="763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1E28364-C002-4E5F-89F8-FD05CB6F9E43}"/>
              </a:ext>
            </a:extLst>
          </p:cNvPr>
          <p:cNvSpPr txBox="1"/>
          <p:nvPr/>
        </p:nvSpPr>
        <p:spPr>
          <a:xfrm>
            <a:off x="252249" y="5526476"/>
            <a:ext cx="5754414" cy="923330"/>
          </a:xfrm>
          <a:prstGeom prst="rect">
            <a:avLst/>
          </a:prstGeom>
          <a:noFill/>
        </p:spPr>
        <p:txBody>
          <a:bodyPr wrap="square" rtlCol="0">
            <a:spAutoFit/>
          </a:bodyPr>
          <a:lstStyle/>
          <a:p>
            <a:r>
              <a:rPr lang="en-US" dirty="0"/>
              <a:t>A temporary child enters our daycare just for today after all the playdoh has been assigned. </a:t>
            </a:r>
            <a:r>
              <a:rPr lang="en-US" dirty="0">
                <a:solidFill>
                  <a:srgbClr val="92D050"/>
                </a:solidFill>
              </a:rPr>
              <a:t>Will they not have any to play with?</a:t>
            </a:r>
          </a:p>
        </p:txBody>
      </p:sp>
    </p:spTree>
    <p:extLst>
      <p:ext uri="{BB962C8B-B14F-4D97-AF65-F5344CB8AC3E}">
        <p14:creationId xmlns:p14="http://schemas.microsoft.com/office/powerpoint/2010/main" val="363626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E0C51-BCBA-4865-8A3D-E3EABB3A85C1}"/>
              </a:ext>
            </a:extLst>
          </p:cNvPr>
          <p:cNvSpPr>
            <a:spLocks noGrp="1"/>
          </p:cNvSpPr>
          <p:nvPr>
            <p:ph type="title"/>
          </p:nvPr>
        </p:nvSpPr>
        <p:spPr/>
        <p:txBody>
          <a:bodyPr/>
          <a:lstStyle/>
          <a:p>
            <a:r>
              <a:rPr lang="en-US" dirty="0"/>
              <a:t>Dynamic  Memory</a:t>
            </a:r>
          </a:p>
        </p:txBody>
      </p:sp>
      <p:sp>
        <p:nvSpPr>
          <p:cNvPr id="4" name="TextBox 3">
            <a:extLst>
              <a:ext uri="{FF2B5EF4-FFF2-40B4-BE49-F238E27FC236}">
                <a16:creationId xmlns:a16="http://schemas.microsoft.com/office/drawing/2014/main" id="{FCC52167-2FB9-4238-BF7F-C17A87D1212E}"/>
              </a:ext>
            </a:extLst>
          </p:cNvPr>
          <p:cNvSpPr txBox="1"/>
          <p:nvPr/>
        </p:nvSpPr>
        <p:spPr>
          <a:xfrm>
            <a:off x="811923" y="2801663"/>
            <a:ext cx="2120462" cy="369332"/>
          </a:xfrm>
          <a:prstGeom prst="rect">
            <a:avLst/>
          </a:prstGeom>
          <a:noFill/>
          <a:ln>
            <a:solidFill>
              <a:srgbClr val="FF0000"/>
            </a:solidFill>
          </a:ln>
        </p:spPr>
        <p:txBody>
          <a:bodyPr wrap="square" rtlCol="0">
            <a:spAutoFit/>
          </a:bodyPr>
          <a:lstStyle/>
          <a:p>
            <a:r>
              <a:rPr lang="en-US" dirty="0"/>
              <a:t>Playdoh Jar 1</a:t>
            </a:r>
          </a:p>
        </p:txBody>
      </p:sp>
      <p:sp>
        <p:nvSpPr>
          <p:cNvPr id="5" name="TextBox 4">
            <a:extLst>
              <a:ext uri="{FF2B5EF4-FFF2-40B4-BE49-F238E27FC236}">
                <a16:creationId xmlns:a16="http://schemas.microsoft.com/office/drawing/2014/main" id="{FB80F112-A10D-444D-9656-C213B30A6EFF}"/>
              </a:ext>
            </a:extLst>
          </p:cNvPr>
          <p:cNvSpPr txBox="1"/>
          <p:nvPr/>
        </p:nvSpPr>
        <p:spPr>
          <a:xfrm>
            <a:off x="811923" y="3514396"/>
            <a:ext cx="2120462" cy="369332"/>
          </a:xfrm>
          <a:prstGeom prst="rect">
            <a:avLst/>
          </a:prstGeom>
          <a:noFill/>
          <a:ln>
            <a:solidFill>
              <a:schemeClr val="accent6"/>
            </a:solidFill>
          </a:ln>
        </p:spPr>
        <p:txBody>
          <a:bodyPr wrap="square" rtlCol="0">
            <a:spAutoFit/>
          </a:bodyPr>
          <a:lstStyle/>
          <a:p>
            <a:r>
              <a:rPr lang="en-US" dirty="0"/>
              <a:t>Playdoh Jar 2</a:t>
            </a:r>
          </a:p>
        </p:txBody>
      </p:sp>
      <p:sp>
        <p:nvSpPr>
          <p:cNvPr id="6" name="TextBox 5">
            <a:extLst>
              <a:ext uri="{FF2B5EF4-FFF2-40B4-BE49-F238E27FC236}">
                <a16:creationId xmlns:a16="http://schemas.microsoft.com/office/drawing/2014/main" id="{9CD9B235-C6F7-4EE0-A0B0-EF50EB850D46}"/>
              </a:ext>
            </a:extLst>
          </p:cNvPr>
          <p:cNvSpPr txBox="1"/>
          <p:nvPr/>
        </p:nvSpPr>
        <p:spPr>
          <a:xfrm>
            <a:off x="811923" y="4185089"/>
            <a:ext cx="2120462" cy="369332"/>
          </a:xfrm>
          <a:prstGeom prst="rect">
            <a:avLst/>
          </a:prstGeom>
          <a:noFill/>
          <a:ln>
            <a:solidFill>
              <a:schemeClr val="tx2"/>
            </a:solidFill>
          </a:ln>
        </p:spPr>
        <p:txBody>
          <a:bodyPr wrap="square" rtlCol="0">
            <a:spAutoFit/>
          </a:bodyPr>
          <a:lstStyle/>
          <a:p>
            <a:r>
              <a:rPr lang="en-US" dirty="0"/>
              <a:t>Playdoh Jar 3</a:t>
            </a:r>
          </a:p>
        </p:txBody>
      </p:sp>
      <p:sp>
        <p:nvSpPr>
          <p:cNvPr id="7" name="TextBox 6">
            <a:extLst>
              <a:ext uri="{FF2B5EF4-FFF2-40B4-BE49-F238E27FC236}">
                <a16:creationId xmlns:a16="http://schemas.microsoft.com/office/drawing/2014/main" id="{DD320D6D-83FD-4664-BDE0-69602070127C}"/>
              </a:ext>
            </a:extLst>
          </p:cNvPr>
          <p:cNvSpPr txBox="1"/>
          <p:nvPr/>
        </p:nvSpPr>
        <p:spPr>
          <a:xfrm>
            <a:off x="1237593" y="2184126"/>
            <a:ext cx="3271345" cy="369332"/>
          </a:xfrm>
          <a:prstGeom prst="rect">
            <a:avLst/>
          </a:prstGeom>
          <a:noFill/>
        </p:spPr>
        <p:txBody>
          <a:bodyPr wrap="square" rtlCol="0">
            <a:spAutoFit/>
          </a:bodyPr>
          <a:lstStyle/>
          <a:p>
            <a:r>
              <a:rPr lang="en-US" dirty="0"/>
              <a:t>Playdoh Supply and Children</a:t>
            </a:r>
          </a:p>
        </p:txBody>
      </p:sp>
      <p:sp>
        <p:nvSpPr>
          <p:cNvPr id="8" name="TextBox 7">
            <a:extLst>
              <a:ext uri="{FF2B5EF4-FFF2-40B4-BE49-F238E27FC236}">
                <a16:creationId xmlns:a16="http://schemas.microsoft.com/office/drawing/2014/main" id="{32477A28-0C0A-4275-8428-5DF74A1492A5}"/>
              </a:ext>
            </a:extLst>
          </p:cNvPr>
          <p:cNvSpPr txBox="1"/>
          <p:nvPr/>
        </p:nvSpPr>
        <p:spPr>
          <a:xfrm>
            <a:off x="6445472" y="2184126"/>
            <a:ext cx="2044259" cy="369332"/>
          </a:xfrm>
          <a:prstGeom prst="rect">
            <a:avLst/>
          </a:prstGeom>
          <a:noFill/>
        </p:spPr>
        <p:txBody>
          <a:bodyPr wrap="square" rtlCol="0">
            <a:spAutoFit/>
          </a:bodyPr>
          <a:lstStyle/>
          <a:p>
            <a:r>
              <a:rPr lang="en-US" dirty="0"/>
              <a:t>Playdoh On Loan</a:t>
            </a:r>
          </a:p>
        </p:txBody>
      </p:sp>
      <p:sp>
        <p:nvSpPr>
          <p:cNvPr id="9" name="TextBox 8">
            <a:extLst>
              <a:ext uri="{FF2B5EF4-FFF2-40B4-BE49-F238E27FC236}">
                <a16:creationId xmlns:a16="http://schemas.microsoft.com/office/drawing/2014/main" id="{9D338D41-E5BF-4F92-82FA-B2969524F6D3}"/>
              </a:ext>
            </a:extLst>
          </p:cNvPr>
          <p:cNvSpPr txBox="1"/>
          <p:nvPr/>
        </p:nvSpPr>
        <p:spPr>
          <a:xfrm>
            <a:off x="6445472" y="2801663"/>
            <a:ext cx="2143605" cy="369332"/>
          </a:xfrm>
          <a:prstGeom prst="rect">
            <a:avLst/>
          </a:prstGeom>
          <a:noFill/>
          <a:ln>
            <a:solidFill>
              <a:srgbClr val="FF0000"/>
            </a:solidFill>
          </a:ln>
        </p:spPr>
        <p:txBody>
          <a:bodyPr wrap="square" rtlCol="0">
            <a:spAutoFit/>
          </a:bodyPr>
          <a:lstStyle/>
          <a:p>
            <a:r>
              <a:rPr lang="en-US" dirty="0"/>
              <a:t>Child 1 – Has Jar 1</a:t>
            </a:r>
          </a:p>
        </p:txBody>
      </p:sp>
      <p:sp>
        <p:nvSpPr>
          <p:cNvPr id="10" name="TextBox 9">
            <a:extLst>
              <a:ext uri="{FF2B5EF4-FFF2-40B4-BE49-F238E27FC236}">
                <a16:creationId xmlns:a16="http://schemas.microsoft.com/office/drawing/2014/main" id="{66C46561-AE05-4FE2-B247-CD461CF260EA}"/>
              </a:ext>
            </a:extLst>
          </p:cNvPr>
          <p:cNvSpPr txBox="1"/>
          <p:nvPr/>
        </p:nvSpPr>
        <p:spPr>
          <a:xfrm>
            <a:off x="6445471" y="3514397"/>
            <a:ext cx="2143605" cy="369332"/>
          </a:xfrm>
          <a:prstGeom prst="rect">
            <a:avLst/>
          </a:prstGeom>
          <a:noFill/>
          <a:ln>
            <a:solidFill>
              <a:schemeClr val="accent6"/>
            </a:solidFill>
          </a:ln>
        </p:spPr>
        <p:txBody>
          <a:bodyPr wrap="square" rtlCol="0">
            <a:spAutoFit/>
          </a:bodyPr>
          <a:lstStyle/>
          <a:p>
            <a:r>
              <a:rPr lang="en-US" dirty="0"/>
              <a:t>Child 2 - Has Jar 2</a:t>
            </a:r>
          </a:p>
        </p:txBody>
      </p:sp>
      <p:sp>
        <p:nvSpPr>
          <p:cNvPr id="11" name="TextBox 10">
            <a:extLst>
              <a:ext uri="{FF2B5EF4-FFF2-40B4-BE49-F238E27FC236}">
                <a16:creationId xmlns:a16="http://schemas.microsoft.com/office/drawing/2014/main" id="{760DCEDA-739D-4856-9D5B-FC58D2DE4200}"/>
              </a:ext>
            </a:extLst>
          </p:cNvPr>
          <p:cNvSpPr txBox="1"/>
          <p:nvPr/>
        </p:nvSpPr>
        <p:spPr>
          <a:xfrm>
            <a:off x="6445471" y="4185090"/>
            <a:ext cx="2143605" cy="369332"/>
          </a:xfrm>
          <a:prstGeom prst="rect">
            <a:avLst/>
          </a:prstGeom>
          <a:noFill/>
          <a:ln>
            <a:solidFill>
              <a:schemeClr val="tx2"/>
            </a:solidFill>
          </a:ln>
        </p:spPr>
        <p:txBody>
          <a:bodyPr wrap="square" rtlCol="0">
            <a:spAutoFit/>
          </a:bodyPr>
          <a:lstStyle/>
          <a:p>
            <a:r>
              <a:rPr lang="en-US" dirty="0"/>
              <a:t>Child 3 - Has Jar 3</a:t>
            </a:r>
          </a:p>
        </p:txBody>
      </p:sp>
      <p:sp>
        <p:nvSpPr>
          <p:cNvPr id="12" name="TextBox 11">
            <a:extLst>
              <a:ext uri="{FF2B5EF4-FFF2-40B4-BE49-F238E27FC236}">
                <a16:creationId xmlns:a16="http://schemas.microsoft.com/office/drawing/2014/main" id="{B16EE34A-3052-4901-B82D-87F6526CE249}"/>
              </a:ext>
            </a:extLst>
          </p:cNvPr>
          <p:cNvSpPr txBox="1"/>
          <p:nvPr/>
        </p:nvSpPr>
        <p:spPr>
          <a:xfrm>
            <a:off x="3239813" y="2801663"/>
            <a:ext cx="2120462" cy="369332"/>
          </a:xfrm>
          <a:prstGeom prst="rect">
            <a:avLst/>
          </a:prstGeom>
          <a:noFill/>
          <a:ln>
            <a:solidFill>
              <a:srgbClr val="FF0000"/>
            </a:solidFill>
          </a:ln>
        </p:spPr>
        <p:txBody>
          <a:bodyPr wrap="square" rtlCol="0">
            <a:spAutoFit/>
          </a:bodyPr>
          <a:lstStyle/>
          <a:p>
            <a:r>
              <a:rPr lang="en-US" dirty="0"/>
              <a:t>Child 1</a:t>
            </a:r>
          </a:p>
        </p:txBody>
      </p:sp>
      <p:sp>
        <p:nvSpPr>
          <p:cNvPr id="13" name="TextBox 12">
            <a:extLst>
              <a:ext uri="{FF2B5EF4-FFF2-40B4-BE49-F238E27FC236}">
                <a16:creationId xmlns:a16="http://schemas.microsoft.com/office/drawing/2014/main" id="{DA77DA91-7A1C-482C-860A-654BEAA8AC8C}"/>
              </a:ext>
            </a:extLst>
          </p:cNvPr>
          <p:cNvSpPr txBox="1"/>
          <p:nvPr/>
        </p:nvSpPr>
        <p:spPr>
          <a:xfrm>
            <a:off x="3239813" y="3515161"/>
            <a:ext cx="2120462" cy="369332"/>
          </a:xfrm>
          <a:prstGeom prst="rect">
            <a:avLst/>
          </a:prstGeom>
          <a:noFill/>
          <a:ln>
            <a:solidFill>
              <a:schemeClr val="accent6"/>
            </a:solidFill>
          </a:ln>
        </p:spPr>
        <p:txBody>
          <a:bodyPr wrap="square" rtlCol="0">
            <a:spAutoFit/>
          </a:bodyPr>
          <a:lstStyle/>
          <a:p>
            <a:r>
              <a:rPr lang="en-US" dirty="0"/>
              <a:t>Child 2</a:t>
            </a:r>
          </a:p>
        </p:txBody>
      </p:sp>
      <p:sp>
        <p:nvSpPr>
          <p:cNvPr id="14" name="TextBox 13">
            <a:extLst>
              <a:ext uri="{FF2B5EF4-FFF2-40B4-BE49-F238E27FC236}">
                <a16:creationId xmlns:a16="http://schemas.microsoft.com/office/drawing/2014/main" id="{4F5F47C9-A718-4117-A321-C58FCB128FC6}"/>
              </a:ext>
            </a:extLst>
          </p:cNvPr>
          <p:cNvSpPr txBox="1"/>
          <p:nvPr/>
        </p:nvSpPr>
        <p:spPr>
          <a:xfrm>
            <a:off x="3239813" y="4185089"/>
            <a:ext cx="2120462" cy="369332"/>
          </a:xfrm>
          <a:prstGeom prst="rect">
            <a:avLst/>
          </a:prstGeom>
          <a:noFill/>
          <a:ln>
            <a:solidFill>
              <a:schemeClr val="tx2"/>
            </a:solidFill>
          </a:ln>
        </p:spPr>
        <p:txBody>
          <a:bodyPr wrap="square" rtlCol="0">
            <a:spAutoFit/>
          </a:bodyPr>
          <a:lstStyle/>
          <a:p>
            <a:r>
              <a:rPr lang="en-US" dirty="0"/>
              <a:t>Child 3</a:t>
            </a:r>
          </a:p>
        </p:txBody>
      </p:sp>
      <p:sp>
        <p:nvSpPr>
          <p:cNvPr id="16" name="TextBox 15">
            <a:extLst>
              <a:ext uri="{FF2B5EF4-FFF2-40B4-BE49-F238E27FC236}">
                <a16:creationId xmlns:a16="http://schemas.microsoft.com/office/drawing/2014/main" id="{00BF3EBE-4C74-4FFC-95D8-54F622825476}"/>
              </a:ext>
            </a:extLst>
          </p:cNvPr>
          <p:cNvSpPr txBox="1"/>
          <p:nvPr/>
        </p:nvSpPr>
        <p:spPr>
          <a:xfrm>
            <a:off x="6457042" y="4855783"/>
            <a:ext cx="2120462" cy="369332"/>
          </a:xfrm>
          <a:prstGeom prst="rect">
            <a:avLst/>
          </a:prstGeom>
          <a:noFill/>
          <a:ln>
            <a:solidFill>
              <a:srgbClr val="FFFF00"/>
            </a:solidFill>
          </a:ln>
        </p:spPr>
        <p:txBody>
          <a:bodyPr wrap="square" rtlCol="0">
            <a:spAutoFit/>
          </a:bodyPr>
          <a:lstStyle/>
          <a:p>
            <a:r>
              <a:rPr lang="en-US" dirty="0"/>
              <a:t>Child 4</a:t>
            </a:r>
          </a:p>
        </p:txBody>
      </p:sp>
      <p:sp>
        <p:nvSpPr>
          <p:cNvPr id="22" name="TextBox 21">
            <a:extLst>
              <a:ext uri="{FF2B5EF4-FFF2-40B4-BE49-F238E27FC236}">
                <a16:creationId xmlns:a16="http://schemas.microsoft.com/office/drawing/2014/main" id="{543795F1-2402-4B01-98EE-55B97040CCC8}"/>
              </a:ext>
            </a:extLst>
          </p:cNvPr>
          <p:cNvSpPr txBox="1"/>
          <p:nvPr/>
        </p:nvSpPr>
        <p:spPr>
          <a:xfrm>
            <a:off x="9173160" y="2184126"/>
            <a:ext cx="2044259" cy="369332"/>
          </a:xfrm>
          <a:prstGeom prst="rect">
            <a:avLst/>
          </a:prstGeom>
          <a:noFill/>
        </p:spPr>
        <p:txBody>
          <a:bodyPr wrap="square" rtlCol="0">
            <a:spAutoFit/>
          </a:bodyPr>
          <a:lstStyle/>
          <a:p>
            <a:r>
              <a:rPr lang="en-US" dirty="0"/>
              <a:t>Dynamic Playdoh</a:t>
            </a:r>
          </a:p>
        </p:txBody>
      </p:sp>
      <p:sp>
        <p:nvSpPr>
          <p:cNvPr id="23" name="TextBox 22">
            <a:extLst>
              <a:ext uri="{FF2B5EF4-FFF2-40B4-BE49-F238E27FC236}">
                <a16:creationId xmlns:a16="http://schemas.microsoft.com/office/drawing/2014/main" id="{0CD75137-A821-4194-BD17-6F2651E6C775}"/>
              </a:ext>
            </a:extLst>
          </p:cNvPr>
          <p:cNvSpPr txBox="1"/>
          <p:nvPr/>
        </p:nvSpPr>
        <p:spPr>
          <a:xfrm>
            <a:off x="9404135" y="2691173"/>
            <a:ext cx="2120462" cy="369332"/>
          </a:xfrm>
          <a:prstGeom prst="rect">
            <a:avLst/>
          </a:prstGeom>
          <a:noFill/>
          <a:ln>
            <a:solidFill>
              <a:srgbClr val="FFFF00"/>
            </a:solidFill>
          </a:ln>
        </p:spPr>
        <p:txBody>
          <a:bodyPr wrap="square" rtlCol="0">
            <a:spAutoFit/>
          </a:bodyPr>
          <a:lstStyle/>
          <a:p>
            <a:r>
              <a:rPr lang="en-US" dirty="0"/>
              <a:t>Playdoh Jar 4</a:t>
            </a:r>
          </a:p>
        </p:txBody>
      </p:sp>
      <p:cxnSp>
        <p:nvCxnSpPr>
          <p:cNvPr id="25" name="Straight Arrow Connector 24">
            <a:extLst>
              <a:ext uri="{FF2B5EF4-FFF2-40B4-BE49-F238E27FC236}">
                <a16:creationId xmlns:a16="http://schemas.microsoft.com/office/drawing/2014/main" id="{815DC4D1-D512-4245-BA84-AC0DF013DC5F}"/>
              </a:ext>
            </a:extLst>
          </p:cNvPr>
          <p:cNvCxnSpPr>
            <a:stCxn id="23" idx="2"/>
            <a:endCxn id="16" idx="3"/>
          </p:cNvCxnSpPr>
          <p:nvPr/>
        </p:nvCxnSpPr>
        <p:spPr>
          <a:xfrm flipH="1">
            <a:off x="8577504" y="3060505"/>
            <a:ext cx="1886862" cy="19799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0E595EC-6F35-4C6E-897D-768BF95337B8}"/>
              </a:ext>
            </a:extLst>
          </p:cNvPr>
          <p:cNvSpPr txBox="1"/>
          <p:nvPr/>
        </p:nvSpPr>
        <p:spPr>
          <a:xfrm>
            <a:off x="9716562" y="4050477"/>
            <a:ext cx="1962807" cy="1200329"/>
          </a:xfrm>
          <a:prstGeom prst="rect">
            <a:avLst/>
          </a:prstGeom>
          <a:noFill/>
        </p:spPr>
        <p:txBody>
          <a:bodyPr wrap="square" rtlCol="0">
            <a:spAutoFit/>
          </a:bodyPr>
          <a:lstStyle/>
          <a:p>
            <a:r>
              <a:rPr lang="en-US" dirty="0"/>
              <a:t>We borrow an additional playdoh from another daycare</a:t>
            </a:r>
          </a:p>
        </p:txBody>
      </p:sp>
      <p:sp>
        <p:nvSpPr>
          <p:cNvPr id="27" name="TextBox 26">
            <a:extLst>
              <a:ext uri="{FF2B5EF4-FFF2-40B4-BE49-F238E27FC236}">
                <a16:creationId xmlns:a16="http://schemas.microsoft.com/office/drawing/2014/main" id="{A74962D0-C4D6-45B0-933B-D3AD83842A1A}"/>
              </a:ext>
            </a:extLst>
          </p:cNvPr>
          <p:cNvSpPr txBox="1"/>
          <p:nvPr/>
        </p:nvSpPr>
        <p:spPr>
          <a:xfrm>
            <a:off x="9348952" y="1198179"/>
            <a:ext cx="2330417" cy="369332"/>
          </a:xfrm>
          <a:prstGeom prst="rect">
            <a:avLst/>
          </a:prstGeom>
          <a:noFill/>
          <a:ln>
            <a:solidFill>
              <a:srgbClr val="FFFF00"/>
            </a:solidFill>
          </a:ln>
        </p:spPr>
        <p:txBody>
          <a:bodyPr wrap="square" rtlCol="0">
            <a:spAutoFit/>
          </a:bodyPr>
          <a:lstStyle/>
          <a:p>
            <a:r>
              <a:rPr lang="en-US" dirty="0"/>
              <a:t>Other Daycare</a:t>
            </a:r>
          </a:p>
        </p:txBody>
      </p:sp>
      <p:cxnSp>
        <p:nvCxnSpPr>
          <p:cNvPr id="29" name="Straight Arrow Connector 28">
            <a:extLst>
              <a:ext uri="{FF2B5EF4-FFF2-40B4-BE49-F238E27FC236}">
                <a16:creationId xmlns:a16="http://schemas.microsoft.com/office/drawing/2014/main" id="{C8AB75B8-8CEA-4482-B99D-B3E6848BC438}"/>
              </a:ext>
            </a:extLst>
          </p:cNvPr>
          <p:cNvCxnSpPr/>
          <p:nvPr/>
        </p:nvCxnSpPr>
        <p:spPr>
          <a:xfrm flipH="1">
            <a:off x="11311759" y="1567511"/>
            <a:ext cx="367610" cy="1123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2777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E0C51-BCBA-4865-8A3D-E3EABB3A85C1}"/>
              </a:ext>
            </a:extLst>
          </p:cNvPr>
          <p:cNvSpPr>
            <a:spLocks noGrp="1"/>
          </p:cNvSpPr>
          <p:nvPr>
            <p:ph type="title"/>
          </p:nvPr>
        </p:nvSpPr>
        <p:spPr/>
        <p:txBody>
          <a:bodyPr/>
          <a:lstStyle/>
          <a:p>
            <a:r>
              <a:rPr lang="en-US" dirty="0"/>
              <a:t>Dynamic  Memory</a:t>
            </a:r>
          </a:p>
        </p:txBody>
      </p:sp>
      <p:sp>
        <p:nvSpPr>
          <p:cNvPr id="3" name="Content Placeholder 2">
            <a:extLst>
              <a:ext uri="{FF2B5EF4-FFF2-40B4-BE49-F238E27FC236}">
                <a16:creationId xmlns:a16="http://schemas.microsoft.com/office/drawing/2014/main" id="{82BC0A98-C47E-4297-89B4-EE0D07B8EA92}"/>
              </a:ext>
            </a:extLst>
          </p:cNvPr>
          <p:cNvSpPr>
            <a:spLocks noGrp="1"/>
          </p:cNvSpPr>
          <p:nvPr>
            <p:ph idx="1"/>
          </p:nvPr>
        </p:nvSpPr>
        <p:spPr/>
        <p:txBody>
          <a:bodyPr>
            <a:normAutofit/>
          </a:bodyPr>
          <a:lstStyle/>
          <a:p>
            <a:r>
              <a:rPr lang="en-US" sz="2400" dirty="0"/>
              <a:t>The main key word in C++ that allows for </a:t>
            </a:r>
            <a:r>
              <a:rPr lang="en-US" sz="2400" dirty="0">
                <a:solidFill>
                  <a:srgbClr val="FFFF00"/>
                </a:solidFill>
              </a:rPr>
              <a:t>dynamic memory allocation </a:t>
            </a:r>
            <a:r>
              <a:rPr lang="en-US" sz="2400" dirty="0"/>
              <a:t>is </a:t>
            </a:r>
            <a:r>
              <a:rPr lang="en-US" sz="2400" dirty="0">
                <a:solidFill>
                  <a:srgbClr val="92D050"/>
                </a:solidFill>
              </a:rPr>
              <a:t>new</a:t>
            </a:r>
          </a:p>
          <a:p>
            <a:r>
              <a:rPr lang="en-US" sz="2400" dirty="0"/>
              <a:t>The typical syntax for this process makes </a:t>
            </a:r>
            <a:r>
              <a:rPr lang="en-US" sz="2400" dirty="0">
                <a:solidFill>
                  <a:srgbClr val="FFC000"/>
                </a:solidFill>
              </a:rPr>
              <a:t>use of pointers</a:t>
            </a:r>
            <a:r>
              <a:rPr lang="en-US" sz="2400" dirty="0"/>
              <a:t>: </a:t>
            </a:r>
          </a:p>
          <a:p>
            <a:pPr lvl="1"/>
            <a:r>
              <a:rPr lang="en-US" sz="2000" i="1" dirty="0">
                <a:solidFill>
                  <a:schemeClr val="tx2"/>
                </a:solidFill>
              </a:rPr>
              <a:t>pointer</a:t>
            </a:r>
            <a:r>
              <a:rPr lang="en-US" sz="2000" i="1" dirty="0"/>
              <a:t> = </a:t>
            </a:r>
            <a:r>
              <a:rPr lang="en-US" sz="2000" i="1" dirty="0">
                <a:solidFill>
                  <a:srgbClr val="92D050"/>
                </a:solidFill>
              </a:rPr>
              <a:t>new</a:t>
            </a:r>
            <a:r>
              <a:rPr lang="en-US" sz="2000" i="1" dirty="0"/>
              <a:t> </a:t>
            </a:r>
            <a:r>
              <a:rPr lang="en-US" sz="2000" i="1" dirty="0">
                <a:solidFill>
                  <a:schemeClr val="accent5"/>
                </a:solidFill>
              </a:rPr>
              <a:t>Type</a:t>
            </a:r>
            <a:r>
              <a:rPr lang="en-US" sz="2000" i="1" dirty="0"/>
              <a:t> [size]</a:t>
            </a:r>
            <a:endParaRPr lang="en-US" sz="2000" dirty="0"/>
          </a:p>
          <a:p>
            <a:r>
              <a:rPr lang="en-US" sz="2400" dirty="0" err="1"/>
              <a:t>Eg.</a:t>
            </a:r>
            <a:r>
              <a:rPr lang="en-US" sz="2400" dirty="0"/>
              <a:t> </a:t>
            </a:r>
            <a:r>
              <a:rPr lang="en-US" sz="2400" dirty="0" err="1">
                <a:solidFill>
                  <a:schemeClr val="tx2"/>
                </a:solidFill>
              </a:rPr>
              <a:t>myStruct</a:t>
            </a:r>
            <a:r>
              <a:rPr lang="en-US" sz="2400" dirty="0"/>
              <a:t>* s = </a:t>
            </a:r>
            <a:r>
              <a:rPr lang="en-US" sz="2400" dirty="0">
                <a:solidFill>
                  <a:srgbClr val="92D050"/>
                </a:solidFill>
              </a:rPr>
              <a:t>new</a:t>
            </a:r>
            <a:r>
              <a:rPr lang="en-US" sz="2400" dirty="0"/>
              <a:t> </a:t>
            </a:r>
            <a:r>
              <a:rPr lang="en-US" sz="2400" dirty="0" err="1"/>
              <a:t>myStruct</a:t>
            </a:r>
            <a:r>
              <a:rPr lang="en-US" sz="2400" dirty="0"/>
              <a:t> [5]; </a:t>
            </a:r>
            <a:r>
              <a:rPr lang="en-US" sz="2400" dirty="0">
                <a:solidFill>
                  <a:srgbClr val="00B0F0"/>
                </a:solidFill>
              </a:rPr>
              <a:t>// allocating an array of </a:t>
            </a:r>
            <a:r>
              <a:rPr lang="en-US" sz="2400" dirty="0" err="1">
                <a:solidFill>
                  <a:srgbClr val="00B0F0"/>
                </a:solidFill>
              </a:rPr>
              <a:t>myStructs</a:t>
            </a:r>
            <a:endParaRPr lang="en-US" sz="2400" dirty="0">
              <a:solidFill>
                <a:srgbClr val="00B0F0"/>
              </a:solidFill>
            </a:endParaRPr>
          </a:p>
          <a:p>
            <a:r>
              <a:rPr lang="en-US" sz="2400" dirty="0" err="1"/>
              <a:t>Eg.</a:t>
            </a:r>
            <a:r>
              <a:rPr lang="en-US" sz="2400" dirty="0"/>
              <a:t> </a:t>
            </a:r>
            <a:r>
              <a:rPr lang="en-US" sz="2400" dirty="0" err="1">
                <a:solidFill>
                  <a:schemeClr val="tx2"/>
                </a:solidFill>
              </a:rPr>
              <a:t>myStruct</a:t>
            </a:r>
            <a:r>
              <a:rPr lang="en-US" sz="2400" dirty="0"/>
              <a:t>* </a:t>
            </a:r>
            <a:r>
              <a:rPr lang="en-US" sz="2400" dirty="0" err="1"/>
              <a:t>myint</a:t>
            </a:r>
            <a:r>
              <a:rPr lang="en-US" sz="2400" dirty="0"/>
              <a:t> = </a:t>
            </a:r>
            <a:r>
              <a:rPr lang="en-US" sz="2400" dirty="0">
                <a:solidFill>
                  <a:srgbClr val="92D050"/>
                </a:solidFill>
              </a:rPr>
              <a:t>new</a:t>
            </a:r>
            <a:r>
              <a:rPr lang="en-US" sz="2400" dirty="0"/>
              <a:t> </a:t>
            </a:r>
            <a:r>
              <a:rPr lang="en-US" sz="2400" dirty="0" err="1"/>
              <a:t>myStruct</a:t>
            </a:r>
            <a:r>
              <a:rPr lang="en-US" sz="2400" dirty="0"/>
              <a:t>; </a:t>
            </a:r>
            <a:r>
              <a:rPr lang="en-US" sz="2400" dirty="0">
                <a:solidFill>
                  <a:srgbClr val="00B0F0"/>
                </a:solidFill>
              </a:rPr>
              <a:t>// allocating a single instance</a:t>
            </a:r>
          </a:p>
          <a:p>
            <a:endParaRPr lang="en-US" dirty="0"/>
          </a:p>
        </p:txBody>
      </p:sp>
    </p:spTree>
    <p:extLst>
      <p:ext uri="{BB962C8B-B14F-4D97-AF65-F5344CB8AC3E}">
        <p14:creationId xmlns:p14="http://schemas.microsoft.com/office/powerpoint/2010/main" val="120431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Memory</a:t>
            </a:r>
          </a:p>
        </p:txBody>
      </p:sp>
      <p:sp>
        <p:nvSpPr>
          <p:cNvPr id="3" name="Content Placeholder 2"/>
          <p:cNvSpPr>
            <a:spLocks noGrp="1"/>
          </p:cNvSpPr>
          <p:nvPr>
            <p:ph idx="1"/>
          </p:nvPr>
        </p:nvSpPr>
        <p:spPr/>
        <p:txBody>
          <a:bodyPr>
            <a:normAutofit fontScale="92500"/>
          </a:bodyPr>
          <a:lstStyle/>
          <a:p>
            <a:r>
              <a:rPr lang="en-US" sz="2400" dirty="0"/>
              <a:t>Going back to the playdoh example. </a:t>
            </a:r>
            <a:r>
              <a:rPr lang="en-US" sz="2400" dirty="0">
                <a:solidFill>
                  <a:srgbClr val="FFFF00"/>
                </a:solidFill>
              </a:rPr>
              <a:t>We’ve borrowed/allocated one additional dynamic playdoh for use just for today</a:t>
            </a:r>
            <a:r>
              <a:rPr lang="en-US" sz="2400" dirty="0"/>
              <a:t>. What happens to it after the day is done? Do we keep it with us?</a:t>
            </a:r>
          </a:p>
          <a:p>
            <a:r>
              <a:rPr lang="en-US" sz="2400" dirty="0"/>
              <a:t>If we keep it with ourselves then the place, we borrowed it from will be one short. We only needed it for this one instance so we should return it back.</a:t>
            </a:r>
          </a:p>
          <a:p>
            <a:pPr lvl="1"/>
            <a:r>
              <a:rPr lang="en-US" sz="2000" dirty="0">
                <a:solidFill>
                  <a:schemeClr val="accent5"/>
                </a:solidFill>
              </a:rPr>
              <a:t>It is our responsibility to return this ourselves. We borrowed it after all.</a:t>
            </a:r>
          </a:p>
          <a:p>
            <a:pPr lvl="1"/>
            <a:r>
              <a:rPr lang="en-US" sz="2000" dirty="0">
                <a:solidFill>
                  <a:schemeClr val="accent1"/>
                </a:solidFill>
              </a:rPr>
              <a:t>If we don’t no one else will be able to access that jar and we reduce the amount of playdoh everyone can use/share with one another</a:t>
            </a:r>
          </a:p>
          <a:p>
            <a:endParaRPr lang="en-US" sz="2400" dirty="0"/>
          </a:p>
        </p:txBody>
      </p:sp>
    </p:spTree>
    <p:extLst>
      <p:ext uri="{BB962C8B-B14F-4D97-AF65-F5344CB8AC3E}">
        <p14:creationId xmlns:p14="http://schemas.microsoft.com/office/powerpoint/2010/main" val="17663330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E0C51-BCBA-4865-8A3D-E3EABB3A85C1}"/>
              </a:ext>
            </a:extLst>
          </p:cNvPr>
          <p:cNvSpPr>
            <a:spLocks noGrp="1"/>
          </p:cNvSpPr>
          <p:nvPr>
            <p:ph type="title"/>
          </p:nvPr>
        </p:nvSpPr>
        <p:spPr/>
        <p:txBody>
          <a:bodyPr/>
          <a:lstStyle/>
          <a:p>
            <a:r>
              <a:rPr lang="en-US" dirty="0"/>
              <a:t>Dynamic  Memory</a:t>
            </a:r>
          </a:p>
        </p:txBody>
      </p:sp>
      <p:sp>
        <p:nvSpPr>
          <p:cNvPr id="8" name="TextBox 7">
            <a:extLst>
              <a:ext uri="{FF2B5EF4-FFF2-40B4-BE49-F238E27FC236}">
                <a16:creationId xmlns:a16="http://schemas.microsoft.com/office/drawing/2014/main" id="{32477A28-0C0A-4275-8428-5DF74A1492A5}"/>
              </a:ext>
            </a:extLst>
          </p:cNvPr>
          <p:cNvSpPr txBox="1"/>
          <p:nvPr/>
        </p:nvSpPr>
        <p:spPr>
          <a:xfrm>
            <a:off x="862103" y="2072465"/>
            <a:ext cx="2044259" cy="369332"/>
          </a:xfrm>
          <a:prstGeom prst="rect">
            <a:avLst/>
          </a:prstGeom>
          <a:noFill/>
        </p:spPr>
        <p:txBody>
          <a:bodyPr wrap="square" rtlCol="0">
            <a:spAutoFit/>
          </a:bodyPr>
          <a:lstStyle/>
          <a:p>
            <a:r>
              <a:rPr lang="en-US" dirty="0"/>
              <a:t>Playdoh On Loan</a:t>
            </a:r>
          </a:p>
        </p:txBody>
      </p:sp>
      <p:sp>
        <p:nvSpPr>
          <p:cNvPr id="9" name="TextBox 8">
            <a:extLst>
              <a:ext uri="{FF2B5EF4-FFF2-40B4-BE49-F238E27FC236}">
                <a16:creationId xmlns:a16="http://schemas.microsoft.com/office/drawing/2014/main" id="{9D338D41-E5BF-4F92-82FA-B2969524F6D3}"/>
              </a:ext>
            </a:extLst>
          </p:cNvPr>
          <p:cNvSpPr txBox="1"/>
          <p:nvPr/>
        </p:nvSpPr>
        <p:spPr>
          <a:xfrm>
            <a:off x="862103" y="2690002"/>
            <a:ext cx="2143605" cy="369332"/>
          </a:xfrm>
          <a:prstGeom prst="rect">
            <a:avLst/>
          </a:prstGeom>
          <a:noFill/>
          <a:ln>
            <a:solidFill>
              <a:srgbClr val="FF0000"/>
            </a:solidFill>
          </a:ln>
        </p:spPr>
        <p:txBody>
          <a:bodyPr wrap="square" rtlCol="0">
            <a:spAutoFit/>
          </a:bodyPr>
          <a:lstStyle/>
          <a:p>
            <a:r>
              <a:rPr lang="en-US" dirty="0"/>
              <a:t>Child 1 – Has Jar 1</a:t>
            </a:r>
          </a:p>
        </p:txBody>
      </p:sp>
      <p:sp>
        <p:nvSpPr>
          <p:cNvPr id="10" name="TextBox 9">
            <a:extLst>
              <a:ext uri="{FF2B5EF4-FFF2-40B4-BE49-F238E27FC236}">
                <a16:creationId xmlns:a16="http://schemas.microsoft.com/office/drawing/2014/main" id="{66C46561-AE05-4FE2-B247-CD461CF260EA}"/>
              </a:ext>
            </a:extLst>
          </p:cNvPr>
          <p:cNvSpPr txBox="1"/>
          <p:nvPr/>
        </p:nvSpPr>
        <p:spPr>
          <a:xfrm>
            <a:off x="862102" y="3402736"/>
            <a:ext cx="2143605" cy="369332"/>
          </a:xfrm>
          <a:prstGeom prst="rect">
            <a:avLst/>
          </a:prstGeom>
          <a:noFill/>
          <a:ln>
            <a:solidFill>
              <a:schemeClr val="accent6"/>
            </a:solidFill>
          </a:ln>
        </p:spPr>
        <p:txBody>
          <a:bodyPr wrap="square" rtlCol="0">
            <a:spAutoFit/>
          </a:bodyPr>
          <a:lstStyle/>
          <a:p>
            <a:r>
              <a:rPr lang="en-US" dirty="0"/>
              <a:t>Child 2 - Has Jar 2</a:t>
            </a:r>
          </a:p>
        </p:txBody>
      </p:sp>
      <p:sp>
        <p:nvSpPr>
          <p:cNvPr id="11" name="TextBox 10">
            <a:extLst>
              <a:ext uri="{FF2B5EF4-FFF2-40B4-BE49-F238E27FC236}">
                <a16:creationId xmlns:a16="http://schemas.microsoft.com/office/drawing/2014/main" id="{760DCEDA-739D-4856-9D5B-FC58D2DE4200}"/>
              </a:ext>
            </a:extLst>
          </p:cNvPr>
          <p:cNvSpPr txBox="1"/>
          <p:nvPr/>
        </p:nvSpPr>
        <p:spPr>
          <a:xfrm>
            <a:off x="862102" y="4073429"/>
            <a:ext cx="2143605" cy="369332"/>
          </a:xfrm>
          <a:prstGeom prst="rect">
            <a:avLst/>
          </a:prstGeom>
          <a:noFill/>
          <a:ln>
            <a:solidFill>
              <a:schemeClr val="tx2"/>
            </a:solidFill>
          </a:ln>
        </p:spPr>
        <p:txBody>
          <a:bodyPr wrap="square" rtlCol="0">
            <a:spAutoFit/>
          </a:bodyPr>
          <a:lstStyle/>
          <a:p>
            <a:r>
              <a:rPr lang="en-US" dirty="0"/>
              <a:t>Child 3 - Has Jar 3</a:t>
            </a:r>
          </a:p>
        </p:txBody>
      </p:sp>
      <p:sp>
        <p:nvSpPr>
          <p:cNvPr id="16" name="TextBox 15">
            <a:extLst>
              <a:ext uri="{FF2B5EF4-FFF2-40B4-BE49-F238E27FC236}">
                <a16:creationId xmlns:a16="http://schemas.microsoft.com/office/drawing/2014/main" id="{00BF3EBE-4C74-4FFC-95D8-54F622825476}"/>
              </a:ext>
            </a:extLst>
          </p:cNvPr>
          <p:cNvSpPr txBox="1"/>
          <p:nvPr/>
        </p:nvSpPr>
        <p:spPr>
          <a:xfrm>
            <a:off x="873673" y="4744122"/>
            <a:ext cx="2120462" cy="369332"/>
          </a:xfrm>
          <a:prstGeom prst="rect">
            <a:avLst/>
          </a:prstGeom>
          <a:noFill/>
          <a:ln>
            <a:solidFill>
              <a:srgbClr val="FFFF00"/>
            </a:solidFill>
          </a:ln>
        </p:spPr>
        <p:txBody>
          <a:bodyPr wrap="square" rtlCol="0">
            <a:spAutoFit/>
          </a:bodyPr>
          <a:lstStyle/>
          <a:p>
            <a:r>
              <a:rPr lang="en-US" dirty="0"/>
              <a:t>Child 4</a:t>
            </a:r>
          </a:p>
        </p:txBody>
      </p:sp>
      <p:sp>
        <p:nvSpPr>
          <p:cNvPr id="22" name="TextBox 21">
            <a:extLst>
              <a:ext uri="{FF2B5EF4-FFF2-40B4-BE49-F238E27FC236}">
                <a16:creationId xmlns:a16="http://schemas.microsoft.com/office/drawing/2014/main" id="{543795F1-2402-4B01-98EE-55B97040CCC8}"/>
              </a:ext>
            </a:extLst>
          </p:cNvPr>
          <p:cNvSpPr txBox="1"/>
          <p:nvPr/>
        </p:nvSpPr>
        <p:spPr>
          <a:xfrm>
            <a:off x="3820766" y="2059500"/>
            <a:ext cx="2044259" cy="369332"/>
          </a:xfrm>
          <a:prstGeom prst="rect">
            <a:avLst/>
          </a:prstGeom>
          <a:noFill/>
        </p:spPr>
        <p:txBody>
          <a:bodyPr wrap="square" rtlCol="0">
            <a:spAutoFit/>
          </a:bodyPr>
          <a:lstStyle/>
          <a:p>
            <a:r>
              <a:rPr lang="en-US" dirty="0"/>
              <a:t>Dynamic Playdoh</a:t>
            </a:r>
          </a:p>
        </p:txBody>
      </p:sp>
      <p:sp>
        <p:nvSpPr>
          <p:cNvPr id="23" name="TextBox 22">
            <a:extLst>
              <a:ext uri="{FF2B5EF4-FFF2-40B4-BE49-F238E27FC236}">
                <a16:creationId xmlns:a16="http://schemas.microsoft.com/office/drawing/2014/main" id="{0CD75137-A821-4194-BD17-6F2651E6C775}"/>
              </a:ext>
            </a:extLst>
          </p:cNvPr>
          <p:cNvSpPr txBox="1"/>
          <p:nvPr/>
        </p:nvSpPr>
        <p:spPr>
          <a:xfrm>
            <a:off x="3820766" y="2579512"/>
            <a:ext cx="2120462" cy="369332"/>
          </a:xfrm>
          <a:prstGeom prst="rect">
            <a:avLst/>
          </a:prstGeom>
          <a:noFill/>
          <a:ln>
            <a:solidFill>
              <a:srgbClr val="FFFF00"/>
            </a:solidFill>
          </a:ln>
        </p:spPr>
        <p:txBody>
          <a:bodyPr wrap="square" rtlCol="0">
            <a:spAutoFit/>
          </a:bodyPr>
          <a:lstStyle/>
          <a:p>
            <a:r>
              <a:rPr lang="en-US" dirty="0"/>
              <a:t>Playdoh Jar 4</a:t>
            </a:r>
          </a:p>
        </p:txBody>
      </p:sp>
      <p:sp>
        <p:nvSpPr>
          <p:cNvPr id="26" name="TextBox 25">
            <a:extLst>
              <a:ext uri="{FF2B5EF4-FFF2-40B4-BE49-F238E27FC236}">
                <a16:creationId xmlns:a16="http://schemas.microsoft.com/office/drawing/2014/main" id="{30E595EC-6F35-4C6E-897D-768BF95337B8}"/>
              </a:ext>
            </a:extLst>
          </p:cNvPr>
          <p:cNvSpPr txBox="1"/>
          <p:nvPr/>
        </p:nvSpPr>
        <p:spPr>
          <a:xfrm>
            <a:off x="6017172" y="3000901"/>
            <a:ext cx="1962807" cy="923330"/>
          </a:xfrm>
          <a:prstGeom prst="rect">
            <a:avLst/>
          </a:prstGeom>
          <a:noFill/>
        </p:spPr>
        <p:txBody>
          <a:bodyPr wrap="square" rtlCol="0">
            <a:spAutoFit/>
          </a:bodyPr>
          <a:lstStyle/>
          <a:p>
            <a:r>
              <a:rPr lang="en-US" dirty="0"/>
              <a:t>We return Jar 4 back to the other daycare </a:t>
            </a:r>
          </a:p>
        </p:txBody>
      </p:sp>
      <p:cxnSp>
        <p:nvCxnSpPr>
          <p:cNvPr id="15" name="Straight Arrow Connector 14">
            <a:extLst>
              <a:ext uri="{FF2B5EF4-FFF2-40B4-BE49-F238E27FC236}">
                <a16:creationId xmlns:a16="http://schemas.microsoft.com/office/drawing/2014/main" id="{E59422D2-DA24-42D4-8C10-25434678596A}"/>
              </a:ext>
            </a:extLst>
          </p:cNvPr>
          <p:cNvCxnSpPr>
            <a:cxnSpLocks/>
            <a:stCxn id="23" idx="3"/>
          </p:cNvCxnSpPr>
          <p:nvPr/>
        </p:nvCxnSpPr>
        <p:spPr>
          <a:xfrm>
            <a:off x="5941228" y="2764178"/>
            <a:ext cx="19336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D668D90-983A-495A-A038-9047B921D65A}"/>
              </a:ext>
            </a:extLst>
          </p:cNvPr>
          <p:cNvSpPr txBox="1"/>
          <p:nvPr/>
        </p:nvSpPr>
        <p:spPr>
          <a:xfrm>
            <a:off x="7874876" y="2579512"/>
            <a:ext cx="2330417" cy="369332"/>
          </a:xfrm>
          <a:prstGeom prst="rect">
            <a:avLst/>
          </a:prstGeom>
          <a:noFill/>
          <a:ln>
            <a:solidFill>
              <a:srgbClr val="FFFF00"/>
            </a:solidFill>
          </a:ln>
        </p:spPr>
        <p:txBody>
          <a:bodyPr wrap="square" rtlCol="0">
            <a:spAutoFit/>
          </a:bodyPr>
          <a:lstStyle/>
          <a:p>
            <a:r>
              <a:rPr lang="en-US" dirty="0"/>
              <a:t>Other Daycare</a:t>
            </a:r>
          </a:p>
        </p:txBody>
      </p:sp>
    </p:spTree>
    <p:extLst>
      <p:ext uri="{BB962C8B-B14F-4D97-AF65-F5344CB8AC3E}">
        <p14:creationId xmlns:p14="http://schemas.microsoft.com/office/powerpoint/2010/main" val="1667147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E0C51-BCBA-4865-8A3D-E3EABB3A85C1}"/>
              </a:ext>
            </a:extLst>
          </p:cNvPr>
          <p:cNvSpPr>
            <a:spLocks noGrp="1"/>
          </p:cNvSpPr>
          <p:nvPr>
            <p:ph type="title"/>
          </p:nvPr>
        </p:nvSpPr>
        <p:spPr/>
        <p:txBody>
          <a:bodyPr/>
          <a:lstStyle/>
          <a:p>
            <a:r>
              <a:rPr lang="en-US" dirty="0"/>
              <a:t>Dynamic  Memory</a:t>
            </a:r>
          </a:p>
        </p:txBody>
      </p:sp>
      <p:sp>
        <p:nvSpPr>
          <p:cNvPr id="8" name="TextBox 7">
            <a:extLst>
              <a:ext uri="{FF2B5EF4-FFF2-40B4-BE49-F238E27FC236}">
                <a16:creationId xmlns:a16="http://schemas.microsoft.com/office/drawing/2014/main" id="{32477A28-0C0A-4275-8428-5DF74A1492A5}"/>
              </a:ext>
            </a:extLst>
          </p:cNvPr>
          <p:cNvSpPr txBox="1"/>
          <p:nvPr/>
        </p:nvSpPr>
        <p:spPr>
          <a:xfrm>
            <a:off x="862103" y="2072465"/>
            <a:ext cx="2044259" cy="369332"/>
          </a:xfrm>
          <a:prstGeom prst="rect">
            <a:avLst/>
          </a:prstGeom>
          <a:noFill/>
        </p:spPr>
        <p:txBody>
          <a:bodyPr wrap="square" rtlCol="0">
            <a:spAutoFit/>
          </a:bodyPr>
          <a:lstStyle/>
          <a:p>
            <a:r>
              <a:rPr lang="en-US" dirty="0"/>
              <a:t>Playdoh On Loan</a:t>
            </a:r>
          </a:p>
        </p:txBody>
      </p:sp>
      <p:sp>
        <p:nvSpPr>
          <p:cNvPr id="9" name="TextBox 8">
            <a:extLst>
              <a:ext uri="{FF2B5EF4-FFF2-40B4-BE49-F238E27FC236}">
                <a16:creationId xmlns:a16="http://schemas.microsoft.com/office/drawing/2014/main" id="{9D338D41-E5BF-4F92-82FA-B2969524F6D3}"/>
              </a:ext>
            </a:extLst>
          </p:cNvPr>
          <p:cNvSpPr txBox="1"/>
          <p:nvPr/>
        </p:nvSpPr>
        <p:spPr>
          <a:xfrm>
            <a:off x="862103" y="2690002"/>
            <a:ext cx="2143605" cy="369332"/>
          </a:xfrm>
          <a:prstGeom prst="rect">
            <a:avLst/>
          </a:prstGeom>
          <a:noFill/>
          <a:ln>
            <a:solidFill>
              <a:srgbClr val="FF0000"/>
            </a:solidFill>
          </a:ln>
        </p:spPr>
        <p:txBody>
          <a:bodyPr wrap="square" rtlCol="0">
            <a:spAutoFit/>
          </a:bodyPr>
          <a:lstStyle/>
          <a:p>
            <a:r>
              <a:rPr lang="en-US" dirty="0"/>
              <a:t>Child 1 – Has Jar 1</a:t>
            </a:r>
          </a:p>
        </p:txBody>
      </p:sp>
      <p:sp>
        <p:nvSpPr>
          <p:cNvPr id="10" name="TextBox 9">
            <a:extLst>
              <a:ext uri="{FF2B5EF4-FFF2-40B4-BE49-F238E27FC236}">
                <a16:creationId xmlns:a16="http://schemas.microsoft.com/office/drawing/2014/main" id="{66C46561-AE05-4FE2-B247-CD461CF260EA}"/>
              </a:ext>
            </a:extLst>
          </p:cNvPr>
          <p:cNvSpPr txBox="1"/>
          <p:nvPr/>
        </p:nvSpPr>
        <p:spPr>
          <a:xfrm>
            <a:off x="862102" y="3402736"/>
            <a:ext cx="2143605" cy="369332"/>
          </a:xfrm>
          <a:prstGeom prst="rect">
            <a:avLst/>
          </a:prstGeom>
          <a:noFill/>
          <a:ln>
            <a:solidFill>
              <a:schemeClr val="accent6"/>
            </a:solidFill>
          </a:ln>
        </p:spPr>
        <p:txBody>
          <a:bodyPr wrap="square" rtlCol="0">
            <a:spAutoFit/>
          </a:bodyPr>
          <a:lstStyle/>
          <a:p>
            <a:r>
              <a:rPr lang="en-US" dirty="0"/>
              <a:t>Child 2 - Has Jar 2</a:t>
            </a:r>
          </a:p>
        </p:txBody>
      </p:sp>
      <p:sp>
        <p:nvSpPr>
          <p:cNvPr id="11" name="TextBox 10">
            <a:extLst>
              <a:ext uri="{FF2B5EF4-FFF2-40B4-BE49-F238E27FC236}">
                <a16:creationId xmlns:a16="http://schemas.microsoft.com/office/drawing/2014/main" id="{760DCEDA-739D-4856-9D5B-FC58D2DE4200}"/>
              </a:ext>
            </a:extLst>
          </p:cNvPr>
          <p:cNvSpPr txBox="1"/>
          <p:nvPr/>
        </p:nvSpPr>
        <p:spPr>
          <a:xfrm>
            <a:off x="862102" y="4073429"/>
            <a:ext cx="2143605" cy="369332"/>
          </a:xfrm>
          <a:prstGeom prst="rect">
            <a:avLst/>
          </a:prstGeom>
          <a:noFill/>
          <a:ln>
            <a:solidFill>
              <a:schemeClr val="tx2"/>
            </a:solidFill>
          </a:ln>
        </p:spPr>
        <p:txBody>
          <a:bodyPr wrap="square" rtlCol="0">
            <a:spAutoFit/>
          </a:bodyPr>
          <a:lstStyle/>
          <a:p>
            <a:r>
              <a:rPr lang="en-US" dirty="0"/>
              <a:t>Child 3 - Has Jar 3</a:t>
            </a:r>
          </a:p>
        </p:txBody>
      </p:sp>
      <p:sp>
        <p:nvSpPr>
          <p:cNvPr id="16" name="TextBox 15">
            <a:extLst>
              <a:ext uri="{FF2B5EF4-FFF2-40B4-BE49-F238E27FC236}">
                <a16:creationId xmlns:a16="http://schemas.microsoft.com/office/drawing/2014/main" id="{00BF3EBE-4C74-4FFC-95D8-54F622825476}"/>
              </a:ext>
            </a:extLst>
          </p:cNvPr>
          <p:cNvSpPr txBox="1"/>
          <p:nvPr/>
        </p:nvSpPr>
        <p:spPr>
          <a:xfrm>
            <a:off x="873673" y="4744122"/>
            <a:ext cx="2120462" cy="369332"/>
          </a:xfrm>
          <a:prstGeom prst="rect">
            <a:avLst/>
          </a:prstGeom>
          <a:noFill/>
          <a:ln>
            <a:solidFill>
              <a:srgbClr val="FFFF00"/>
            </a:solidFill>
          </a:ln>
        </p:spPr>
        <p:txBody>
          <a:bodyPr wrap="square" rtlCol="0">
            <a:spAutoFit/>
          </a:bodyPr>
          <a:lstStyle/>
          <a:p>
            <a:r>
              <a:rPr lang="en-US" dirty="0"/>
              <a:t>Child 4</a:t>
            </a:r>
          </a:p>
        </p:txBody>
      </p:sp>
      <p:sp>
        <p:nvSpPr>
          <p:cNvPr id="13" name="TextBox 12">
            <a:extLst>
              <a:ext uri="{FF2B5EF4-FFF2-40B4-BE49-F238E27FC236}">
                <a16:creationId xmlns:a16="http://schemas.microsoft.com/office/drawing/2014/main" id="{101C70F3-ABC2-4B45-8B8B-6BAE6865DA3F}"/>
              </a:ext>
            </a:extLst>
          </p:cNvPr>
          <p:cNvSpPr txBox="1"/>
          <p:nvPr/>
        </p:nvSpPr>
        <p:spPr>
          <a:xfrm>
            <a:off x="5762295" y="2690002"/>
            <a:ext cx="2120462" cy="369332"/>
          </a:xfrm>
          <a:prstGeom prst="rect">
            <a:avLst/>
          </a:prstGeom>
          <a:noFill/>
          <a:ln>
            <a:solidFill>
              <a:srgbClr val="FF0000"/>
            </a:solidFill>
          </a:ln>
        </p:spPr>
        <p:txBody>
          <a:bodyPr wrap="square" rtlCol="0">
            <a:spAutoFit/>
          </a:bodyPr>
          <a:lstStyle/>
          <a:p>
            <a:r>
              <a:rPr lang="en-US" dirty="0"/>
              <a:t>Playdoh Jar 1</a:t>
            </a:r>
          </a:p>
        </p:txBody>
      </p:sp>
      <p:sp>
        <p:nvSpPr>
          <p:cNvPr id="14" name="TextBox 13">
            <a:extLst>
              <a:ext uri="{FF2B5EF4-FFF2-40B4-BE49-F238E27FC236}">
                <a16:creationId xmlns:a16="http://schemas.microsoft.com/office/drawing/2014/main" id="{BE45D4E8-F455-42F1-B685-658FA2BDF9BF}"/>
              </a:ext>
            </a:extLst>
          </p:cNvPr>
          <p:cNvSpPr txBox="1"/>
          <p:nvPr/>
        </p:nvSpPr>
        <p:spPr>
          <a:xfrm>
            <a:off x="5762295" y="3402735"/>
            <a:ext cx="2120462" cy="369332"/>
          </a:xfrm>
          <a:prstGeom prst="rect">
            <a:avLst/>
          </a:prstGeom>
          <a:noFill/>
          <a:ln>
            <a:solidFill>
              <a:schemeClr val="accent6"/>
            </a:solidFill>
          </a:ln>
        </p:spPr>
        <p:txBody>
          <a:bodyPr wrap="square" rtlCol="0">
            <a:spAutoFit/>
          </a:bodyPr>
          <a:lstStyle/>
          <a:p>
            <a:r>
              <a:rPr lang="en-US" dirty="0"/>
              <a:t>Playdoh Jar 2</a:t>
            </a:r>
          </a:p>
        </p:txBody>
      </p:sp>
      <p:sp>
        <p:nvSpPr>
          <p:cNvPr id="17" name="TextBox 16">
            <a:extLst>
              <a:ext uri="{FF2B5EF4-FFF2-40B4-BE49-F238E27FC236}">
                <a16:creationId xmlns:a16="http://schemas.microsoft.com/office/drawing/2014/main" id="{04A39179-0246-4195-AEB6-28AAABC0B4A0}"/>
              </a:ext>
            </a:extLst>
          </p:cNvPr>
          <p:cNvSpPr txBox="1"/>
          <p:nvPr/>
        </p:nvSpPr>
        <p:spPr>
          <a:xfrm>
            <a:off x="5762295" y="4073428"/>
            <a:ext cx="2120462" cy="369332"/>
          </a:xfrm>
          <a:prstGeom prst="rect">
            <a:avLst/>
          </a:prstGeom>
          <a:noFill/>
          <a:ln>
            <a:solidFill>
              <a:schemeClr val="tx2"/>
            </a:solidFill>
          </a:ln>
        </p:spPr>
        <p:txBody>
          <a:bodyPr wrap="square" rtlCol="0">
            <a:spAutoFit/>
          </a:bodyPr>
          <a:lstStyle/>
          <a:p>
            <a:r>
              <a:rPr lang="en-US" dirty="0"/>
              <a:t>Playdoh Jar 3</a:t>
            </a:r>
          </a:p>
        </p:txBody>
      </p:sp>
      <p:sp>
        <p:nvSpPr>
          <p:cNvPr id="18" name="TextBox 17">
            <a:extLst>
              <a:ext uri="{FF2B5EF4-FFF2-40B4-BE49-F238E27FC236}">
                <a16:creationId xmlns:a16="http://schemas.microsoft.com/office/drawing/2014/main" id="{B9C2A037-B130-4DB4-B27E-052CCB7F1914}"/>
              </a:ext>
            </a:extLst>
          </p:cNvPr>
          <p:cNvSpPr txBox="1"/>
          <p:nvPr/>
        </p:nvSpPr>
        <p:spPr>
          <a:xfrm>
            <a:off x="6187965" y="2072465"/>
            <a:ext cx="3271345" cy="369332"/>
          </a:xfrm>
          <a:prstGeom prst="rect">
            <a:avLst/>
          </a:prstGeom>
          <a:noFill/>
        </p:spPr>
        <p:txBody>
          <a:bodyPr wrap="square" rtlCol="0">
            <a:spAutoFit/>
          </a:bodyPr>
          <a:lstStyle/>
          <a:p>
            <a:r>
              <a:rPr lang="en-US" dirty="0"/>
              <a:t>Playdoh Supply and Children</a:t>
            </a:r>
          </a:p>
        </p:txBody>
      </p:sp>
      <p:sp>
        <p:nvSpPr>
          <p:cNvPr id="19" name="TextBox 18">
            <a:extLst>
              <a:ext uri="{FF2B5EF4-FFF2-40B4-BE49-F238E27FC236}">
                <a16:creationId xmlns:a16="http://schemas.microsoft.com/office/drawing/2014/main" id="{3C5166D0-F77A-482C-9E15-D02BF3AD4BA1}"/>
              </a:ext>
            </a:extLst>
          </p:cNvPr>
          <p:cNvSpPr txBox="1"/>
          <p:nvPr/>
        </p:nvSpPr>
        <p:spPr>
          <a:xfrm>
            <a:off x="8190185" y="2690002"/>
            <a:ext cx="2120462" cy="369332"/>
          </a:xfrm>
          <a:prstGeom prst="rect">
            <a:avLst/>
          </a:prstGeom>
          <a:noFill/>
          <a:ln>
            <a:solidFill>
              <a:srgbClr val="FF0000"/>
            </a:solidFill>
          </a:ln>
        </p:spPr>
        <p:txBody>
          <a:bodyPr wrap="square" rtlCol="0">
            <a:spAutoFit/>
          </a:bodyPr>
          <a:lstStyle/>
          <a:p>
            <a:r>
              <a:rPr lang="en-US" dirty="0"/>
              <a:t>Child 1</a:t>
            </a:r>
          </a:p>
        </p:txBody>
      </p:sp>
      <p:sp>
        <p:nvSpPr>
          <p:cNvPr id="20" name="TextBox 19">
            <a:extLst>
              <a:ext uri="{FF2B5EF4-FFF2-40B4-BE49-F238E27FC236}">
                <a16:creationId xmlns:a16="http://schemas.microsoft.com/office/drawing/2014/main" id="{515AFA59-4989-45EA-AF2C-D6E540C970A9}"/>
              </a:ext>
            </a:extLst>
          </p:cNvPr>
          <p:cNvSpPr txBox="1"/>
          <p:nvPr/>
        </p:nvSpPr>
        <p:spPr>
          <a:xfrm>
            <a:off x="8190185" y="3403500"/>
            <a:ext cx="2120462" cy="369332"/>
          </a:xfrm>
          <a:prstGeom prst="rect">
            <a:avLst/>
          </a:prstGeom>
          <a:noFill/>
          <a:ln>
            <a:solidFill>
              <a:schemeClr val="accent6"/>
            </a:solidFill>
          </a:ln>
        </p:spPr>
        <p:txBody>
          <a:bodyPr wrap="square" rtlCol="0">
            <a:spAutoFit/>
          </a:bodyPr>
          <a:lstStyle/>
          <a:p>
            <a:r>
              <a:rPr lang="en-US" dirty="0"/>
              <a:t>Child 2</a:t>
            </a:r>
          </a:p>
        </p:txBody>
      </p:sp>
      <p:sp>
        <p:nvSpPr>
          <p:cNvPr id="21" name="TextBox 20">
            <a:extLst>
              <a:ext uri="{FF2B5EF4-FFF2-40B4-BE49-F238E27FC236}">
                <a16:creationId xmlns:a16="http://schemas.microsoft.com/office/drawing/2014/main" id="{82FE6758-D85D-4AA8-A707-84115DA5DEDA}"/>
              </a:ext>
            </a:extLst>
          </p:cNvPr>
          <p:cNvSpPr txBox="1"/>
          <p:nvPr/>
        </p:nvSpPr>
        <p:spPr>
          <a:xfrm>
            <a:off x="8190185" y="4073428"/>
            <a:ext cx="2120462" cy="369332"/>
          </a:xfrm>
          <a:prstGeom prst="rect">
            <a:avLst/>
          </a:prstGeom>
          <a:noFill/>
          <a:ln>
            <a:solidFill>
              <a:schemeClr val="tx2"/>
            </a:solidFill>
          </a:ln>
        </p:spPr>
        <p:txBody>
          <a:bodyPr wrap="square" rtlCol="0">
            <a:spAutoFit/>
          </a:bodyPr>
          <a:lstStyle/>
          <a:p>
            <a:r>
              <a:rPr lang="en-US" dirty="0"/>
              <a:t>Child 3</a:t>
            </a:r>
          </a:p>
        </p:txBody>
      </p:sp>
      <p:cxnSp>
        <p:nvCxnSpPr>
          <p:cNvPr id="4" name="Straight Arrow Connector 3">
            <a:extLst>
              <a:ext uri="{FF2B5EF4-FFF2-40B4-BE49-F238E27FC236}">
                <a16:creationId xmlns:a16="http://schemas.microsoft.com/office/drawing/2014/main" id="{E50EE492-47A6-431E-9894-E0F77693DDDB}"/>
              </a:ext>
            </a:extLst>
          </p:cNvPr>
          <p:cNvCxnSpPr>
            <a:endCxn id="16" idx="2"/>
          </p:cNvCxnSpPr>
          <p:nvPr/>
        </p:nvCxnSpPr>
        <p:spPr>
          <a:xfrm flipH="1" flipV="1">
            <a:off x="1933904" y="5113454"/>
            <a:ext cx="1676399" cy="1035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EBBC637-0552-4E00-8F26-A38D72E91EF3}"/>
              </a:ext>
            </a:extLst>
          </p:cNvPr>
          <p:cNvSpPr txBox="1"/>
          <p:nvPr/>
        </p:nvSpPr>
        <p:spPr>
          <a:xfrm>
            <a:off x="3712779" y="5628290"/>
            <a:ext cx="2680138" cy="923330"/>
          </a:xfrm>
          <a:prstGeom prst="rect">
            <a:avLst/>
          </a:prstGeom>
          <a:noFill/>
        </p:spPr>
        <p:txBody>
          <a:bodyPr wrap="square" rtlCol="0">
            <a:spAutoFit/>
          </a:bodyPr>
          <a:lstStyle/>
          <a:p>
            <a:r>
              <a:rPr lang="en-US" dirty="0"/>
              <a:t>Returns back to their own daycare after today</a:t>
            </a:r>
          </a:p>
        </p:txBody>
      </p:sp>
    </p:spTree>
    <p:extLst>
      <p:ext uri="{BB962C8B-B14F-4D97-AF65-F5344CB8AC3E}">
        <p14:creationId xmlns:p14="http://schemas.microsoft.com/office/powerpoint/2010/main" val="3190777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BE549-24F9-4037-BA3C-7CF40C47EF13}"/>
              </a:ext>
            </a:extLst>
          </p:cNvPr>
          <p:cNvSpPr>
            <a:spLocks noGrp="1"/>
          </p:cNvSpPr>
          <p:nvPr>
            <p:ph type="title"/>
          </p:nvPr>
        </p:nvSpPr>
        <p:spPr/>
        <p:txBody>
          <a:bodyPr/>
          <a:lstStyle/>
          <a:p>
            <a:r>
              <a:rPr lang="en-US" dirty="0"/>
              <a:t>Types</a:t>
            </a:r>
          </a:p>
        </p:txBody>
      </p:sp>
      <p:sp>
        <p:nvSpPr>
          <p:cNvPr id="3" name="Content Placeholder 2">
            <a:extLst>
              <a:ext uri="{FF2B5EF4-FFF2-40B4-BE49-F238E27FC236}">
                <a16:creationId xmlns:a16="http://schemas.microsoft.com/office/drawing/2014/main" id="{D0E068A0-38B5-4080-BA18-070509E6CF64}"/>
              </a:ext>
            </a:extLst>
          </p:cNvPr>
          <p:cNvSpPr>
            <a:spLocks noGrp="1"/>
          </p:cNvSpPr>
          <p:nvPr>
            <p:ph idx="1"/>
          </p:nvPr>
        </p:nvSpPr>
        <p:spPr/>
        <p:txBody>
          <a:bodyPr>
            <a:normAutofit fontScale="92500" lnSpcReduction="10000"/>
          </a:bodyPr>
          <a:lstStyle/>
          <a:p>
            <a:r>
              <a:rPr lang="en-US" sz="2800" dirty="0"/>
              <a:t>As </a:t>
            </a:r>
            <a:r>
              <a:rPr lang="en-US" sz="2800" dirty="0">
                <a:solidFill>
                  <a:schemeClr val="accent2"/>
                </a:solidFill>
              </a:rPr>
              <a:t>C++ </a:t>
            </a:r>
            <a:r>
              <a:rPr lang="en-US" sz="2800" dirty="0"/>
              <a:t>is and extension of the C programming language, the types that can be used in C++ are inherited from C with some additions</a:t>
            </a:r>
          </a:p>
          <a:p>
            <a:r>
              <a:rPr lang="en-US" sz="2800" dirty="0"/>
              <a:t>These </a:t>
            </a:r>
            <a:r>
              <a:rPr lang="en-US" sz="2800" dirty="0">
                <a:solidFill>
                  <a:schemeClr val="accent2"/>
                </a:solidFill>
              </a:rPr>
              <a:t>fundamental types</a:t>
            </a:r>
            <a:r>
              <a:rPr lang="en-US" sz="2800" dirty="0"/>
              <a:t> include:</a:t>
            </a:r>
          </a:p>
          <a:p>
            <a:pPr lvl="1"/>
            <a:r>
              <a:rPr lang="en-US" sz="2400" dirty="0">
                <a:solidFill>
                  <a:schemeClr val="accent6"/>
                </a:solidFill>
              </a:rPr>
              <a:t>char</a:t>
            </a:r>
          </a:p>
          <a:p>
            <a:pPr lvl="1"/>
            <a:r>
              <a:rPr lang="en-US" sz="2400" dirty="0">
                <a:solidFill>
                  <a:schemeClr val="accent6"/>
                </a:solidFill>
              </a:rPr>
              <a:t>int</a:t>
            </a:r>
            <a:r>
              <a:rPr lang="en-US" sz="2400" dirty="0"/>
              <a:t> (short, long, long long)</a:t>
            </a:r>
          </a:p>
          <a:p>
            <a:pPr lvl="1"/>
            <a:r>
              <a:rPr lang="en-US" sz="2400" dirty="0">
                <a:solidFill>
                  <a:schemeClr val="accent6"/>
                </a:solidFill>
              </a:rPr>
              <a:t>float</a:t>
            </a:r>
            <a:r>
              <a:rPr lang="en-US" sz="2400" dirty="0"/>
              <a:t> (double, long double)</a:t>
            </a:r>
          </a:p>
          <a:p>
            <a:pPr lvl="1"/>
            <a:r>
              <a:rPr lang="en-US" sz="2400" dirty="0">
                <a:solidFill>
                  <a:schemeClr val="accent6"/>
                </a:solidFill>
              </a:rPr>
              <a:t>bool</a:t>
            </a:r>
            <a:r>
              <a:rPr lang="en-US" sz="2400" dirty="0"/>
              <a:t> – </a:t>
            </a:r>
            <a:r>
              <a:rPr lang="en-US" sz="2400" dirty="0">
                <a:solidFill>
                  <a:srgbClr val="FFFF00"/>
                </a:solidFill>
              </a:rPr>
              <a:t>Note bool is not available in C</a:t>
            </a:r>
          </a:p>
        </p:txBody>
      </p:sp>
    </p:spTree>
    <p:extLst>
      <p:ext uri="{BB962C8B-B14F-4D97-AF65-F5344CB8AC3E}">
        <p14:creationId xmlns:p14="http://schemas.microsoft.com/office/powerpoint/2010/main" val="22459355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Memory</a:t>
            </a:r>
          </a:p>
        </p:txBody>
      </p:sp>
      <p:sp>
        <p:nvSpPr>
          <p:cNvPr id="3" name="Content Placeholder 2"/>
          <p:cNvSpPr>
            <a:spLocks noGrp="1"/>
          </p:cNvSpPr>
          <p:nvPr>
            <p:ph idx="1"/>
          </p:nvPr>
        </p:nvSpPr>
        <p:spPr/>
        <p:txBody>
          <a:bodyPr>
            <a:normAutofit fontScale="92500" lnSpcReduction="10000"/>
          </a:bodyPr>
          <a:lstStyle/>
          <a:p>
            <a:r>
              <a:rPr lang="en-US" dirty="0"/>
              <a:t>Compared to the </a:t>
            </a:r>
            <a:r>
              <a:rPr lang="en-US" dirty="0">
                <a:solidFill>
                  <a:schemeClr val="accent1"/>
                </a:solidFill>
              </a:rPr>
              <a:t>new</a:t>
            </a:r>
            <a:r>
              <a:rPr lang="en-US" dirty="0"/>
              <a:t> keyword when dealing with </a:t>
            </a:r>
            <a:r>
              <a:rPr lang="en-US" dirty="0">
                <a:solidFill>
                  <a:srgbClr val="FFFF00"/>
                </a:solidFill>
              </a:rPr>
              <a:t>allocating dynamic memory </a:t>
            </a:r>
            <a:r>
              <a:rPr lang="en-US" dirty="0"/>
              <a:t>there is also the </a:t>
            </a:r>
            <a:r>
              <a:rPr lang="en-US" dirty="0">
                <a:solidFill>
                  <a:schemeClr val="accent6"/>
                </a:solidFill>
              </a:rPr>
              <a:t>delete</a:t>
            </a:r>
            <a:r>
              <a:rPr lang="en-US" dirty="0"/>
              <a:t> keyword for </a:t>
            </a:r>
            <a:r>
              <a:rPr lang="en-US" dirty="0">
                <a:solidFill>
                  <a:srgbClr val="FFFF00"/>
                </a:solidFill>
              </a:rPr>
              <a:t>deallocating memory </a:t>
            </a:r>
            <a:r>
              <a:rPr lang="en-US" dirty="0"/>
              <a:t>when we are done with it.</a:t>
            </a:r>
          </a:p>
          <a:p>
            <a:r>
              <a:rPr lang="en-US" dirty="0">
                <a:solidFill>
                  <a:srgbClr val="FFFF00"/>
                </a:solidFill>
              </a:rPr>
              <a:t>The issue of not returning memory to the system is that we reduce the amount of memory that’s available to the system overall</a:t>
            </a:r>
          </a:p>
          <a:p>
            <a:r>
              <a:rPr lang="en-US" dirty="0"/>
              <a:t>The act of never returning this memory is considered a </a:t>
            </a:r>
            <a:r>
              <a:rPr lang="en-US" dirty="0">
                <a:solidFill>
                  <a:srgbClr val="92D050"/>
                </a:solidFill>
              </a:rPr>
              <a:t>memory leak</a:t>
            </a:r>
          </a:p>
          <a:p>
            <a:r>
              <a:rPr lang="en-US" dirty="0">
                <a:solidFill>
                  <a:schemeClr val="tx1"/>
                </a:solidFill>
              </a:rPr>
              <a:t>Similar to the </a:t>
            </a:r>
            <a:r>
              <a:rPr lang="en-US" dirty="0">
                <a:solidFill>
                  <a:srgbClr val="92D050"/>
                </a:solidFill>
              </a:rPr>
              <a:t>new</a:t>
            </a:r>
            <a:r>
              <a:rPr lang="en-US" dirty="0">
                <a:solidFill>
                  <a:schemeClr val="tx1"/>
                </a:solidFill>
              </a:rPr>
              <a:t> keyword the syntax for deallocating is:</a:t>
            </a:r>
          </a:p>
          <a:p>
            <a:pPr lvl="1"/>
            <a:r>
              <a:rPr lang="en-US" i="1" dirty="0">
                <a:solidFill>
                  <a:schemeClr val="accent6"/>
                </a:solidFill>
              </a:rPr>
              <a:t>delete</a:t>
            </a:r>
            <a:r>
              <a:rPr lang="en-US" i="1" dirty="0">
                <a:solidFill>
                  <a:schemeClr val="tx1"/>
                </a:solidFill>
              </a:rPr>
              <a:t> [] pointer;</a:t>
            </a:r>
            <a:endParaRPr lang="en-US" dirty="0"/>
          </a:p>
          <a:p>
            <a:r>
              <a:rPr lang="en-US" dirty="0" err="1"/>
              <a:t>Eg</a:t>
            </a:r>
            <a:r>
              <a:rPr lang="en-US" dirty="0"/>
              <a:t>. </a:t>
            </a:r>
            <a:r>
              <a:rPr lang="en-US" dirty="0">
                <a:solidFill>
                  <a:schemeClr val="accent6"/>
                </a:solidFill>
              </a:rPr>
              <a:t>delete</a:t>
            </a:r>
            <a:r>
              <a:rPr lang="en-US" dirty="0"/>
              <a:t> [] </a:t>
            </a:r>
            <a:r>
              <a:rPr lang="en-US" dirty="0" err="1"/>
              <a:t>myint</a:t>
            </a:r>
            <a:r>
              <a:rPr lang="en-US" dirty="0"/>
              <a:t>; </a:t>
            </a:r>
            <a:r>
              <a:rPr lang="en-US" dirty="0">
                <a:solidFill>
                  <a:srgbClr val="00B0F0"/>
                </a:solidFill>
              </a:rPr>
              <a:t>// the [] specifies we are deallocating an array</a:t>
            </a:r>
          </a:p>
          <a:p>
            <a:r>
              <a:rPr lang="en-US" dirty="0" err="1"/>
              <a:t>Eg</a:t>
            </a:r>
            <a:r>
              <a:rPr lang="en-US" dirty="0"/>
              <a:t>. </a:t>
            </a:r>
            <a:r>
              <a:rPr lang="en-US" dirty="0">
                <a:solidFill>
                  <a:schemeClr val="accent6"/>
                </a:solidFill>
              </a:rPr>
              <a:t>delete</a:t>
            </a:r>
            <a:r>
              <a:rPr lang="en-US" dirty="0"/>
              <a:t> </a:t>
            </a:r>
            <a:r>
              <a:rPr lang="en-US" dirty="0" err="1"/>
              <a:t>myint</a:t>
            </a:r>
            <a:r>
              <a:rPr lang="en-US" dirty="0"/>
              <a:t>; </a:t>
            </a:r>
            <a:r>
              <a:rPr lang="en-US" dirty="0">
                <a:solidFill>
                  <a:srgbClr val="00B0F0"/>
                </a:solidFill>
              </a:rPr>
              <a:t>// without the [], we are deallocating a single instance</a:t>
            </a:r>
          </a:p>
        </p:txBody>
      </p:sp>
    </p:spTree>
    <p:extLst>
      <p:ext uri="{BB962C8B-B14F-4D97-AF65-F5344CB8AC3E}">
        <p14:creationId xmlns:p14="http://schemas.microsoft.com/office/powerpoint/2010/main" val="920776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Memory</a:t>
            </a:r>
          </a:p>
        </p:txBody>
      </p:sp>
      <p:sp>
        <p:nvSpPr>
          <p:cNvPr id="3" name="Content Placeholder 2"/>
          <p:cNvSpPr>
            <a:spLocks noGrp="1"/>
          </p:cNvSpPr>
          <p:nvPr>
            <p:ph idx="1"/>
          </p:nvPr>
        </p:nvSpPr>
        <p:spPr/>
        <p:txBody>
          <a:bodyPr>
            <a:normAutofit/>
          </a:bodyPr>
          <a:lstStyle/>
          <a:p>
            <a:r>
              <a:rPr lang="en-US" sz="2800" dirty="0"/>
              <a:t>For every instance of the </a:t>
            </a:r>
            <a:r>
              <a:rPr lang="en-US" sz="2800" dirty="0">
                <a:solidFill>
                  <a:srgbClr val="FFFF00"/>
                </a:solidFill>
              </a:rPr>
              <a:t>new</a:t>
            </a:r>
            <a:r>
              <a:rPr lang="en-US" sz="2800" dirty="0"/>
              <a:t> keyword being used, there should be an accompanying </a:t>
            </a:r>
            <a:r>
              <a:rPr lang="en-US" sz="2800" dirty="0">
                <a:solidFill>
                  <a:schemeClr val="accent6"/>
                </a:solidFill>
              </a:rPr>
              <a:t>delete</a:t>
            </a:r>
            <a:r>
              <a:rPr lang="en-US" sz="2800" dirty="0"/>
              <a:t> at some point in the program.</a:t>
            </a:r>
          </a:p>
          <a:p>
            <a:r>
              <a:rPr lang="en-US" sz="2800" dirty="0"/>
              <a:t>Many issues in creating memory leaks is usually the presence of </a:t>
            </a:r>
            <a:r>
              <a:rPr lang="en-US" sz="2800" dirty="0">
                <a:solidFill>
                  <a:srgbClr val="FFFF00"/>
                </a:solidFill>
              </a:rPr>
              <a:t>new</a:t>
            </a:r>
            <a:r>
              <a:rPr lang="en-US" sz="2800" dirty="0"/>
              <a:t> and the lack of </a:t>
            </a:r>
            <a:r>
              <a:rPr lang="en-US" sz="2800" dirty="0">
                <a:solidFill>
                  <a:srgbClr val="FFC000"/>
                </a:solidFill>
              </a:rPr>
              <a:t>delete</a:t>
            </a:r>
          </a:p>
          <a:p>
            <a:r>
              <a:rPr lang="en-US" sz="2800" dirty="0">
                <a:solidFill>
                  <a:schemeClr val="accent5"/>
                </a:solidFill>
              </a:rPr>
              <a:t>Always deallocate any memory you allocate</a:t>
            </a:r>
          </a:p>
        </p:txBody>
      </p:sp>
    </p:spTree>
    <p:extLst>
      <p:ext uri="{BB962C8B-B14F-4D97-AF65-F5344CB8AC3E}">
        <p14:creationId xmlns:p14="http://schemas.microsoft.com/office/powerpoint/2010/main" val="1743332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BF8CC-A3BA-4B92-8E7F-F72878DABC7C}"/>
              </a:ext>
            </a:extLst>
          </p:cNvPr>
          <p:cNvSpPr>
            <a:spLocks noGrp="1"/>
          </p:cNvSpPr>
          <p:nvPr>
            <p:ph type="title"/>
          </p:nvPr>
        </p:nvSpPr>
        <p:spPr/>
        <p:txBody>
          <a:bodyPr/>
          <a:lstStyle/>
          <a:p>
            <a:r>
              <a:rPr lang="en-US" dirty="0"/>
              <a:t>Common Memory Issues</a:t>
            </a:r>
          </a:p>
        </p:txBody>
      </p:sp>
      <p:sp>
        <p:nvSpPr>
          <p:cNvPr id="3" name="Content Placeholder 2">
            <a:extLst>
              <a:ext uri="{FF2B5EF4-FFF2-40B4-BE49-F238E27FC236}">
                <a16:creationId xmlns:a16="http://schemas.microsoft.com/office/drawing/2014/main" id="{54D6329E-46BD-48E7-A9A0-8E46DBFA2E01}"/>
              </a:ext>
            </a:extLst>
          </p:cNvPr>
          <p:cNvSpPr>
            <a:spLocks noGrp="1"/>
          </p:cNvSpPr>
          <p:nvPr>
            <p:ph idx="1"/>
          </p:nvPr>
        </p:nvSpPr>
        <p:spPr/>
        <p:txBody>
          <a:bodyPr>
            <a:normAutofit fontScale="92500" lnSpcReduction="20000"/>
          </a:bodyPr>
          <a:lstStyle/>
          <a:p>
            <a:r>
              <a:rPr lang="en-US" sz="3200" dirty="0"/>
              <a:t>Generally there are three common memory issues that you will encounter as you start to work with dynamic memory:</a:t>
            </a:r>
          </a:p>
          <a:p>
            <a:pPr lvl="1"/>
            <a:r>
              <a:rPr lang="en-US" sz="2800" dirty="0">
                <a:solidFill>
                  <a:srgbClr val="FFFF00"/>
                </a:solidFill>
              </a:rPr>
              <a:t>Double deletions </a:t>
            </a:r>
            <a:r>
              <a:rPr lang="en-US" sz="2800" dirty="0"/>
              <a:t>– Attempting to deallocate the same memory twice</a:t>
            </a:r>
          </a:p>
          <a:p>
            <a:pPr lvl="1"/>
            <a:r>
              <a:rPr lang="en-US" sz="2800" dirty="0">
                <a:solidFill>
                  <a:srgbClr val="FFFF00"/>
                </a:solidFill>
              </a:rPr>
              <a:t>Attempting to access memory that isn’t allocated</a:t>
            </a:r>
          </a:p>
          <a:p>
            <a:pPr lvl="1"/>
            <a:r>
              <a:rPr lang="en-US" sz="2800" dirty="0">
                <a:solidFill>
                  <a:srgbClr val="FFFF00"/>
                </a:solidFill>
              </a:rPr>
              <a:t>Memory Leaks </a:t>
            </a:r>
            <a:r>
              <a:rPr lang="en-US" sz="2800" dirty="0"/>
              <a:t>– Failure to deallocate memory and possibly the loss of allocated memory</a:t>
            </a:r>
          </a:p>
        </p:txBody>
      </p:sp>
    </p:spTree>
    <p:extLst>
      <p:ext uri="{BB962C8B-B14F-4D97-AF65-F5344CB8AC3E}">
        <p14:creationId xmlns:p14="http://schemas.microsoft.com/office/powerpoint/2010/main" val="39651667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BF8CC-A3BA-4B92-8E7F-F72878DABC7C}"/>
              </a:ext>
            </a:extLst>
          </p:cNvPr>
          <p:cNvSpPr>
            <a:spLocks noGrp="1"/>
          </p:cNvSpPr>
          <p:nvPr>
            <p:ph type="title"/>
          </p:nvPr>
        </p:nvSpPr>
        <p:spPr/>
        <p:txBody>
          <a:bodyPr>
            <a:normAutofit/>
          </a:bodyPr>
          <a:lstStyle/>
          <a:p>
            <a:r>
              <a:rPr lang="en-US" dirty="0"/>
              <a:t>Common Memory Issues - </a:t>
            </a:r>
            <a:r>
              <a:rPr lang="en-US" sz="3600" dirty="0">
                <a:solidFill>
                  <a:srgbClr val="FFFF00"/>
                </a:solidFill>
              </a:rPr>
              <a:t>Double deletions</a:t>
            </a:r>
            <a:endParaRPr lang="en-US" dirty="0"/>
          </a:p>
        </p:txBody>
      </p:sp>
      <p:sp>
        <p:nvSpPr>
          <p:cNvPr id="4" name="Rectangle 3">
            <a:extLst>
              <a:ext uri="{FF2B5EF4-FFF2-40B4-BE49-F238E27FC236}">
                <a16:creationId xmlns:a16="http://schemas.microsoft.com/office/drawing/2014/main" id="{F1D30CA4-A0E2-482B-AD6B-1D172567E5F4}"/>
              </a:ext>
            </a:extLst>
          </p:cNvPr>
          <p:cNvSpPr/>
          <p:nvPr/>
        </p:nvSpPr>
        <p:spPr>
          <a:xfrm>
            <a:off x="1039528" y="2967335"/>
            <a:ext cx="8094846" cy="923330"/>
          </a:xfrm>
          <a:prstGeom prst="rect">
            <a:avLst/>
          </a:prstGeom>
        </p:spPr>
        <p:txBody>
          <a:bodyPr wrap="square">
            <a:spAutoFit/>
          </a:bodyPr>
          <a:lstStyle/>
          <a:p>
            <a:r>
              <a:rPr lang="en-CA" dirty="0">
                <a:solidFill>
                  <a:srgbClr val="569CD6"/>
                </a:solidFill>
                <a:latin typeface="Consolas" panose="020B0609020204030204" pitchFamily="49" charset="0"/>
              </a:rPr>
              <a:t>int</a:t>
            </a:r>
            <a:r>
              <a:rPr lang="en-CA" dirty="0">
                <a:solidFill>
                  <a:srgbClr val="D4D4D4"/>
                </a:solidFill>
                <a:latin typeface="Consolas" panose="020B0609020204030204" pitchFamily="49" charset="0"/>
              </a:rPr>
              <a:t>* x = </a:t>
            </a:r>
            <a:r>
              <a:rPr lang="en-CA" dirty="0">
                <a:solidFill>
                  <a:srgbClr val="C586C0"/>
                </a:solidFill>
                <a:latin typeface="Consolas" panose="020B0609020204030204" pitchFamily="49" charset="0"/>
              </a:rPr>
              <a:t>new</a:t>
            </a:r>
            <a:r>
              <a:rPr lang="en-CA" dirty="0">
                <a:solidFill>
                  <a:srgbClr val="D4D4D4"/>
                </a:solidFill>
                <a:latin typeface="Consolas" panose="020B0609020204030204" pitchFamily="49" charset="0"/>
              </a:rPr>
              <a:t> </a:t>
            </a:r>
            <a:r>
              <a:rPr lang="en-CA" dirty="0">
                <a:solidFill>
                  <a:srgbClr val="569CD6"/>
                </a:solidFill>
                <a:latin typeface="Consolas" panose="020B0609020204030204" pitchFamily="49" charset="0"/>
              </a:rPr>
              <a:t>int</a:t>
            </a:r>
            <a:r>
              <a:rPr lang="en-CA" dirty="0">
                <a:solidFill>
                  <a:srgbClr val="D4D4D4"/>
                </a:solidFill>
                <a:latin typeface="Consolas" panose="020B0609020204030204" pitchFamily="49" charset="0"/>
              </a:rPr>
              <a:t>[</a:t>
            </a:r>
            <a:r>
              <a:rPr lang="en-CA" dirty="0">
                <a:solidFill>
                  <a:srgbClr val="B5CEA8"/>
                </a:solidFill>
                <a:latin typeface="Consolas" panose="020B0609020204030204" pitchFamily="49" charset="0"/>
              </a:rPr>
              <a:t>10</a:t>
            </a:r>
            <a:r>
              <a:rPr lang="en-CA" dirty="0">
                <a:solidFill>
                  <a:srgbClr val="D4D4D4"/>
                </a:solidFill>
                <a:latin typeface="Consolas" panose="020B0609020204030204" pitchFamily="49" charset="0"/>
              </a:rPr>
              <a:t>];</a:t>
            </a:r>
          </a:p>
          <a:p>
            <a:r>
              <a:rPr lang="en-CA" dirty="0">
                <a:solidFill>
                  <a:srgbClr val="C586C0"/>
                </a:solidFill>
                <a:latin typeface="Consolas" panose="020B0609020204030204" pitchFamily="49" charset="0"/>
              </a:rPr>
              <a:t>delete</a:t>
            </a:r>
            <a:r>
              <a:rPr lang="en-CA" dirty="0">
                <a:solidFill>
                  <a:srgbClr val="569CD6"/>
                </a:solidFill>
                <a:latin typeface="Consolas" panose="020B0609020204030204" pitchFamily="49" charset="0"/>
              </a:rPr>
              <a:t> </a:t>
            </a:r>
            <a:r>
              <a:rPr lang="en-CA" dirty="0">
                <a:solidFill>
                  <a:srgbClr val="C586C0"/>
                </a:solidFill>
                <a:latin typeface="Consolas" panose="020B0609020204030204" pitchFamily="49" charset="0"/>
              </a:rPr>
              <a:t>[]</a:t>
            </a:r>
            <a:r>
              <a:rPr lang="en-CA" dirty="0">
                <a:solidFill>
                  <a:srgbClr val="D4D4D4"/>
                </a:solidFill>
                <a:latin typeface="Consolas" panose="020B0609020204030204" pitchFamily="49" charset="0"/>
              </a:rPr>
              <a:t> x;</a:t>
            </a:r>
            <a:r>
              <a:rPr lang="en-CA" dirty="0">
                <a:solidFill>
                  <a:srgbClr val="6A9955"/>
                </a:solidFill>
                <a:latin typeface="Consolas" panose="020B0609020204030204" pitchFamily="49" charset="0"/>
              </a:rPr>
              <a:t> // attempt to delete undefined pointer</a:t>
            </a:r>
            <a:endParaRPr lang="en-CA" dirty="0">
              <a:solidFill>
                <a:srgbClr val="D4D4D4"/>
              </a:solidFill>
              <a:latin typeface="Consolas" panose="020B0609020204030204" pitchFamily="49" charset="0"/>
            </a:endParaRPr>
          </a:p>
          <a:p>
            <a:r>
              <a:rPr lang="en-CA" dirty="0">
                <a:solidFill>
                  <a:srgbClr val="C586C0"/>
                </a:solidFill>
                <a:latin typeface="Consolas" panose="020B0609020204030204" pitchFamily="49" charset="0"/>
              </a:rPr>
              <a:t>delete</a:t>
            </a:r>
            <a:r>
              <a:rPr lang="en-CA" dirty="0">
                <a:solidFill>
                  <a:srgbClr val="569CD6"/>
                </a:solidFill>
                <a:latin typeface="Consolas" panose="020B0609020204030204" pitchFamily="49" charset="0"/>
              </a:rPr>
              <a:t> </a:t>
            </a:r>
            <a:r>
              <a:rPr lang="en-CA" dirty="0">
                <a:solidFill>
                  <a:srgbClr val="C586C0"/>
                </a:solidFill>
                <a:latin typeface="Consolas" panose="020B0609020204030204" pitchFamily="49" charset="0"/>
              </a:rPr>
              <a:t>[]</a:t>
            </a:r>
            <a:r>
              <a:rPr lang="en-CA" dirty="0">
                <a:solidFill>
                  <a:srgbClr val="D4D4D4"/>
                </a:solidFill>
                <a:latin typeface="Consolas" panose="020B0609020204030204" pitchFamily="49" charset="0"/>
              </a:rPr>
              <a:t> x;</a:t>
            </a:r>
            <a:r>
              <a:rPr lang="en-CA" dirty="0">
                <a:solidFill>
                  <a:srgbClr val="6A9955"/>
                </a:solidFill>
                <a:latin typeface="Consolas" panose="020B0609020204030204" pitchFamily="49" charset="0"/>
              </a:rPr>
              <a:t> // attempt to delete undefined pointer again??</a:t>
            </a:r>
            <a:endParaRPr lang="en-CA" b="0"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2275DFC6-8CFD-4387-94B9-0AFB127CBBE9}"/>
              </a:ext>
            </a:extLst>
          </p:cNvPr>
          <p:cNvSpPr txBox="1"/>
          <p:nvPr/>
        </p:nvSpPr>
        <p:spPr>
          <a:xfrm>
            <a:off x="1039528" y="2213811"/>
            <a:ext cx="4774131" cy="369332"/>
          </a:xfrm>
          <a:prstGeom prst="rect">
            <a:avLst/>
          </a:prstGeom>
          <a:noFill/>
        </p:spPr>
        <p:txBody>
          <a:bodyPr wrap="square" rtlCol="0">
            <a:spAutoFit/>
          </a:bodyPr>
          <a:lstStyle/>
          <a:p>
            <a:r>
              <a:rPr lang="en-US" dirty="0"/>
              <a:t>Consider the following code:</a:t>
            </a:r>
          </a:p>
        </p:txBody>
      </p:sp>
      <p:sp>
        <p:nvSpPr>
          <p:cNvPr id="6" name="TextBox 5">
            <a:extLst>
              <a:ext uri="{FF2B5EF4-FFF2-40B4-BE49-F238E27FC236}">
                <a16:creationId xmlns:a16="http://schemas.microsoft.com/office/drawing/2014/main" id="{DC220A37-D3FF-4D4A-B3B1-E6F351621CD3}"/>
              </a:ext>
            </a:extLst>
          </p:cNvPr>
          <p:cNvSpPr txBox="1"/>
          <p:nvPr/>
        </p:nvSpPr>
        <p:spPr>
          <a:xfrm>
            <a:off x="1039528" y="4349015"/>
            <a:ext cx="4774131" cy="369332"/>
          </a:xfrm>
          <a:prstGeom prst="rect">
            <a:avLst/>
          </a:prstGeom>
          <a:noFill/>
        </p:spPr>
        <p:txBody>
          <a:bodyPr wrap="square" rtlCol="0">
            <a:spAutoFit/>
          </a:bodyPr>
          <a:lstStyle/>
          <a:p>
            <a:r>
              <a:rPr lang="en-US" dirty="0"/>
              <a:t>What do you think will occur?</a:t>
            </a:r>
          </a:p>
        </p:txBody>
      </p:sp>
    </p:spTree>
    <p:extLst>
      <p:ext uri="{BB962C8B-B14F-4D97-AF65-F5344CB8AC3E}">
        <p14:creationId xmlns:p14="http://schemas.microsoft.com/office/powerpoint/2010/main" val="2349149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BF8CC-A3BA-4B92-8E7F-F72878DABC7C}"/>
              </a:ext>
            </a:extLst>
          </p:cNvPr>
          <p:cNvSpPr>
            <a:spLocks noGrp="1"/>
          </p:cNvSpPr>
          <p:nvPr>
            <p:ph type="title"/>
          </p:nvPr>
        </p:nvSpPr>
        <p:spPr/>
        <p:txBody>
          <a:bodyPr>
            <a:normAutofit/>
          </a:bodyPr>
          <a:lstStyle/>
          <a:p>
            <a:r>
              <a:rPr lang="en-US" dirty="0"/>
              <a:t>Common Memory Issues - </a:t>
            </a:r>
            <a:r>
              <a:rPr lang="en-US" sz="3600" dirty="0">
                <a:solidFill>
                  <a:srgbClr val="FFFF00"/>
                </a:solidFill>
              </a:rPr>
              <a:t>Double deletions</a:t>
            </a:r>
            <a:endParaRPr lang="en-US" dirty="0"/>
          </a:p>
        </p:txBody>
      </p:sp>
      <p:sp>
        <p:nvSpPr>
          <p:cNvPr id="4" name="Rectangle 3">
            <a:extLst>
              <a:ext uri="{FF2B5EF4-FFF2-40B4-BE49-F238E27FC236}">
                <a16:creationId xmlns:a16="http://schemas.microsoft.com/office/drawing/2014/main" id="{F1D30CA4-A0E2-482B-AD6B-1D172567E5F4}"/>
              </a:ext>
            </a:extLst>
          </p:cNvPr>
          <p:cNvSpPr/>
          <p:nvPr/>
        </p:nvSpPr>
        <p:spPr>
          <a:xfrm>
            <a:off x="1039528" y="2967335"/>
            <a:ext cx="8094846" cy="923330"/>
          </a:xfrm>
          <a:prstGeom prst="rect">
            <a:avLst/>
          </a:prstGeom>
        </p:spPr>
        <p:txBody>
          <a:bodyPr wrap="square">
            <a:spAutoFit/>
          </a:bodyPr>
          <a:lstStyle/>
          <a:p>
            <a:r>
              <a:rPr lang="en-CA" dirty="0">
                <a:solidFill>
                  <a:srgbClr val="569CD6"/>
                </a:solidFill>
                <a:latin typeface="Consolas" panose="020B0609020204030204" pitchFamily="49" charset="0"/>
              </a:rPr>
              <a:t>int</a:t>
            </a:r>
            <a:r>
              <a:rPr lang="en-CA" dirty="0">
                <a:solidFill>
                  <a:srgbClr val="D4D4D4"/>
                </a:solidFill>
                <a:latin typeface="Consolas" panose="020B0609020204030204" pitchFamily="49" charset="0"/>
              </a:rPr>
              <a:t>* x = </a:t>
            </a:r>
            <a:r>
              <a:rPr lang="en-CA" dirty="0">
                <a:solidFill>
                  <a:srgbClr val="C586C0"/>
                </a:solidFill>
                <a:latin typeface="Consolas" panose="020B0609020204030204" pitchFamily="49" charset="0"/>
              </a:rPr>
              <a:t>new</a:t>
            </a:r>
            <a:r>
              <a:rPr lang="en-CA" dirty="0">
                <a:solidFill>
                  <a:srgbClr val="D4D4D4"/>
                </a:solidFill>
                <a:latin typeface="Consolas" panose="020B0609020204030204" pitchFamily="49" charset="0"/>
              </a:rPr>
              <a:t> </a:t>
            </a:r>
            <a:r>
              <a:rPr lang="en-CA" dirty="0">
                <a:solidFill>
                  <a:srgbClr val="569CD6"/>
                </a:solidFill>
                <a:latin typeface="Consolas" panose="020B0609020204030204" pitchFamily="49" charset="0"/>
              </a:rPr>
              <a:t>int</a:t>
            </a:r>
            <a:r>
              <a:rPr lang="en-CA" dirty="0">
                <a:solidFill>
                  <a:srgbClr val="D4D4D4"/>
                </a:solidFill>
                <a:latin typeface="Consolas" panose="020B0609020204030204" pitchFamily="49" charset="0"/>
              </a:rPr>
              <a:t>[</a:t>
            </a:r>
            <a:r>
              <a:rPr lang="en-CA" dirty="0">
                <a:solidFill>
                  <a:srgbClr val="B5CEA8"/>
                </a:solidFill>
                <a:latin typeface="Consolas" panose="020B0609020204030204" pitchFamily="49" charset="0"/>
              </a:rPr>
              <a:t>10</a:t>
            </a:r>
            <a:r>
              <a:rPr lang="en-CA" dirty="0">
                <a:solidFill>
                  <a:srgbClr val="D4D4D4"/>
                </a:solidFill>
                <a:latin typeface="Consolas" panose="020B0609020204030204" pitchFamily="49" charset="0"/>
              </a:rPr>
              <a:t>];</a:t>
            </a:r>
          </a:p>
          <a:p>
            <a:r>
              <a:rPr lang="en-CA" dirty="0">
                <a:solidFill>
                  <a:srgbClr val="C586C0"/>
                </a:solidFill>
                <a:latin typeface="Consolas" panose="020B0609020204030204" pitchFamily="49" charset="0"/>
              </a:rPr>
              <a:t>delete</a:t>
            </a:r>
            <a:r>
              <a:rPr lang="en-CA" dirty="0">
                <a:solidFill>
                  <a:srgbClr val="569CD6"/>
                </a:solidFill>
                <a:latin typeface="Consolas" panose="020B0609020204030204" pitchFamily="49" charset="0"/>
              </a:rPr>
              <a:t> </a:t>
            </a:r>
            <a:r>
              <a:rPr lang="en-CA" dirty="0">
                <a:solidFill>
                  <a:srgbClr val="C586C0"/>
                </a:solidFill>
                <a:latin typeface="Consolas" panose="020B0609020204030204" pitchFamily="49" charset="0"/>
              </a:rPr>
              <a:t>[]</a:t>
            </a:r>
            <a:r>
              <a:rPr lang="en-CA" dirty="0">
                <a:solidFill>
                  <a:srgbClr val="D4D4D4"/>
                </a:solidFill>
                <a:latin typeface="Consolas" panose="020B0609020204030204" pitchFamily="49" charset="0"/>
              </a:rPr>
              <a:t> x;</a:t>
            </a:r>
            <a:r>
              <a:rPr lang="en-CA" dirty="0">
                <a:solidFill>
                  <a:srgbClr val="6A9955"/>
                </a:solidFill>
                <a:latin typeface="Consolas" panose="020B0609020204030204" pitchFamily="49" charset="0"/>
              </a:rPr>
              <a:t> // attempt to delete undefined pointer</a:t>
            </a:r>
            <a:endParaRPr lang="en-CA" dirty="0">
              <a:solidFill>
                <a:srgbClr val="D4D4D4"/>
              </a:solidFill>
              <a:latin typeface="Consolas" panose="020B0609020204030204" pitchFamily="49" charset="0"/>
            </a:endParaRPr>
          </a:p>
          <a:p>
            <a:r>
              <a:rPr lang="en-CA" dirty="0">
                <a:solidFill>
                  <a:srgbClr val="C586C0"/>
                </a:solidFill>
                <a:latin typeface="Consolas" panose="020B0609020204030204" pitchFamily="49" charset="0"/>
              </a:rPr>
              <a:t>delete</a:t>
            </a:r>
            <a:r>
              <a:rPr lang="en-CA" dirty="0">
                <a:solidFill>
                  <a:srgbClr val="569CD6"/>
                </a:solidFill>
                <a:latin typeface="Consolas" panose="020B0609020204030204" pitchFamily="49" charset="0"/>
              </a:rPr>
              <a:t> </a:t>
            </a:r>
            <a:r>
              <a:rPr lang="en-CA" dirty="0">
                <a:solidFill>
                  <a:srgbClr val="C586C0"/>
                </a:solidFill>
                <a:latin typeface="Consolas" panose="020B0609020204030204" pitchFamily="49" charset="0"/>
              </a:rPr>
              <a:t>[]</a:t>
            </a:r>
            <a:r>
              <a:rPr lang="en-CA" dirty="0">
                <a:solidFill>
                  <a:srgbClr val="D4D4D4"/>
                </a:solidFill>
                <a:latin typeface="Consolas" panose="020B0609020204030204" pitchFamily="49" charset="0"/>
              </a:rPr>
              <a:t> x;</a:t>
            </a:r>
            <a:r>
              <a:rPr lang="en-CA" dirty="0">
                <a:solidFill>
                  <a:srgbClr val="6A9955"/>
                </a:solidFill>
                <a:latin typeface="Consolas" panose="020B0609020204030204" pitchFamily="49" charset="0"/>
              </a:rPr>
              <a:t> // attempt to delete undefined pointer again??</a:t>
            </a:r>
            <a:endParaRPr lang="en-CA" b="0"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2275DFC6-8CFD-4387-94B9-0AFB127CBBE9}"/>
              </a:ext>
            </a:extLst>
          </p:cNvPr>
          <p:cNvSpPr txBox="1"/>
          <p:nvPr/>
        </p:nvSpPr>
        <p:spPr>
          <a:xfrm>
            <a:off x="1039528" y="2213811"/>
            <a:ext cx="4774131" cy="369332"/>
          </a:xfrm>
          <a:prstGeom prst="rect">
            <a:avLst/>
          </a:prstGeom>
          <a:noFill/>
        </p:spPr>
        <p:txBody>
          <a:bodyPr wrap="square" rtlCol="0">
            <a:spAutoFit/>
          </a:bodyPr>
          <a:lstStyle/>
          <a:p>
            <a:r>
              <a:rPr lang="en-US" dirty="0"/>
              <a:t>Consider the following code:</a:t>
            </a:r>
          </a:p>
        </p:txBody>
      </p:sp>
      <p:sp>
        <p:nvSpPr>
          <p:cNvPr id="6" name="TextBox 5">
            <a:extLst>
              <a:ext uri="{FF2B5EF4-FFF2-40B4-BE49-F238E27FC236}">
                <a16:creationId xmlns:a16="http://schemas.microsoft.com/office/drawing/2014/main" id="{DC220A37-D3FF-4D4A-B3B1-E6F351621CD3}"/>
              </a:ext>
            </a:extLst>
          </p:cNvPr>
          <p:cNvSpPr txBox="1"/>
          <p:nvPr/>
        </p:nvSpPr>
        <p:spPr>
          <a:xfrm>
            <a:off x="1039528" y="4349015"/>
            <a:ext cx="9529011" cy="646331"/>
          </a:xfrm>
          <a:prstGeom prst="rect">
            <a:avLst/>
          </a:prstGeom>
          <a:noFill/>
        </p:spPr>
        <p:txBody>
          <a:bodyPr wrap="square" rtlCol="0">
            <a:spAutoFit/>
          </a:bodyPr>
          <a:lstStyle/>
          <a:p>
            <a:r>
              <a:rPr lang="en-US" dirty="0"/>
              <a:t>On </a:t>
            </a:r>
            <a:r>
              <a:rPr lang="en-US" dirty="0">
                <a:solidFill>
                  <a:schemeClr val="accent4"/>
                </a:solidFill>
              </a:rPr>
              <a:t>Linux/Matrix  </a:t>
            </a:r>
            <a:r>
              <a:rPr lang="en-US" dirty="0"/>
              <a:t>you will get an error message like as you run the program. The double ‘</a:t>
            </a:r>
            <a:r>
              <a:rPr lang="en-US" dirty="0">
                <a:solidFill>
                  <a:srgbClr val="FFFF00"/>
                </a:solidFill>
              </a:rPr>
              <a:t>free</a:t>
            </a:r>
            <a:r>
              <a:rPr lang="en-US" dirty="0"/>
              <a:t>’ means you’ve </a:t>
            </a:r>
            <a:r>
              <a:rPr lang="en-US" dirty="0">
                <a:solidFill>
                  <a:srgbClr val="FFFF00"/>
                </a:solidFill>
              </a:rPr>
              <a:t>attempted to free the same memory twice</a:t>
            </a:r>
            <a:r>
              <a:rPr lang="en-US" dirty="0"/>
              <a:t>. </a:t>
            </a:r>
          </a:p>
        </p:txBody>
      </p:sp>
      <p:pic>
        <p:nvPicPr>
          <p:cNvPr id="3" name="Picture 2">
            <a:extLst>
              <a:ext uri="{FF2B5EF4-FFF2-40B4-BE49-F238E27FC236}">
                <a16:creationId xmlns:a16="http://schemas.microsoft.com/office/drawing/2014/main" id="{69D047D2-8AAD-46CA-AA48-57AA623CD0D1}"/>
              </a:ext>
            </a:extLst>
          </p:cNvPr>
          <p:cNvPicPr>
            <a:picLocks noChangeAspect="1"/>
          </p:cNvPicPr>
          <p:nvPr/>
        </p:nvPicPr>
        <p:blipFill>
          <a:blip r:embed="rId2"/>
          <a:stretch>
            <a:fillRect/>
          </a:stretch>
        </p:blipFill>
        <p:spPr>
          <a:xfrm>
            <a:off x="1039528" y="5219248"/>
            <a:ext cx="10210800" cy="904875"/>
          </a:xfrm>
          <a:prstGeom prst="rect">
            <a:avLst/>
          </a:prstGeom>
        </p:spPr>
      </p:pic>
      <p:sp>
        <p:nvSpPr>
          <p:cNvPr id="7" name="Rectangle 6">
            <a:extLst>
              <a:ext uri="{FF2B5EF4-FFF2-40B4-BE49-F238E27FC236}">
                <a16:creationId xmlns:a16="http://schemas.microsoft.com/office/drawing/2014/main" id="{95DF0D2D-CC4E-42CE-A2BB-D11559A8127C}"/>
              </a:ext>
            </a:extLst>
          </p:cNvPr>
          <p:cNvSpPr/>
          <p:nvPr/>
        </p:nvSpPr>
        <p:spPr>
          <a:xfrm>
            <a:off x="3532472" y="5236143"/>
            <a:ext cx="1588168" cy="31763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6495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BF8CC-A3BA-4B92-8E7F-F72878DABC7C}"/>
              </a:ext>
            </a:extLst>
          </p:cNvPr>
          <p:cNvSpPr>
            <a:spLocks noGrp="1"/>
          </p:cNvSpPr>
          <p:nvPr>
            <p:ph type="title"/>
          </p:nvPr>
        </p:nvSpPr>
        <p:spPr/>
        <p:txBody>
          <a:bodyPr>
            <a:normAutofit/>
          </a:bodyPr>
          <a:lstStyle/>
          <a:p>
            <a:r>
              <a:rPr lang="en-US" dirty="0"/>
              <a:t>Common Memory Issues - </a:t>
            </a:r>
            <a:r>
              <a:rPr lang="en-US" sz="3600" dirty="0">
                <a:solidFill>
                  <a:srgbClr val="FFFF00"/>
                </a:solidFill>
              </a:rPr>
              <a:t>Double deletions</a:t>
            </a:r>
            <a:endParaRPr lang="en-US" dirty="0"/>
          </a:p>
        </p:txBody>
      </p:sp>
      <p:sp>
        <p:nvSpPr>
          <p:cNvPr id="4" name="Rectangle 3">
            <a:extLst>
              <a:ext uri="{FF2B5EF4-FFF2-40B4-BE49-F238E27FC236}">
                <a16:creationId xmlns:a16="http://schemas.microsoft.com/office/drawing/2014/main" id="{F1D30CA4-A0E2-482B-AD6B-1D172567E5F4}"/>
              </a:ext>
            </a:extLst>
          </p:cNvPr>
          <p:cNvSpPr/>
          <p:nvPr/>
        </p:nvSpPr>
        <p:spPr>
          <a:xfrm>
            <a:off x="1039528" y="2967335"/>
            <a:ext cx="8094846" cy="923330"/>
          </a:xfrm>
          <a:prstGeom prst="rect">
            <a:avLst/>
          </a:prstGeom>
        </p:spPr>
        <p:txBody>
          <a:bodyPr wrap="square">
            <a:spAutoFit/>
          </a:bodyPr>
          <a:lstStyle/>
          <a:p>
            <a:r>
              <a:rPr lang="en-CA" dirty="0">
                <a:solidFill>
                  <a:srgbClr val="569CD6"/>
                </a:solidFill>
                <a:latin typeface="Consolas" panose="020B0609020204030204" pitchFamily="49" charset="0"/>
              </a:rPr>
              <a:t>int</a:t>
            </a:r>
            <a:r>
              <a:rPr lang="en-CA" dirty="0">
                <a:solidFill>
                  <a:srgbClr val="D4D4D4"/>
                </a:solidFill>
                <a:latin typeface="Consolas" panose="020B0609020204030204" pitchFamily="49" charset="0"/>
              </a:rPr>
              <a:t>* x = </a:t>
            </a:r>
            <a:r>
              <a:rPr lang="en-CA" dirty="0">
                <a:solidFill>
                  <a:srgbClr val="C586C0"/>
                </a:solidFill>
                <a:latin typeface="Consolas" panose="020B0609020204030204" pitchFamily="49" charset="0"/>
              </a:rPr>
              <a:t>new</a:t>
            </a:r>
            <a:r>
              <a:rPr lang="en-CA" dirty="0">
                <a:solidFill>
                  <a:srgbClr val="D4D4D4"/>
                </a:solidFill>
                <a:latin typeface="Consolas" panose="020B0609020204030204" pitchFamily="49" charset="0"/>
              </a:rPr>
              <a:t> </a:t>
            </a:r>
            <a:r>
              <a:rPr lang="en-CA" dirty="0">
                <a:solidFill>
                  <a:srgbClr val="569CD6"/>
                </a:solidFill>
                <a:latin typeface="Consolas" panose="020B0609020204030204" pitchFamily="49" charset="0"/>
              </a:rPr>
              <a:t>int</a:t>
            </a:r>
            <a:r>
              <a:rPr lang="en-CA" dirty="0">
                <a:solidFill>
                  <a:srgbClr val="D4D4D4"/>
                </a:solidFill>
                <a:latin typeface="Consolas" panose="020B0609020204030204" pitchFamily="49" charset="0"/>
              </a:rPr>
              <a:t>[</a:t>
            </a:r>
            <a:r>
              <a:rPr lang="en-CA" dirty="0">
                <a:solidFill>
                  <a:srgbClr val="B5CEA8"/>
                </a:solidFill>
                <a:latin typeface="Consolas" panose="020B0609020204030204" pitchFamily="49" charset="0"/>
              </a:rPr>
              <a:t>10</a:t>
            </a:r>
            <a:r>
              <a:rPr lang="en-CA" dirty="0">
                <a:solidFill>
                  <a:srgbClr val="D4D4D4"/>
                </a:solidFill>
                <a:latin typeface="Consolas" panose="020B0609020204030204" pitchFamily="49" charset="0"/>
              </a:rPr>
              <a:t>];</a:t>
            </a:r>
          </a:p>
          <a:p>
            <a:r>
              <a:rPr lang="en-CA" dirty="0">
                <a:solidFill>
                  <a:srgbClr val="C586C0"/>
                </a:solidFill>
                <a:latin typeface="Consolas" panose="020B0609020204030204" pitchFamily="49" charset="0"/>
              </a:rPr>
              <a:t>delete</a:t>
            </a:r>
            <a:r>
              <a:rPr lang="en-CA" dirty="0">
                <a:solidFill>
                  <a:srgbClr val="569CD6"/>
                </a:solidFill>
                <a:latin typeface="Consolas" panose="020B0609020204030204" pitchFamily="49" charset="0"/>
              </a:rPr>
              <a:t> </a:t>
            </a:r>
            <a:r>
              <a:rPr lang="en-CA" dirty="0">
                <a:solidFill>
                  <a:srgbClr val="C586C0"/>
                </a:solidFill>
                <a:latin typeface="Consolas" panose="020B0609020204030204" pitchFamily="49" charset="0"/>
              </a:rPr>
              <a:t>[]</a:t>
            </a:r>
            <a:r>
              <a:rPr lang="en-CA" dirty="0">
                <a:solidFill>
                  <a:srgbClr val="D4D4D4"/>
                </a:solidFill>
                <a:latin typeface="Consolas" panose="020B0609020204030204" pitchFamily="49" charset="0"/>
              </a:rPr>
              <a:t> x;</a:t>
            </a:r>
            <a:r>
              <a:rPr lang="en-CA" dirty="0">
                <a:solidFill>
                  <a:srgbClr val="6A9955"/>
                </a:solidFill>
                <a:latin typeface="Consolas" panose="020B0609020204030204" pitchFamily="49" charset="0"/>
              </a:rPr>
              <a:t> // attempt to delete undefined pointer</a:t>
            </a:r>
            <a:endParaRPr lang="en-CA" dirty="0">
              <a:solidFill>
                <a:srgbClr val="D4D4D4"/>
              </a:solidFill>
              <a:latin typeface="Consolas" panose="020B0609020204030204" pitchFamily="49" charset="0"/>
            </a:endParaRPr>
          </a:p>
          <a:p>
            <a:r>
              <a:rPr lang="en-CA" dirty="0">
                <a:solidFill>
                  <a:srgbClr val="C586C0"/>
                </a:solidFill>
                <a:latin typeface="Consolas" panose="020B0609020204030204" pitchFamily="49" charset="0"/>
              </a:rPr>
              <a:t>delete</a:t>
            </a:r>
            <a:r>
              <a:rPr lang="en-CA" dirty="0">
                <a:solidFill>
                  <a:srgbClr val="569CD6"/>
                </a:solidFill>
                <a:latin typeface="Consolas" panose="020B0609020204030204" pitchFamily="49" charset="0"/>
              </a:rPr>
              <a:t> </a:t>
            </a:r>
            <a:r>
              <a:rPr lang="en-CA" dirty="0">
                <a:solidFill>
                  <a:srgbClr val="C586C0"/>
                </a:solidFill>
                <a:latin typeface="Consolas" panose="020B0609020204030204" pitchFamily="49" charset="0"/>
              </a:rPr>
              <a:t>[]</a:t>
            </a:r>
            <a:r>
              <a:rPr lang="en-CA" dirty="0">
                <a:solidFill>
                  <a:srgbClr val="D4D4D4"/>
                </a:solidFill>
                <a:latin typeface="Consolas" panose="020B0609020204030204" pitchFamily="49" charset="0"/>
              </a:rPr>
              <a:t> x;</a:t>
            </a:r>
            <a:r>
              <a:rPr lang="en-CA" dirty="0">
                <a:solidFill>
                  <a:srgbClr val="6A9955"/>
                </a:solidFill>
                <a:latin typeface="Consolas" panose="020B0609020204030204" pitchFamily="49" charset="0"/>
              </a:rPr>
              <a:t> // attempt to delete undefined pointer again??</a:t>
            </a:r>
            <a:endParaRPr lang="en-CA" b="0"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2275DFC6-8CFD-4387-94B9-0AFB127CBBE9}"/>
              </a:ext>
            </a:extLst>
          </p:cNvPr>
          <p:cNvSpPr txBox="1"/>
          <p:nvPr/>
        </p:nvSpPr>
        <p:spPr>
          <a:xfrm>
            <a:off x="1039528" y="2213811"/>
            <a:ext cx="4774131" cy="369332"/>
          </a:xfrm>
          <a:prstGeom prst="rect">
            <a:avLst/>
          </a:prstGeom>
          <a:noFill/>
        </p:spPr>
        <p:txBody>
          <a:bodyPr wrap="square" rtlCol="0">
            <a:spAutoFit/>
          </a:bodyPr>
          <a:lstStyle/>
          <a:p>
            <a:r>
              <a:rPr lang="en-US" dirty="0"/>
              <a:t>Consider the following code:</a:t>
            </a:r>
          </a:p>
        </p:txBody>
      </p:sp>
      <p:sp>
        <p:nvSpPr>
          <p:cNvPr id="6" name="TextBox 5">
            <a:extLst>
              <a:ext uri="{FF2B5EF4-FFF2-40B4-BE49-F238E27FC236}">
                <a16:creationId xmlns:a16="http://schemas.microsoft.com/office/drawing/2014/main" id="{DC220A37-D3FF-4D4A-B3B1-E6F351621CD3}"/>
              </a:ext>
            </a:extLst>
          </p:cNvPr>
          <p:cNvSpPr txBox="1"/>
          <p:nvPr/>
        </p:nvSpPr>
        <p:spPr>
          <a:xfrm>
            <a:off x="1039528" y="4349015"/>
            <a:ext cx="9529011" cy="646331"/>
          </a:xfrm>
          <a:prstGeom prst="rect">
            <a:avLst/>
          </a:prstGeom>
          <a:noFill/>
        </p:spPr>
        <p:txBody>
          <a:bodyPr wrap="square" rtlCol="0">
            <a:spAutoFit/>
          </a:bodyPr>
          <a:lstStyle/>
          <a:p>
            <a:r>
              <a:rPr lang="en-US" dirty="0"/>
              <a:t>On </a:t>
            </a:r>
            <a:r>
              <a:rPr lang="en-US" dirty="0">
                <a:solidFill>
                  <a:schemeClr val="accent4"/>
                </a:solidFill>
              </a:rPr>
              <a:t>Visual Studio </a:t>
            </a:r>
            <a:r>
              <a:rPr lang="en-US" dirty="0"/>
              <a:t>you will get a similar kind of error message when debugging. The ‘access violation’ refers to </a:t>
            </a:r>
            <a:r>
              <a:rPr lang="en-US" dirty="0">
                <a:solidFill>
                  <a:srgbClr val="FFFF00"/>
                </a:solidFill>
              </a:rPr>
              <a:t>attempting to delete memory that is not longer there.</a:t>
            </a:r>
          </a:p>
        </p:txBody>
      </p:sp>
      <p:pic>
        <p:nvPicPr>
          <p:cNvPr id="8" name="Picture 7">
            <a:extLst>
              <a:ext uri="{FF2B5EF4-FFF2-40B4-BE49-F238E27FC236}">
                <a16:creationId xmlns:a16="http://schemas.microsoft.com/office/drawing/2014/main" id="{CDC92B3F-597F-4CB6-B7E3-FA2B84D3D9DF}"/>
              </a:ext>
            </a:extLst>
          </p:cNvPr>
          <p:cNvPicPr>
            <a:picLocks noChangeAspect="1"/>
          </p:cNvPicPr>
          <p:nvPr/>
        </p:nvPicPr>
        <p:blipFill>
          <a:blip r:embed="rId2"/>
          <a:stretch>
            <a:fillRect/>
          </a:stretch>
        </p:blipFill>
        <p:spPr>
          <a:xfrm>
            <a:off x="3495223" y="5176697"/>
            <a:ext cx="4200525" cy="952500"/>
          </a:xfrm>
          <a:prstGeom prst="rect">
            <a:avLst/>
          </a:prstGeom>
        </p:spPr>
      </p:pic>
    </p:spTree>
    <p:extLst>
      <p:ext uri="{BB962C8B-B14F-4D97-AF65-F5344CB8AC3E}">
        <p14:creationId xmlns:p14="http://schemas.microsoft.com/office/powerpoint/2010/main" val="30856238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891E4-96A6-4C94-90FE-CAB083B19A15}"/>
              </a:ext>
            </a:extLst>
          </p:cNvPr>
          <p:cNvSpPr>
            <a:spLocks noGrp="1"/>
          </p:cNvSpPr>
          <p:nvPr>
            <p:ph type="title"/>
          </p:nvPr>
        </p:nvSpPr>
        <p:spPr/>
        <p:txBody>
          <a:bodyPr/>
          <a:lstStyle/>
          <a:p>
            <a:r>
              <a:rPr lang="en-US" dirty="0"/>
              <a:t>Common Memory Issues – </a:t>
            </a:r>
            <a:r>
              <a:rPr lang="en-US" dirty="0">
                <a:solidFill>
                  <a:srgbClr val="FFFF00"/>
                </a:solidFill>
              </a:rPr>
              <a:t>Accessing memory we haven’t allocated</a:t>
            </a:r>
          </a:p>
        </p:txBody>
      </p:sp>
      <p:sp>
        <p:nvSpPr>
          <p:cNvPr id="3" name="Content Placeholder 2">
            <a:extLst>
              <a:ext uri="{FF2B5EF4-FFF2-40B4-BE49-F238E27FC236}">
                <a16:creationId xmlns:a16="http://schemas.microsoft.com/office/drawing/2014/main" id="{FBF8478B-FD82-4DA3-BE17-498EAD639CB2}"/>
              </a:ext>
            </a:extLst>
          </p:cNvPr>
          <p:cNvSpPr>
            <a:spLocks noGrp="1"/>
          </p:cNvSpPr>
          <p:nvPr>
            <p:ph idx="1"/>
          </p:nvPr>
        </p:nvSpPr>
        <p:spPr>
          <a:xfrm>
            <a:off x="913795" y="2096064"/>
            <a:ext cx="10353762" cy="916643"/>
          </a:xfrm>
        </p:spPr>
        <p:txBody>
          <a:bodyPr>
            <a:normAutofit fontScale="92500"/>
          </a:bodyPr>
          <a:lstStyle/>
          <a:p>
            <a:r>
              <a:rPr lang="en-US" sz="2400" dirty="0"/>
              <a:t>The opposite spectrum of the double deletion error is when we try to access memory that isn’t allocated. Here we have an uninitialized integer pointer.</a:t>
            </a:r>
          </a:p>
        </p:txBody>
      </p:sp>
      <p:sp>
        <p:nvSpPr>
          <p:cNvPr id="7" name="Rectangle 6">
            <a:extLst>
              <a:ext uri="{FF2B5EF4-FFF2-40B4-BE49-F238E27FC236}">
                <a16:creationId xmlns:a16="http://schemas.microsoft.com/office/drawing/2014/main" id="{D2FE54DA-E7A4-4129-87BD-C410358E2DC3}"/>
              </a:ext>
            </a:extLst>
          </p:cNvPr>
          <p:cNvSpPr/>
          <p:nvPr/>
        </p:nvSpPr>
        <p:spPr>
          <a:xfrm>
            <a:off x="913794" y="3429000"/>
            <a:ext cx="5182206" cy="707886"/>
          </a:xfrm>
          <a:prstGeom prst="rect">
            <a:avLst/>
          </a:prstGeom>
        </p:spPr>
        <p:txBody>
          <a:bodyPr wrap="square">
            <a:spAutoFit/>
          </a:bodyPr>
          <a:lstStyle/>
          <a:p>
            <a:r>
              <a:rPr lang="es-ES" sz="2000" dirty="0" err="1">
                <a:solidFill>
                  <a:srgbClr val="569CD6"/>
                </a:solidFill>
                <a:latin typeface="Consolas" panose="020B0609020204030204" pitchFamily="49" charset="0"/>
              </a:rPr>
              <a:t>int</a:t>
            </a:r>
            <a:r>
              <a:rPr lang="es-ES" sz="2000" dirty="0">
                <a:solidFill>
                  <a:srgbClr val="D4D4D4"/>
                </a:solidFill>
                <a:latin typeface="Consolas" panose="020B0609020204030204" pitchFamily="49" charset="0"/>
              </a:rPr>
              <a:t>* y;</a:t>
            </a:r>
          </a:p>
          <a:p>
            <a:r>
              <a:rPr lang="es-ES" sz="2000" dirty="0" err="1">
                <a:solidFill>
                  <a:srgbClr val="D4D4D4"/>
                </a:solidFill>
                <a:latin typeface="Consolas" panose="020B0609020204030204" pitchFamily="49" charset="0"/>
              </a:rPr>
              <a:t>cout</a:t>
            </a:r>
            <a:r>
              <a:rPr lang="es-ES" sz="2000" dirty="0">
                <a:solidFill>
                  <a:srgbClr val="D4D4D4"/>
                </a:solidFill>
                <a:latin typeface="Consolas" panose="020B0609020204030204" pitchFamily="49" charset="0"/>
              </a:rPr>
              <a:t> &lt;&lt; </a:t>
            </a:r>
            <a:r>
              <a:rPr lang="es-ES" sz="2000" dirty="0">
                <a:solidFill>
                  <a:srgbClr val="CE9178"/>
                </a:solidFill>
                <a:latin typeface="Consolas" panose="020B0609020204030204" pitchFamily="49" charset="0"/>
              </a:rPr>
              <a:t>"val </a:t>
            </a:r>
            <a:r>
              <a:rPr lang="es-ES" sz="2000" dirty="0" err="1">
                <a:solidFill>
                  <a:srgbClr val="CE9178"/>
                </a:solidFill>
                <a:latin typeface="Consolas" panose="020B0609020204030204" pitchFamily="49" charset="0"/>
              </a:rPr>
              <a:t>of</a:t>
            </a:r>
            <a:r>
              <a:rPr lang="es-ES" sz="2000" dirty="0">
                <a:solidFill>
                  <a:srgbClr val="CE9178"/>
                </a:solidFill>
                <a:latin typeface="Consolas" panose="020B0609020204030204" pitchFamily="49" charset="0"/>
              </a:rPr>
              <a:t> y: "</a:t>
            </a:r>
            <a:r>
              <a:rPr lang="es-ES" sz="2000" dirty="0">
                <a:solidFill>
                  <a:srgbClr val="D4D4D4"/>
                </a:solidFill>
                <a:latin typeface="Consolas" panose="020B0609020204030204" pitchFamily="49" charset="0"/>
              </a:rPr>
              <a:t> &lt;&lt; *y &lt;&lt; </a:t>
            </a:r>
            <a:r>
              <a:rPr lang="es-ES" sz="2000" dirty="0" err="1">
                <a:solidFill>
                  <a:srgbClr val="D4D4D4"/>
                </a:solidFill>
                <a:latin typeface="Consolas" panose="020B0609020204030204" pitchFamily="49" charset="0"/>
              </a:rPr>
              <a:t>endl</a:t>
            </a:r>
            <a:r>
              <a:rPr lang="es-ES" sz="2000" dirty="0">
                <a:solidFill>
                  <a:srgbClr val="D4D4D4"/>
                </a:solidFill>
                <a:latin typeface="Consolas" panose="020B0609020204030204" pitchFamily="49" charset="0"/>
              </a:rPr>
              <a:t>;</a:t>
            </a:r>
            <a:endParaRPr lang="es-ES" sz="2000" b="0" dirty="0">
              <a:solidFill>
                <a:srgbClr val="D4D4D4"/>
              </a:solidFill>
              <a:effectLst/>
              <a:latin typeface="Consolas" panose="020B0609020204030204" pitchFamily="49" charset="0"/>
            </a:endParaRPr>
          </a:p>
        </p:txBody>
      </p:sp>
      <p:sp>
        <p:nvSpPr>
          <p:cNvPr id="9" name="TextBox 8">
            <a:extLst>
              <a:ext uri="{FF2B5EF4-FFF2-40B4-BE49-F238E27FC236}">
                <a16:creationId xmlns:a16="http://schemas.microsoft.com/office/drawing/2014/main" id="{A8046F99-6873-4436-BB96-E6EF66CE8CD3}"/>
              </a:ext>
            </a:extLst>
          </p:cNvPr>
          <p:cNvSpPr txBox="1"/>
          <p:nvPr/>
        </p:nvSpPr>
        <p:spPr>
          <a:xfrm>
            <a:off x="913794" y="4444165"/>
            <a:ext cx="10353761" cy="769441"/>
          </a:xfrm>
          <a:prstGeom prst="rect">
            <a:avLst/>
          </a:prstGeom>
          <a:noFill/>
        </p:spPr>
        <p:txBody>
          <a:bodyPr wrap="square" rtlCol="0">
            <a:spAutoFit/>
          </a:bodyPr>
          <a:lstStyle/>
          <a:p>
            <a:r>
              <a:rPr lang="en-US" sz="2200" dirty="0"/>
              <a:t>In this case we usually get a </a:t>
            </a:r>
            <a:r>
              <a:rPr lang="en-US" sz="2200" dirty="0">
                <a:solidFill>
                  <a:schemeClr val="accent6"/>
                </a:solidFill>
              </a:rPr>
              <a:t>build error  in VS2019 regarding uninitialized variables. </a:t>
            </a:r>
            <a:r>
              <a:rPr lang="en-US" sz="2200" dirty="0">
                <a:solidFill>
                  <a:srgbClr val="FFFF00"/>
                </a:solidFill>
              </a:rPr>
              <a:t>However in Matrix/Linux you might end up with a random value.</a:t>
            </a:r>
          </a:p>
        </p:txBody>
      </p:sp>
    </p:spTree>
    <p:extLst>
      <p:ext uri="{BB962C8B-B14F-4D97-AF65-F5344CB8AC3E}">
        <p14:creationId xmlns:p14="http://schemas.microsoft.com/office/powerpoint/2010/main" val="24464007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891E4-96A6-4C94-90FE-CAB083B19A15}"/>
              </a:ext>
            </a:extLst>
          </p:cNvPr>
          <p:cNvSpPr>
            <a:spLocks noGrp="1"/>
          </p:cNvSpPr>
          <p:nvPr>
            <p:ph type="title"/>
          </p:nvPr>
        </p:nvSpPr>
        <p:spPr/>
        <p:txBody>
          <a:bodyPr/>
          <a:lstStyle/>
          <a:p>
            <a:r>
              <a:rPr lang="en-US" dirty="0"/>
              <a:t>Common Memory Issues – </a:t>
            </a:r>
            <a:r>
              <a:rPr lang="en-US" dirty="0">
                <a:solidFill>
                  <a:srgbClr val="FFFF00"/>
                </a:solidFill>
              </a:rPr>
              <a:t>Accessing memory we haven’t allocated</a:t>
            </a:r>
          </a:p>
        </p:txBody>
      </p:sp>
      <p:sp>
        <p:nvSpPr>
          <p:cNvPr id="3" name="Content Placeholder 2">
            <a:extLst>
              <a:ext uri="{FF2B5EF4-FFF2-40B4-BE49-F238E27FC236}">
                <a16:creationId xmlns:a16="http://schemas.microsoft.com/office/drawing/2014/main" id="{FBF8478B-FD82-4DA3-BE17-498EAD639CB2}"/>
              </a:ext>
            </a:extLst>
          </p:cNvPr>
          <p:cNvSpPr>
            <a:spLocks noGrp="1"/>
          </p:cNvSpPr>
          <p:nvPr>
            <p:ph idx="1"/>
          </p:nvPr>
        </p:nvSpPr>
        <p:spPr>
          <a:xfrm>
            <a:off x="913795" y="2096064"/>
            <a:ext cx="10353762" cy="916643"/>
          </a:xfrm>
        </p:spPr>
        <p:txBody>
          <a:bodyPr>
            <a:normAutofit/>
          </a:bodyPr>
          <a:lstStyle/>
          <a:p>
            <a:r>
              <a:rPr lang="en-US" sz="2200" dirty="0"/>
              <a:t>The opposite spectrum of the double deletion error is when we try to access memory that isn’t allocated. Here we have a </a:t>
            </a:r>
            <a:r>
              <a:rPr lang="en-US" sz="2200" dirty="0" err="1">
                <a:solidFill>
                  <a:srgbClr val="FFFF00"/>
                </a:solidFill>
              </a:rPr>
              <a:t>nullptr</a:t>
            </a:r>
            <a:r>
              <a:rPr lang="en-US" sz="2200" dirty="0"/>
              <a:t>.</a:t>
            </a:r>
          </a:p>
        </p:txBody>
      </p:sp>
      <p:sp>
        <p:nvSpPr>
          <p:cNvPr id="8" name="Rectangle 7">
            <a:extLst>
              <a:ext uri="{FF2B5EF4-FFF2-40B4-BE49-F238E27FC236}">
                <a16:creationId xmlns:a16="http://schemas.microsoft.com/office/drawing/2014/main" id="{68F2F4BB-191C-4B59-8B42-D7CF414BD5DD}"/>
              </a:ext>
            </a:extLst>
          </p:cNvPr>
          <p:cNvSpPr/>
          <p:nvPr/>
        </p:nvSpPr>
        <p:spPr>
          <a:xfrm>
            <a:off x="1172166" y="3429000"/>
            <a:ext cx="5671396" cy="707886"/>
          </a:xfrm>
          <a:prstGeom prst="rect">
            <a:avLst/>
          </a:prstGeom>
        </p:spPr>
        <p:txBody>
          <a:bodyPr wrap="square">
            <a:spAutoFit/>
          </a:bodyPr>
          <a:lstStyle/>
          <a:p>
            <a:r>
              <a:rPr lang="es-ES" sz="2000" dirty="0" err="1">
                <a:solidFill>
                  <a:schemeClr val="tx2">
                    <a:lumMod val="90000"/>
                  </a:schemeClr>
                </a:solidFill>
                <a:latin typeface="Consolas" panose="020B0609020204030204" pitchFamily="49" charset="0"/>
              </a:rPr>
              <a:t>int</a:t>
            </a:r>
            <a:r>
              <a:rPr lang="es-ES" sz="2000" dirty="0">
                <a:latin typeface="Consolas" panose="020B0609020204030204" pitchFamily="49" charset="0"/>
              </a:rPr>
              <a:t>*</a:t>
            </a:r>
            <a:r>
              <a:rPr lang="es-ES" sz="2000" dirty="0">
                <a:solidFill>
                  <a:srgbClr val="6A9955"/>
                </a:solidFill>
                <a:latin typeface="Consolas" panose="020B0609020204030204" pitchFamily="49" charset="0"/>
              </a:rPr>
              <a:t> </a:t>
            </a:r>
            <a:r>
              <a:rPr lang="es-ES" sz="2000" dirty="0">
                <a:latin typeface="Consolas" panose="020B0609020204030204" pitchFamily="49" charset="0"/>
              </a:rPr>
              <a:t>y = </a:t>
            </a:r>
            <a:r>
              <a:rPr lang="es-ES" sz="2000" dirty="0" err="1">
                <a:latin typeface="Consolas" panose="020B0609020204030204" pitchFamily="49" charset="0"/>
              </a:rPr>
              <a:t>nullptr</a:t>
            </a:r>
            <a:r>
              <a:rPr lang="es-ES" sz="2000" dirty="0">
                <a:latin typeface="Consolas" panose="020B0609020204030204" pitchFamily="49" charset="0"/>
              </a:rPr>
              <a:t>;</a:t>
            </a:r>
          </a:p>
          <a:p>
            <a:r>
              <a:rPr lang="es-ES" sz="2000" dirty="0" err="1">
                <a:solidFill>
                  <a:srgbClr val="D4D4D4"/>
                </a:solidFill>
                <a:latin typeface="Consolas" panose="020B0609020204030204" pitchFamily="49" charset="0"/>
              </a:rPr>
              <a:t>cout</a:t>
            </a:r>
            <a:r>
              <a:rPr lang="es-ES" sz="2000" dirty="0">
                <a:solidFill>
                  <a:srgbClr val="D4D4D4"/>
                </a:solidFill>
                <a:latin typeface="Consolas" panose="020B0609020204030204" pitchFamily="49" charset="0"/>
              </a:rPr>
              <a:t> &lt;&lt; </a:t>
            </a:r>
            <a:r>
              <a:rPr lang="es-ES" sz="2000" dirty="0">
                <a:solidFill>
                  <a:srgbClr val="CE9178"/>
                </a:solidFill>
                <a:latin typeface="Consolas" panose="020B0609020204030204" pitchFamily="49" charset="0"/>
              </a:rPr>
              <a:t>"val </a:t>
            </a:r>
            <a:r>
              <a:rPr lang="es-ES" sz="2000" dirty="0" err="1">
                <a:solidFill>
                  <a:srgbClr val="CE9178"/>
                </a:solidFill>
                <a:latin typeface="Consolas" panose="020B0609020204030204" pitchFamily="49" charset="0"/>
              </a:rPr>
              <a:t>of</a:t>
            </a:r>
            <a:r>
              <a:rPr lang="es-ES" sz="2000" dirty="0">
                <a:solidFill>
                  <a:srgbClr val="CE9178"/>
                </a:solidFill>
                <a:latin typeface="Consolas" panose="020B0609020204030204" pitchFamily="49" charset="0"/>
              </a:rPr>
              <a:t> y: "</a:t>
            </a:r>
            <a:r>
              <a:rPr lang="es-ES" sz="2000" dirty="0">
                <a:solidFill>
                  <a:srgbClr val="D4D4D4"/>
                </a:solidFill>
                <a:latin typeface="Consolas" panose="020B0609020204030204" pitchFamily="49" charset="0"/>
              </a:rPr>
              <a:t> &lt;&lt; *y &lt;&lt; </a:t>
            </a:r>
            <a:r>
              <a:rPr lang="es-ES" sz="2000" dirty="0" err="1">
                <a:solidFill>
                  <a:srgbClr val="D4D4D4"/>
                </a:solidFill>
                <a:latin typeface="Consolas" panose="020B0609020204030204" pitchFamily="49" charset="0"/>
              </a:rPr>
              <a:t>endl</a:t>
            </a:r>
            <a:r>
              <a:rPr lang="es-ES" sz="2000" dirty="0">
                <a:solidFill>
                  <a:srgbClr val="D4D4D4"/>
                </a:solidFill>
                <a:latin typeface="Consolas" panose="020B0609020204030204" pitchFamily="49" charset="0"/>
              </a:rPr>
              <a:t>;</a:t>
            </a:r>
            <a:endParaRPr lang="es-ES" sz="2000" b="0" dirty="0">
              <a:solidFill>
                <a:srgbClr val="D4D4D4"/>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AB95F662-90EE-4B91-8B51-A652AA6B0D11}"/>
              </a:ext>
            </a:extLst>
          </p:cNvPr>
          <p:cNvSpPr txBox="1"/>
          <p:nvPr/>
        </p:nvSpPr>
        <p:spPr>
          <a:xfrm>
            <a:off x="1172166" y="4463416"/>
            <a:ext cx="9105500" cy="769441"/>
          </a:xfrm>
          <a:prstGeom prst="rect">
            <a:avLst/>
          </a:prstGeom>
          <a:noFill/>
        </p:spPr>
        <p:txBody>
          <a:bodyPr wrap="square" rtlCol="0">
            <a:spAutoFit/>
          </a:bodyPr>
          <a:lstStyle/>
          <a:p>
            <a:r>
              <a:rPr lang="en-US" sz="2200" dirty="0"/>
              <a:t>In this case we usually get an </a:t>
            </a:r>
            <a:r>
              <a:rPr lang="en-US" sz="2200" dirty="0">
                <a:solidFill>
                  <a:schemeClr val="accent6"/>
                </a:solidFill>
              </a:rPr>
              <a:t>access violation error in VS2019 (similar to before). </a:t>
            </a:r>
            <a:r>
              <a:rPr lang="en-US" sz="2200" dirty="0">
                <a:solidFill>
                  <a:srgbClr val="FFFF00"/>
                </a:solidFill>
              </a:rPr>
              <a:t>In Matrix we would get a segmentation fault.</a:t>
            </a:r>
          </a:p>
        </p:txBody>
      </p:sp>
    </p:spTree>
    <p:extLst>
      <p:ext uri="{BB962C8B-B14F-4D97-AF65-F5344CB8AC3E}">
        <p14:creationId xmlns:p14="http://schemas.microsoft.com/office/powerpoint/2010/main" val="21681742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D03EB-C9D1-472B-9EA9-E1DC3663C965}"/>
              </a:ext>
            </a:extLst>
          </p:cNvPr>
          <p:cNvSpPr>
            <a:spLocks noGrp="1"/>
          </p:cNvSpPr>
          <p:nvPr>
            <p:ph type="title"/>
          </p:nvPr>
        </p:nvSpPr>
        <p:spPr/>
        <p:txBody>
          <a:bodyPr/>
          <a:lstStyle/>
          <a:p>
            <a:r>
              <a:rPr lang="en-US" dirty="0"/>
              <a:t>Common Memory Issues – </a:t>
            </a:r>
            <a:r>
              <a:rPr lang="en-US" dirty="0">
                <a:solidFill>
                  <a:srgbClr val="FFFF00"/>
                </a:solidFill>
              </a:rPr>
              <a:t>Memory leaks</a:t>
            </a:r>
            <a:endParaRPr lang="en-US" dirty="0"/>
          </a:p>
        </p:txBody>
      </p:sp>
      <p:sp>
        <p:nvSpPr>
          <p:cNvPr id="3" name="Content Placeholder 2">
            <a:extLst>
              <a:ext uri="{FF2B5EF4-FFF2-40B4-BE49-F238E27FC236}">
                <a16:creationId xmlns:a16="http://schemas.microsoft.com/office/drawing/2014/main" id="{94DA6AC4-8E34-47B7-BC23-AD48DEB501B6}"/>
              </a:ext>
            </a:extLst>
          </p:cNvPr>
          <p:cNvSpPr>
            <a:spLocks noGrp="1"/>
          </p:cNvSpPr>
          <p:nvPr>
            <p:ph idx="1"/>
          </p:nvPr>
        </p:nvSpPr>
        <p:spPr>
          <a:xfrm>
            <a:off x="913795" y="2096064"/>
            <a:ext cx="10353762" cy="781890"/>
          </a:xfrm>
        </p:spPr>
        <p:txBody>
          <a:bodyPr>
            <a:normAutofit lnSpcReduction="10000"/>
          </a:bodyPr>
          <a:lstStyle/>
          <a:p>
            <a:r>
              <a:rPr lang="en-US" dirty="0">
                <a:solidFill>
                  <a:srgbClr val="FFFF00"/>
                </a:solidFill>
              </a:rPr>
              <a:t>Memory leaks </a:t>
            </a:r>
            <a:r>
              <a:rPr lang="en-US" dirty="0"/>
              <a:t>occur when we don’t deallocate dynamic memory that we had allocated earlier. Consider:</a:t>
            </a:r>
          </a:p>
        </p:txBody>
      </p:sp>
      <p:sp>
        <p:nvSpPr>
          <p:cNvPr id="5" name="TextBox 4">
            <a:extLst>
              <a:ext uri="{FF2B5EF4-FFF2-40B4-BE49-F238E27FC236}">
                <a16:creationId xmlns:a16="http://schemas.microsoft.com/office/drawing/2014/main" id="{EADE696A-C0CE-4190-AD5D-DA2D2F8A68C3}"/>
              </a:ext>
            </a:extLst>
          </p:cNvPr>
          <p:cNvSpPr txBox="1"/>
          <p:nvPr/>
        </p:nvSpPr>
        <p:spPr>
          <a:xfrm>
            <a:off x="1094071" y="5271072"/>
            <a:ext cx="3994484" cy="369332"/>
          </a:xfrm>
          <a:prstGeom prst="rect">
            <a:avLst/>
          </a:prstGeom>
          <a:noFill/>
        </p:spPr>
        <p:txBody>
          <a:bodyPr wrap="square" rtlCol="0">
            <a:spAutoFit/>
          </a:bodyPr>
          <a:lstStyle/>
          <a:p>
            <a:r>
              <a:rPr lang="en-US" dirty="0"/>
              <a:t>Is there any issue here?</a:t>
            </a:r>
          </a:p>
        </p:txBody>
      </p:sp>
      <p:sp>
        <p:nvSpPr>
          <p:cNvPr id="6" name="Rectangle 5">
            <a:extLst>
              <a:ext uri="{FF2B5EF4-FFF2-40B4-BE49-F238E27FC236}">
                <a16:creationId xmlns:a16="http://schemas.microsoft.com/office/drawing/2014/main" id="{7C9C4641-9737-42F1-B54D-4B2E774FF875}"/>
              </a:ext>
            </a:extLst>
          </p:cNvPr>
          <p:cNvSpPr/>
          <p:nvPr/>
        </p:nvSpPr>
        <p:spPr>
          <a:xfrm>
            <a:off x="913795" y="3038097"/>
            <a:ext cx="9079831" cy="2031325"/>
          </a:xfrm>
          <a:prstGeom prst="rect">
            <a:avLst/>
          </a:prstGeom>
        </p:spPr>
        <p:txBody>
          <a:bodyPr wrap="square">
            <a:spAutoFit/>
          </a:bodyPr>
          <a:lstStyle/>
          <a:p>
            <a:r>
              <a:rPr lang="en-US" dirty="0">
                <a:solidFill>
                  <a:srgbClr val="569CD6"/>
                </a:solidFill>
                <a:latin typeface="Consolas" panose="020B0609020204030204" pitchFamily="49" charset="0"/>
              </a:rPr>
              <a:t>char</a:t>
            </a:r>
            <a:r>
              <a:rPr lang="en-US" dirty="0">
                <a:solidFill>
                  <a:srgbClr val="D4D4D4"/>
                </a:solidFill>
                <a:latin typeface="Consolas" panose="020B0609020204030204" pitchFamily="49" charset="0"/>
              </a:rPr>
              <a:t>* y = </a:t>
            </a:r>
            <a:r>
              <a:rPr lang="en-US" dirty="0" err="1">
                <a:solidFill>
                  <a:srgbClr val="569CD6"/>
                </a:solidFill>
                <a:latin typeface="Consolas" panose="020B0609020204030204" pitchFamily="49" charset="0"/>
              </a:rPr>
              <a:t>nullptr</a:t>
            </a:r>
            <a:r>
              <a:rPr lang="en-US" dirty="0">
                <a:solidFill>
                  <a:srgbClr val="D4D4D4"/>
                </a:solidFill>
                <a:latin typeface="Consolas" panose="020B0609020204030204" pitchFamily="49" charset="0"/>
              </a:rPr>
              <a:t>;</a:t>
            </a:r>
            <a:endParaRPr lang="en-CA" dirty="0">
              <a:solidFill>
                <a:srgbClr val="C586C0"/>
              </a:solidFill>
              <a:latin typeface="Consolas" panose="020B0609020204030204" pitchFamily="49" charset="0"/>
            </a:endParaRPr>
          </a:p>
          <a:p>
            <a:r>
              <a:rPr lang="en-CA" dirty="0">
                <a:solidFill>
                  <a:srgbClr val="C586C0"/>
                </a:solidFill>
                <a:latin typeface="Consolas" panose="020B0609020204030204" pitchFamily="49" charset="0"/>
              </a:rPr>
              <a:t>for</a:t>
            </a:r>
            <a:r>
              <a:rPr lang="en-CA" dirty="0">
                <a:solidFill>
                  <a:srgbClr val="D4D4D4"/>
                </a:solidFill>
                <a:latin typeface="Consolas" panose="020B0609020204030204" pitchFamily="49" charset="0"/>
              </a:rPr>
              <a:t> (</a:t>
            </a:r>
            <a:r>
              <a:rPr lang="en-CA" dirty="0">
                <a:solidFill>
                  <a:srgbClr val="569CD6"/>
                </a:solidFill>
                <a:latin typeface="Consolas" panose="020B0609020204030204" pitchFamily="49" charset="0"/>
              </a:rPr>
              <a:t>int</a:t>
            </a:r>
            <a:r>
              <a:rPr lang="en-CA" dirty="0">
                <a:solidFill>
                  <a:srgbClr val="D4D4D4"/>
                </a:solidFill>
                <a:latin typeface="Consolas" panose="020B0609020204030204" pitchFamily="49" charset="0"/>
              </a:rPr>
              <a:t> </a:t>
            </a:r>
            <a:r>
              <a:rPr lang="en-CA" dirty="0" err="1">
                <a:solidFill>
                  <a:srgbClr val="D4D4D4"/>
                </a:solidFill>
                <a:latin typeface="Consolas" panose="020B0609020204030204" pitchFamily="49" charset="0"/>
              </a:rPr>
              <a:t>i</a:t>
            </a:r>
            <a:r>
              <a:rPr lang="en-CA" dirty="0">
                <a:solidFill>
                  <a:srgbClr val="D4D4D4"/>
                </a:solidFill>
                <a:latin typeface="Consolas" panose="020B0609020204030204" pitchFamily="49" charset="0"/>
              </a:rPr>
              <a:t> = </a:t>
            </a:r>
            <a:r>
              <a:rPr lang="en-CA" dirty="0">
                <a:solidFill>
                  <a:srgbClr val="B5CEA8"/>
                </a:solidFill>
                <a:latin typeface="Consolas" panose="020B0609020204030204" pitchFamily="49" charset="0"/>
              </a:rPr>
              <a:t>0</a:t>
            </a:r>
            <a:r>
              <a:rPr lang="en-CA" dirty="0">
                <a:solidFill>
                  <a:srgbClr val="D4D4D4"/>
                </a:solidFill>
                <a:latin typeface="Consolas" panose="020B0609020204030204" pitchFamily="49" charset="0"/>
              </a:rPr>
              <a:t>; </a:t>
            </a:r>
            <a:r>
              <a:rPr lang="en-CA" dirty="0" err="1">
                <a:solidFill>
                  <a:srgbClr val="D4D4D4"/>
                </a:solidFill>
                <a:latin typeface="Consolas" panose="020B0609020204030204" pitchFamily="49" charset="0"/>
              </a:rPr>
              <a:t>i</a:t>
            </a:r>
            <a:r>
              <a:rPr lang="en-CA" dirty="0">
                <a:solidFill>
                  <a:srgbClr val="D4D4D4"/>
                </a:solidFill>
                <a:latin typeface="Consolas" panose="020B0609020204030204" pitchFamily="49" charset="0"/>
              </a:rPr>
              <a:t> &lt; </a:t>
            </a:r>
            <a:r>
              <a:rPr lang="en-CA" dirty="0">
                <a:solidFill>
                  <a:srgbClr val="B5CEA8"/>
                </a:solidFill>
                <a:latin typeface="Consolas" panose="020B0609020204030204" pitchFamily="49" charset="0"/>
              </a:rPr>
              <a:t>10</a:t>
            </a:r>
            <a:r>
              <a:rPr lang="en-CA" dirty="0">
                <a:solidFill>
                  <a:srgbClr val="D4D4D4"/>
                </a:solidFill>
                <a:latin typeface="Consolas" panose="020B0609020204030204" pitchFamily="49" charset="0"/>
              </a:rPr>
              <a:t>; ++</a:t>
            </a:r>
            <a:r>
              <a:rPr lang="en-CA" dirty="0" err="1">
                <a:solidFill>
                  <a:srgbClr val="D4D4D4"/>
                </a:solidFill>
                <a:latin typeface="Consolas" panose="020B0609020204030204" pitchFamily="49" charset="0"/>
              </a:rPr>
              <a:t>i</a:t>
            </a:r>
            <a:r>
              <a:rPr lang="en-CA" dirty="0">
                <a:solidFill>
                  <a:srgbClr val="D4D4D4"/>
                </a:solidFill>
                <a:latin typeface="Consolas" panose="020B0609020204030204" pitchFamily="49" charset="0"/>
              </a:rPr>
              <a:t>){</a:t>
            </a:r>
          </a:p>
          <a:p>
            <a:r>
              <a:rPr lang="en-CA" dirty="0">
                <a:solidFill>
                  <a:srgbClr val="D4D4D4"/>
                </a:solidFill>
                <a:latin typeface="Consolas" panose="020B0609020204030204" pitchFamily="49" charset="0"/>
              </a:rPr>
              <a:t>  y = </a:t>
            </a:r>
            <a:r>
              <a:rPr lang="en-CA" dirty="0">
                <a:solidFill>
                  <a:srgbClr val="C586C0"/>
                </a:solidFill>
                <a:latin typeface="Consolas" panose="020B0609020204030204" pitchFamily="49" charset="0"/>
              </a:rPr>
              <a:t>new</a:t>
            </a:r>
            <a:r>
              <a:rPr lang="en-CA" dirty="0">
                <a:solidFill>
                  <a:srgbClr val="D4D4D4"/>
                </a:solidFill>
                <a:latin typeface="Consolas" panose="020B0609020204030204" pitchFamily="49" charset="0"/>
              </a:rPr>
              <a:t> </a:t>
            </a:r>
            <a:r>
              <a:rPr lang="en-CA" dirty="0">
                <a:solidFill>
                  <a:srgbClr val="569CD6"/>
                </a:solidFill>
                <a:latin typeface="Consolas" panose="020B0609020204030204" pitchFamily="49" charset="0"/>
              </a:rPr>
              <a:t>char</a:t>
            </a:r>
            <a:r>
              <a:rPr lang="en-CA" dirty="0">
                <a:solidFill>
                  <a:srgbClr val="D4D4D4"/>
                </a:solidFill>
                <a:latin typeface="Consolas" panose="020B0609020204030204" pitchFamily="49" charset="0"/>
              </a:rPr>
              <a:t>[</a:t>
            </a:r>
            <a:r>
              <a:rPr lang="en-CA" dirty="0">
                <a:solidFill>
                  <a:srgbClr val="B5CEA8"/>
                </a:solidFill>
                <a:latin typeface="Consolas" panose="020B0609020204030204" pitchFamily="49" charset="0"/>
              </a:rPr>
              <a:t>100000</a:t>
            </a:r>
            <a:r>
              <a:rPr lang="en-CA" dirty="0">
                <a:solidFill>
                  <a:srgbClr val="D4D4D4"/>
                </a:solidFill>
                <a:latin typeface="Consolas" panose="020B0609020204030204" pitchFamily="49" charset="0"/>
              </a:rPr>
              <a:t>];</a:t>
            </a:r>
            <a:r>
              <a:rPr lang="en-CA" dirty="0">
                <a:solidFill>
                  <a:srgbClr val="6A9955"/>
                </a:solidFill>
                <a:latin typeface="Consolas" panose="020B0609020204030204" pitchFamily="49" charset="0"/>
              </a:rPr>
              <a:t> // allocate new memory over and over</a:t>
            </a:r>
            <a:endParaRPr lang="en-CA" dirty="0">
              <a:solidFill>
                <a:srgbClr val="D4D4D4"/>
              </a:solidFill>
              <a:latin typeface="Consolas" panose="020B0609020204030204" pitchFamily="49" charset="0"/>
            </a:endParaRPr>
          </a:p>
          <a:p>
            <a:r>
              <a:rPr lang="en-CA" dirty="0">
                <a:solidFill>
                  <a:srgbClr val="D4D4D4"/>
                </a:solidFill>
                <a:latin typeface="Consolas" panose="020B0609020204030204" pitchFamily="49" charset="0"/>
              </a:rPr>
              <a:t>  </a:t>
            </a:r>
            <a:r>
              <a:rPr lang="en-CA" dirty="0" err="1">
                <a:solidFill>
                  <a:srgbClr val="DCDCAA"/>
                </a:solidFill>
                <a:latin typeface="Consolas" panose="020B0609020204030204" pitchFamily="49" charset="0"/>
              </a:rPr>
              <a:t>strcpy</a:t>
            </a:r>
            <a:r>
              <a:rPr lang="en-CA" dirty="0">
                <a:solidFill>
                  <a:srgbClr val="D4D4D4"/>
                </a:solidFill>
                <a:latin typeface="Consolas" panose="020B0609020204030204" pitchFamily="49" charset="0"/>
              </a:rPr>
              <a:t>(y, </a:t>
            </a:r>
            <a:r>
              <a:rPr lang="en-CA" dirty="0">
                <a:solidFill>
                  <a:srgbClr val="CE9178"/>
                </a:solidFill>
                <a:latin typeface="Consolas" panose="020B0609020204030204" pitchFamily="49" charset="0"/>
              </a:rPr>
              <a:t>"HELLO"</a:t>
            </a:r>
            <a:r>
              <a:rPr lang="en-CA" dirty="0">
                <a:solidFill>
                  <a:srgbClr val="D4D4D4"/>
                </a:solidFill>
                <a:latin typeface="Consolas" panose="020B0609020204030204" pitchFamily="49" charset="0"/>
              </a:rPr>
              <a:t>);</a:t>
            </a:r>
          </a:p>
          <a:p>
            <a:r>
              <a:rPr lang="en-CA" dirty="0">
                <a:solidFill>
                  <a:srgbClr val="D4D4D4"/>
                </a:solidFill>
                <a:latin typeface="Consolas" panose="020B0609020204030204" pitchFamily="49" charset="0"/>
              </a:rPr>
              <a:t>}</a:t>
            </a:r>
          </a:p>
          <a:p>
            <a:r>
              <a:rPr lang="en-CA" dirty="0">
                <a:solidFill>
                  <a:srgbClr val="D4D4D4"/>
                </a:solidFill>
                <a:latin typeface="Consolas" panose="020B0609020204030204" pitchFamily="49" charset="0"/>
              </a:rPr>
              <a:t>  </a:t>
            </a:r>
          </a:p>
          <a:p>
            <a:r>
              <a:rPr lang="en-CA" dirty="0">
                <a:solidFill>
                  <a:srgbClr val="C586C0"/>
                </a:solidFill>
                <a:latin typeface="Consolas" panose="020B0609020204030204" pitchFamily="49" charset="0"/>
              </a:rPr>
              <a:t>delete[]</a:t>
            </a:r>
            <a:r>
              <a:rPr lang="en-CA" dirty="0">
                <a:solidFill>
                  <a:srgbClr val="D4D4D4"/>
                </a:solidFill>
                <a:latin typeface="Consolas" panose="020B0609020204030204" pitchFamily="49" charset="0"/>
              </a:rPr>
              <a:t> y;</a:t>
            </a:r>
            <a:endParaRPr lang="en-CA"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71315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D03EB-C9D1-472B-9EA9-E1DC3663C965}"/>
              </a:ext>
            </a:extLst>
          </p:cNvPr>
          <p:cNvSpPr>
            <a:spLocks noGrp="1"/>
          </p:cNvSpPr>
          <p:nvPr>
            <p:ph type="title"/>
          </p:nvPr>
        </p:nvSpPr>
        <p:spPr/>
        <p:txBody>
          <a:bodyPr/>
          <a:lstStyle/>
          <a:p>
            <a:r>
              <a:rPr lang="en-US" dirty="0"/>
              <a:t>Common Memory Issues – </a:t>
            </a:r>
            <a:r>
              <a:rPr lang="en-US" dirty="0">
                <a:solidFill>
                  <a:srgbClr val="FFFF00"/>
                </a:solidFill>
              </a:rPr>
              <a:t>Memory leaks</a:t>
            </a:r>
            <a:endParaRPr lang="en-US" dirty="0"/>
          </a:p>
        </p:txBody>
      </p:sp>
      <p:cxnSp>
        <p:nvCxnSpPr>
          <p:cNvPr id="9" name="Straight Arrow Connector 8">
            <a:extLst>
              <a:ext uri="{FF2B5EF4-FFF2-40B4-BE49-F238E27FC236}">
                <a16:creationId xmlns:a16="http://schemas.microsoft.com/office/drawing/2014/main" id="{A050CB71-97C5-4322-B190-7FEBFA89B4E5}"/>
              </a:ext>
            </a:extLst>
          </p:cNvPr>
          <p:cNvCxnSpPr/>
          <p:nvPr/>
        </p:nvCxnSpPr>
        <p:spPr>
          <a:xfrm flipH="1" flipV="1">
            <a:off x="4081112" y="3696101"/>
            <a:ext cx="1771048" cy="1780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171CB0F-842E-4A0E-A669-7CA12A4932EF}"/>
              </a:ext>
            </a:extLst>
          </p:cNvPr>
          <p:cNvSpPr txBox="1"/>
          <p:nvPr/>
        </p:nvSpPr>
        <p:spPr>
          <a:xfrm>
            <a:off x="5941996" y="5153609"/>
            <a:ext cx="4645794" cy="646331"/>
          </a:xfrm>
          <a:prstGeom prst="rect">
            <a:avLst/>
          </a:prstGeom>
          <a:noFill/>
        </p:spPr>
        <p:txBody>
          <a:bodyPr wrap="square" rtlCol="0">
            <a:spAutoFit/>
          </a:bodyPr>
          <a:lstStyle/>
          <a:p>
            <a:r>
              <a:rPr lang="en-US" dirty="0">
                <a:solidFill>
                  <a:srgbClr val="FFFF00"/>
                </a:solidFill>
              </a:rPr>
              <a:t>Every time we allocate memory here we lose the previous memory</a:t>
            </a:r>
          </a:p>
        </p:txBody>
      </p:sp>
      <p:cxnSp>
        <p:nvCxnSpPr>
          <p:cNvPr id="12" name="Straight Arrow Connector 11">
            <a:extLst>
              <a:ext uri="{FF2B5EF4-FFF2-40B4-BE49-F238E27FC236}">
                <a16:creationId xmlns:a16="http://schemas.microsoft.com/office/drawing/2014/main" id="{1567DA7E-04E4-41C8-B134-9B4CB25B300C}"/>
              </a:ext>
            </a:extLst>
          </p:cNvPr>
          <p:cNvCxnSpPr/>
          <p:nvPr/>
        </p:nvCxnSpPr>
        <p:spPr>
          <a:xfrm flipV="1">
            <a:off x="1790299" y="4908884"/>
            <a:ext cx="0" cy="891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05A468-6805-4B33-9323-C84BFE0574B6}"/>
              </a:ext>
            </a:extLst>
          </p:cNvPr>
          <p:cNvSpPr txBox="1"/>
          <p:nvPr/>
        </p:nvSpPr>
        <p:spPr>
          <a:xfrm>
            <a:off x="1094070" y="5799940"/>
            <a:ext cx="3323925" cy="923330"/>
          </a:xfrm>
          <a:prstGeom prst="rect">
            <a:avLst/>
          </a:prstGeom>
          <a:noFill/>
        </p:spPr>
        <p:txBody>
          <a:bodyPr wrap="square" rtlCol="0">
            <a:spAutoFit/>
          </a:bodyPr>
          <a:lstStyle/>
          <a:p>
            <a:r>
              <a:rPr lang="en-US" dirty="0">
                <a:solidFill>
                  <a:srgbClr val="FFFF00"/>
                </a:solidFill>
              </a:rPr>
              <a:t>This delete only ends up deleting the most recently allocated memory</a:t>
            </a:r>
          </a:p>
        </p:txBody>
      </p:sp>
      <p:sp>
        <p:nvSpPr>
          <p:cNvPr id="14" name="Rectangle 13">
            <a:extLst>
              <a:ext uri="{FF2B5EF4-FFF2-40B4-BE49-F238E27FC236}">
                <a16:creationId xmlns:a16="http://schemas.microsoft.com/office/drawing/2014/main" id="{4649F130-4B6F-4024-A816-E75458536976}"/>
              </a:ext>
            </a:extLst>
          </p:cNvPr>
          <p:cNvSpPr/>
          <p:nvPr/>
        </p:nvSpPr>
        <p:spPr>
          <a:xfrm>
            <a:off x="1094070" y="2676756"/>
            <a:ext cx="9079831" cy="2031325"/>
          </a:xfrm>
          <a:prstGeom prst="rect">
            <a:avLst/>
          </a:prstGeom>
        </p:spPr>
        <p:txBody>
          <a:bodyPr wrap="square">
            <a:spAutoFit/>
          </a:bodyPr>
          <a:lstStyle/>
          <a:p>
            <a:r>
              <a:rPr lang="en-US" dirty="0">
                <a:solidFill>
                  <a:srgbClr val="569CD6"/>
                </a:solidFill>
                <a:latin typeface="Consolas" panose="020B0609020204030204" pitchFamily="49" charset="0"/>
              </a:rPr>
              <a:t>char</a:t>
            </a:r>
            <a:r>
              <a:rPr lang="en-US" dirty="0">
                <a:solidFill>
                  <a:srgbClr val="D4D4D4"/>
                </a:solidFill>
                <a:latin typeface="Consolas" panose="020B0609020204030204" pitchFamily="49" charset="0"/>
              </a:rPr>
              <a:t>* y = </a:t>
            </a:r>
            <a:r>
              <a:rPr lang="en-US" dirty="0" err="1">
                <a:solidFill>
                  <a:srgbClr val="569CD6"/>
                </a:solidFill>
                <a:latin typeface="Consolas" panose="020B0609020204030204" pitchFamily="49" charset="0"/>
              </a:rPr>
              <a:t>nullptr</a:t>
            </a:r>
            <a:r>
              <a:rPr lang="en-US" dirty="0">
                <a:solidFill>
                  <a:srgbClr val="D4D4D4"/>
                </a:solidFill>
                <a:latin typeface="Consolas" panose="020B0609020204030204" pitchFamily="49" charset="0"/>
              </a:rPr>
              <a:t>;</a:t>
            </a:r>
            <a:endParaRPr lang="en-CA" dirty="0">
              <a:solidFill>
                <a:srgbClr val="C586C0"/>
              </a:solidFill>
              <a:latin typeface="Consolas" panose="020B0609020204030204" pitchFamily="49" charset="0"/>
            </a:endParaRPr>
          </a:p>
          <a:p>
            <a:r>
              <a:rPr lang="en-CA" dirty="0">
                <a:solidFill>
                  <a:srgbClr val="C586C0"/>
                </a:solidFill>
                <a:latin typeface="Consolas" panose="020B0609020204030204" pitchFamily="49" charset="0"/>
              </a:rPr>
              <a:t>for</a:t>
            </a:r>
            <a:r>
              <a:rPr lang="en-CA" dirty="0">
                <a:solidFill>
                  <a:srgbClr val="D4D4D4"/>
                </a:solidFill>
                <a:latin typeface="Consolas" panose="020B0609020204030204" pitchFamily="49" charset="0"/>
              </a:rPr>
              <a:t> (</a:t>
            </a:r>
            <a:r>
              <a:rPr lang="en-CA" dirty="0">
                <a:solidFill>
                  <a:srgbClr val="569CD6"/>
                </a:solidFill>
                <a:latin typeface="Consolas" panose="020B0609020204030204" pitchFamily="49" charset="0"/>
              </a:rPr>
              <a:t>int</a:t>
            </a:r>
            <a:r>
              <a:rPr lang="en-CA" dirty="0">
                <a:solidFill>
                  <a:srgbClr val="D4D4D4"/>
                </a:solidFill>
                <a:latin typeface="Consolas" panose="020B0609020204030204" pitchFamily="49" charset="0"/>
              </a:rPr>
              <a:t> </a:t>
            </a:r>
            <a:r>
              <a:rPr lang="en-CA" dirty="0" err="1">
                <a:solidFill>
                  <a:srgbClr val="D4D4D4"/>
                </a:solidFill>
                <a:latin typeface="Consolas" panose="020B0609020204030204" pitchFamily="49" charset="0"/>
              </a:rPr>
              <a:t>i</a:t>
            </a:r>
            <a:r>
              <a:rPr lang="en-CA" dirty="0">
                <a:solidFill>
                  <a:srgbClr val="D4D4D4"/>
                </a:solidFill>
                <a:latin typeface="Consolas" panose="020B0609020204030204" pitchFamily="49" charset="0"/>
              </a:rPr>
              <a:t> = </a:t>
            </a:r>
            <a:r>
              <a:rPr lang="en-CA" dirty="0">
                <a:solidFill>
                  <a:srgbClr val="B5CEA8"/>
                </a:solidFill>
                <a:latin typeface="Consolas" panose="020B0609020204030204" pitchFamily="49" charset="0"/>
              </a:rPr>
              <a:t>0</a:t>
            </a:r>
            <a:r>
              <a:rPr lang="en-CA" dirty="0">
                <a:solidFill>
                  <a:srgbClr val="D4D4D4"/>
                </a:solidFill>
                <a:latin typeface="Consolas" panose="020B0609020204030204" pitchFamily="49" charset="0"/>
              </a:rPr>
              <a:t>; </a:t>
            </a:r>
            <a:r>
              <a:rPr lang="en-CA" dirty="0" err="1">
                <a:solidFill>
                  <a:srgbClr val="D4D4D4"/>
                </a:solidFill>
                <a:latin typeface="Consolas" panose="020B0609020204030204" pitchFamily="49" charset="0"/>
              </a:rPr>
              <a:t>i</a:t>
            </a:r>
            <a:r>
              <a:rPr lang="en-CA" dirty="0">
                <a:solidFill>
                  <a:srgbClr val="D4D4D4"/>
                </a:solidFill>
                <a:latin typeface="Consolas" panose="020B0609020204030204" pitchFamily="49" charset="0"/>
              </a:rPr>
              <a:t> &lt; </a:t>
            </a:r>
            <a:r>
              <a:rPr lang="en-CA" dirty="0">
                <a:solidFill>
                  <a:srgbClr val="B5CEA8"/>
                </a:solidFill>
                <a:latin typeface="Consolas" panose="020B0609020204030204" pitchFamily="49" charset="0"/>
              </a:rPr>
              <a:t>10</a:t>
            </a:r>
            <a:r>
              <a:rPr lang="en-CA" dirty="0">
                <a:solidFill>
                  <a:srgbClr val="D4D4D4"/>
                </a:solidFill>
                <a:latin typeface="Consolas" panose="020B0609020204030204" pitchFamily="49" charset="0"/>
              </a:rPr>
              <a:t>; ++</a:t>
            </a:r>
            <a:r>
              <a:rPr lang="en-CA" dirty="0" err="1">
                <a:solidFill>
                  <a:srgbClr val="D4D4D4"/>
                </a:solidFill>
                <a:latin typeface="Consolas" panose="020B0609020204030204" pitchFamily="49" charset="0"/>
              </a:rPr>
              <a:t>i</a:t>
            </a:r>
            <a:r>
              <a:rPr lang="en-CA" dirty="0">
                <a:solidFill>
                  <a:srgbClr val="D4D4D4"/>
                </a:solidFill>
                <a:latin typeface="Consolas" panose="020B0609020204030204" pitchFamily="49" charset="0"/>
              </a:rPr>
              <a:t>){</a:t>
            </a:r>
          </a:p>
          <a:p>
            <a:r>
              <a:rPr lang="en-CA" dirty="0">
                <a:solidFill>
                  <a:srgbClr val="D4D4D4"/>
                </a:solidFill>
                <a:latin typeface="Consolas" panose="020B0609020204030204" pitchFamily="49" charset="0"/>
              </a:rPr>
              <a:t>  y = </a:t>
            </a:r>
            <a:r>
              <a:rPr lang="en-CA" dirty="0">
                <a:solidFill>
                  <a:srgbClr val="C586C0"/>
                </a:solidFill>
                <a:latin typeface="Consolas" panose="020B0609020204030204" pitchFamily="49" charset="0"/>
              </a:rPr>
              <a:t>new</a:t>
            </a:r>
            <a:r>
              <a:rPr lang="en-CA" dirty="0">
                <a:solidFill>
                  <a:srgbClr val="D4D4D4"/>
                </a:solidFill>
                <a:latin typeface="Consolas" panose="020B0609020204030204" pitchFamily="49" charset="0"/>
              </a:rPr>
              <a:t> </a:t>
            </a:r>
            <a:r>
              <a:rPr lang="en-CA" dirty="0">
                <a:solidFill>
                  <a:srgbClr val="569CD6"/>
                </a:solidFill>
                <a:latin typeface="Consolas" panose="020B0609020204030204" pitchFamily="49" charset="0"/>
              </a:rPr>
              <a:t>char</a:t>
            </a:r>
            <a:r>
              <a:rPr lang="en-CA" dirty="0">
                <a:solidFill>
                  <a:srgbClr val="D4D4D4"/>
                </a:solidFill>
                <a:latin typeface="Consolas" panose="020B0609020204030204" pitchFamily="49" charset="0"/>
              </a:rPr>
              <a:t>[</a:t>
            </a:r>
            <a:r>
              <a:rPr lang="en-CA" dirty="0">
                <a:solidFill>
                  <a:srgbClr val="B5CEA8"/>
                </a:solidFill>
                <a:latin typeface="Consolas" panose="020B0609020204030204" pitchFamily="49" charset="0"/>
              </a:rPr>
              <a:t>100000</a:t>
            </a:r>
            <a:r>
              <a:rPr lang="en-CA" dirty="0">
                <a:solidFill>
                  <a:srgbClr val="D4D4D4"/>
                </a:solidFill>
                <a:latin typeface="Consolas" panose="020B0609020204030204" pitchFamily="49" charset="0"/>
              </a:rPr>
              <a:t>];</a:t>
            </a:r>
            <a:r>
              <a:rPr lang="en-CA" dirty="0">
                <a:solidFill>
                  <a:srgbClr val="6A9955"/>
                </a:solidFill>
                <a:latin typeface="Consolas" panose="020B0609020204030204" pitchFamily="49" charset="0"/>
              </a:rPr>
              <a:t> // allocate new memory over and over</a:t>
            </a:r>
            <a:endParaRPr lang="en-CA" dirty="0">
              <a:solidFill>
                <a:srgbClr val="D4D4D4"/>
              </a:solidFill>
              <a:latin typeface="Consolas" panose="020B0609020204030204" pitchFamily="49" charset="0"/>
            </a:endParaRPr>
          </a:p>
          <a:p>
            <a:r>
              <a:rPr lang="en-CA" dirty="0">
                <a:solidFill>
                  <a:srgbClr val="D4D4D4"/>
                </a:solidFill>
                <a:latin typeface="Consolas" panose="020B0609020204030204" pitchFamily="49" charset="0"/>
              </a:rPr>
              <a:t>  </a:t>
            </a:r>
            <a:r>
              <a:rPr lang="en-CA" dirty="0" err="1">
                <a:solidFill>
                  <a:srgbClr val="DCDCAA"/>
                </a:solidFill>
                <a:latin typeface="Consolas" panose="020B0609020204030204" pitchFamily="49" charset="0"/>
              </a:rPr>
              <a:t>strcpy</a:t>
            </a:r>
            <a:r>
              <a:rPr lang="en-CA" dirty="0">
                <a:solidFill>
                  <a:srgbClr val="D4D4D4"/>
                </a:solidFill>
                <a:latin typeface="Consolas" panose="020B0609020204030204" pitchFamily="49" charset="0"/>
              </a:rPr>
              <a:t>(y, </a:t>
            </a:r>
            <a:r>
              <a:rPr lang="en-CA" dirty="0">
                <a:solidFill>
                  <a:srgbClr val="CE9178"/>
                </a:solidFill>
                <a:latin typeface="Consolas" panose="020B0609020204030204" pitchFamily="49" charset="0"/>
              </a:rPr>
              <a:t>"HELLO"</a:t>
            </a:r>
            <a:r>
              <a:rPr lang="en-CA" dirty="0">
                <a:solidFill>
                  <a:srgbClr val="D4D4D4"/>
                </a:solidFill>
                <a:latin typeface="Consolas" panose="020B0609020204030204" pitchFamily="49" charset="0"/>
              </a:rPr>
              <a:t>);</a:t>
            </a:r>
          </a:p>
          <a:p>
            <a:r>
              <a:rPr lang="en-CA" dirty="0">
                <a:solidFill>
                  <a:srgbClr val="D4D4D4"/>
                </a:solidFill>
                <a:latin typeface="Consolas" panose="020B0609020204030204" pitchFamily="49" charset="0"/>
              </a:rPr>
              <a:t>}</a:t>
            </a:r>
          </a:p>
          <a:p>
            <a:r>
              <a:rPr lang="en-CA" dirty="0">
                <a:solidFill>
                  <a:srgbClr val="D4D4D4"/>
                </a:solidFill>
                <a:latin typeface="Consolas" panose="020B0609020204030204" pitchFamily="49" charset="0"/>
              </a:rPr>
              <a:t>  </a:t>
            </a:r>
          </a:p>
          <a:p>
            <a:r>
              <a:rPr lang="en-CA" dirty="0">
                <a:solidFill>
                  <a:srgbClr val="C586C0"/>
                </a:solidFill>
                <a:latin typeface="Consolas" panose="020B0609020204030204" pitchFamily="49" charset="0"/>
              </a:rPr>
              <a:t>delete[]</a:t>
            </a:r>
            <a:r>
              <a:rPr lang="en-CA" dirty="0">
                <a:solidFill>
                  <a:srgbClr val="D4D4D4"/>
                </a:solidFill>
                <a:latin typeface="Consolas" panose="020B0609020204030204" pitchFamily="49" charset="0"/>
              </a:rPr>
              <a:t> y;</a:t>
            </a:r>
            <a:endParaRPr lang="en-CA"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85806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E517-6C37-4FD6-A6BE-C75546C9C1EC}"/>
              </a:ext>
            </a:extLst>
          </p:cNvPr>
          <p:cNvSpPr>
            <a:spLocks noGrp="1"/>
          </p:cNvSpPr>
          <p:nvPr>
            <p:ph type="title"/>
          </p:nvPr>
        </p:nvSpPr>
        <p:spPr/>
        <p:txBody>
          <a:bodyPr/>
          <a:lstStyle/>
          <a:p>
            <a:r>
              <a:rPr lang="en-US" dirty="0"/>
              <a:t>Types - </a:t>
            </a:r>
            <a:r>
              <a:rPr lang="en-US" dirty="0">
                <a:solidFill>
                  <a:schemeClr val="accent2"/>
                </a:solidFill>
              </a:rPr>
              <a:t>bool</a:t>
            </a:r>
          </a:p>
        </p:txBody>
      </p:sp>
      <p:sp>
        <p:nvSpPr>
          <p:cNvPr id="3" name="Content Placeholder 2">
            <a:extLst>
              <a:ext uri="{FF2B5EF4-FFF2-40B4-BE49-F238E27FC236}">
                <a16:creationId xmlns:a16="http://schemas.microsoft.com/office/drawing/2014/main" id="{00AB9B3C-768C-4E09-BC3B-C3CCB98406A8}"/>
              </a:ext>
            </a:extLst>
          </p:cNvPr>
          <p:cNvSpPr>
            <a:spLocks noGrp="1"/>
          </p:cNvSpPr>
          <p:nvPr>
            <p:ph idx="1"/>
          </p:nvPr>
        </p:nvSpPr>
        <p:spPr/>
        <p:txBody>
          <a:bodyPr>
            <a:normAutofit lnSpcReduction="10000"/>
          </a:bodyPr>
          <a:lstStyle/>
          <a:p>
            <a:r>
              <a:rPr lang="en-US" sz="2400" dirty="0">
                <a:solidFill>
                  <a:schemeClr val="tx1"/>
                </a:solidFill>
              </a:rPr>
              <a:t>The bool type is used to store a logical </a:t>
            </a:r>
            <a:r>
              <a:rPr lang="en-US" sz="2400" dirty="0">
                <a:solidFill>
                  <a:srgbClr val="92D050"/>
                </a:solidFill>
              </a:rPr>
              <a:t>true/false</a:t>
            </a:r>
            <a:r>
              <a:rPr lang="en-US" sz="2400" dirty="0">
                <a:solidFill>
                  <a:schemeClr val="tx1"/>
                </a:solidFill>
              </a:rPr>
              <a:t> value. </a:t>
            </a:r>
            <a:r>
              <a:rPr lang="en-US" sz="2400" dirty="0" err="1">
                <a:solidFill>
                  <a:schemeClr val="tx1"/>
                </a:solidFill>
              </a:rPr>
              <a:t>Eg</a:t>
            </a:r>
            <a:r>
              <a:rPr lang="en-US" sz="2400" dirty="0">
                <a:solidFill>
                  <a:schemeClr val="tx1"/>
                </a:solidFill>
              </a:rPr>
              <a:t> </a:t>
            </a:r>
            <a:r>
              <a:rPr lang="en-US" sz="2400" dirty="0">
                <a:solidFill>
                  <a:srgbClr val="00B0F0"/>
                </a:solidFill>
              </a:rPr>
              <a:t>bool</a:t>
            </a:r>
            <a:r>
              <a:rPr lang="en-US" sz="2400" dirty="0">
                <a:solidFill>
                  <a:schemeClr val="tx1"/>
                </a:solidFill>
              </a:rPr>
              <a:t> x = </a:t>
            </a:r>
            <a:r>
              <a:rPr lang="en-US" sz="2400" dirty="0">
                <a:solidFill>
                  <a:schemeClr val="accent1"/>
                </a:solidFill>
              </a:rPr>
              <a:t>true</a:t>
            </a:r>
            <a:r>
              <a:rPr lang="en-US" sz="2400" dirty="0">
                <a:solidFill>
                  <a:schemeClr val="tx1"/>
                </a:solidFill>
              </a:rPr>
              <a:t>;</a:t>
            </a:r>
          </a:p>
          <a:p>
            <a:r>
              <a:rPr lang="en-US" sz="2400" dirty="0"/>
              <a:t>The value of a bool type can be inverted with the use of the </a:t>
            </a:r>
            <a:r>
              <a:rPr lang="en-US" sz="2400" dirty="0">
                <a:solidFill>
                  <a:schemeClr val="accent2"/>
                </a:solidFill>
              </a:rPr>
              <a:t>!</a:t>
            </a:r>
            <a:r>
              <a:rPr lang="en-US" sz="2400" dirty="0"/>
              <a:t> negation operator</a:t>
            </a:r>
          </a:p>
          <a:p>
            <a:pPr lvl="1"/>
            <a:r>
              <a:rPr lang="en-US" sz="2000" dirty="0">
                <a:solidFill>
                  <a:srgbClr val="FFFF00"/>
                </a:solidFill>
              </a:rPr>
              <a:t>!x</a:t>
            </a:r>
            <a:r>
              <a:rPr lang="en-US" sz="2000" dirty="0"/>
              <a:t> – If </a:t>
            </a:r>
            <a:r>
              <a:rPr lang="en-US" sz="2000" dirty="0">
                <a:solidFill>
                  <a:srgbClr val="FFFF00"/>
                </a:solidFill>
              </a:rPr>
              <a:t>x is true </a:t>
            </a:r>
            <a:r>
              <a:rPr lang="en-US" sz="2000" dirty="0"/>
              <a:t>then it is now </a:t>
            </a:r>
            <a:r>
              <a:rPr lang="en-US" sz="2000" dirty="0">
                <a:solidFill>
                  <a:srgbClr val="FFFF00"/>
                </a:solidFill>
              </a:rPr>
              <a:t>negated to be false</a:t>
            </a:r>
            <a:r>
              <a:rPr lang="en-US" sz="2000" dirty="0"/>
              <a:t>.</a:t>
            </a:r>
          </a:p>
          <a:p>
            <a:r>
              <a:rPr lang="en-US" sz="2400" dirty="0"/>
              <a:t>Conversions from bool to int and vice versa generally produce values of 0 and 1. Wherein </a:t>
            </a:r>
            <a:r>
              <a:rPr lang="en-US" sz="2400" dirty="0">
                <a:solidFill>
                  <a:schemeClr val="accent6"/>
                </a:solidFill>
              </a:rPr>
              <a:t>false is equated to 0 </a:t>
            </a:r>
            <a:r>
              <a:rPr lang="en-US" sz="2400" dirty="0"/>
              <a:t>and </a:t>
            </a:r>
            <a:r>
              <a:rPr lang="en-US" sz="2400" dirty="0">
                <a:solidFill>
                  <a:schemeClr val="accent4">
                    <a:lumMod val="20000"/>
                    <a:lumOff val="80000"/>
                  </a:schemeClr>
                </a:solidFill>
              </a:rPr>
              <a:t>true is relegated to 1 </a:t>
            </a:r>
            <a:r>
              <a:rPr lang="en-US" sz="2400" dirty="0"/>
              <a:t>(</a:t>
            </a:r>
            <a:r>
              <a:rPr lang="en-US" sz="2400" dirty="0">
                <a:solidFill>
                  <a:schemeClr val="accent2"/>
                </a:solidFill>
              </a:rPr>
              <a:t>however any non-zero number is considered to be true</a:t>
            </a:r>
            <a:r>
              <a:rPr lang="en-US" sz="2400" dirty="0"/>
              <a:t>)</a:t>
            </a:r>
          </a:p>
          <a:p>
            <a:pPr lvl="1"/>
            <a:endParaRPr lang="en-US" dirty="0"/>
          </a:p>
        </p:txBody>
      </p:sp>
    </p:spTree>
    <p:extLst>
      <p:ext uri="{BB962C8B-B14F-4D97-AF65-F5344CB8AC3E}">
        <p14:creationId xmlns:p14="http://schemas.microsoft.com/office/powerpoint/2010/main" val="23222639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D03EB-C9D1-472B-9EA9-E1DC3663C965}"/>
              </a:ext>
            </a:extLst>
          </p:cNvPr>
          <p:cNvSpPr>
            <a:spLocks noGrp="1"/>
          </p:cNvSpPr>
          <p:nvPr>
            <p:ph type="title"/>
          </p:nvPr>
        </p:nvSpPr>
        <p:spPr/>
        <p:txBody>
          <a:bodyPr/>
          <a:lstStyle/>
          <a:p>
            <a:r>
              <a:rPr lang="en-US" dirty="0"/>
              <a:t>Common Memory Issues – </a:t>
            </a:r>
            <a:r>
              <a:rPr lang="en-US" dirty="0">
                <a:solidFill>
                  <a:srgbClr val="FFFF00"/>
                </a:solidFill>
              </a:rPr>
              <a:t>Memory leaks</a:t>
            </a:r>
            <a:endParaRPr lang="en-US" dirty="0"/>
          </a:p>
        </p:txBody>
      </p:sp>
      <p:sp>
        <p:nvSpPr>
          <p:cNvPr id="3" name="TextBox 2">
            <a:extLst>
              <a:ext uri="{FF2B5EF4-FFF2-40B4-BE49-F238E27FC236}">
                <a16:creationId xmlns:a16="http://schemas.microsoft.com/office/drawing/2014/main" id="{A7A5467F-80AB-445A-A3CE-77834636BC12}"/>
              </a:ext>
            </a:extLst>
          </p:cNvPr>
          <p:cNvSpPr txBox="1"/>
          <p:nvPr/>
        </p:nvSpPr>
        <p:spPr>
          <a:xfrm>
            <a:off x="1040132" y="2165555"/>
            <a:ext cx="1572127" cy="369332"/>
          </a:xfrm>
          <a:prstGeom prst="rect">
            <a:avLst/>
          </a:prstGeom>
          <a:noFill/>
        </p:spPr>
        <p:txBody>
          <a:bodyPr wrap="square" rtlCol="0">
            <a:spAutoFit/>
          </a:bodyPr>
          <a:lstStyle/>
          <a:p>
            <a:r>
              <a:rPr lang="en-US" dirty="0"/>
              <a:t>When </a:t>
            </a:r>
            <a:r>
              <a:rPr lang="en-US" dirty="0" err="1"/>
              <a:t>i</a:t>
            </a:r>
            <a:r>
              <a:rPr lang="en-US" dirty="0"/>
              <a:t> = 0;</a:t>
            </a:r>
          </a:p>
        </p:txBody>
      </p:sp>
      <p:sp>
        <p:nvSpPr>
          <p:cNvPr id="5" name="Oval 4">
            <a:extLst>
              <a:ext uri="{FF2B5EF4-FFF2-40B4-BE49-F238E27FC236}">
                <a16:creationId xmlns:a16="http://schemas.microsoft.com/office/drawing/2014/main" id="{254E7471-CFEE-42D6-A31B-D1D3988C5942}"/>
              </a:ext>
            </a:extLst>
          </p:cNvPr>
          <p:cNvSpPr/>
          <p:nvPr/>
        </p:nvSpPr>
        <p:spPr>
          <a:xfrm>
            <a:off x="1582355" y="3110617"/>
            <a:ext cx="683393" cy="6545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E7EF1D3-E138-40C2-8878-F417B6933227}"/>
              </a:ext>
            </a:extLst>
          </p:cNvPr>
          <p:cNvSpPr txBox="1"/>
          <p:nvPr/>
        </p:nvSpPr>
        <p:spPr>
          <a:xfrm>
            <a:off x="1755609" y="2667027"/>
            <a:ext cx="336884" cy="369332"/>
          </a:xfrm>
          <a:prstGeom prst="rect">
            <a:avLst/>
          </a:prstGeom>
          <a:noFill/>
        </p:spPr>
        <p:txBody>
          <a:bodyPr wrap="square" rtlCol="0">
            <a:spAutoFit/>
          </a:bodyPr>
          <a:lstStyle/>
          <a:p>
            <a:r>
              <a:rPr lang="en-US" dirty="0"/>
              <a:t>y</a:t>
            </a:r>
          </a:p>
        </p:txBody>
      </p:sp>
      <p:cxnSp>
        <p:nvCxnSpPr>
          <p:cNvPr id="8" name="Straight Arrow Connector 7">
            <a:extLst>
              <a:ext uri="{FF2B5EF4-FFF2-40B4-BE49-F238E27FC236}">
                <a16:creationId xmlns:a16="http://schemas.microsoft.com/office/drawing/2014/main" id="{2F5C4650-F79B-4497-8E84-8097AA821B68}"/>
              </a:ext>
            </a:extLst>
          </p:cNvPr>
          <p:cNvCxnSpPr>
            <a:cxnSpLocks/>
            <a:stCxn id="5" idx="6"/>
            <a:endCxn id="11" idx="1"/>
          </p:cNvCxnSpPr>
          <p:nvPr/>
        </p:nvCxnSpPr>
        <p:spPr>
          <a:xfrm>
            <a:off x="2265748" y="3437876"/>
            <a:ext cx="15881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1659B5B-06C4-4897-A5C1-B20843FBA14E}"/>
              </a:ext>
            </a:extLst>
          </p:cNvPr>
          <p:cNvSpPr txBox="1"/>
          <p:nvPr/>
        </p:nvSpPr>
        <p:spPr>
          <a:xfrm>
            <a:off x="3853918" y="3253210"/>
            <a:ext cx="3388092" cy="36933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dirty="0"/>
              <a:t>100000 bytes of char memory</a:t>
            </a:r>
          </a:p>
        </p:txBody>
      </p:sp>
      <p:sp>
        <p:nvSpPr>
          <p:cNvPr id="16" name="TextBox 15">
            <a:extLst>
              <a:ext uri="{FF2B5EF4-FFF2-40B4-BE49-F238E27FC236}">
                <a16:creationId xmlns:a16="http://schemas.microsoft.com/office/drawing/2014/main" id="{A5FD7A63-6751-4A86-B1F3-6DAF099F0C7C}"/>
              </a:ext>
            </a:extLst>
          </p:cNvPr>
          <p:cNvSpPr txBox="1"/>
          <p:nvPr/>
        </p:nvSpPr>
        <p:spPr>
          <a:xfrm>
            <a:off x="3853918" y="4285185"/>
            <a:ext cx="3388092" cy="64633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r>
              <a:rPr lang="en-US" dirty="0"/>
              <a:t>“HELLO” + the remaining unused bytes of memory</a:t>
            </a:r>
          </a:p>
        </p:txBody>
      </p:sp>
      <p:sp>
        <p:nvSpPr>
          <p:cNvPr id="18" name="Rectangle 17">
            <a:extLst>
              <a:ext uri="{FF2B5EF4-FFF2-40B4-BE49-F238E27FC236}">
                <a16:creationId xmlns:a16="http://schemas.microsoft.com/office/drawing/2014/main" id="{8FB3EF6A-096F-45D1-8986-F51B200EC806}"/>
              </a:ext>
            </a:extLst>
          </p:cNvPr>
          <p:cNvSpPr/>
          <p:nvPr/>
        </p:nvSpPr>
        <p:spPr>
          <a:xfrm>
            <a:off x="7544519" y="2417313"/>
            <a:ext cx="2970685" cy="369332"/>
          </a:xfrm>
          <a:prstGeom prst="rect">
            <a:avLst/>
          </a:prstGeom>
        </p:spPr>
        <p:txBody>
          <a:bodyPr wrap="none">
            <a:spAutoFit/>
          </a:bodyPr>
          <a:lstStyle/>
          <a:p>
            <a:r>
              <a:rPr lang="en-CA" dirty="0">
                <a:solidFill>
                  <a:srgbClr val="D4D4D4"/>
                </a:solidFill>
                <a:latin typeface="Consolas" panose="020B0609020204030204" pitchFamily="49" charset="0"/>
              </a:rPr>
              <a:t>y = </a:t>
            </a:r>
            <a:r>
              <a:rPr lang="en-CA" dirty="0">
                <a:solidFill>
                  <a:srgbClr val="C586C0"/>
                </a:solidFill>
                <a:latin typeface="Consolas" panose="020B0609020204030204" pitchFamily="49" charset="0"/>
              </a:rPr>
              <a:t>new</a:t>
            </a:r>
            <a:r>
              <a:rPr lang="en-CA" dirty="0">
                <a:solidFill>
                  <a:srgbClr val="D4D4D4"/>
                </a:solidFill>
                <a:latin typeface="Consolas" panose="020B0609020204030204" pitchFamily="49" charset="0"/>
              </a:rPr>
              <a:t> </a:t>
            </a:r>
            <a:r>
              <a:rPr lang="en-CA" dirty="0">
                <a:solidFill>
                  <a:srgbClr val="569CD6"/>
                </a:solidFill>
                <a:latin typeface="Consolas" panose="020B0609020204030204" pitchFamily="49" charset="0"/>
              </a:rPr>
              <a:t>char</a:t>
            </a:r>
            <a:r>
              <a:rPr lang="en-CA" dirty="0">
                <a:solidFill>
                  <a:srgbClr val="D4D4D4"/>
                </a:solidFill>
                <a:latin typeface="Consolas" panose="020B0609020204030204" pitchFamily="49" charset="0"/>
              </a:rPr>
              <a:t>[</a:t>
            </a:r>
            <a:r>
              <a:rPr lang="en-CA" dirty="0">
                <a:solidFill>
                  <a:srgbClr val="B5CEA8"/>
                </a:solidFill>
                <a:latin typeface="Consolas" panose="020B0609020204030204" pitchFamily="49" charset="0"/>
              </a:rPr>
              <a:t>100000</a:t>
            </a:r>
            <a:r>
              <a:rPr lang="en-CA" dirty="0">
                <a:solidFill>
                  <a:srgbClr val="D4D4D4"/>
                </a:solidFill>
                <a:latin typeface="Consolas" panose="020B0609020204030204" pitchFamily="49" charset="0"/>
              </a:rPr>
              <a:t>];</a:t>
            </a:r>
            <a:r>
              <a:rPr lang="en-CA" dirty="0">
                <a:solidFill>
                  <a:srgbClr val="6A9955"/>
                </a:solidFill>
                <a:latin typeface="Consolas" panose="020B0609020204030204" pitchFamily="49" charset="0"/>
              </a:rPr>
              <a:t> </a:t>
            </a:r>
            <a:endParaRPr lang="en-US" dirty="0"/>
          </a:p>
        </p:txBody>
      </p:sp>
      <p:sp>
        <p:nvSpPr>
          <p:cNvPr id="19" name="TextBox 18">
            <a:extLst>
              <a:ext uri="{FF2B5EF4-FFF2-40B4-BE49-F238E27FC236}">
                <a16:creationId xmlns:a16="http://schemas.microsoft.com/office/drawing/2014/main" id="{4CA19BAB-3516-41BE-8FE4-F7806BD7D9C7}"/>
              </a:ext>
            </a:extLst>
          </p:cNvPr>
          <p:cNvSpPr txBox="1"/>
          <p:nvPr/>
        </p:nvSpPr>
        <p:spPr>
          <a:xfrm>
            <a:off x="7847255" y="2926236"/>
            <a:ext cx="2365212" cy="369332"/>
          </a:xfrm>
          <a:prstGeom prst="rect">
            <a:avLst/>
          </a:prstGeom>
          <a:noFill/>
        </p:spPr>
        <p:txBody>
          <a:bodyPr wrap="square" rtlCol="0">
            <a:spAutoFit/>
          </a:bodyPr>
          <a:lstStyle/>
          <a:p>
            <a:r>
              <a:rPr lang="en-US" dirty="0"/>
              <a:t>Allocate memory</a:t>
            </a:r>
          </a:p>
        </p:txBody>
      </p:sp>
      <p:sp>
        <p:nvSpPr>
          <p:cNvPr id="20" name="Rectangle 19">
            <a:extLst>
              <a:ext uri="{FF2B5EF4-FFF2-40B4-BE49-F238E27FC236}">
                <a16:creationId xmlns:a16="http://schemas.microsoft.com/office/drawing/2014/main" id="{FC770C8D-F5C0-4DE8-876C-3F0D8D49C7C8}"/>
              </a:ext>
            </a:extLst>
          </p:cNvPr>
          <p:cNvSpPr/>
          <p:nvPr/>
        </p:nvSpPr>
        <p:spPr>
          <a:xfrm>
            <a:off x="7621693" y="4566406"/>
            <a:ext cx="2590774" cy="369332"/>
          </a:xfrm>
          <a:prstGeom prst="rect">
            <a:avLst/>
          </a:prstGeom>
        </p:spPr>
        <p:txBody>
          <a:bodyPr wrap="none">
            <a:spAutoFit/>
          </a:bodyPr>
          <a:lstStyle/>
          <a:p>
            <a:r>
              <a:rPr lang="en-CA" dirty="0" err="1">
                <a:solidFill>
                  <a:srgbClr val="DCDCAA"/>
                </a:solidFill>
                <a:latin typeface="Consolas" panose="020B0609020204030204" pitchFamily="49" charset="0"/>
              </a:rPr>
              <a:t>strcpy</a:t>
            </a:r>
            <a:r>
              <a:rPr lang="en-CA" dirty="0">
                <a:solidFill>
                  <a:srgbClr val="D4D4D4"/>
                </a:solidFill>
                <a:latin typeface="Consolas" panose="020B0609020204030204" pitchFamily="49" charset="0"/>
              </a:rPr>
              <a:t>(y, </a:t>
            </a:r>
            <a:r>
              <a:rPr lang="en-CA" dirty="0">
                <a:solidFill>
                  <a:srgbClr val="CE9178"/>
                </a:solidFill>
                <a:latin typeface="Consolas" panose="020B0609020204030204" pitchFamily="49" charset="0"/>
              </a:rPr>
              <a:t>"HELLO"</a:t>
            </a:r>
            <a:r>
              <a:rPr lang="en-CA" dirty="0">
                <a:solidFill>
                  <a:srgbClr val="D4D4D4"/>
                </a:solidFill>
                <a:latin typeface="Consolas" panose="020B0609020204030204" pitchFamily="49" charset="0"/>
              </a:rPr>
              <a:t>);</a:t>
            </a:r>
          </a:p>
        </p:txBody>
      </p:sp>
      <p:sp>
        <p:nvSpPr>
          <p:cNvPr id="21" name="Oval 20">
            <a:extLst>
              <a:ext uri="{FF2B5EF4-FFF2-40B4-BE49-F238E27FC236}">
                <a16:creationId xmlns:a16="http://schemas.microsoft.com/office/drawing/2014/main" id="{FBB1451F-7FD1-4D29-871B-BDF84DFADF9F}"/>
              </a:ext>
            </a:extLst>
          </p:cNvPr>
          <p:cNvSpPr/>
          <p:nvPr/>
        </p:nvSpPr>
        <p:spPr>
          <a:xfrm>
            <a:off x="1582355" y="4285314"/>
            <a:ext cx="683393" cy="6545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D032CAFD-B973-43C6-8F9D-31C899E74678}"/>
              </a:ext>
            </a:extLst>
          </p:cNvPr>
          <p:cNvCxnSpPr>
            <a:cxnSpLocks/>
            <a:stCxn id="21" idx="6"/>
            <a:endCxn id="16" idx="1"/>
          </p:cNvCxnSpPr>
          <p:nvPr/>
        </p:nvCxnSpPr>
        <p:spPr>
          <a:xfrm flipV="1">
            <a:off x="2265748" y="4608351"/>
            <a:ext cx="1588170" cy="4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6E51656-972F-41E9-A2B0-2B64095D241E}"/>
              </a:ext>
            </a:extLst>
          </p:cNvPr>
          <p:cNvSpPr txBox="1"/>
          <p:nvPr/>
        </p:nvSpPr>
        <p:spPr>
          <a:xfrm>
            <a:off x="1755609" y="3839393"/>
            <a:ext cx="336884" cy="369332"/>
          </a:xfrm>
          <a:prstGeom prst="rect">
            <a:avLst/>
          </a:prstGeom>
          <a:noFill/>
        </p:spPr>
        <p:txBody>
          <a:bodyPr wrap="square" rtlCol="0">
            <a:spAutoFit/>
          </a:bodyPr>
          <a:lstStyle/>
          <a:p>
            <a:r>
              <a:rPr lang="en-US" dirty="0"/>
              <a:t>y</a:t>
            </a:r>
          </a:p>
        </p:txBody>
      </p:sp>
    </p:spTree>
    <p:extLst>
      <p:ext uri="{BB962C8B-B14F-4D97-AF65-F5344CB8AC3E}">
        <p14:creationId xmlns:p14="http://schemas.microsoft.com/office/powerpoint/2010/main" val="9837646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D03EB-C9D1-472B-9EA9-E1DC3663C965}"/>
              </a:ext>
            </a:extLst>
          </p:cNvPr>
          <p:cNvSpPr>
            <a:spLocks noGrp="1"/>
          </p:cNvSpPr>
          <p:nvPr>
            <p:ph type="title"/>
          </p:nvPr>
        </p:nvSpPr>
        <p:spPr/>
        <p:txBody>
          <a:bodyPr/>
          <a:lstStyle/>
          <a:p>
            <a:r>
              <a:rPr lang="en-US" dirty="0"/>
              <a:t>Common Memory Issues – </a:t>
            </a:r>
            <a:r>
              <a:rPr lang="en-US" dirty="0">
                <a:solidFill>
                  <a:srgbClr val="FFFF00"/>
                </a:solidFill>
              </a:rPr>
              <a:t>Memory leaks</a:t>
            </a:r>
            <a:endParaRPr lang="en-US" dirty="0"/>
          </a:p>
        </p:txBody>
      </p:sp>
      <p:sp>
        <p:nvSpPr>
          <p:cNvPr id="3" name="TextBox 2">
            <a:extLst>
              <a:ext uri="{FF2B5EF4-FFF2-40B4-BE49-F238E27FC236}">
                <a16:creationId xmlns:a16="http://schemas.microsoft.com/office/drawing/2014/main" id="{A7A5467F-80AB-445A-A3CE-77834636BC12}"/>
              </a:ext>
            </a:extLst>
          </p:cNvPr>
          <p:cNvSpPr txBox="1"/>
          <p:nvPr/>
        </p:nvSpPr>
        <p:spPr>
          <a:xfrm>
            <a:off x="1040132" y="2165555"/>
            <a:ext cx="1572127" cy="369332"/>
          </a:xfrm>
          <a:prstGeom prst="rect">
            <a:avLst/>
          </a:prstGeom>
          <a:noFill/>
        </p:spPr>
        <p:txBody>
          <a:bodyPr wrap="square" rtlCol="0">
            <a:spAutoFit/>
          </a:bodyPr>
          <a:lstStyle/>
          <a:p>
            <a:r>
              <a:rPr lang="en-US" dirty="0"/>
              <a:t>When </a:t>
            </a:r>
            <a:r>
              <a:rPr lang="en-US" dirty="0" err="1"/>
              <a:t>i</a:t>
            </a:r>
            <a:r>
              <a:rPr lang="en-US" dirty="0"/>
              <a:t> = 1;</a:t>
            </a:r>
          </a:p>
        </p:txBody>
      </p:sp>
      <p:sp>
        <p:nvSpPr>
          <p:cNvPr id="5" name="Oval 4">
            <a:extLst>
              <a:ext uri="{FF2B5EF4-FFF2-40B4-BE49-F238E27FC236}">
                <a16:creationId xmlns:a16="http://schemas.microsoft.com/office/drawing/2014/main" id="{254E7471-CFEE-42D6-A31B-D1D3988C5942}"/>
              </a:ext>
            </a:extLst>
          </p:cNvPr>
          <p:cNvSpPr/>
          <p:nvPr/>
        </p:nvSpPr>
        <p:spPr>
          <a:xfrm>
            <a:off x="1547606" y="5143491"/>
            <a:ext cx="683393" cy="6545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E7EF1D3-E138-40C2-8878-F417B6933227}"/>
              </a:ext>
            </a:extLst>
          </p:cNvPr>
          <p:cNvSpPr txBox="1"/>
          <p:nvPr/>
        </p:nvSpPr>
        <p:spPr>
          <a:xfrm>
            <a:off x="1755609" y="2667027"/>
            <a:ext cx="336884" cy="369332"/>
          </a:xfrm>
          <a:prstGeom prst="rect">
            <a:avLst/>
          </a:prstGeom>
          <a:noFill/>
        </p:spPr>
        <p:txBody>
          <a:bodyPr wrap="square" rtlCol="0">
            <a:spAutoFit/>
          </a:bodyPr>
          <a:lstStyle/>
          <a:p>
            <a:r>
              <a:rPr lang="en-US" dirty="0"/>
              <a:t>y</a:t>
            </a:r>
          </a:p>
        </p:txBody>
      </p:sp>
      <p:cxnSp>
        <p:nvCxnSpPr>
          <p:cNvPr id="8" name="Straight Arrow Connector 7">
            <a:extLst>
              <a:ext uri="{FF2B5EF4-FFF2-40B4-BE49-F238E27FC236}">
                <a16:creationId xmlns:a16="http://schemas.microsoft.com/office/drawing/2014/main" id="{2F5C4650-F79B-4497-8E84-8097AA821B68}"/>
              </a:ext>
            </a:extLst>
          </p:cNvPr>
          <p:cNvCxnSpPr>
            <a:cxnSpLocks/>
            <a:stCxn id="5" idx="6"/>
            <a:endCxn id="28" idx="1"/>
          </p:cNvCxnSpPr>
          <p:nvPr/>
        </p:nvCxnSpPr>
        <p:spPr>
          <a:xfrm>
            <a:off x="2230999" y="5470750"/>
            <a:ext cx="1588170" cy="4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FB3EF6A-096F-45D1-8986-F51B200EC806}"/>
              </a:ext>
            </a:extLst>
          </p:cNvPr>
          <p:cNvSpPr/>
          <p:nvPr/>
        </p:nvSpPr>
        <p:spPr>
          <a:xfrm>
            <a:off x="7621693" y="4136797"/>
            <a:ext cx="2970685" cy="369332"/>
          </a:xfrm>
          <a:prstGeom prst="rect">
            <a:avLst/>
          </a:prstGeom>
        </p:spPr>
        <p:txBody>
          <a:bodyPr wrap="none">
            <a:spAutoFit/>
          </a:bodyPr>
          <a:lstStyle/>
          <a:p>
            <a:r>
              <a:rPr lang="en-CA" dirty="0">
                <a:solidFill>
                  <a:srgbClr val="D4D4D4"/>
                </a:solidFill>
                <a:latin typeface="Consolas" panose="020B0609020204030204" pitchFamily="49" charset="0"/>
              </a:rPr>
              <a:t>y = </a:t>
            </a:r>
            <a:r>
              <a:rPr lang="en-CA" dirty="0">
                <a:solidFill>
                  <a:srgbClr val="C586C0"/>
                </a:solidFill>
                <a:latin typeface="Consolas" panose="020B0609020204030204" pitchFamily="49" charset="0"/>
              </a:rPr>
              <a:t>new</a:t>
            </a:r>
            <a:r>
              <a:rPr lang="en-CA" dirty="0">
                <a:solidFill>
                  <a:srgbClr val="D4D4D4"/>
                </a:solidFill>
                <a:latin typeface="Consolas" panose="020B0609020204030204" pitchFamily="49" charset="0"/>
              </a:rPr>
              <a:t> </a:t>
            </a:r>
            <a:r>
              <a:rPr lang="en-CA" dirty="0">
                <a:solidFill>
                  <a:srgbClr val="569CD6"/>
                </a:solidFill>
                <a:latin typeface="Consolas" panose="020B0609020204030204" pitchFamily="49" charset="0"/>
              </a:rPr>
              <a:t>char</a:t>
            </a:r>
            <a:r>
              <a:rPr lang="en-CA" dirty="0">
                <a:solidFill>
                  <a:srgbClr val="D4D4D4"/>
                </a:solidFill>
                <a:latin typeface="Consolas" panose="020B0609020204030204" pitchFamily="49" charset="0"/>
              </a:rPr>
              <a:t>[</a:t>
            </a:r>
            <a:r>
              <a:rPr lang="en-CA" dirty="0">
                <a:solidFill>
                  <a:srgbClr val="B5CEA8"/>
                </a:solidFill>
                <a:latin typeface="Consolas" panose="020B0609020204030204" pitchFamily="49" charset="0"/>
              </a:rPr>
              <a:t>100000</a:t>
            </a:r>
            <a:r>
              <a:rPr lang="en-CA" dirty="0">
                <a:solidFill>
                  <a:srgbClr val="D4D4D4"/>
                </a:solidFill>
                <a:latin typeface="Consolas" panose="020B0609020204030204" pitchFamily="49" charset="0"/>
              </a:rPr>
              <a:t>];</a:t>
            </a:r>
            <a:r>
              <a:rPr lang="en-CA" dirty="0">
                <a:solidFill>
                  <a:srgbClr val="6A9955"/>
                </a:solidFill>
                <a:latin typeface="Consolas" panose="020B0609020204030204" pitchFamily="49" charset="0"/>
              </a:rPr>
              <a:t> </a:t>
            </a:r>
            <a:endParaRPr lang="en-US" dirty="0"/>
          </a:p>
        </p:txBody>
      </p:sp>
      <p:sp>
        <p:nvSpPr>
          <p:cNvPr id="19" name="TextBox 18">
            <a:extLst>
              <a:ext uri="{FF2B5EF4-FFF2-40B4-BE49-F238E27FC236}">
                <a16:creationId xmlns:a16="http://schemas.microsoft.com/office/drawing/2014/main" id="{4CA19BAB-3516-41BE-8FE4-F7806BD7D9C7}"/>
              </a:ext>
            </a:extLst>
          </p:cNvPr>
          <p:cNvSpPr txBox="1"/>
          <p:nvPr/>
        </p:nvSpPr>
        <p:spPr>
          <a:xfrm>
            <a:off x="7924429" y="3780369"/>
            <a:ext cx="2365212" cy="369332"/>
          </a:xfrm>
          <a:prstGeom prst="rect">
            <a:avLst/>
          </a:prstGeom>
          <a:noFill/>
        </p:spPr>
        <p:txBody>
          <a:bodyPr wrap="square" rtlCol="0">
            <a:spAutoFit/>
          </a:bodyPr>
          <a:lstStyle/>
          <a:p>
            <a:r>
              <a:rPr lang="en-US" dirty="0"/>
              <a:t>Allocate memory</a:t>
            </a:r>
          </a:p>
        </p:txBody>
      </p:sp>
      <p:sp>
        <p:nvSpPr>
          <p:cNvPr id="20" name="Rectangle 19">
            <a:extLst>
              <a:ext uri="{FF2B5EF4-FFF2-40B4-BE49-F238E27FC236}">
                <a16:creationId xmlns:a16="http://schemas.microsoft.com/office/drawing/2014/main" id="{FC770C8D-F5C0-4DE8-876C-3F0D8D49C7C8}"/>
              </a:ext>
            </a:extLst>
          </p:cNvPr>
          <p:cNvSpPr/>
          <p:nvPr/>
        </p:nvSpPr>
        <p:spPr>
          <a:xfrm>
            <a:off x="7621693" y="5286084"/>
            <a:ext cx="2590774" cy="369332"/>
          </a:xfrm>
          <a:prstGeom prst="rect">
            <a:avLst/>
          </a:prstGeom>
        </p:spPr>
        <p:txBody>
          <a:bodyPr wrap="none">
            <a:spAutoFit/>
          </a:bodyPr>
          <a:lstStyle/>
          <a:p>
            <a:r>
              <a:rPr lang="en-CA" dirty="0" err="1">
                <a:solidFill>
                  <a:srgbClr val="DCDCAA"/>
                </a:solidFill>
                <a:latin typeface="Consolas" panose="020B0609020204030204" pitchFamily="49" charset="0"/>
              </a:rPr>
              <a:t>strcpy</a:t>
            </a:r>
            <a:r>
              <a:rPr lang="en-CA" dirty="0">
                <a:solidFill>
                  <a:srgbClr val="D4D4D4"/>
                </a:solidFill>
                <a:latin typeface="Consolas" panose="020B0609020204030204" pitchFamily="49" charset="0"/>
              </a:rPr>
              <a:t>(y, </a:t>
            </a:r>
            <a:r>
              <a:rPr lang="en-CA" dirty="0">
                <a:solidFill>
                  <a:srgbClr val="CE9178"/>
                </a:solidFill>
                <a:latin typeface="Consolas" panose="020B0609020204030204" pitchFamily="49" charset="0"/>
              </a:rPr>
              <a:t>"HELLO"</a:t>
            </a:r>
            <a:r>
              <a:rPr lang="en-CA" dirty="0">
                <a:solidFill>
                  <a:srgbClr val="D4D4D4"/>
                </a:solidFill>
                <a:latin typeface="Consolas" panose="020B0609020204030204" pitchFamily="49" charset="0"/>
              </a:rPr>
              <a:t>);</a:t>
            </a:r>
          </a:p>
        </p:txBody>
      </p:sp>
      <p:sp>
        <p:nvSpPr>
          <p:cNvPr id="23" name="TextBox 22">
            <a:extLst>
              <a:ext uri="{FF2B5EF4-FFF2-40B4-BE49-F238E27FC236}">
                <a16:creationId xmlns:a16="http://schemas.microsoft.com/office/drawing/2014/main" id="{F535C45C-6210-4293-8C96-A3DF23BD78C5}"/>
              </a:ext>
            </a:extLst>
          </p:cNvPr>
          <p:cNvSpPr txBox="1"/>
          <p:nvPr/>
        </p:nvSpPr>
        <p:spPr>
          <a:xfrm>
            <a:off x="3819169" y="3214429"/>
            <a:ext cx="3388092" cy="64633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r>
              <a:rPr lang="en-US" dirty="0"/>
              <a:t>“HELLO” + the remaining unused bytes of memory</a:t>
            </a:r>
          </a:p>
        </p:txBody>
      </p:sp>
      <p:sp>
        <p:nvSpPr>
          <p:cNvPr id="24" name="Oval 23">
            <a:extLst>
              <a:ext uri="{FF2B5EF4-FFF2-40B4-BE49-F238E27FC236}">
                <a16:creationId xmlns:a16="http://schemas.microsoft.com/office/drawing/2014/main" id="{EED13DB8-925A-4DEE-9A13-0D59CFEFF3E7}"/>
              </a:ext>
            </a:extLst>
          </p:cNvPr>
          <p:cNvSpPr/>
          <p:nvPr/>
        </p:nvSpPr>
        <p:spPr>
          <a:xfrm>
            <a:off x="1547606" y="3214558"/>
            <a:ext cx="683393" cy="6545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48BE39C4-04F6-47BF-A1FD-5AA29E640771}"/>
              </a:ext>
            </a:extLst>
          </p:cNvPr>
          <p:cNvCxnSpPr>
            <a:cxnSpLocks/>
            <a:stCxn id="24" idx="6"/>
            <a:endCxn id="26" idx="1"/>
          </p:cNvCxnSpPr>
          <p:nvPr/>
        </p:nvCxnSpPr>
        <p:spPr>
          <a:xfrm>
            <a:off x="2230999" y="3541817"/>
            <a:ext cx="1588170" cy="792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A6C3BDA-3889-4EAB-BD29-C68C2AFF8939}"/>
              </a:ext>
            </a:extLst>
          </p:cNvPr>
          <p:cNvSpPr txBox="1"/>
          <p:nvPr/>
        </p:nvSpPr>
        <p:spPr>
          <a:xfrm>
            <a:off x="3819169" y="4149701"/>
            <a:ext cx="3388092" cy="36933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dirty="0"/>
              <a:t>100000 bytes of char memory</a:t>
            </a:r>
          </a:p>
        </p:txBody>
      </p:sp>
      <p:sp>
        <p:nvSpPr>
          <p:cNvPr id="7" name="TextBox 6">
            <a:extLst>
              <a:ext uri="{FF2B5EF4-FFF2-40B4-BE49-F238E27FC236}">
                <a16:creationId xmlns:a16="http://schemas.microsoft.com/office/drawing/2014/main" id="{A3893D75-AB9D-4467-94BF-B69E685C3EDB}"/>
              </a:ext>
            </a:extLst>
          </p:cNvPr>
          <p:cNvSpPr txBox="1"/>
          <p:nvPr/>
        </p:nvSpPr>
        <p:spPr>
          <a:xfrm>
            <a:off x="4445422" y="2421117"/>
            <a:ext cx="1819175" cy="646331"/>
          </a:xfrm>
          <a:prstGeom prst="rect">
            <a:avLst/>
          </a:prstGeom>
          <a:noFill/>
        </p:spPr>
        <p:txBody>
          <a:bodyPr wrap="square" rtlCol="0">
            <a:spAutoFit/>
          </a:bodyPr>
          <a:lstStyle/>
          <a:p>
            <a:r>
              <a:rPr lang="en-US" dirty="0"/>
              <a:t>Memory from previous loop</a:t>
            </a:r>
          </a:p>
        </p:txBody>
      </p:sp>
      <p:sp>
        <p:nvSpPr>
          <p:cNvPr id="27" name="TextBox 26">
            <a:extLst>
              <a:ext uri="{FF2B5EF4-FFF2-40B4-BE49-F238E27FC236}">
                <a16:creationId xmlns:a16="http://schemas.microsoft.com/office/drawing/2014/main" id="{A9C3EBA2-6AB7-4B96-8EB0-74EB54E61E8A}"/>
              </a:ext>
            </a:extLst>
          </p:cNvPr>
          <p:cNvSpPr txBox="1"/>
          <p:nvPr/>
        </p:nvSpPr>
        <p:spPr>
          <a:xfrm>
            <a:off x="1739567" y="4678200"/>
            <a:ext cx="184484" cy="369332"/>
          </a:xfrm>
          <a:prstGeom prst="rect">
            <a:avLst/>
          </a:prstGeom>
          <a:noFill/>
        </p:spPr>
        <p:txBody>
          <a:bodyPr wrap="square" rtlCol="0">
            <a:spAutoFit/>
          </a:bodyPr>
          <a:lstStyle/>
          <a:p>
            <a:r>
              <a:rPr lang="en-US" dirty="0"/>
              <a:t>y</a:t>
            </a:r>
          </a:p>
        </p:txBody>
      </p:sp>
      <p:sp>
        <p:nvSpPr>
          <p:cNvPr id="28" name="TextBox 27">
            <a:extLst>
              <a:ext uri="{FF2B5EF4-FFF2-40B4-BE49-F238E27FC236}">
                <a16:creationId xmlns:a16="http://schemas.microsoft.com/office/drawing/2014/main" id="{EF966865-B6D4-4EDA-9DCB-DCA553225741}"/>
              </a:ext>
            </a:extLst>
          </p:cNvPr>
          <p:cNvSpPr txBox="1"/>
          <p:nvPr/>
        </p:nvSpPr>
        <p:spPr>
          <a:xfrm>
            <a:off x="3819169" y="5151678"/>
            <a:ext cx="3388092" cy="64633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r>
              <a:rPr lang="en-US" dirty="0"/>
              <a:t>“HELLO” + the remaining unused bytes of memory</a:t>
            </a:r>
          </a:p>
        </p:txBody>
      </p:sp>
      <p:cxnSp>
        <p:nvCxnSpPr>
          <p:cNvPr id="13" name="Straight Arrow Connector 12">
            <a:extLst>
              <a:ext uri="{FF2B5EF4-FFF2-40B4-BE49-F238E27FC236}">
                <a16:creationId xmlns:a16="http://schemas.microsoft.com/office/drawing/2014/main" id="{F8FD5583-3B76-405F-A5FD-3691CE81A3A9}"/>
              </a:ext>
            </a:extLst>
          </p:cNvPr>
          <p:cNvCxnSpPr>
            <a:stCxn id="23" idx="3"/>
          </p:cNvCxnSpPr>
          <p:nvPr/>
        </p:nvCxnSpPr>
        <p:spPr>
          <a:xfrm flipV="1">
            <a:off x="7207261" y="2667027"/>
            <a:ext cx="1128217" cy="870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35CA456-BB91-4506-9D54-816F3396402B}"/>
              </a:ext>
            </a:extLst>
          </p:cNvPr>
          <p:cNvSpPr txBox="1"/>
          <p:nvPr/>
        </p:nvSpPr>
        <p:spPr>
          <a:xfrm>
            <a:off x="8345103" y="2139891"/>
            <a:ext cx="2970684" cy="646331"/>
          </a:xfrm>
          <a:prstGeom prst="rect">
            <a:avLst/>
          </a:prstGeom>
          <a:noFill/>
        </p:spPr>
        <p:txBody>
          <a:bodyPr wrap="square" rtlCol="0">
            <a:spAutoFit/>
          </a:bodyPr>
          <a:lstStyle/>
          <a:p>
            <a:r>
              <a:rPr lang="en-US" dirty="0">
                <a:solidFill>
                  <a:srgbClr val="FFFF00"/>
                </a:solidFill>
              </a:rPr>
              <a:t>This memory is now LOST, we have a leak</a:t>
            </a:r>
          </a:p>
        </p:txBody>
      </p:sp>
    </p:spTree>
    <p:extLst>
      <p:ext uri="{BB962C8B-B14F-4D97-AF65-F5344CB8AC3E}">
        <p14:creationId xmlns:p14="http://schemas.microsoft.com/office/powerpoint/2010/main" val="28372705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890AB-817F-46AD-A6A4-880927422B66}"/>
              </a:ext>
            </a:extLst>
          </p:cNvPr>
          <p:cNvSpPr>
            <a:spLocks noGrp="1"/>
          </p:cNvSpPr>
          <p:nvPr>
            <p:ph type="title"/>
          </p:nvPr>
        </p:nvSpPr>
        <p:spPr/>
        <p:txBody>
          <a:bodyPr/>
          <a:lstStyle/>
          <a:p>
            <a:r>
              <a:rPr lang="en-US" dirty="0"/>
              <a:t>Common Memory Issues – </a:t>
            </a:r>
            <a:r>
              <a:rPr lang="en-US" dirty="0">
                <a:solidFill>
                  <a:srgbClr val="FFFF00"/>
                </a:solidFill>
              </a:rPr>
              <a:t>Memory leaks</a:t>
            </a:r>
            <a:endParaRPr lang="en-US" dirty="0"/>
          </a:p>
        </p:txBody>
      </p:sp>
      <p:sp>
        <p:nvSpPr>
          <p:cNvPr id="3" name="Content Placeholder 2">
            <a:extLst>
              <a:ext uri="{FF2B5EF4-FFF2-40B4-BE49-F238E27FC236}">
                <a16:creationId xmlns:a16="http://schemas.microsoft.com/office/drawing/2014/main" id="{D0962BB2-4184-4513-B335-96BC9C711A65}"/>
              </a:ext>
            </a:extLst>
          </p:cNvPr>
          <p:cNvSpPr>
            <a:spLocks noGrp="1"/>
          </p:cNvSpPr>
          <p:nvPr>
            <p:ph idx="1"/>
          </p:nvPr>
        </p:nvSpPr>
        <p:spPr/>
        <p:txBody>
          <a:bodyPr>
            <a:normAutofit lnSpcReduction="10000"/>
          </a:bodyPr>
          <a:lstStyle/>
          <a:p>
            <a:r>
              <a:rPr lang="en-US" sz="2800" dirty="0"/>
              <a:t>So how do we deal with these kinds of issues?</a:t>
            </a:r>
          </a:p>
          <a:p>
            <a:r>
              <a:rPr lang="en-US" sz="2800" dirty="0"/>
              <a:t>On Visual Studio there are </a:t>
            </a:r>
            <a:r>
              <a:rPr lang="en-US" sz="2800" dirty="0">
                <a:solidFill>
                  <a:srgbClr val="FFFF00"/>
                </a:solidFill>
              </a:rPr>
              <a:t>built-in Memory Diagnostic tools</a:t>
            </a:r>
            <a:r>
              <a:rPr lang="en-US" sz="2800" dirty="0"/>
              <a:t> to monitor how memory has been used in your program while debugging.</a:t>
            </a:r>
          </a:p>
          <a:p>
            <a:r>
              <a:rPr lang="en-US" sz="2800" dirty="0"/>
              <a:t>For a reference on how to use these tools refer to: </a:t>
            </a:r>
            <a:r>
              <a:rPr lang="en-US" sz="2800" dirty="0">
                <a:hlinkClick r:id="rId2"/>
              </a:rPr>
              <a:t>https://docs.microsoft.com/en-us/visualstudio/profiling/memory-usage?view=vs-2019</a:t>
            </a:r>
            <a:endParaRPr lang="en-US" sz="2800" dirty="0"/>
          </a:p>
          <a:p>
            <a:endParaRPr lang="en-US" dirty="0"/>
          </a:p>
        </p:txBody>
      </p:sp>
    </p:spTree>
    <p:extLst>
      <p:ext uri="{BB962C8B-B14F-4D97-AF65-F5344CB8AC3E}">
        <p14:creationId xmlns:p14="http://schemas.microsoft.com/office/powerpoint/2010/main" val="2194659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81F4D-1E57-4048-A9B8-E0FEED544E64}"/>
              </a:ext>
            </a:extLst>
          </p:cNvPr>
          <p:cNvSpPr>
            <a:spLocks noGrp="1"/>
          </p:cNvSpPr>
          <p:nvPr>
            <p:ph type="title"/>
          </p:nvPr>
        </p:nvSpPr>
        <p:spPr/>
        <p:txBody>
          <a:bodyPr/>
          <a:lstStyle/>
          <a:p>
            <a:r>
              <a:rPr lang="en-US" dirty="0"/>
              <a:t>Types</a:t>
            </a:r>
          </a:p>
        </p:txBody>
      </p:sp>
      <p:sp>
        <p:nvSpPr>
          <p:cNvPr id="3" name="Content Placeholder 2">
            <a:extLst>
              <a:ext uri="{FF2B5EF4-FFF2-40B4-BE49-F238E27FC236}">
                <a16:creationId xmlns:a16="http://schemas.microsoft.com/office/drawing/2014/main" id="{3DFF99CA-CBF5-44E9-BD76-5B1CBC761E95}"/>
              </a:ext>
            </a:extLst>
          </p:cNvPr>
          <p:cNvSpPr>
            <a:spLocks noGrp="1"/>
          </p:cNvSpPr>
          <p:nvPr>
            <p:ph idx="1"/>
          </p:nvPr>
        </p:nvSpPr>
        <p:spPr/>
        <p:txBody>
          <a:bodyPr/>
          <a:lstStyle/>
          <a:p>
            <a:r>
              <a:rPr lang="en-US" sz="3200" dirty="0"/>
              <a:t>Compound types are types that are composed of other (</a:t>
            </a:r>
            <a:r>
              <a:rPr lang="en-US" sz="3200" dirty="0">
                <a:solidFill>
                  <a:schemeClr val="accent2"/>
                </a:solidFill>
              </a:rPr>
              <a:t>fundamental</a:t>
            </a:r>
            <a:r>
              <a:rPr lang="en-US" sz="3200" dirty="0"/>
              <a:t>) types</a:t>
            </a:r>
          </a:p>
          <a:p>
            <a:r>
              <a:rPr lang="en-US" sz="3200" dirty="0"/>
              <a:t>You may already know these from </a:t>
            </a:r>
            <a:r>
              <a:rPr lang="en-US" sz="3200" dirty="0">
                <a:solidFill>
                  <a:srgbClr val="FFFF00"/>
                </a:solidFill>
              </a:rPr>
              <a:t>C</a:t>
            </a:r>
            <a:r>
              <a:rPr lang="en-US" sz="3200" dirty="0"/>
              <a:t> as </a:t>
            </a:r>
            <a:r>
              <a:rPr lang="en-US" sz="3200" dirty="0">
                <a:solidFill>
                  <a:schemeClr val="accent2"/>
                </a:solidFill>
              </a:rPr>
              <a:t>structs </a:t>
            </a:r>
          </a:p>
          <a:p>
            <a:r>
              <a:rPr lang="en-US" sz="3200" dirty="0">
                <a:solidFill>
                  <a:schemeClr val="tx1"/>
                </a:solidFill>
              </a:rPr>
              <a:t>In C++ there are also </a:t>
            </a:r>
            <a:r>
              <a:rPr lang="en-US" sz="3200" dirty="0">
                <a:solidFill>
                  <a:srgbClr val="92D050"/>
                </a:solidFill>
              </a:rPr>
              <a:t>classes </a:t>
            </a:r>
            <a:r>
              <a:rPr lang="en-US" sz="3200" dirty="0">
                <a:solidFill>
                  <a:schemeClr val="tx1"/>
                </a:solidFill>
              </a:rPr>
              <a:t>which we’ll delve into in the following weeks</a:t>
            </a:r>
            <a:endParaRPr lang="en-US" sz="3200" dirty="0">
              <a:solidFill>
                <a:srgbClr val="92D050"/>
              </a:solidFill>
            </a:endParaRPr>
          </a:p>
          <a:p>
            <a:pPr lvl="1"/>
            <a:endParaRPr lang="en-US" dirty="0">
              <a:solidFill>
                <a:srgbClr val="92D050"/>
              </a:solidFill>
            </a:endParaRPr>
          </a:p>
          <a:p>
            <a:pPr lvl="1"/>
            <a:endParaRPr lang="en-US" dirty="0">
              <a:solidFill>
                <a:srgbClr val="92D050"/>
              </a:solidFill>
            </a:endParaRPr>
          </a:p>
          <a:p>
            <a:endParaRPr lang="en-US" dirty="0"/>
          </a:p>
        </p:txBody>
      </p:sp>
    </p:spTree>
    <p:extLst>
      <p:ext uri="{BB962C8B-B14F-4D97-AF65-F5344CB8AC3E}">
        <p14:creationId xmlns:p14="http://schemas.microsoft.com/office/powerpoint/2010/main" val="1524090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42C90-3808-4B04-B6CE-A4541A55EF85}"/>
              </a:ext>
            </a:extLst>
          </p:cNvPr>
          <p:cNvSpPr>
            <a:spLocks noGrp="1"/>
          </p:cNvSpPr>
          <p:nvPr>
            <p:ph type="title"/>
          </p:nvPr>
        </p:nvSpPr>
        <p:spPr/>
        <p:txBody>
          <a:bodyPr/>
          <a:lstStyle/>
          <a:p>
            <a:r>
              <a:rPr lang="en-US" dirty="0"/>
              <a:t>Types - </a:t>
            </a:r>
            <a:r>
              <a:rPr lang="en-US" dirty="0">
                <a:solidFill>
                  <a:schemeClr val="accent2"/>
                </a:solidFill>
              </a:rPr>
              <a:t>auto</a:t>
            </a:r>
          </a:p>
        </p:txBody>
      </p:sp>
      <p:sp>
        <p:nvSpPr>
          <p:cNvPr id="3" name="Content Placeholder 2">
            <a:extLst>
              <a:ext uri="{FF2B5EF4-FFF2-40B4-BE49-F238E27FC236}">
                <a16:creationId xmlns:a16="http://schemas.microsoft.com/office/drawing/2014/main" id="{7F459448-395A-4C63-8A91-23DA220AB306}"/>
              </a:ext>
            </a:extLst>
          </p:cNvPr>
          <p:cNvSpPr>
            <a:spLocks noGrp="1"/>
          </p:cNvSpPr>
          <p:nvPr>
            <p:ph idx="1"/>
          </p:nvPr>
        </p:nvSpPr>
        <p:spPr/>
        <p:txBody>
          <a:bodyPr>
            <a:normAutofit/>
          </a:bodyPr>
          <a:lstStyle/>
          <a:p>
            <a:r>
              <a:rPr lang="en-US" sz="3200" dirty="0"/>
              <a:t>A keyword that was introduced in </a:t>
            </a:r>
            <a:r>
              <a:rPr lang="en-US" sz="3200" dirty="0">
                <a:solidFill>
                  <a:srgbClr val="FFFF00"/>
                </a:solidFill>
              </a:rPr>
              <a:t>C++11, </a:t>
            </a:r>
            <a:r>
              <a:rPr lang="en-US" sz="3200" dirty="0"/>
              <a:t>the 2011 standard of the language is the </a:t>
            </a:r>
            <a:r>
              <a:rPr lang="en-US" sz="3200" dirty="0">
                <a:solidFill>
                  <a:schemeClr val="accent2"/>
                </a:solidFill>
              </a:rPr>
              <a:t>auto</a:t>
            </a:r>
          </a:p>
          <a:p>
            <a:r>
              <a:rPr lang="en-US" sz="3200" dirty="0"/>
              <a:t>auto is used in place of a type when initializing a variable</a:t>
            </a:r>
          </a:p>
          <a:p>
            <a:pPr lvl="1"/>
            <a:r>
              <a:rPr lang="en-US" sz="2800" dirty="0">
                <a:solidFill>
                  <a:srgbClr val="00B0F0"/>
                </a:solidFill>
              </a:rPr>
              <a:t>int</a:t>
            </a:r>
            <a:r>
              <a:rPr lang="en-US" sz="2800" dirty="0"/>
              <a:t> x = 3; vs </a:t>
            </a:r>
            <a:r>
              <a:rPr lang="en-US" sz="2800" dirty="0">
                <a:solidFill>
                  <a:srgbClr val="00B0F0"/>
                </a:solidFill>
              </a:rPr>
              <a:t>auto</a:t>
            </a:r>
            <a:r>
              <a:rPr lang="en-US" sz="2800" dirty="0"/>
              <a:t> x = 3;</a:t>
            </a:r>
          </a:p>
        </p:txBody>
      </p:sp>
    </p:spTree>
    <p:extLst>
      <p:ext uri="{BB962C8B-B14F-4D97-AF65-F5344CB8AC3E}">
        <p14:creationId xmlns:p14="http://schemas.microsoft.com/office/powerpoint/2010/main" val="1192745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42C90-3808-4B04-B6CE-A4541A55EF85}"/>
              </a:ext>
            </a:extLst>
          </p:cNvPr>
          <p:cNvSpPr>
            <a:spLocks noGrp="1"/>
          </p:cNvSpPr>
          <p:nvPr>
            <p:ph type="title"/>
          </p:nvPr>
        </p:nvSpPr>
        <p:spPr/>
        <p:txBody>
          <a:bodyPr/>
          <a:lstStyle/>
          <a:p>
            <a:r>
              <a:rPr lang="en-US" dirty="0"/>
              <a:t>Types - </a:t>
            </a:r>
            <a:r>
              <a:rPr lang="en-US" dirty="0">
                <a:solidFill>
                  <a:schemeClr val="accent2"/>
                </a:solidFill>
              </a:rPr>
              <a:t>auto</a:t>
            </a:r>
          </a:p>
        </p:txBody>
      </p:sp>
      <p:sp>
        <p:nvSpPr>
          <p:cNvPr id="3" name="Content Placeholder 2">
            <a:extLst>
              <a:ext uri="{FF2B5EF4-FFF2-40B4-BE49-F238E27FC236}">
                <a16:creationId xmlns:a16="http://schemas.microsoft.com/office/drawing/2014/main" id="{7F459448-395A-4C63-8A91-23DA220AB306}"/>
              </a:ext>
            </a:extLst>
          </p:cNvPr>
          <p:cNvSpPr>
            <a:spLocks noGrp="1"/>
          </p:cNvSpPr>
          <p:nvPr>
            <p:ph idx="1"/>
          </p:nvPr>
        </p:nvSpPr>
        <p:spPr/>
        <p:txBody>
          <a:bodyPr>
            <a:normAutofit/>
          </a:bodyPr>
          <a:lstStyle/>
          <a:p>
            <a:r>
              <a:rPr lang="en-US" sz="2800" dirty="0"/>
              <a:t>The auto keyword is able to determine the type of the variable x through the value given from the right</a:t>
            </a:r>
          </a:p>
          <a:p>
            <a:pPr lvl="1"/>
            <a:r>
              <a:rPr lang="en-US" sz="2400" dirty="0">
                <a:solidFill>
                  <a:srgbClr val="00B0F0"/>
                </a:solidFill>
              </a:rPr>
              <a:t>auto</a:t>
            </a:r>
            <a:r>
              <a:rPr lang="en-US" sz="2400" dirty="0"/>
              <a:t> x = 3; </a:t>
            </a:r>
            <a:r>
              <a:rPr lang="en-US" sz="2400" dirty="0">
                <a:solidFill>
                  <a:srgbClr val="FFFF00"/>
                </a:solidFill>
              </a:rPr>
              <a:t>// 3 is an integer value so the type of x is also an int</a:t>
            </a:r>
            <a:endParaRPr lang="en-US" sz="2400" dirty="0"/>
          </a:p>
          <a:p>
            <a:r>
              <a:rPr lang="en-US" sz="2800" dirty="0">
                <a:solidFill>
                  <a:srgbClr val="FFFF00"/>
                </a:solidFill>
              </a:rPr>
              <a:t>auto is useful in that we don’t need explicitly specify the type of things if it can be determined by the compiler and if the types we want to use are lengthy to type</a:t>
            </a:r>
          </a:p>
        </p:txBody>
      </p:sp>
    </p:spTree>
    <p:extLst>
      <p:ext uri="{BB962C8B-B14F-4D97-AF65-F5344CB8AC3E}">
        <p14:creationId xmlns:p14="http://schemas.microsoft.com/office/powerpoint/2010/main" val="819715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27B34-4CE7-43D1-9C70-2B82353EFC3A}"/>
              </a:ext>
            </a:extLst>
          </p:cNvPr>
          <p:cNvSpPr>
            <a:spLocks noGrp="1"/>
          </p:cNvSpPr>
          <p:nvPr>
            <p:ph type="title"/>
          </p:nvPr>
        </p:nvSpPr>
        <p:spPr/>
        <p:txBody>
          <a:bodyPr/>
          <a:lstStyle/>
          <a:p>
            <a:r>
              <a:rPr lang="en-US" dirty="0"/>
              <a:t>Declarations</a:t>
            </a:r>
          </a:p>
        </p:txBody>
      </p:sp>
      <p:sp>
        <p:nvSpPr>
          <p:cNvPr id="3" name="Content Placeholder 2">
            <a:extLst>
              <a:ext uri="{FF2B5EF4-FFF2-40B4-BE49-F238E27FC236}">
                <a16:creationId xmlns:a16="http://schemas.microsoft.com/office/drawing/2014/main" id="{51E2BD31-DF07-4264-9C46-12586F3A817C}"/>
              </a:ext>
            </a:extLst>
          </p:cNvPr>
          <p:cNvSpPr>
            <a:spLocks noGrp="1"/>
          </p:cNvSpPr>
          <p:nvPr>
            <p:ph idx="1"/>
          </p:nvPr>
        </p:nvSpPr>
        <p:spPr/>
        <p:txBody>
          <a:bodyPr>
            <a:normAutofit lnSpcReduction="10000"/>
          </a:bodyPr>
          <a:lstStyle/>
          <a:p>
            <a:r>
              <a:rPr lang="en-US" sz="3200" dirty="0">
                <a:solidFill>
                  <a:srgbClr val="92D050"/>
                </a:solidFill>
              </a:rPr>
              <a:t>Declaration</a:t>
            </a:r>
            <a:r>
              <a:rPr lang="en-US" sz="3200" dirty="0"/>
              <a:t> is the process of assigning a </a:t>
            </a:r>
            <a:r>
              <a:rPr lang="en-US" sz="3200" dirty="0">
                <a:solidFill>
                  <a:schemeClr val="accent2"/>
                </a:solidFill>
              </a:rPr>
              <a:t>type</a:t>
            </a:r>
            <a:r>
              <a:rPr lang="en-US" sz="3200" dirty="0"/>
              <a:t> to an entity (</a:t>
            </a:r>
            <a:r>
              <a:rPr lang="en-US" sz="3200" dirty="0">
                <a:solidFill>
                  <a:srgbClr val="FFFF00"/>
                </a:solidFill>
              </a:rPr>
              <a:t>or a name</a:t>
            </a:r>
            <a:r>
              <a:rPr lang="en-US" sz="3200" dirty="0"/>
              <a:t>). The entity can be a variable, an object, a function…</a:t>
            </a:r>
          </a:p>
          <a:p>
            <a:r>
              <a:rPr lang="en-US" sz="3200" dirty="0"/>
              <a:t>The type we assign to it allow for the C++ compiler to understand what sort of meaning lies with this entity and how it should be interpreted</a:t>
            </a:r>
          </a:p>
          <a:p>
            <a:endParaRPr lang="en-US" dirty="0"/>
          </a:p>
        </p:txBody>
      </p:sp>
    </p:spTree>
    <p:extLst>
      <p:ext uri="{BB962C8B-B14F-4D97-AF65-F5344CB8AC3E}">
        <p14:creationId xmlns:p14="http://schemas.microsoft.com/office/powerpoint/2010/main" val="42295812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6227</TotalTime>
  <Words>3727</Words>
  <Application>Microsoft Office PowerPoint</Application>
  <PresentationFormat>Widescreen</PresentationFormat>
  <Paragraphs>415</Paragraphs>
  <Slides>52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Bookman Old Style</vt:lpstr>
      <vt:lpstr>Calibri</vt:lpstr>
      <vt:lpstr>Consolas</vt:lpstr>
      <vt:lpstr>Rockwell</vt:lpstr>
      <vt:lpstr>Damask</vt:lpstr>
      <vt:lpstr>Week 2</vt:lpstr>
      <vt:lpstr>Agenda</vt:lpstr>
      <vt:lpstr>Week 2-1</vt:lpstr>
      <vt:lpstr>Types</vt:lpstr>
      <vt:lpstr>Types - bool</vt:lpstr>
      <vt:lpstr>Types</vt:lpstr>
      <vt:lpstr>Types - auto</vt:lpstr>
      <vt:lpstr>Types - auto</vt:lpstr>
      <vt:lpstr>Declarations</vt:lpstr>
      <vt:lpstr>Declarations</vt:lpstr>
      <vt:lpstr>Declarations</vt:lpstr>
      <vt:lpstr>Definitions</vt:lpstr>
      <vt:lpstr>Declarations and Definitions</vt:lpstr>
      <vt:lpstr>Header File Include Ordering</vt:lpstr>
      <vt:lpstr>Declarations – Default Parameter Values</vt:lpstr>
      <vt:lpstr>Scope</vt:lpstr>
      <vt:lpstr>Scope Ex 1</vt:lpstr>
      <vt:lpstr>Scope Ex 2</vt:lpstr>
      <vt:lpstr>Scope Ex 3 - Shadowing</vt:lpstr>
      <vt:lpstr>Function Overloading</vt:lpstr>
      <vt:lpstr>Function Overloading</vt:lpstr>
      <vt:lpstr>Function Overloading</vt:lpstr>
      <vt:lpstr>References</vt:lpstr>
      <vt:lpstr>References</vt:lpstr>
      <vt:lpstr>PowerPoint Presentation</vt:lpstr>
      <vt:lpstr>Array of pointers</vt:lpstr>
      <vt:lpstr>nullptr</vt:lpstr>
      <vt:lpstr>Week 2-2</vt:lpstr>
      <vt:lpstr>Memory</vt:lpstr>
      <vt:lpstr>Static Memory</vt:lpstr>
      <vt:lpstr>Static Memory</vt:lpstr>
      <vt:lpstr>Static Memory</vt:lpstr>
      <vt:lpstr>Dynamic  Memory</vt:lpstr>
      <vt:lpstr>Dynamic  Memory</vt:lpstr>
      <vt:lpstr>Dynamic  Memory</vt:lpstr>
      <vt:lpstr>Dynamic  Memory</vt:lpstr>
      <vt:lpstr>Dynamic Memory</vt:lpstr>
      <vt:lpstr>Dynamic  Memory</vt:lpstr>
      <vt:lpstr>Dynamic  Memory</vt:lpstr>
      <vt:lpstr>Dynamic Memory</vt:lpstr>
      <vt:lpstr>Dynamic Memory</vt:lpstr>
      <vt:lpstr>Common Memory Issues</vt:lpstr>
      <vt:lpstr>Common Memory Issues - Double deletions</vt:lpstr>
      <vt:lpstr>Common Memory Issues - Double deletions</vt:lpstr>
      <vt:lpstr>Common Memory Issues - Double deletions</vt:lpstr>
      <vt:lpstr>Common Memory Issues – Accessing memory we haven’t allocated</vt:lpstr>
      <vt:lpstr>Common Memory Issues – Accessing memory we haven’t allocated</vt:lpstr>
      <vt:lpstr>Common Memory Issues – Memory leaks</vt:lpstr>
      <vt:lpstr>Common Memory Issues – Memory leaks</vt:lpstr>
      <vt:lpstr>Common Memory Issues – Memory leaks</vt:lpstr>
      <vt:lpstr>Common Memory Issues – Memory leaks</vt:lpstr>
      <vt:lpstr>Common Memory Issues – Memory leaks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Hong Zhan Huang</dc:creator>
  <cp:lastModifiedBy>Hong Zhan Huang</cp:lastModifiedBy>
  <cp:revision>542</cp:revision>
  <dcterms:created xsi:type="dcterms:W3CDTF">2019-01-13T21:52:31Z</dcterms:created>
  <dcterms:modified xsi:type="dcterms:W3CDTF">2020-01-14T02:34:37Z</dcterms:modified>
</cp:coreProperties>
</file>