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91" r:id="rId4"/>
    <p:sldId id="289" r:id="rId5"/>
    <p:sldId id="296" r:id="rId6"/>
    <p:sldId id="298" r:id="rId7"/>
    <p:sldId id="299" r:id="rId8"/>
    <p:sldId id="297" r:id="rId9"/>
    <p:sldId id="295" r:id="rId10"/>
    <p:sldId id="287" r:id="rId11"/>
    <p:sldId id="29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s Heim" userId="e0be3e60-6bce-459f-9aee-9a3636c8251a" providerId="ADAL" clId="{ACF38D8B-4C73-4EA8-8F5C-38363169C96B}"/>
    <pc:docChg chg="undo custSel addSld delSld modSld">
      <pc:chgData name="Hans Heim" userId="e0be3e60-6bce-459f-9aee-9a3636c8251a" providerId="ADAL" clId="{ACF38D8B-4C73-4EA8-8F5C-38363169C96B}" dt="2020-03-03T16:15:50.215" v="1743" actId="20577"/>
      <pc:docMkLst>
        <pc:docMk/>
      </pc:docMkLst>
      <pc:sldChg chg="modSp">
        <pc:chgData name="Hans Heim" userId="e0be3e60-6bce-459f-9aee-9a3636c8251a" providerId="ADAL" clId="{ACF38D8B-4C73-4EA8-8F5C-38363169C96B}" dt="2020-03-03T16:15:50.215" v="1743" actId="20577"/>
        <pc:sldMkLst>
          <pc:docMk/>
          <pc:sldMk cId="3040644523" sldId="289"/>
        </pc:sldMkLst>
        <pc:spChg chg="mod">
          <ac:chgData name="Hans Heim" userId="e0be3e60-6bce-459f-9aee-9a3636c8251a" providerId="ADAL" clId="{ACF38D8B-4C73-4EA8-8F5C-38363169C96B}" dt="2020-03-03T16:15:50.215" v="1743" actId="20577"/>
          <ac:spMkLst>
            <pc:docMk/>
            <pc:sldMk cId="3040644523" sldId="289"/>
            <ac:spMk id="3" creationId="{00000000-0000-0000-0000-000000000000}"/>
          </ac:spMkLst>
        </pc:spChg>
      </pc:sldChg>
      <pc:sldChg chg="del">
        <pc:chgData name="Hans Heim" userId="e0be3e60-6bce-459f-9aee-9a3636c8251a" providerId="ADAL" clId="{ACF38D8B-4C73-4EA8-8F5C-38363169C96B}" dt="2020-03-03T15:43:17.693" v="1554" actId="2696"/>
        <pc:sldMkLst>
          <pc:docMk/>
          <pc:sldMk cId="459753799" sldId="290"/>
        </pc:sldMkLst>
      </pc:sldChg>
      <pc:sldChg chg="modSp">
        <pc:chgData name="Hans Heim" userId="e0be3e60-6bce-459f-9aee-9a3636c8251a" providerId="ADAL" clId="{ACF38D8B-4C73-4EA8-8F5C-38363169C96B}" dt="2020-03-03T16:15:24.184" v="1741" actId="20577"/>
        <pc:sldMkLst>
          <pc:docMk/>
          <pc:sldMk cId="404722300" sldId="291"/>
        </pc:sldMkLst>
        <pc:spChg chg="mod">
          <ac:chgData name="Hans Heim" userId="e0be3e60-6bce-459f-9aee-9a3636c8251a" providerId="ADAL" clId="{ACF38D8B-4C73-4EA8-8F5C-38363169C96B}" dt="2020-03-03T16:15:24.184" v="1741" actId="20577"/>
          <ac:spMkLst>
            <pc:docMk/>
            <pc:sldMk cId="404722300" sldId="291"/>
            <ac:spMk id="3" creationId="{00000000-0000-0000-0000-000000000000}"/>
          </ac:spMkLst>
        </pc:spChg>
      </pc:sldChg>
      <pc:sldChg chg="del">
        <pc:chgData name="Hans Heim" userId="e0be3e60-6bce-459f-9aee-9a3636c8251a" providerId="ADAL" clId="{ACF38D8B-4C73-4EA8-8F5C-38363169C96B}" dt="2020-03-03T15:43:17.712" v="1555" actId="2696"/>
        <pc:sldMkLst>
          <pc:docMk/>
          <pc:sldMk cId="2043419475" sldId="292"/>
        </pc:sldMkLst>
      </pc:sldChg>
      <pc:sldChg chg="del">
        <pc:chgData name="Hans Heim" userId="e0be3e60-6bce-459f-9aee-9a3636c8251a" providerId="ADAL" clId="{ACF38D8B-4C73-4EA8-8F5C-38363169C96B}" dt="2020-03-03T15:43:17.712" v="1556" actId="2696"/>
        <pc:sldMkLst>
          <pc:docMk/>
          <pc:sldMk cId="1487205773" sldId="293"/>
        </pc:sldMkLst>
      </pc:sldChg>
      <pc:sldChg chg="modSp">
        <pc:chgData name="Hans Heim" userId="e0be3e60-6bce-459f-9aee-9a3636c8251a" providerId="ADAL" clId="{ACF38D8B-4C73-4EA8-8F5C-38363169C96B}" dt="2020-03-03T15:45:10.687" v="1688" actId="20577"/>
        <pc:sldMkLst>
          <pc:docMk/>
          <pc:sldMk cId="3962680719" sldId="296"/>
        </pc:sldMkLst>
        <pc:spChg chg="mod">
          <ac:chgData name="Hans Heim" userId="e0be3e60-6bce-459f-9aee-9a3636c8251a" providerId="ADAL" clId="{ACF38D8B-4C73-4EA8-8F5C-38363169C96B}" dt="2020-03-03T15:45:10.687" v="1688" actId="20577"/>
          <ac:spMkLst>
            <pc:docMk/>
            <pc:sldMk cId="3962680719" sldId="296"/>
            <ac:spMk id="3" creationId="{00000000-0000-0000-0000-000000000000}"/>
          </ac:spMkLst>
        </pc:spChg>
      </pc:sldChg>
      <pc:sldChg chg="modSp">
        <pc:chgData name="Hans Heim" userId="e0be3e60-6bce-459f-9aee-9a3636c8251a" providerId="ADAL" clId="{ACF38D8B-4C73-4EA8-8F5C-38363169C96B}" dt="2020-03-03T15:43:34.454" v="1562" actId="20577"/>
        <pc:sldMkLst>
          <pc:docMk/>
          <pc:sldMk cId="3672274043" sldId="297"/>
        </pc:sldMkLst>
        <pc:spChg chg="mod">
          <ac:chgData name="Hans Heim" userId="e0be3e60-6bce-459f-9aee-9a3636c8251a" providerId="ADAL" clId="{ACF38D8B-4C73-4EA8-8F5C-38363169C96B}" dt="2020-03-03T15:43:34.454" v="1562" actId="20577"/>
          <ac:spMkLst>
            <pc:docMk/>
            <pc:sldMk cId="3672274043" sldId="297"/>
            <ac:spMk id="3" creationId="{00000000-0000-0000-0000-000000000000}"/>
          </ac:spMkLst>
        </pc:spChg>
      </pc:sldChg>
      <pc:sldChg chg="modSp add">
        <pc:chgData name="Hans Heim" userId="e0be3e60-6bce-459f-9aee-9a3636c8251a" providerId="ADAL" clId="{ACF38D8B-4C73-4EA8-8F5C-38363169C96B}" dt="2020-03-02T15:33:45.889" v="963" actId="20577"/>
        <pc:sldMkLst>
          <pc:docMk/>
          <pc:sldMk cId="2323910403" sldId="298"/>
        </pc:sldMkLst>
        <pc:spChg chg="mod">
          <ac:chgData name="Hans Heim" userId="e0be3e60-6bce-459f-9aee-9a3636c8251a" providerId="ADAL" clId="{ACF38D8B-4C73-4EA8-8F5C-38363169C96B}" dt="2020-03-02T15:33:45.889" v="963" actId="20577"/>
          <ac:spMkLst>
            <pc:docMk/>
            <pc:sldMk cId="2323910403" sldId="298"/>
            <ac:spMk id="3" creationId="{00000000-0000-0000-0000-000000000000}"/>
          </ac:spMkLst>
        </pc:spChg>
      </pc:sldChg>
      <pc:sldChg chg="modSp add">
        <pc:chgData name="Hans Heim" userId="e0be3e60-6bce-459f-9aee-9a3636c8251a" providerId="ADAL" clId="{ACF38D8B-4C73-4EA8-8F5C-38363169C96B}" dt="2020-03-03T15:38:54.886" v="1553" actId="20577"/>
        <pc:sldMkLst>
          <pc:docMk/>
          <pc:sldMk cId="98262955" sldId="299"/>
        </pc:sldMkLst>
        <pc:spChg chg="mod">
          <ac:chgData name="Hans Heim" userId="e0be3e60-6bce-459f-9aee-9a3636c8251a" providerId="ADAL" clId="{ACF38D8B-4C73-4EA8-8F5C-38363169C96B}" dt="2020-03-03T15:38:54.886" v="1553" actId="20577"/>
          <ac:spMkLst>
            <pc:docMk/>
            <pc:sldMk cId="98262955" sldId="29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SPS110</a:t>
            </a:r>
            <a:br>
              <a:rPr lang="en-US" dirty="0"/>
            </a:br>
            <a:endParaRPr lang="en-US" dirty="0"/>
          </a:p>
        </p:txBody>
      </p:sp>
      <p:sp>
        <p:nvSpPr>
          <p:cNvPr id="3" name="Subtitle 2"/>
          <p:cNvSpPr>
            <a:spLocks noGrp="1"/>
          </p:cNvSpPr>
          <p:nvPr>
            <p:ph type="subTitle" idx="1"/>
          </p:nvPr>
        </p:nvSpPr>
        <p:spPr/>
        <p:txBody>
          <a:bodyPr>
            <a:normAutofit/>
          </a:bodyPr>
          <a:lstStyle/>
          <a:p>
            <a:r>
              <a:rPr lang="en-US" sz="4800" dirty="0"/>
              <a:t>Strategic Problem Solving</a:t>
            </a:r>
          </a:p>
        </p:txBody>
      </p:sp>
    </p:spTree>
    <p:extLst>
      <p:ext uri="{BB962C8B-B14F-4D97-AF65-F5344CB8AC3E}">
        <p14:creationId xmlns:p14="http://schemas.microsoft.com/office/powerpoint/2010/main" val="260102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Project</a:t>
            </a:r>
          </a:p>
        </p:txBody>
      </p:sp>
      <p:sp>
        <p:nvSpPr>
          <p:cNvPr id="3" name="Content Placeholder 2"/>
          <p:cNvSpPr>
            <a:spLocks noGrp="1"/>
          </p:cNvSpPr>
          <p:nvPr>
            <p:ph idx="1"/>
          </p:nvPr>
        </p:nvSpPr>
        <p:spPr>
          <a:xfrm>
            <a:off x="998249" y="1838854"/>
            <a:ext cx="8534400" cy="4200471"/>
          </a:xfrm>
        </p:spPr>
        <p:txBody>
          <a:bodyPr>
            <a:normAutofit fontScale="85000" lnSpcReduction="20000"/>
          </a:bodyPr>
          <a:lstStyle/>
          <a:p>
            <a:pPr marL="0" indent="0">
              <a:buNone/>
            </a:pPr>
            <a:r>
              <a:rPr lang="en-US" u="sng" dirty="0">
                <a:solidFill>
                  <a:schemeClr val="bg1"/>
                </a:solidFill>
              </a:rPr>
              <a:t>Possible Topics:</a:t>
            </a:r>
          </a:p>
          <a:p>
            <a:pPr marL="0" indent="0">
              <a:buNone/>
            </a:pPr>
            <a:r>
              <a:rPr lang="en-US" dirty="0" err="1">
                <a:solidFill>
                  <a:schemeClr val="bg1"/>
                </a:solidFill>
              </a:rPr>
              <a:t>IoT</a:t>
            </a:r>
            <a:r>
              <a:rPr lang="en-US" dirty="0">
                <a:solidFill>
                  <a:schemeClr val="bg1"/>
                </a:solidFill>
              </a:rPr>
              <a:t> (Internet of Things)</a:t>
            </a:r>
          </a:p>
          <a:p>
            <a:pPr marL="0" indent="0">
              <a:buNone/>
            </a:pPr>
            <a:r>
              <a:rPr lang="en-US" dirty="0">
                <a:solidFill>
                  <a:schemeClr val="bg1"/>
                </a:solidFill>
              </a:rPr>
              <a:t>AI (</a:t>
            </a:r>
            <a:r>
              <a:rPr lang="en-US" dirty="0" err="1">
                <a:solidFill>
                  <a:schemeClr val="bg1"/>
                </a:solidFill>
              </a:rPr>
              <a:t>ArtificiaI</a:t>
            </a:r>
            <a:r>
              <a:rPr lang="en-US" dirty="0">
                <a:solidFill>
                  <a:schemeClr val="bg1"/>
                </a:solidFill>
              </a:rPr>
              <a:t> Intelligence)</a:t>
            </a:r>
          </a:p>
          <a:p>
            <a:pPr marL="0" indent="0">
              <a:buNone/>
            </a:pPr>
            <a:r>
              <a:rPr lang="en-US" dirty="0" err="1">
                <a:solidFill>
                  <a:schemeClr val="bg1"/>
                </a:solidFill>
              </a:rPr>
              <a:t>Serverless</a:t>
            </a:r>
            <a:r>
              <a:rPr lang="en-US" dirty="0">
                <a:solidFill>
                  <a:schemeClr val="bg1"/>
                </a:solidFill>
              </a:rPr>
              <a:t> Computing</a:t>
            </a:r>
          </a:p>
          <a:p>
            <a:pPr marL="0" indent="0">
              <a:buNone/>
            </a:pPr>
            <a:r>
              <a:rPr lang="en-US" dirty="0" err="1">
                <a:solidFill>
                  <a:schemeClr val="bg1"/>
                </a:solidFill>
              </a:rPr>
              <a:t>Blockchain</a:t>
            </a:r>
            <a:endParaRPr lang="en-US" dirty="0">
              <a:solidFill>
                <a:schemeClr val="bg1"/>
              </a:solidFill>
            </a:endParaRPr>
          </a:p>
          <a:p>
            <a:pPr marL="0" indent="0">
              <a:buNone/>
            </a:pPr>
            <a:r>
              <a:rPr lang="en-US" dirty="0">
                <a:solidFill>
                  <a:schemeClr val="bg1"/>
                </a:solidFill>
              </a:rPr>
              <a:t>Robotics</a:t>
            </a:r>
          </a:p>
          <a:p>
            <a:pPr marL="0" indent="0">
              <a:buNone/>
            </a:pPr>
            <a:r>
              <a:rPr lang="en-US" dirty="0">
                <a:solidFill>
                  <a:schemeClr val="bg1"/>
                </a:solidFill>
              </a:rPr>
              <a:t>Biometrics</a:t>
            </a:r>
          </a:p>
          <a:p>
            <a:pPr marL="0" indent="0">
              <a:buNone/>
            </a:pPr>
            <a:r>
              <a:rPr lang="en-US" dirty="0">
                <a:solidFill>
                  <a:schemeClr val="bg1"/>
                </a:solidFill>
              </a:rPr>
              <a:t>3D Printing</a:t>
            </a:r>
          </a:p>
          <a:p>
            <a:pPr marL="0" indent="0">
              <a:buNone/>
            </a:pPr>
            <a:r>
              <a:rPr lang="en-US" dirty="0">
                <a:solidFill>
                  <a:schemeClr val="bg1"/>
                </a:solidFill>
              </a:rPr>
              <a:t>VR/AR (Virtual Reality / Augmented Reality)</a:t>
            </a:r>
          </a:p>
          <a:p>
            <a:pPr marL="0" indent="0">
              <a:buNone/>
            </a:pPr>
            <a:r>
              <a:rPr lang="en-US" dirty="0">
                <a:solidFill>
                  <a:schemeClr val="bg1"/>
                </a:solidFill>
              </a:rPr>
              <a:t>Drones</a:t>
            </a:r>
          </a:p>
          <a:p>
            <a:pPr marL="0" indent="0">
              <a:buNone/>
            </a:pPr>
            <a:endParaRPr lang="en-US" dirty="0">
              <a:solidFill>
                <a:schemeClr val="bg1"/>
              </a:solidFill>
            </a:endParaRPr>
          </a:p>
          <a:p>
            <a:pPr marL="0" indent="0">
              <a:buNone/>
            </a:pPr>
            <a:r>
              <a:rPr lang="en-US" dirty="0">
                <a:solidFill>
                  <a:schemeClr val="bg1"/>
                </a:solidFill>
              </a:rPr>
              <a:t>Other (must be approved by professor)</a:t>
            </a:r>
          </a:p>
          <a:p>
            <a:pPr marL="0" indent="0">
              <a:buNone/>
            </a:pPr>
            <a:endParaRPr lang="en-US" dirty="0">
              <a:solidFill>
                <a:schemeClr val="bg1"/>
              </a:solidFill>
            </a:endParaRPr>
          </a:p>
        </p:txBody>
      </p:sp>
    </p:spTree>
    <p:extLst>
      <p:ext uri="{BB962C8B-B14F-4D97-AF65-F5344CB8AC3E}">
        <p14:creationId xmlns:p14="http://schemas.microsoft.com/office/powerpoint/2010/main" val="197940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Presentation Project</a:t>
            </a:r>
          </a:p>
        </p:txBody>
      </p:sp>
      <p:sp>
        <p:nvSpPr>
          <p:cNvPr id="3" name="Content Placeholder 2"/>
          <p:cNvSpPr>
            <a:spLocks noGrp="1"/>
          </p:cNvSpPr>
          <p:nvPr>
            <p:ph idx="1"/>
          </p:nvPr>
        </p:nvSpPr>
        <p:spPr>
          <a:xfrm>
            <a:off x="998249" y="1838854"/>
            <a:ext cx="8534400" cy="4200471"/>
          </a:xfrm>
        </p:spPr>
        <p:txBody>
          <a:bodyPr>
            <a:normAutofit/>
          </a:bodyPr>
          <a:lstStyle/>
          <a:p>
            <a:pPr marL="0" indent="0">
              <a:buNone/>
            </a:pPr>
            <a:r>
              <a:rPr lang="en-US" dirty="0">
                <a:solidFill>
                  <a:schemeClr val="bg1"/>
                </a:solidFill>
              </a:rPr>
              <a:t>You have the rest of this class to agree on a topic and provide it to the professor. You must provide your topic before leaving.</a:t>
            </a:r>
          </a:p>
          <a:p>
            <a:pPr marL="0" indent="0">
              <a:buNone/>
            </a:pPr>
            <a:endParaRPr lang="en-US" dirty="0">
              <a:solidFill>
                <a:schemeClr val="bg1"/>
              </a:solidFill>
            </a:endParaRPr>
          </a:p>
          <a:p>
            <a:pPr marL="0" indent="0">
              <a:buNone/>
            </a:pPr>
            <a:r>
              <a:rPr lang="en-US" dirty="0">
                <a:solidFill>
                  <a:schemeClr val="bg1"/>
                </a:solidFill>
              </a:rPr>
              <a:t>The next two classes will be dedicated work periods for the group project. It is up to you how you will use the time but it is strongly suggested that you use these periods to research and prepare.</a:t>
            </a:r>
          </a:p>
          <a:p>
            <a:pPr marL="0" indent="0">
              <a:buNone/>
            </a:pPr>
            <a:endParaRPr lang="en-US" dirty="0">
              <a:solidFill>
                <a:schemeClr val="bg1"/>
              </a:solidFill>
            </a:endParaRPr>
          </a:p>
          <a:p>
            <a:pPr marL="0" indent="0">
              <a:buNone/>
            </a:pPr>
            <a:r>
              <a:rPr lang="en-US" dirty="0">
                <a:solidFill>
                  <a:schemeClr val="bg1"/>
                </a:solidFill>
              </a:rPr>
              <a:t>Presentations will take place in week 12 and 13.</a:t>
            </a:r>
          </a:p>
          <a:p>
            <a:pPr marL="0" indent="0">
              <a:buNone/>
            </a:pPr>
            <a:r>
              <a:rPr lang="en-US" dirty="0">
                <a:solidFill>
                  <a:schemeClr val="bg1"/>
                </a:solidFill>
              </a:rPr>
              <a:t>The order of group presentations will be selected by the professor.</a:t>
            </a:r>
          </a:p>
          <a:p>
            <a:pPr marL="0" indent="0">
              <a:buNone/>
            </a:pPr>
            <a:r>
              <a:rPr lang="en-US" dirty="0">
                <a:solidFill>
                  <a:schemeClr val="bg1"/>
                </a:solidFill>
              </a:rPr>
              <a:t>BE ON TIME </a:t>
            </a:r>
          </a:p>
          <a:p>
            <a:pPr marL="0" indent="0">
              <a:buNone/>
            </a:pPr>
            <a:endParaRPr lang="en-US" dirty="0">
              <a:solidFill>
                <a:schemeClr val="bg1"/>
              </a:solidFill>
            </a:endParaRPr>
          </a:p>
        </p:txBody>
      </p:sp>
    </p:spTree>
    <p:extLst>
      <p:ext uri="{BB962C8B-B14F-4D97-AF65-F5344CB8AC3E}">
        <p14:creationId xmlns:p14="http://schemas.microsoft.com/office/powerpoint/2010/main" val="212453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909193"/>
            <a:ext cx="8534400" cy="1507067"/>
          </a:xfrm>
        </p:spPr>
        <p:txBody>
          <a:bodyPr/>
          <a:lstStyle/>
          <a:p>
            <a:r>
              <a:rPr lang="en-US" dirty="0"/>
              <a:t>Research and Presentation Project</a:t>
            </a:r>
          </a:p>
        </p:txBody>
      </p:sp>
      <p:sp>
        <p:nvSpPr>
          <p:cNvPr id="3" name="Content Placeholder 2"/>
          <p:cNvSpPr>
            <a:spLocks noGrp="1"/>
          </p:cNvSpPr>
          <p:nvPr>
            <p:ph idx="1"/>
          </p:nvPr>
        </p:nvSpPr>
        <p:spPr>
          <a:xfrm>
            <a:off x="998249" y="1909193"/>
            <a:ext cx="8534400" cy="4200471"/>
          </a:xfrm>
        </p:spPr>
        <p:txBody>
          <a:bodyPr>
            <a:normAutofit/>
          </a:bodyPr>
          <a:lstStyle/>
          <a:p>
            <a:pPr marL="0" indent="0">
              <a:buNone/>
            </a:pPr>
            <a:endParaRPr lang="en-US" dirty="0">
              <a:solidFill>
                <a:schemeClr val="bg1"/>
              </a:solidFill>
            </a:endParaRPr>
          </a:p>
        </p:txBody>
      </p:sp>
    </p:spTree>
    <p:extLst>
      <p:ext uri="{BB962C8B-B14F-4D97-AF65-F5344CB8AC3E}">
        <p14:creationId xmlns:p14="http://schemas.microsoft.com/office/powerpoint/2010/main" val="405331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Research and Presentation Project</a:t>
            </a:r>
          </a:p>
        </p:txBody>
      </p:sp>
      <p:sp>
        <p:nvSpPr>
          <p:cNvPr id="3" name="Content Placeholder 2"/>
          <p:cNvSpPr>
            <a:spLocks noGrp="1"/>
          </p:cNvSpPr>
          <p:nvPr>
            <p:ph idx="1"/>
          </p:nvPr>
        </p:nvSpPr>
        <p:spPr>
          <a:xfrm>
            <a:off x="998249" y="1909193"/>
            <a:ext cx="8534400" cy="4200471"/>
          </a:xfrm>
        </p:spPr>
        <p:txBody>
          <a:bodyPr>
            <a:normAutofit fontScale="92500" lnSpcReduction="20000"/>
          </a:bodyPr>
          <a:lstStyle/>
          <a:p>
            <a:pPr marL="0" indent="0">
              <a:buNone/>
            </a:pPr>
            <a:r>
              <a:rPr lang="en-US" dirty="0">
                <a:solidFill>
                  <a:schemeClr val="bg1"/>
                </a:solidFill>
              </a:rPr>
              <a:t>Presentation on an emerging technology to include:</a:t>
            </a:r>
          </a:p>
          <a:p>
            <a:pPr>
              <a:buFontTx/>
              <a:buChar char="-"/>
            </a:pPr>
            <a:r>
              <a:rPr lang="en-US" dirty="0">
                <a:solidFill>
                  <a:schemeClr val="bg1"/>
                </a:solidFill>
              </a:rPr>
              <a:t>1. Overview of technology</a:t>
            </a:r>
          </a:p>
          <a:p>
            <a:pPr lvl="1">
              <a:buFontTx/>
              <a:buChar char="-"/>
            </a:pPr>
            <a:r>
              <a:rPr lang="en-US" dirty="0">
                <a:solidFill>
                  <a:schemeClr val="bg1"/>
                </a:solidFill>
              </a:rPr>
              <a:t>What exactly is it and what does it do?</a:t>
            </a:r>
          </a:p>
          <a:p>
            <a:pPr>
              <a:buFontTx/>
              <a:buChar char="-"/>
            </a:pPr>
            <a:r>
              <a:rPr lang="en-US" dirty="0">
                <a:solidFill>
                  <a:schemeClr val="bg1"/>
                </a:solidFill>
              </a:rPr>
              <a:t>2. How this technology helps society / humanity</a:t>
            </a:r>
          </a:p>
          <a:p>
            <a:pPr>
              <a:buFontTx/>
              <a:buChar char="-"/>
            </a:pPr>
            <a:r>
              <a:rPr lang="en-US" dirty="0">
                <a:solidFill>
                  <a:schemeClr val="bg1"/>
                </a:solidFill>
              </a:rPr>
              <a:t>3. Problems/issues/concerns with this technology</a:t>
            </a:r>
          </a:p>
          <a:p>
            <a:pPr lvl="1">
              <a:buFontTx/>
              <a:buChar char="-"/>
            </a:pPr>
            <a:r>
              <a:rPr lang="en-US" dirty="0">
                <a:solidFill>
                  <a:schemeClr val="bg1"/>
                </a:solidFill>
              </a:rPr>
              <a:t>Costs, effects on job market, political ramifications etc.</a:t>
            </a:r>
          </a:p>
          <a:p>
            <a:pPr>
              <a:buFontTx/>
              <a:buChar char="-"/>
            </a:pPr>
            <a:r>
              <a:rPr lang="en-US" dirty="0">
                <a:solidFill>
                  <a:schemeClr val="bg1"/>
                </a:solidFill>
              </a:rPr>
              <a:t>4. Pick one major problem to analyze</a:t>
            </a:r>
          </a:p>
          <a:p>
            <a:pPr>
              <a:buFontTx/>
              <a:buChar char="-"/>
            </a:pPr>
            <a:r>
              <a:rPr lang="en-US" dirty="0">
                <a:solidFill>
                  <a:schemeClr val="bg1"/>
                </a:solidFill>
              </a:rPr>
              <a:t>5. Establish solutions to your chosen problem</a:t>
            </a:r>
          </a:p>
          <a:p>
            <a:pPr>
              <a:buFontTx/>
              <a:buChar char="-"/>
            </a:pPr>
            <a:r>
              <a:rPr lang="en-US" dirty="0">
                <a:solidFill>
                  <a:schemeClr val="bg1"/>
                </a:solidFill>
              </a:rPr>
              <a:t>6. Future considerations / where the technology is moving</a:t>
            </a:r>
          </a:p>
          <a:p>
            <a:pPr lvl="1">
              <a:buFontTx/>
              <a:buChar char="-"/>
            </a:pPr>
            <a:r>
              <a:rPr lang="en-US" dirty="0">
                <a:solidFill>
                  <a:schemeClr val="bg1"/>
                </a:solidFill>
              </a:rPr>
              <a:t>What do to the next 5-10 years look for this technology?</a:t>
            </a:r>
          </a:p>
          <a:p>
            <a:pPr lvl="1">
              <a:buFontTx/>
              <a:buChar char="-"/>
            </a:pPr>
            <a:r>
              <a:rPr lang="en-US" dirty="0">
                <a:solidFill>
                  <a:schemeClr val="bg1"/>
                </a:solidFill>
              </a:rPr>
              <a:t>How might it evolve?</a:t>
            </a:r>
          </a:p>
          <a:p>
            <a:pPr marL="0" indent="0">
              <a:buNone/>
            </a:pPr>
            <a:endParaRPr lang="en-US" dirty="0">
              <a:solidFill>
                <a:schemeClr val="bg1"/>
              </a:solidFill>
            </a:endParaRPr>
          </a:p>
        </p:txBody>
      </p:sp>
    </p:spTree>
    <p:extLst>
      <p:ext uri="{BB962C8B-B14F-4D97-AF65-F5344CB8AC3E}">
        <p14:creationId xmlns:p14="http://schemas.microsoft.com/office/powerpoint/2010/main" val="40472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Research and Presentation Project</a:t>
            </a:r>
          </a:p>
        </p:txBody>
      </p:sp>
      <p:sp>
        <p:nvSpPr>
          <p:cNvPr id="3" name="Content Placeholder 2"/>
          <p:cNvSpPr>
            <a:spLocks noGrp="1"/>
          </p:cNvSpPr>
          <p:nvPr>
            <p:ph idx="1"/>
          </p:nvPr>
        </p:nvSpPr>
        <p:spPr>
          <a:xfrm>
            <a:off x="784544" y="1423001"/>
            <a:ext cx="10231541" cy="4081154"/>
          </a:xfrm>
        </p:spPr>
        <p:txBody>
          <a:bodyPr>
            <a:normAutofit/>
          </a:bodyPr>
          <a:lstStyle/>
          <a:p>
            <a:pPr marL="0" indent="0">
              <a:buNone/>
            </a:pPr>
            <a:r>
              <a:rPr lang="en-US" dirty="0">
                <a:solidFill>
                  <a:schemeClr val="bg1"/>
                </a:solidFill>
              </a:rPr>
              <a:t>Groups will:</a:t>
            </a:r>
          </a:p>
          <a:p>
            <a:pPr>
              <a:buFontTx/>
              <a:buChar char="-"/>
            </a:pPr>
            <a:r>
              <a:rPr lang="en-US" dirty="0">
                <a:solidFill>
                  <a:schemeClr val="bg1"/>
                </a:solidFill>
              </a:rPr>
              <a:t>Give a 10-15 minute presentation on their chosen topic</a:t>
            </a:r>
          </a:p>
          <a:p>
            <a:pPr lvl="1">
              <a:buFontTx/>
              <a:buChar char="-"/>
            </a:pPr>
            <a:r>
              <a:rPr lang="en-US" b="1" u="sng" dirty="0">
                <a:solidFill>
                  <a:schemeClr val="bg1"/>
                </a:solidFill>
              </a:rPr>
              <a:t>All group members must present</a:t>
            </a:r>
          </a:p>
          <a:p>
            <a:pPr lvl="1">
              <a:buFontTx/>
              <a:buChar char="-"/>
            </a:pPr>
            <a:r>
              <a:rPr lang="en-US" dirty="0">
                <a:solidFill>
                  <a:schemeClr val="bg1"/>
                </a:solidFill>
              </a:rPr>
              <a:t>Groups will use PowerPoint alongside their presentation</a:t>
            </a:r>
          </a:p>
          <a:p>
            <a:pPr lvl="2">
              <a:buFontTx/>
              <a:buChar char="-"/>
            </a:pPr>
            <a:r>
              <a:rPr lang="en-US" dirty="0">
                <a:solidFill>
                  <a:schemeClr val="bg1"/>
                </a:solidFill>
              </a:rPr>
              <a:t>PP will have a minimum of 8 slides (including 1 intro and concluding slide)</a:t>
            </a:r>
          </a:p>
          <a:p>
            <a:pPr lvl="2">
              <a:buFontTx/>
              <a:buChar char="-"/>
            </a:pPr>
            <a:r>
              <a:rPr lang="en-US" dirty="0">
                <a:solidFill>
                  <a:schemeClr val="bg1"/>
                </a:solidFill>
              </a:rPr>
              <a:t>PP will use a mixture of point form text and relevant images</a:t>
            </a:r>
          </a:p>
          <a:p>
            <a:pPr lvl="2">
              <a:buFontTx/>
              <a:buChar char="-"/>
            </a:pPr>
            <a:r>
              <a:rPr lang="en-US" dirty="0">
                <a:solidFill>
                  <a:schemeClr val="bg1"/>
                </a:solidFill>
              </a:rPr>
              <a:t>Fishbone diagram and Solution Flow Chart must be included</a:t>
            </a:r>
          </a:p>
          <a:p>
            <a:pPr lvl="1">
              <a:buFontTx/>
              <a:buChar char="-"/>
            </a:pPr>
            <a:r>
              <a:rPr lang="en-US" u="sng" dirty="0">
                <a:solidFill>
                  <a:schemeClr val="bg1"/>
                </a:solidFill>
              </a:rPr>
              <a:t>Do not use video or audio</a:t>
            </a:r>
          </a:p>
        </p:txBody>
      </p:sp>
    </p:spTree>
    <p:extLst>
      <p:ext uri="{BB962C8B-B14F-4D97-AF65-F5344CB8AC3E}">
        <p14:creationId xmlns:p14="http://schemas.microsoft.com/office/powerpoint/2010/main" val="304064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Research and Presentation Project</a:t>
            </a:r>
          </a:p>
        </p:txBody>
      </p:sp>
      <p:sp>
        <p:nvSpPr>
          <p:cNvPr id="3" name="Content Placeholder 2"/>
          <p:cNvSpPr>
            <a:spLocks noGrp="1"/>
          </p:cNvSpPr>
          <p:nvPr>
            <p:ph idx="1"/>
          </p:nvPr>
        </p:nvSpPr>
        <p:spPr>
          <a:xfrm>
            <a:off x="784544" y="1423001"/>
            <a:ext cx="10231541" cy="4746980"/>
          </a:xfrm>
        </p:spPr>
        <p:txBody>
          <a:bodyPr>
            <a:normAutofit lnSpcReduction="10000"/>
          </a:bodyPr>
          <a:lstStyle/>
          <a:p>
            <a:pPr marL="0" indent="0">
              <a:buNone/>
            </a:pPr>
            <a:r>
              <a:rPr lang="en-US" dirty="0">
                <a:solidFill>
                  <a:schemeClr val="bg1"/>
                </a:solidFill>
              </a:rPr>
              <a:t>Groups will:</a:t>
            </a:r>
          </a:p>
          <a:p>
            <a:pPr>
              <a:buFontTx/>
              <a:buChar char="-"/>
            </a:pPr>
            <a:r>
              <a:rPr lang="en-US" dirty="0">
                <a:solidFill>
                  <a:schemeClr val="bg1"/>
                </a:solidFill>
              </a:rPr>
              <a:t>Create a write up on your topic that includes:</a:t>
            </a:r>
          </a:p>
          <a:p>
            <a:pPr lvl="1">
              <a:buFontTx/>
              <a:buChar char="-"/>
            </a:pPr>
            <a:r>
              <a:rPr lang="en-US" dirty="0">
                <a:solidFill>
                  <a:schemeClr val="bg1"/>
                </a:solidFill>
              </a:rPr>
              <a:t>Cover Page with Course Section, Group Number, Group Member names</a:t>
            </a:r>
          </a:p>
          <a:p>
            <a:pPr lvl="1">
              <a:buFontTx/>
              <a:buChar char="-"/>
            </a:pPr>
            <a:r>
              <a:rPr lang="en-US" dirty="0">
                <a:solidFill>
                  <a:schemeClr val="bg1"/>
                </a:solidFill>
              </a:rPr>
              <a:t>Overview of Technology - 1 page </a:t>
            </a:r>
          </a:p>
          <a:p>
            <a:pPr lvl="1">
              <a:buFontTx/>
              <a:buChar char="-"/>
            </a:pPr>
            <a:r>
              <a:rPr lang="en-US" dirty="0">
                <a:solidFill>
                  <a:schemeClr val="bg1"/>
                </a:solidFill>
              </a:rPr>
              <a:t>How the technology benefits us – 1 page</a:t>
            </a:r>
          </a:p>
          <a:p>
            <a:pPr lvl="1">
              <a:buFontTx/>
              <a:buChar char="-"/>
            </a:pPr>
            <a:r>
              <a:rPr lang="en-US" dirty="0">
                <a:solidFill>
                  <a:schemeClr val="bg1"/>
                </a:solidFill>
              </a:rPr>
              <a:t>Overview of problems with this technology and problem chosen to analyze – 1 page</a:t>
            </a:r>
          </a:p>
          <a:p>
            <a:pPr lvl="1">
              <a:buFontTx/>
              <a:buChar char="-"/>
            </a:pPr>
            <a:r>
              <a:rPr lang="en-US" dirty="0">
                <a:solidFill>
                  <a:schemeClr val="bg1"/>
                </a:solidFill>
              </a:rPr>
              <a:t>Fishbone diagram for causes of chosen problem – 1 page</a:t>
            </a:r>
          </a:p>
          <a:p>
            <a:pPr lvl="1">
              <a:buFontTx/>
              <a:buChar char="-"/>
            </a:pPr>
            <a:r>
              <a:rPr lang="en-US" dirty="0">
                <a:solidFill>
                  <a:schemeClr val="bg1"/>
                </a:solidFill>
              </a:rPr>
              <a:t>Solution Flow Chart for chosen problem – 1 pages</a:t>
            </a:r>
          </a:p>
          <a:p>
            <a:pPr lvl="1">
              <a:buFontTx/>
              <a:buChar char="-"/>
            </a:pPr>
            <a:r>
              <a:rPr lang="en-US" dirty="0">
                <a:solidFill>
                  <a:schemeClr val="bg1"/>
                </a:solidFill>
              </a:rPr>
              <a:t>Explanation and reasoning for chosen solution implementation – 1 page</a:t>
            </a:r>
          </a:p>
          <a:p>
            <a:pPr lvl="1">
              <a:buFontTx/>
              <a:buChar char="-"/>
            </a:pPr>
            <a:r>
              <a:rPr lang="en-US" dirty="0">
                <a:solidFill>
                  <a:schemeClr val="bg1"/>
                </a:solidFill>
              </a:rPr>
              <a:t>The future of this technology – 1 page</a:t>
            </a:r>
          </a:p>
          <a:p>
            <a:pPr lvl="1">
              <a:buFontTx/>
              <a:buChar char="-"/>
            </a:pPr>
            <a:r>
              <a:rPr lang="en-US" dirty="0">
                <a:solidFill>
                  <a:schemeClr val="bg1"/>
                </a:solidFill>
              </a:rPr>
              <a:t>Reference List – 1 page</a:t>
            </a:r>
          </a:p>
        </p:txBody>
      </p:sp>
    </p:spTree>
    <p:extLst>
      <p:ext uri="{BB962C8B-B14F-4D97-AF65-F5344CB8AC3E}">
        <p14:creationId xmlns:p14="http://schemas.microsoft.com/office/powerpoint/2010/main" val="396268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Research and Presentation Project</a:t>
            </a:r>
          </a:p>
        </p:txBody>
      </p:sp>
      <p:sp>
        <p:nvSpPr>
          <p:cNvPr id="3" name="Content Placeholder 2"/>
          <p:cNvSpPr>
            <a:spLocks noGrp="1"/>
          </p:cNvSpPr>
          <p:nvPr>
            <p:ph idx="1"/>
          </p:nvPr>
        </p:nvSpPr>
        <p:spPr>
          <a:xfrm>
            <a:off x="784544" y="1423001"/>
            <a:ext cx="10231541" cy="4746980"/>
          </a:xfrm>
        </p:spPr>
        <p:txBody>
          <a:bodyPr>
            <a:normAutofit/>
          </a:bodyPr>
          <a:lstStyle/>
          <a:p>
            <a:pPr marL="0" indent="0">
              <a:buNone/>
            </a:pPr>
            <a:r>
              <a:rPr lang="en-US" dirty="0">
                <a:solidFill>
                  <a:schemeClr val="bg1"/>
                </a:solidFill>
              </a:rPr>
              <a:t>Write Up Formatting:</a:t>
            </a:r>
          </a:p>
          <a:p>
            <a:pPr>
              <a:buFontTx/>
              <a:buChar char="-"/>
            </a:pPr>
            <a:r>
              <a:rPr lang="en-US" dirty="0">
                <a:solidFill>
                  <a:schemeClr val="bg1"/>
                </a:solidFill>
              </a:rPr>
              <a:t>Double spaced, 12 sized </a:t>
            </a:r>
            <a:r>
              <a:rPr lang="en-US" dirty="0" err="1">
                <a:solidFill>
                  <a:schemeClr val="bg1"/>
                </a:solidFill>
              </a:rPr>
              <a:t>arial</a:t>
            </a:r>
            <a:r>
              <a:rPr lang="en-US" dirty="0">
                <a:solidFill>
                  <a:schemeClr val="bg1"/>
                </a:solidFill>
              </a:rPr>
              <a:t> font</a:t>
            </a:r>
          </a:p>
          <a:p>
            <a:pPr>
              <a:buFontTx/>
              <a:buChar char="-"/>
            </a:pPr>
            <a:r>
              <a:rPr lang="en-US" dirty="0">
                <a:solidFill>
                  <a:schemeClr val="bg1"/>
                </a:solidFill>
              </a:rPr>
              <a:t>Pages should be numbered</a:t>
            </a:r>
          </a:p>
          <a:p>
            <a:pPr>
              <a:buFontTx/>
              <a:buChar char="-"/>
            </a:pPr>
            <a:r>
              <a:rPr lang="en-US" dirty="0">
                <a:solidFill>
                  <a:schemeClr val="bg1"/>
                </a:solidFill>
              </a:rPr>
              <a:t>References must be included</a:t>
            </a:r>
          </a:p>
          <a:p>
            <a:pPr>
              <a:buFontTx/>
              <a:buChar char="-"/>
            </a:pPr>
            <a:r>
              <a:rPr lang="en-US" dirty="0">
                <a:solidFill>
                  <a:schemeClr val="bg1"/>
                </a:solidFill>
              </a:rPr>
              <a:t>All pages should be bundled together with a cover page that includes all group member names and student numbers, professor’s name, and course code and section</a:t>
            </a:r>
          </a:p>
          <a:p>
            <a:pPr lvl="1">
              <a:buFontTx/>
              <a:buChar char="-"/>
            </a:pPr>
            <a:endParaRPr lang="en-US" dirty="0">
              <a:solidFill>
                <a:schemeClr val="bg1"/>
              </a:solidFill>
            </a:endParaRPr>
          </a:p>
        </p:txBody>
      </p:sp>
    </p:spTree>
    <p:extLst>
      <p:ext uri="{BB962C8B-B14F-4D97-AF65-F5344CB8AC3E}">
        <p14:creationId xmlns:p14="http://schemas.microsoft.com/office/powerpoint/2010/main" val="232391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Research and Presentation Project</a:t>
            </a:r>
          </a:p>
        </p:txBody>
      </p:sp>
      <p:sp>
        <p:nvSpPr>
          <p:cNvPr id="3" name="Content Placeholder 2"/>
          <p:cNvSpPr>
            <a:spLocks noGrp="1"/>
          </p:cNvSpPr>
          <p:nvPr>
            <p:ph idx="1"/>
          </p:nvPr>
        </p:nvSpPr>
        <p:spPr>
          <a:xfrm>
            <a:off x="784544" y="1423001"/>
            <a:ext cx="10231541" cy="4746980"/>
          </a:xfrm>
        </p:spPr>
        <p:txBody>
          <a:bodyPr>
            <a:normAutofit/>
          </a:bodyPr>
          <a:lstStyle/>
          <a:p>
            <a:pPr marL="0" indent="0">
              <a:buNone/>
            </a:pPr>
            <a:r>
              <a:rPr lang="en-US" dirty="0">
                <a:solidFill>
                  <a:schemeClr val="bg1"/>
                </a:solidFill>
              </a:rPr>
              <a:t>References</a:t>
            </a:r>
          </a:p>
          <a:p>
            <a:pPr>
              <a:buFontTx/>
              <a:buChar char="-"/>
            </a:pPr>
            <a:r>
              <a:rPr lang="en-US" dirty="0">
                <a:solidFill>
                  <a:schemeClr val="bg1"/>
                </a:solidFill>
              </a:rPr>
              <a:t>Write ups must include a minimum of 5 references</a:t>
            </a:r>
          </a:p>
          <a:p>
            <a:pPr>
              <a:buFontTx/>
              <a:buChar char="-"/>
            </a:pPr>
            <a:r>
              <a:rPr lang="en-US" dirty="0">
                <a:solidFill>
                  <a:schemeClr val="bg1"/>
                </a:solidFill>
              </a:rPr>
              <a:t>References can be from (</a:t>
            </a:r>
            <a:r>
              <a:rPr lang="en-US" b="1" u="sng" dirty="0">
                <a:solidFill>
                  <a:schemeClr val="bg1"/>
                </a:solidFill>
              </a:rPr>
              <a:t>reputable</a:t>
            </a:r>
            <a:r>
              <a:rPr lang="en-US" dirty="0">
                <a:solidFill>
                  <a:schemeClr val="bg1"/>
                </a:solidFill>
              </a:rPr>
              <a:t>) websites</a:t>
            </a:r>
          </a:p>
          <a:p>
            <a:pPr>
              <a:buFontTx/>
              <a:buChar char="-"/>
            </a:pPr>
            <a:r>
              <a:rPr lang="en-US" dirty="0">
                <a:solidFill>
                  <a:schemeClr val="bg1"/>
                </a:solidFill>
              </a:rPr>
              <a:t>References should be recent (maximum of 3 years old)</a:t>
            </a:r>
          </a:p>
          <a:p>
            <a:pPr>
              <a:buFontTx/>
              <a:buChar char="-"/>
            </a:pPr>
            <a:r>
              <a:rPr lang="en-US" dirty="0">
                <a:solidFill>
                  <a:schemeClr val="bg1"/>
                </a:solidFill>
              </a:rPr>
              <a:t>To be included in a references list at the end of your documentation</a:t>
            </a:r>
          </a:p>
          <a:p>
            <a:pPr lvl="1">
              <a:buFontTx/>
              <a:buChar char="-"/>
            </a:pPr>
            <a:r>
              <a:rPr lang="en-US" dirty="0">
                <a:solidFill>
                  <a:schemeClr val="bg1"/>
                </a:solidFill>
              </a:rPr>
              <a:t>I don’t care about the format (MLA, APA </a:t>
            </a:r>
            <a:r>
              <a:rPr lang="en-US" dirty="0" err="1">
                <a:solidFill>
                  <a:schemeClr val="bg1"/>
                </a:solidFill>
              </a:rPr>
              <a:t>etc</a:t>
            </a:r>
            <a:r>
              <a:rPr lang="en-US" dirty="0">
                <a:solidFill>
                  <a:schemeClr val="bg1"/>
                </a:solidFill>
              </a:rPr>
              <a:t>)</a:t>
            </a:r>
          </a:p>
          <a:p>
            <a:pPr>
              <a:buFontTx/>
              <a:buChar char="-"/>
            </a:pPr>
            <a:r>
              <a:rPr lang="en-US" dirty="0">
                <a:solidFill>
                  <a:schemeClr val="bg1"/>
                </a:solidFill>
              </a:rPr>
              <a:t>Images used in your PowerPoints must be referenced as well</a:t>
            </a:r>
          </a:p>
          <a:p>
            <a:pPr lvl="1">
              <a:buFontTx/>
              <a:buChar char="-"/>
            </a:pPr>
            <a:r>
              <a:rPr lang="en-US" dirty="0">
                <a:solidFill>
                  <a:schemeClr val="bg1"/>
                </a:solidFill>
              </a:rPr>
              <a:t>Either with the image or on a slide at the end of the presentation (will not count toward slide count)</a:t>
            </a:r>
          </a:p>
          <a:p>
            <a:pPr>
              <a:buFontTx/>
              <a:buChar char="-"/>
            </a:pPr>
            <a:endParaRPr lang="en-US" dirty="0">
              <a:solidFill>
                <a:schemeClr val="bg1"/>
              </a:solidFill>
            </a:endParaRPr>
          </a:p>
        </p:txBody>
      </p:sp>
    </p:spTree>
    <p:extLst>
      <p:ext uri="{BB962C8B-B14F-4D97-AF65-F5344CB8AC3E}">
        <p14:creationId xmlns:p14="http://schemas.microsoft.com/office/powerpoint/2010/main" val="9826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Research and Presentation Project</a:t>
            </a:r>
          </a:p>
        </p:txBody>
      </p:sp>
      <p:sp>
        <p:nvSpPr>
          <p:cNvPr id="3" name="Content Placeholder 2"/>
          <p:cNvSpPr>
            <a:spLocks noGrp="1"/>
          </p:cNvSpPr>
          <p:nvPr>
            <p:ph idx="1"/>
          </p:nvPr>
        </p:nvSpPr>
        <p:spPr>
          <a:xfrm>
            <a:off x="784544" y="1423001"/>
            <a:ext cx="10231541" cy="3353185"/>
          </a:xfrm>
        </p:spPr>
        <p:txBody>
          <a:bodyPr>
            <a:normAutofit/>
          </a:bodyPr>
          <a:lstStyle/>
          <a:p>
            <a:pPr marL="0" indent="0">
              <a:buNone/>
            </a:pPr>
            <a:r>
              <a:rPr lang="en-US" dirty="0">
                <a:solidFill>
                  <a:schemeClr val="bg1"/>
                </a:solidFill>
              </a:rPr>
              <a:t>Groups will:</a:t>
            </a:r>
          </a:p>
          <a:p>
            <a:pPr>
              <a:buFontTx/>
              <a:buChar char="-"/>
            </a:pPr>
            <a:r>
              <a:rPr lang="en-US" dirty="0">
                <a:solidFill>
                  <a:schemeClr val="bg1"/>
                </a:solidFill>
              </a:rPr>
              <a:t>Submit their PowerPoint presentation and write-up via email</a:t>
            </a:r>
          </a:p>
          <a:p>
            <a:pPr lvl="1">
              <a:buFontTx/>
              <a:buChar char="-"/>
            </a:pPr>
            <a:r>
              <a:rPr lang="en-US" dirty="0">
                <a:solidFill>
                  <a:schemeClr val="bg1"/>
                </a:solidFill>
              </a:rPr>
              <a:t>Subject of email should follow this format: “SPS110NXX Group 1 Final Project” </a:t>
            </a:r>
          </a:p>
          <a:p>
            <a:pPr lvl="2">
              <a:buFontTx/>
              <a:buChar char="-"/>
            </a:pPr>
            <a:r>
              <a:rPr lang="en-US" dirty="0">
                <a:solidFill>
                  <a:schemeClr val="bg1"/>
                </a:solidFill>
              </a:rPr>
              <a:t>(replace XX with your class section letters)</a:t>
            </a:r>
          </a:p>
          <a:p>
            <a:pPr lvl="1">
              <a:buFontTx/>
              <a:buChar char="-"/>
            </a:pPr>
            <a:r>
              <a:rPr lang="en-US" dirty="0">
                <a:solidFill>
                  <a:schemeClr val="bg1"/>
                </a:solidFill>
              </a:rPr>
              <a:t>YOU MUST FOLLOW THIS SUBMISSION Protocol</a:t>
            </a:r>
          </a:p>
          <a:p>
            <a:pPr lvl="1">
              <a:buFontTx/>
              <a:buChar char="-"/>
            </a:pPr>
            <a:endParaRPr lang="en-US" dirty="0">
              <a:solidFill>
                <a:schemeClr val="bg1"/>
              </a:solidFill>
            </a:endParaRPr>
          </a:p>
          <a:p>
            <a:pPr lvl="1">
              <a:buFontTx/>
              <a:buChar char="-"/>
            </a:pPr>
            <a:r>
              <a:rPr lang="en-US" dirty="0">
                <a:solidFill>
                  <a:schemeClr val="bg1"/>
                </a:solidFill>
              </a:rPr>
              <a:t>**PowerPoint, MS Word, PDF files are acceptable**</a:t>
            </a:r>
          </a:p>
        </p:txBody>
      </p:sp>
    </p:spTree>
    <p:extLst>
      <p:ext uri="{BB962C8B-B14F-4D97-AF65-F5344CB8AC3E}">
        <p14:creationId xmlns:p14="http://schemas.microsoft.com/office/powerpoint/2010/main" val="367227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49" y="137004"/>
            <a:ext cx="8534400" cy="1507067"/>
          </a:xfrm>
        </p:spPr>
        <p:txBody>
          <a:bodyPr/>
          <a:lstStyle/>
          <a:p>
            <a:r>
              <a:rPr lang="en-US" dirty="0"/>
              <a:t>Research and Presentation Project</a:t>
            </a:r>
          </a:p>
        </p:txBody>
      </p:sp>
      <p:sp>
        <p:nvSpPr>
          <p:cNvPr id="3" name="Content Placeholder 2"/>
          <p:cNvSpPr>
            <a:spLocks noGrp="1"/>
          </p:cNvSpPr>
          <p:nvPr>
            <p:ph idx="1"/>
          </p:nvPr>
        </p:nvSpPr>
        <p:spPr>
          <a:xfrm>
            <a:off x="998249" y="1688123"/>
            <a:ext cx="8795029" cy="4398859"/>
          </a:xfrm>
        </p:spPr>
        <p:txBody>
          <a:bodyPr>
            <a:normAutofit fontScale="92500" lnSpcReduction="20000"/>
          </a:bodyPr>
          <a:lstStyle/>
          <a:p>
            <a:pPr marL="0" indent="0">
              <a:buNone/>
            </a:pPr>
            <a:endParaRPr lang="en-US" dirty="0">
              <a:solidFill>
                <a:schemeClr val="bg1"/>
              </a:solidFill>
            </a:endParaRPr>
          </a:p>
          <a:p>
            <a:pPr marL="0" indent="0">
              <a:buNone/>
            </a:pPr>
            <a:r>
              <a:rPr lang="en-US" dirty="0">
                <a:solidFill>
                  <a:schemeClr val="bg1"/>
                </a:solidFill>
              </a:rPr>
              <a:t>Tips:</a:t>
            </a:r>
          </a:p>
          <a:p>
            <a:pPr marL="0" indent="0">
              <a:buNone/>
            </a:pPr>
            <a:endParaRPr lang="en-US" dirty="0">
              <a:solidFill>
                <a:schemeClr val="bg1"/>
              </a:solidFill>
            </a:endParaRPr>
          </a:p>
          <a:p>
            <a:pPr>
              <a:buFontTx/>
              <a:buChar char="-"/>
            </a:pPr>
            <a:r>
              <a:rPr lang="en-US" dirty="0">
                <a:solidFill>
                  <a:schemeClr val="bg1"/>
                </a:solidFill>
              </a:rPr>
              <a:t>Practice and rehearse your presentations – the more the better. Do not try to “wing it”.</a:t>
            </a:r>
          </a:p>
          <a:p>
            <a:pPr>
              <a:buFontTx/>
              <a:buChar char="-"/>
            </a:pPr>
            <a:r>
              <a:rPr lang="en-US" dirty="0">
                <a:solidFill>
                  <a:schemeClr val="bg1"/>
                </a:solidFill>
              </a:rPr>
              <a:t>Time your rehearsals to ensure you fall within the time limits</a:t>
            </a:r>
          </a:p>
          <a:p>
            <a:pPr lvl="1">
              <a:buFontTx/>
              <a:buChar char="-"/>
            </a:pPr>
            <a:r>
              <a:rPr lang="en-US" dirty="0">
                <a:solidFill>
                  <a:schemeClr val="bg1"/>
                </a:solidFill>
              </a:rPr>
              <a:t>PP has good timing tools to help with this</a:t>
            </a:r>
          </a:p>
          <a:p>
            <a:pPr>
              <a:buFontTx/>
              <a:buChar char="-"/>
            </a:pPr>
            <a:r>
              <a:rPr lang="en-US" dirty="0">
                <a:solidFill>
                  <a:schemeClr val="bg1"/>
                </a:solidFill>
              </a:rPr>
              <a:t>Get your research and written portion done early. This will enable you to spend more time on the presentation aspect.</a:t>
            </a:r>
          </a:p>
          <a:p>
            <a:pPr>
              <a:buFontTx/>
              <a:buChar char="-"/>
            </a:pPr>
            <a:r>
              <a:rPr lang="en-US" dirty="0">
                <a:solidFill>
                  <a:schemeClr val="bg1"/>
                </a:solidFill>
              </a:rPr>
              <a:t>Wikipedia cannot be used as a source/reference but it is a decent place to look for actual sources/references.</a:t>
            </a:r>
          </a:p>
          <a:p>
            <a:pPr>
              <a:buFontTx/>
              <a:buChar char="-"/>
            </a:pPr>
            <a:endParaRPr lang="en-US" dirty="0">
              <a:solidFill>
                <a:schemeClr val="bg1"/>
              </a:solidFill>
            </a:endParaRPr>
          </a:p>
          <a:p>
            <a:pPr>
              <a:buFontTx/>
              <a:buChar char="-"/>
            </a:pPr>
            <a:r>
              <a:rPr lang="en-US" sz="2300" b="1" u="dbl" dirty="0">
                <a:solidFill>
                  <a:schemeClr val="bg1"/>
                </a:solidFill>
              </a:rPr>
              <a:t>DO NOT CHEAT OR PLAGIARIZE. THIS WILL RESULT IN A MARK OF 0.</a:t>
            </a:r>
          </a:p>
        </p:txBody>
      </p:sp>
    </p:spTree>
    <p:extLst>
      <p:ext uri="{BB962C8B-B14F-4D97-AF65-F5344CB8AC3E}">
        <p14:creationId xmlns:p14="http://schemas.microsoft.com/office/powerpoint/2010/main" val="36096734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6188</TotalTime>
  <Words>717</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SPS110 </vt:lpstr>
      <vt:lpstr>Research and Presentation Project</vt:lpstr>
      <vt:lpstr>Research and Presentation Project</vt:lpstr>
      <vt:lpstr>Research and Presentation Project</vt:lpstr>
      <vt:lpstr>Research and Presentation Project</vt:lpstr>
      <vt:lpstr>Research and Presentation Project</vt:lpstr>
      <vt:lpstr>Research and Presentation Project</vt:lpstr>
      <vt:lpstr>Research and Presentation Project</vt:lpstr>
      <vt:lpstr>Research and Presentation Project</vt:lpstr>
      <vt:lpstr>Presentation Project</vt:lpstr>
      <vt:lpstr>Presentation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SPS110</dc:title>
  <dc:creator>Hans Heim</dc:creator>
  <cp:lastModifiedBy>Hans Heim</cp:lastModifiedBy>
  <cp:revision>80</cp:revision>
  <dcterms:created xsi:type="dcterms:W3CDTF">2019-08-24T17:52:18Z</dcterms:created>
  <dcterms:modified xsi:type="dcterms:W3CDTF">2020-03-03T16:17:45Z</dcterms:modified>
</cp:coreProperties>
</file>