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81" r:id="rId5"/>
    <p:sldId id="282" r:id="rId6"/>
    <p:sldId id="284" r:id="rId7"/>
    <p:sldId id="292" r:id="rId8"/>
    <p:sldId id="293" r:id="rId9"/>
    <p:sldId id="285" r:id="rId10"/>
    <p:sldId id="290" r:id="rId11"/>
    <p:sldId id="291" r:id="rId12"/>
    <p:sldId id="286" r:id="rId13"/>
    <p:sldId id="279" r:id="rId14"/>
    <p:sldId id="258" r:id="rId15"/>
    <p:sldId id="287" r:id="rId16"/>
    <p:sldId id="259" r:id="rId17"/>
    <p:sldId id="288" r:id="rId18"/>
    <p:sldId id="264" r:id="rId19"/>
    <p:sldId id="283" r:id="rId20"/>
    <p:sldId id="262" r:id="rId21"/>
    <p:sldId id="268" r:id="rId22"/>
    <p:sldId id="266" r:id="rId23"/>
    <p:sldId id="267" r:id="rId24"/>
    <p:sldId id="269" r:id="rId25"/>
    <p:sldId id="261" r:id="rId26"/>
    <p:sldId id="271" r:id="rId27"/>
    <p:sldId id="294" r:id="rId28"/>
    <p:sldId id="295" r:id="rId29"/>
    <p:sldId id="275" r:id="rId30"/>
    <p:sldId id="270" r:id="rId31"/>
    <p:sldId id="296" r:id="rId32"/>
    <p:sldId id="278" r:id="rId33"/>
    <p:sldId id="277" r:id="rId34"/>
    <p:sldId id="276"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SPS110</a:t>
            </a:r>
            <a:br>
              <a:rPr lang="en-US" dirty="0"/>
            </a:br>
            <a:endParaRPr lang="en-US" dirty="0"/>
          </a:p>
        </p:txBody>
      </p:sp>
      <p:sp>
        <p:nvSpPr>
          <p:cNvPr id="3" name="Subtitle 2"/>
          <p:cNvSpPr>
            <a:spLocks noGrp="1"/>
          </p:cNvSpPr>
          <p:nvPr>
            <p:ph type="subTitle" idx="1"/>
          </p:nvPr>
        </p:nvSpPr>
        <p:spPr/>
        <p:txBody>
          <a:bodyPr>
            <a:normAutofit/>
          </a:bodyPr>
          <a:lstStyle/>
          <a:p>
            <a:r>
              <a:rPr lang="en-US" sz="4800" dirty="0"/>
              <a:t>Strategic Problem Solving</a:t>
            </a:r>
          </a:p>
        </p:txBody>
      </p:sp>
    </p:spTree>
    <p:extLst>
      <p:ext uri="{BB962C8B-B14F-4D97-AF65-F5344CB8AC3E}">
        <p14:creationId xmlns:p14="http://schemas.microsoft.com/office/powerpoint/2010/main" val="260102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skills</a:t>
            </a:r>
          </a:p>
        </p:txBody>
      </p:sp>
      <p:sp>
        <p:nvSpPr>
          <p:cNvPr id="3" name="Content Placeholder 2"/>
          <p:cNvSpPr>
            <a:spLocks noGrp="1"/>
          </p:cNvSpPr>
          <p:nvPr>
            <p:ph idx="1"/>
          </p:nvPr>
        </p:nvSpPr>
        <p:spPr>
          <a:xfrm>
            <a:off x="998249" y="1644071"/>
            <a:ext cx="8534400" cy="4200471"/>
          </a:xfrm>
        </p:spPr>
        <p:txBody>
          <a:bodyPr>
            <a:normAutofit/>
          </a:bodyPr>
          <a:lstStyle/>
          <a:p>
            <a:pPr marL="0" indent="0">
              <a:buNone/>
            </a:pPr>
            <a:r>
              <a:rPr lang="en-US" dirty="0">
                <a:solidFill>
                  <a:schemeClr val="bg1"/>
                </a:solidFill>
              </a:rPr>
              <a:t>Multiple Presenters</a:t>
            </a:r>
          </a:p>
          <a:p>
            <a:pPr>
              <a:buFontTx/>
              <a:buChar char="-"/>
            </a:pPr>
            <a:r>
              <a:rPr lang="en-US" dirty="0">
                <a:solidFill>
                  <a:schemeClr val="bg1"/>
                </a:solidFill>
              </a:rPr>
              <a:t>The “bounce” – Shifting from one speaker to the other</a:t>
            </a:r>
          </a:p>
          <a:p>
            <a:pPr lvl="1">
              <a:buFontTx/>
              <a:buChar char="-"/>
            </a:pPr>
            <a:r>
              <a:rPr lang="en-US" dirty="0">
                <a:solidFill>
                  <a:schemeClr val="bg1"/>
                </a:solidFill>
              </a:rPr>
              <a:t>Helps keep a conversational tone</a:t>
            </a:r>
          </a:p>
          <a:p>
            <a:pPr lvl="1">
              <a:buFontTx/>
              <a:buChar char="-"/>
            </a:pPr>
            <a:r>
              <a:rPr lang="en-US" dirty="0">
                <a:solidFill>
                  <a:schemeClr val="bg1"/>
                </a:solidFill>
              </a:rPr>
              <a:t>Should happen more than once</a:t>
            </a:r>
          </a:p>
          <a:p>
            <a:pPr lvl="1">
              <a:buFontTx/>
              <a:buChar char="-"/>
            </a:pPr>
            <a:r>
              <a:rPr lang="en-US" dirty="0">
                <a:solidFill>
                  <a:schemeClr val="bg1"/>
                </a:solidFill>
              </a:rPr>
              <a:t>Multiple approaches to this when there are more than 2 presenters</a:t>
            </a:r>
          </a:p>
          <a:p>
            <a:pPr>
              <a:buFontTx/>
              <a:buChar char="-"/>
            </a:pPr>
            <a:r>
              <a:rPr lang="en-US" dirty="0">
                <a:solidFill>
                  <a:schemeClr val="bg1"/>
                </a:solidFill>
              </a:rPr>
              <a:t>Handing off to each other</a:t>
            </a:r>
          </a:p>
          <a:p>
            <a:pPr>
              <a:buFontTx/>
              <a:buChar char="-"/>
            </a:pPr>
            <a:r>
              <a:rPr lang="en-US" dirty="0">
                <a:solidFill>
                  <a:schemeClr val="bg1"/>
                </a:solidFill>
              </a:rPr>
              <a:t>Balance</a:t>
            </a:r>
          </a:p>
          <a:p>
            <a:pPr>
              <a:buFontTx/>
              <a:buChar char="-"/>
            </a:pPr>
            <a:r>
              <a:rPr lang="en-US" dirty="0">
                <a:solidFill>
                  <a:schemeClr val="bg1"/>
                </a:solidFill>
              </a:rPr>
              <a:t>Supporting each other</a:t>
            </a:r>
          </a:p>
          <a:p>
            <a:pPr marL="0" indent="0">
              <a:buNone/>
            </a:pPr>
            <a:endParaRPr lang="en-US" dirty="0">
              <a:solidFill>
                <a:schemeClr val="bg1"/>
              </a:solidFill>
            </a:endParaRPr>
          </a:p>
        </p:txBody>
      </p:sp>
    </p:spTree>
    <p:extLst>
      <p:ext uri="{BB962C8B-B14F-4D97-AF65-F5344CB8AC3E}">
        <p14:creationId xmlns:p14="http://schemas.microsoft.com/office/powerpoint/2010/main" val="304748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skills</a:t>
            </a:r>
          </a:p>
        </p:txBody>
      </p:sp>
      <p:sp>
        <p:nvSpPr>
          <p:cNvPr id="3" name="Content Placeholder 2"/>
          <p:cNvSpPr>
            <a:spLocks noGrp="1"/>
          </p:cNvSpPr>
          <p:nvPr>
            <p:ph idx="1"/>
          </p:nvPr>
        </p:nvSpPr>
        <p:spPr>
          <a:xfrm>
            <a:off x="998249" y="1644071"/>
            <a:ext cx="8534400" cy="4952038"/>
          </a:xfrm>
        </p:spPr>
        <p:txBody>
          <a:bodyPr>
            <a:normAutofit lnSpcReduction="10000"/>
          </a:bodyPr>
          <a:lstStyle/>
          <a:p>
            <a:pPr marL="0" indent="0">
              <a:buNone/>
            </a:pPr>
            <a:r>
              <a:rPr lang="en-US" dirty="0">
                <a:solidFill>
                  <a:schemeClr val="bg1"/>
                </a:solidFill>
              </a:rPr>
              <a:t>Advanced Techniques</a:t>
            </a:r>
          </a:p>
          <a:p>
            <a:pPr>
              <a:buFontTx/>
              <a:buChar char="-"/>
            </a:pPr>
            <a:r>
              <a:rPr lang="en-US" dirty="0">
                <a:solidFill>
                  <a:schemeClr val="bg1"/>
                </a:solidFill>
              </a:rPr>
              <a:t>Questioning, connecting with audience</a:t>
            </a:r>
          </a:p>
          <a:p>
            <a:pPr lvl="1">
              <a:buFontTx/>
              <a:buChar char="-"/>
            </a:pPr>
            <a:r>
              <a:rPr lang="en-US" dirty="0">
                <a:solidFill>
                  <a:schemeClr val="bg1"/>
                </a:solidFill>
              </a:rPr>
              <a:t>Great way to keep audience engaged</a:t>
            </a:r>
          </a:p>
          <a:p>
            <a:pPr lvl="1">
              <a:buFontTx/>
              <a:buChar char="-"/>
            </a:pPr>
            <a:r>
              <a:rPr lang="en-US" dirty="0">
                <a:solidFill>
                  <a:schemeClr val="bg1"/>
                </a:solidFill>
              </a:rPr>
              <a:t>Be aware of who your audience is</a:t>
            </a:r>
          </a:p>
          <a:p>
            <a:pPr>
              <a:buFontTx/>
              <a:buChar char="-"/>
            </a:pPr>
            <a:r>
              <a:rPr lang="en-US" dirty="0">
                <a:solidFill>
                  <a:schemeClr val="bg1"/>
                </a:solidFill>
              </a:rPr>
              <a:t>Anecdotes</a:t>
            </a:r>
          </a:p>
          <a:p>
            <a:pPr lvl="1">
              <a:buFontTx/>
              <a:buChar char="-"/>
            </a:pPr>
            <a:r>
              <a:rPr lang="en-US" dirty="0">
                <a:solidFill>
                  <a:schemeClr val="bg1"/>
                </a:solidFill>
              </a:rPr>
              <a:t>Good way to drive points home</a:t>
            </a:r>
          </a:p>
          <a:p>
            <a:pPr lvl="1">
              <a:buFontTx/>
              <a:buChar char="-"/>
            </a:pPr>
            <a:r>
              <a:rPr lang="en-US" dirty="0">
                <a:solidFill>
                  <a:schemeClr val="bg1"/>
                </a:solidFill>
              </a:rPr>
              <a:t>Not a replacement for data / facts!</a:t>
            </a:r>
          </a:p>
          <a:p>
            <a:pPr>
              <a:buFontTx/>
              <a:buChar char="-"/>
            </a:pPr>
            <a:r>
              <a:rPr lang="en-US" dirty="0">
                <a:solidFill>
                  <a:schemeClr val="bg1"/>
                </a:solidFill>
              </a:rPr>
              <a:t>Comedy / Jokes</a:t>
            </a:r>
          </a:p>
          <a:p>
            <a:pPr lvl="1">
              <a:buFontTx/>
              <a:buChar char="-"/>
            </a:pPr>
            <a:r>
              <a:rPr lang="en-US" dirty="0">
                <a:solidFill>
                  <a:schemeClr val="bg1"/>
                </a:solidFill>
              </a:rPr>
              <a:t>Keeps things lighthearted</a:t>
            </a:r>
          </a:p>
          <a:p>
            <a:pPr lvl="1">
              <a:buFontTx/>
              <a:buChar char="-"/>
            </a:pPr>
            <a:r>
              <a:rPr lang="en-US" dirty="0">
                <a:solidFill>
                  <a:schemeClr val="bg1"/>
                </a:solidFill>
              </a:rPr>
              <a:t>Beware! Not appropriate 100% of the time</a:t>
            </a:r>
          </a:p>
          <a:p>
            <a:pPr lvl="1">
              <a:buFontTx/>
              <a:buChar char="-"/>
            </a:pPr>
            <a:r>
              <a:rPr lang="en-US" dirty="0">
                <a:solidFill>
                  <a:schemeClr val="bg1"/>
                </a:solidFill>
              </a:rPr>
              <a:t>The “cheese” factor</a:t>
            </a:r>
          </a:p>
          <a:p>
            <a:pPr lvl="1">
              <a:buFontTx/>
              <a:buChar char="-"/>
            </a:pPr>
            <a:r>
              <a:rPr lang="en-US" dirty="0">
                <a:solidFill>
                  <a:schemeClr val="bg1"/>
                </a:solidFill>
              </a:rPr>
              <a:t>Again, know your audience</a:t>
            </a:r>
          </a:p>
        </p:txBody>
      </p:sp>
    </p:spTree>
    <p:extLst>
      <p:ext uri="{BB962C8B-B14F-4D97-AF65-F5344CB8AC3E}">
        <p14:creationId xmlns:p14="http://schemas.microsoft.com/office/powerpoint/2010/main" val="248475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679476"/>
            <a:ext cx="8534400" cy="1507067"/>
          </a:xfrm>
        </p:spPr>
        <p:txBody>
          <a:bodyPr/>
          <a:lstStyle/>
          <a:p>
            <a:r>
              <a:rPr lang="en-US" dirty="0"/>
              <a:t>documentation</a:t>
            </a:r>
          </a:p>
        </p:txBody>
      </p:sp>
      <p:sp>
        <p:nvSpPr>
          <p:cNvPr id="3" name="Content Placeholder 2"/>
          <p:cNvSpPr>
            <a:spLocks noGrp="1"/>
          </p:cNvSpPr>
          <p:nvPr>
            <p:ph idx="1"/>
          </p:nvPr>
        </p:nvSpPr>
        <p:spPr>
          <a:xfrm>
            <a:off x="998249" y="3071563"/>
            <a:ext cx="8534400" cy="3609108"/>
          </a:xfrm>
        </p:spPr>
        <p:txBody>
          <a:bodyPr>
            <a:normAutofit/>
          </a:bodyPr>
          <a:lstStyle/>
          <a:p>
            <a:pPr marL="0" indent="0">
              <a:buNone/>
            </a:pPr>
            <a:endParaRPr lang="en-US" dirty="0">
              <a:solidFill>
                <a:schemeClr val="bg1"/>
              </a:solidFill>
            </a:endParaRPr>
          </a:p>
        </p:txBody>
      </p:sp>
    </p:spTree>
    <p:extLst>
      <p:ext uri="{BB962C8B-B14F-4D97-AF65-F5344CB8AC3E}">
        <p14:creationId xmlns:p14="http://schemas.microsoft.com/office/powerpoint/2010/main" val="13150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documentation</a:t>
            </a:r>
          </a:p>
        </p:txBody>
      </p:sp>
      <p:sp>
        <p:nvSpPr>
          <p:cNvPr id="3" name="Content Placeholder 2"/>
          <p:cNvSpPr>
            <a:spLocks noGrp="1"/>
          </p:cNvSpPr>
          <p:nvPr>
            <p:ph idx="1"/>
          </p:nvPr>
        </p:nvSpPr>
        <p:spPr>
          <a:xfrm>
            <a:off x="998249" y="1580745"/>
            <a:ext cx="8534400" cy="4367294"/>
          </a:xfrm>
        </p:spPr>
        <p:txBody>
          <a:bodyPr>
            <a:normAutofit/>
          </a:bodyPr>
          <a:lstStyle/>
          <a:p>
            <a:pPr marL="0" indent="0">
              <a:buNone/>
            </a:pPr>
            <a:r>
              <a:rPr lang="en-US" dirty="0">
                <a:solidFill>
                  <a:schemeClr val="bg1"/>
                </a:solidFill>
              </a:rPr>
              <a:t>What documentation are we creating?</a:t>
            </a:r>
          </a:p>
          <a:p>
            <a:pPr marL="0" indent="0">
              <a:buNone/>
            </a:pPr>
            <a:endParaRPr lang="en-US" dirty="0">
              <a:solidFill>
                <a:schemeClr val="bg1"/>
              </a:solidFill>
            </a:endParaRPr>
          </a:p>
          <a:p>
            <a:pPr>
              <a:buFontTx/>
              <a:buChar char="-"/>
            </a:pPr>
            <a:r>
              <a:rPr lang="en-US" dirty="0">
                <a:solidFill>
                  <a:schemeClr val="bg1"/>
                </a:solidFill>
              </a:rPr>
              <a:t>Instructions for others</a:t>
            </a:r>
          </a:p>
          <a:p>
            <a:pPr>
              <a:buFontTx/>
              <a:buChar char="-"/>
            </a:pPr>
            <a:r>
              <a:rPr lang="en-US" dirty="0">
                <a:solidFill>
                  <a:schemeClr val="bg1"/>
                </a:solidFill>
              </a:rPr>
              <a:t>Records of problems, processes, and solutions</a:t>
            </a:r>
          </a:p>
          <a:p>
            <a:pPr>
              <a:buFontTx/>
              <a:buChar char="-"/>
            </a:pPr>
            <a:r>
              <a:rPr lang="en-US" dirty="0">
                <a:solidFill>
                  <a:schemeClr val="bg1"/>
                </a:solidFill>
              </a:rPr>
              <a:t>Standard practices and guidelines</a:t>
            </a:r>
          </a:p>
          <a:p>
            <a:pPr>
              <a:buFontTx/>
              <a:buChar char="-"/>
            </a:pPr>
            <a:endParaRPr lang="en-US" dirty="0">
              <a:solidFill>
                <a:schemeClr val="bg1"/>
              </a:solidFill>
            </a:endParaRPr>
          </a:p>
          <a:p>
            <a:pPr>
              <a:buFontTx/>
              <a:buChar char="-"/>
            </a:pPr>
            <a:r>
              <a:rPr lang="en-US" dirty="0">
                <a:solidFill>
                  <a:schemeClr val="bg1"/>
                </a:solidFill>
              </a:rPr>
              <a:t>In the context of IT we are trying to provide understanding</a:t>
            </a:r>
          </a:p>
          <a:p>
            <a:pPr lvl="1">
              <a:buFontTx/>
              <a:buChar char="-"/>
            </a:pPr>
            <a:r>
              <a:rPr lang="en-US" dirty="0">
                <a:solidFill>
                  <a:schemeClr val="bg1"/>
                </a:solidFill>
              </a:rPr>
              <a:t>Not just the “how” but also the “why”</a:t>
            </a:r>
          </a:p>
          <a:p>
            <a:pPr marL="0" indent="0">
              <a:buNone/>
            </a:pPr>
            <a:endParaRPr lang="en-US" dirty="0">
              <a:solidFill>
                <a:schemeClr val="bg1"/>
              </a:solidFill>
            </a:endParaRPr>
          </a:p>
        </p:txBody>
      </p:sp>
    </p:spTree>
    <p:extLst>
      <p:ext uri="{BB962C8B-B14F-4D97-AF65-F5344CB8AC3E}">
        <p14:creationId xmlns:p14="http://schemas.microsoft.com/office/powerpoint/2010/main" val="362704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Key principles</a:t>
            </a:r>
          </a:p>
        </p:txBody>
      </p:sp>
      <p:sp>
        <p:nvSpPr>
          <p:cNvPr id="3" name="Content Placeholder 2"/>
          <p:cNvSpPr>
            <a:spLocks noGrp="1"/>
          </p:cNvSpPr>
          <p:nvPr>
            <p:ph idx="1"/>
          </p:nvPr>
        </p:nvSpPr>
        <p:spPr>
          <a:xfrm>
            <a:off x="998249" y="1337265"/>
            <a:ext cx="8534400" cy="3609108"/>
          </a:xfrm>
        </p:spPr>
        <p:txBody>
          <a:bodyPr>
            <a:normAutofit/>
          </a:bodyPr>
          <a:lstStyle/>
          <a:p>
            <a:pPr marL="0" indent="0">
              <a:buNone/>
            </a:pPr>
            <a:r>
              <a:rPr lang="en-US" dirty="0">
                <a:solidFill>
                  <a:schemeClr val="bg1"/>
                </a:solidFill>
              </a:rPr>
              <a:t>Documentation should be:</a:t>
            </a:r>
          </a:p>
          <a:p>
            <a:pPr marL="0" indent="0">
              <a:buNone/>
            </a:pPr>
            <a:endParaRPr lang="en-US" dirty="0">
              <a:solidFill>
                <a:schemeClr val="bg1"/>
              </a:solidFill>
            </a:endParaRPr>
          </a:p>
          <a:p>
            <a:pPr>
              <a:buFontTx/>
              <a:buChar char="-"/>
            </a:pPr>
            <a:r>
              <a:rPr lang="en-US" dirty="0">
                <a:solidFill>
                  <a:schemeClr val="bg1"/>
                </a:solidFill>
              </a:rPr>
              <a:t>Clear</a:t>
            </a:r>
          </a:p>
          <a:p>
            <a:pPr>
              <a:buFontTx/>
              <a:buChar char="-"/>
            </a:pPr>
            <a:r>
              <a:rPr lang="en-US" dirty="0">
                <a:solidFill>
                  <a:schemeClr val="bg1"/>
                </a:solidFill>
              </a:rPr>
              <a:t>Concise</a:t>
            </a:r>
          </a:p>
          <a:p>
            <a:pPr>
              <a:buFontTx/>
              <a:buChar char="-"/>
            </a:pPr>
            <a:r>
              <a:rPr lang="en-US" dirty="0">
                <a:solidFill>
                  <a:schemeClr val="bg1"/>
                </a:solidFill>
              </a:rPr>
              <a:t>Written for its reader</a:t>
            </a:r>
          </a:p>
          <a:p>
            <a:pPr>
              <a:buFontTx/>
              <a:buChar char="-"/>
            </a:pPr>
            <a:r>
              <a:rPr lang="en-US" dirty="0">
                <a:solidFill>
                  <a:schemeClr val="bg1"/>
                </a:solidFill>
              </a:rPr>
              <a:t>Well formatted with appropriate media</a:t>
            </a:r>
          </a:p>
        </p:txBody>
      </p:sp>
    </p:spTree>
    <p:extLst>
      <p:ext uri="{BB962C8B-B14F-4D97-AF65-F5344CB8AC3E}">
        <p14:creationId xmlns:p14="http://schemas.microsoft.com/office/powerpoint/2010/main" val="191480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ea typeface="+mj-lt"/>
                <a:cs typeface="+mj-lt"/>
              </a:rPr>
              <a:t>CLEAR DOCUMENTATION</a:t>
            </a:r>
          </a:p>
        </p:txBody>
      </p:sp>
      <p:sp>
        <p:nvSpPr>
          <p:cNvPr id="3" name="Content Placeholder 2"/>
          <p:cNvSpPr>
            <a:spLocks noGrp="1"/>
          </p:cNvSpPr>
          <p:nvPr>
            <p:ph idx="1"/>
          </p:nvPr>
        </p:nvSpPr>
        <p:spPr>
          <a:xfrm>
            <a:off x="998249" y="1337265"/>
            <a:ext cx="8534400" cy="2333401"/>
          </a:xfrm>
        </p:spPr>
        <p:txBody>
          <a:bodyPr>
            <a:normAutofit/>
          </a:bodyPr>
          <a:lstStyle/>
          <a:p>
            <a:pPr marL="0" indent="0">
              <a:buNone/>
            </a:pPr>
            <a:r>
              <a:rPr lang="en-US" dirty="0">
                <a:solidFill>
                  <a:schemeClr val="bg1"/>
                </a:solidFill>
              </a:rPr>
              <a:t>What is wrong with this sentence?</a:t>
            </a:r>
          </a:p>
          <a:p>
            <a:pPr marL="0" indent="0">
              <a:buNone/>
            </a:pPr>
            <a:endParaRPr lang="en-US" dirty="0">
              <a:solidFill>
                <a:schemeClr val="bg1"/>
              </a:solidFill>
            </a:endParaRPr>
          </a:p>
          <a:p>
            <a:pPr marL="0" indent="0">
              <a:buNone/>
            </a:pPr>
            <a:r>
              <a:rPr lang="en-US" dirty="0">
                <a:solidFill>
                  <a:schemeClr val="bg1"/>
                </a:solidFill>
              </a:rPr>
              <a:t>"After tightening the screws on the outer casing, we could then use a cloth to wipe away any excess oil or residue."</a:t>
            </a:r>
          </a:p>
        </p:txBody>
      </p:sp>
    </p:spTree>
    <p:extLst>
      <p:ext uri="{BB962C8B-B14F-4D97-AF65-F5344CB8AC3E}">
        <p14:creationId xmlns:p14="http://schemas.microsoft.com/office/powerpoint/2010/main" val="243272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Clear Documentation</a:t>
            </a:r>
          </a:p>
        </p:txBody>
      </p:sp>
      <p:sp>
        <p:nvSpPr>
          <p:cNvPr id="3" name="Content Placeholder 2"/>
          <p:cNvSpPr>
            <a:spLocks noGrp="1"/>
          </p:cNvSpPr>
          <p:nvPr>
            <p:ph idx="1"/>
          </p:nvPr>
        </p:nvSpPr>
        <p:spPr>
          <a:xfrm>
            <a:off x="233812" y="1997365"/>
            <a:ext cx="10997605" cy="4650772"/>
          </a:xfrm>
        </p:spPr>
        <p:txBody>
          <a:bodyPr>
            <a:normAutofit/>
          </a:bodyPr>
          <a:lstStyle/>
          <a:p>
            <a:pPr>
              <a:buFontTx/>
              <a:buChar char="-"/>
            </a:pPr>
            <a:r>
              <a:rPr lang="en-US" dirty="0">
                <a:solidFill>
                  <a:schemeClr val="bg1"/>
                </a:solidFill>
              </a:rPr>
              <a:t>Use the active/commanding voice</a:t>
            </a:r>
          </a:p>
          <a:p>
            <a:pPr>
              <a:buFontTx/>
              <a:buChar char="-"/>
            </a:pPr>
            <a:endParaRPr lang="en-US" dirty="0">
              <a:solidFill>
                <a:schemeClr val="bg1"/>
              </a:solidFill>
            </a:endParaRPr>
          </a:p>
          <a:p>
            <a:pPr lvl="1">
              <a:buFontTx/>
              <a:buChar char="-"/>
            </a:pPr>
            <a:r>
              <a:rPr lang="en-US" b="1" u="sng" dirty="0">
                <a:solidFill>
                  <a:schemeClr val="bg1"/>
                </a:solidFill>
              </a:rPr>
              <a:t>NO</a:t>
            </a:r>
            <a:r>
              <a:rPr lang="en-US" dirty="0">
                <a:solidFill>
                  <a:schemeClr val="bg1"/>
                </a:solidFill>
              </a:rPr>
              <a:t> - “The mouse cable will then be plugged into the PC’s front-facing USB port.”</a:t>
            </a:r>
          </a:p>
          <a:p>
            <a:pPr lvl="1">
              <a:buFontTx/>
              <a:buChar char="-"/>
            </a:pPr>
            <a:r>
              <a:rPr lang="en-US" b="1" i="1" dirty="0">
                <a:solidFill>
                  <a:schemeClr val="bg1"/>
                </a:solidFill>
              </a:rPr>
              <a:t>YES</a:t>
            </a:r>
            <a:r>
              <a:rPr lang="en-US" dirty="0">
                <a:solidFill>
                  <a:schemeClr val="bg1"/>
                </a:solidFill>
              </a:rPr>
              <a:t> - “Plug the mouse cable into the PC’s front-facing USB port.”</a:t>
            </a:r>
          </a:p>
          <a:p>
            <a:pPr marL="457200" lvl="1" indent="0">
              <a:buNone/>
            </a:pPr>
            <a:endParaRPr lang="en-US" dirty="0">
              <a:solidFill>
                <a:schemeClr val="bg1"/>
              </a:solidFill>
            </a:endParaRPr>
          </a:p>
          <a:p>
            <a:pPr lvl="1">
              <a:buFontTx/>
              <a:buChar char="-"/>
            </a:pPr>
            <a:r>
              <a:rPr lang="en-US" b="1" u="sng" dirty="0">
                <a:solidFill>
                  <a:schemeClr val="bg1"/>
                </a:solidFill>
              </a:rPr>
              <a:t>NO</a:t>
            </a:r>
            <a:r>
              <a:rPr lang="en-US" dirty="0">
                <a:solidFill>
                  <a:schemeClr val="bg1"/>
                </a:solidFill>
              </a:rPr>
              <a:t> - “We would then put ‘ipconfig’ into the command prompt before pressing the ‘enter’ key.”</a:t>
            </a:r>
          </a:p>
          <a:p>
            <a:pPr lvl="1">
              <a:buFontTx/>
              <a:buChar char="-"/>
            </a:pPr>
            <a:r>
              <a:rPr lang="en-US" b="1" i="1" dirty="0">
                <a:solidFill>
                  <a:schemeClr val="bg1"/>
                </a:solidFill>
              </a:rPr>
              <a:t>YES</a:t>
            </a:r>
            <a:r>
              <a:rPr lang="en-US" dirty="0">
                <a:solidFill>
                  <a:schemeClr val="bg1"/>
                </a:solidFill>
              </a:rPr>
              <a:t> - “Type ‘ipconfig’ into the command prompt and press the enter key.”</a:t>
            </a:r>
          </a:p>
          <a:p>
            <a:pPr lvl="1">
              <a:buFontTx/>
              <a:buChar char="-"/>
            </a:pPr>
            <a:endParaRPr lang="en-US" dirty="0">
              <a:solidFill>
                <a:schemeClr val="bg1"/>
              </a:solidFill>
            </a:endParaRPr>
          </a:p>
          <a:p>
            <a:pPr lvl="1">
              <a:buFontTx/>
              <a:buChar char="-"/>
            </a:pPr>
            <a:r>
              <a:rPr lang="en-US" b="1" u="sng" dirty="0">
                <a:solidFill>
                  <a:schemeClr val="bg1"/>
                </a:solidFill>
              </a:rPr>
              <a:t>NO</a:t>
            </a:r>
            <a:r>
              <a:rPr lang="en-US" dirty="0">
                <a:solidFill>
                  <a:schemeClr val="bg1"/>
                </a:solidFill>
              </a:rPr>
              <a:t> - “The PC was connected to the Ethernet port 1 on the router.”</a:t>
            </a:r>
          </a:p>
          <a:p>
            <a:pPr lvl="1">
              <a:buFontTx/>
              <a:buChar char="-"/>
            </a:pPr>
            <a:r>
              <a:rPr lang="en-US" b="1" i="1" dirty="0">
                <a:solidFill>
                  <a:schemeClr val="bg1"/>
                </a:solidFill>
              </a:rPr>
              <a:t>YES</a:t>
            </a:r>
            <a:r>
              <a:rPr lang="en-US" dirty="0">
                <a:solidFill>
                  <a:schemeClr val="bg1"/>
                </a:solidFill>
              </a:rPr>
              <a:t> - “Connect the PC to Ethernet port 1 on the router.”</a:t>
            </a:r>
          </a:p>
          <a:p>
            <a:pPr marL="0" indent="0">
              <a:buNone/>
            </a:pPr>
            <a:endParaRPr lang="en-US" dirty="0">
              <a:solidFill>
                <a:schemeClr val="bg1"/>
              </a:solidFill>
            </a:endParaRPr>
          </a:p>
          <a:p>
            <a:pPr>
              <a:buFontTx/>
              <a:buChar char="-"/>
            </a:pPr>
            <a:endParaRPr lang="en-US" dirty="0">
              <a:solidFill>
                <a:schemeClr val="bg1"/>
              </a:solidFill>
            </a:endParaRPr>
          </a:p>
        </p:txBody>
      </p:sp>
    </p:spTree>
    <p:extLst>
      <p:ext uri="{BB962C8B-B14F-4D97-AF65-F5344CB8AC3E}">
        <p14:creationId xmlns:p14="http://schemas.microsoft.com/office/powerpoint/2010/main" val="89218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ea typeface="+mj-lt"/>
                <a:cs typeface="+mj-lt"/>
              </a:rPr>
              <a:t>CLEAR DOCUMENTATION</a:t>
            </a:r>
          </a:p>
        </p:txBody>
      </p:sp>
      <p:sp>
        <p:nvSpPr>
          <p:cNvPr id="3" name="Content Placeholder 2"/>
          <p:cNvSpPr>
            <a:spLocks noGrp="1"/>
          </p:cNvSpPr>
          <p:nvPr>
            <p:ph idx="1"/>
          </p:nvPr>
        </p:nvSpPr>
        <p:spPr>
          <a:xfrm>
            <a:off x="998249" y="1337265"/>
            <a:ext cx="8534400" cy="2333401"/>
          </a:xfrm>
        </p:spPr>
        <p:txBody>
          <a:bodyPr>
            <a:normAutofit/>
          </a:bodyPr>
          <a:lstStyle/>
          <a:p>
            <a:pPr marL="0" indent="0">
              <a:buNone/>
            </a:pPr>
            <a:r>
              <a:rPr lang="en-US" dirty="0">
                <a:solidFill>
                  <a:schemeClr val="bg1"/>
                </a:solidFill>
              </a:rPr>
              <a:t>What is wrong with this sentence?</a:t>
            </a:r>
          </a:p>
          <a:p>
            <a:pPr marL="0" indent="0">
              <a:buNone/>
            </a:pPr>
            <a:endParaRPr lang="en-US" dirty="0">
              <a:solidFill>
                <a:schemeClr val="bg1"/>
              </a:solidFill>
            </a:endParaRPr>
          </a:p>
          <a:p>
            <a:pPr marL="0" indent="0">
              <a:buNone/>
            </a:pPr>
            <a:r>
              <a:rPr lang="en-US" dirty="0">
                <a:solidFill>
                  <a:schemeClr val="bg1"/>
                </a:solidFill>
              </a:rPr>
              <a:t>"Do not place the monitor too close to the user's keyboard."</a:t>
            </a:r>
          </a:p>
        </p:txBody>
      </p:sp>
    </p:spTree>
    <p:extLst>
      <p:ext uri="{BB962C8B-B14F-4D97-AF65-F5344CB8AC3E}">
        <p14:creationId xmlns:p14="http://schemas.microsoft.com/office/powerpoint/2010/main" val="345968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Clear Documentation</a:t>
            </a:r>
          </a:p>
        </p:txBody>
      </p:sp>
      <p:sp>
        <p:nvSpPr>
          <p:cNvPr id="3" name="Content Placeholder 2"/>
          <p:cNvSpPr>
            <a:spLocks noGrp="1"/>
          </p:cNvSpPr>
          <p:nvPr>
            <p:ph idx="1"/>
          </p:nvPr>
        </p:nvSpPr>
        <p:spPr>
          <a:xfrm>
            <a:off x="224576" y="1644071"/>
            <a:ext cx="10997605" cy="4650772"/>
          </a:xfrm>
        </p:spPr>
        <p:txBody>
          <a:bodyPr>
            <a:normAutofit/>
          </a:bodyPr>
          <a:lstStyle/>
          <a:p>
            <a:pPr>
              <a:buFontTx/>
              <a:buChar char="-"/>
            </a:pPr>
            <a:r>
              <a:rPr lang="en-US" dirty="0">
                <a:solidFill>
                  <a:schemeClr val="bg1"/>
                </a:solidFill>
              </a:rPr>
              <a:t>Use positive statements, rather than negative statements</a:t>
            </a:r>
          </a:p>
          <a:p>
            <a:pPr>
              <a:buFontTx/>
              <a:buChar char="-"/>
            </a:pPr>
            <a:endParaRPr lang="en-US" dirty="0">
              <a:solidFill>
                <a:schemeClr val="bg1"/>
              </a:solidFill>
            </a:endParaRPr>
          </a:p>
          <a:p>
            <a:pPr lvl="1">
              <a:buFontTx/>
              <a:buChar char="-"/>
            </a:pPr>
            <a:r>
              <a:rPr lang="en-US" b="1" u="sng" dirty="0">
                <a:solidFill>
                  <a:schemeClr val="bg1"/>
                </a:solidFill>
              </a:rPr>
              <a:t>NO</a:t>
            </a:r>
            <a:r>
              <a:rPr lang="en-US" dirty="0">
                <a:solidFill>
                  <a:schemeClr val="bg1"/>
                </a:solidFill>
              </a:rPr>
              <a:t> - “Do not configure the device with an IP address outside its subnet.”</a:t>
            </a:r>
          </a:p>
          <a:p>
            <a:pPr lvl="1">
              <a:buFontTx/>
              <a:buChar char="-"/>
            </a:pPr>
            <a:r>
              <a:rPr lang="en-US" b="1" i="1" dirty="0">
                <a:solidFill>
                  <a:schemeClr val="bg1"/>
                </a:solidFill>
              </a:rPr>
              <a:t>YES</a:t>
            </a:r>
            <a:r>
              <a:rPr lang="en-US" dirty="0">
                <a:solidFill>
                  <a:schemeClr val="bg1"/>
                </a:solidFill>
              </a:rPr>
              <a:t> - “Configure the device with an IP address within its subnet.”</a:t>
            </a:r>
          </a:p>
          <a:p>
            <a:pPr lvl="1">
              <a:buFontTx/>
              <a:buChar char="-"/>
            </a:pPr>
            <a:endParaRPr lang="en-US" dirty="0">
              <a:solidFill>
                <a:schemeClr val="bg1"/>
              </a:solidFill>
            </a:endParaRPr>
          </a:p>
          <a:p>
            <a:pPr lvl="1">
              <a:buFontTx/>
              <a:buChar char="-"/>
            </a:pPr>
            <a:r>
              <a:rPr lang="en-US" b="1" u="sng" dirty="0">
                <a:solidFill>
                  <a:schemeClr val="bg1"/>
                </a:solidFill>
              </a:rPr>
              <a:t>NO</a:t>
            </a:r>
            <a:r>
              <a:rPr lang="en-US" dirty="0">
                <a:solidFill>
                  <a:schemeClr val="bg1"/>
                </a:solidFill>
              </a:rPr>
              <a:t> - “Do not allow statically charged objects to touch the motherboard.”</a:t>
            </a:r>
          </a:p>
          <a:p>
            <a:pPr lvl="1">
              <a:buFontTx/>
              <a:buChar char="-"/>
            </a:pPr>
            <a:r>
              <a:rPr lang="en-US" b="1" i="1" dirty="0">
                <a:solidFill>
                  <a:schemeClr val="bg1"/>
                </a:solidFill>
              </a:rPr>
              <a:t>YES</a:t>
            </a:r>
            <a:r>
              <a:rPr lang="en-US" dirty="0">
                <a:solidFill>
                  <a:schemeClr val="bg1"/>
                </a:solidFill>
              </a:rPr>
              <a:t> - “Avoid touching the motherboard with statically charged objects.”</a:t>
            </a:r>
          </a:p>
          <a:p>
            <a:pPr lvl="1">
              <a:buFontTx/>
              <a:buChar char="-"/>
            </a:pPr>
            <a:endParaRPr lang="en-US" dirty="0">
              <a:solidFill>
                <a:schemeClr val="bg1"/>
              </a:solidFill>
            </a:endParaRPr>
          </a:p>
          <a:p>
            <a:pPr lvl="1">
              <a:buFontTx/>
              <a:buChar char="-"/>
            </a:pPr>
            <a:r>
              <a:rPr lang="en-US" b="1" u="sng" dirty="0">
                <a:solidFill>
                  <a:schemeClr val="bg1"/>
                </a:solidFill>
              </a:rPr>
              <a:t>NO</a:t>
            </a:r>
            <a:r>
              <a:rPr lang="en-US" dirty="0">
                <a:solidFill>
                  <a:schemeClr val="bg1"/>
                </a:solidFill>
              </a:rPr>
              <a:t> - “Don’t turn on the DHCP service until the server is fully configured.”</a:t>
            </a:r>
          </a:p>
          <a:p>
            <a:pPr lvl="1">
              <a:buFontTx/>
              <a:buChar char="-"/>
            </a:pPr>
            <a:r>
              <a:rPr lang="en-US" b="1" i="1" dirty="0">
                <a:solidFill>
                  <a:schemeClr val="bg1"/>
                </a:solidFill>
              </a:rPr>
              <a:t>YES</a:t>
            </a:r>
            <a:r>
              <a:rPr lang="en-US" dirty="0">
                <a:solidFill>
                  <a:schemeClr val="bg1"/>
                </a:solidFill>
              </a:rPr>
              <a:t> - “Turn on the DHCP service once the server is fully configured.”</a:t>
            </a:r>
          </a:p>
        </p:txBody>
      </p:sp>
    </p:spTree>
    <p:extLst>
      <p:ext uri="{BB962C8B-B14F-4D97-AF65-F5344CB8AC3E}">
        <p14:creationId xmlns:p14="http://schemas.microsoft.com/office/powerpoint/2010/main" val="244157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ea typeface="+mj-lt"/>
                <a:cs typeface="+mj-lt"/>
              </a:rPr>
              <a:t>CLEAR DOCUMENTATION</a:t>
            </a:r>
          </a:p>
        </p:txBody>
      </p:sp>
      <p:sp>
        <p:nvSpPr>
          <p:cNvPr id="3" name="Content Placeholder 2"/>
          <p:cNvSpPr>
            <a:spLocks noGrp="1"/>
          </p:cNvSpPr>
          <p:nvPr>
            <p:ph idx="1"/>
          </p:nvPr>
        </p:nvSpPr>
        <p:spPr>
          <a:xfrm>
            <a:off x="998249" y="1337265"/>
            <a:ext cx="8534400" cy="2333401"/>
          </a:xfrm>
        </p:spPr>
        <p:txBody>
          <a:bodyPr>
            <a:normAutofit/>
          </a:bodyPr>
          <a:lstStyle/>
          <a:p>
            <a:pPr marL="0" indent="0">
              <a:buNone/>
            </a:pPr>
            <a:r>
              <a:rPr lang="en-US" dirty="0">
                <a:solidFill>
                  <a:schemeClr val="bg1"/>
                </a:solidFill>
              </a:rPr>
              <a:t>What is wrong with this sentence?</a:t>
            </a:r>
          </a:p>
          <a:p>
            <a:pPr marL="0" indent="0">
              <a:buNone/>
            </a:pPr>
            <a:endParaRPr lang="en-US" dirty="0">
              <a:solidFill>
                <a:schemeClr val="bg1"/>
              </a:solidFill>
            </a:endParaRPr>
          </a:p>
          <a:p>
            <a:pPr marL="0" indent="0">
              <a:buNone/>
            </a:pPr>
            <a:r>
              <a:rPr lang="en-US" dirty="0">
                <a:solidFill>
                  <a:schemeClr val="bg1"/>
                </a:solidFill>
              </a:rPr>
              <a:t>"Be sure to plug the DVI between the GPU and screen and SATA the SSDs before flipping on the PSU and UPS."</a:t>
            </a:r>
          </a:p>
        </p:txBody>
      </p:sp>
    </p:spTree>
    <p:extLst>
      <p:ext uri="{BB962C8B-B14F-4D97-AF65-F5344CB8AC3E}">
        <p14:creationId xmlns:p14="http://schemas.microsoft.com/office/powerpoint/2010/main" val="357380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53" y="830004"/>
            <a:ext cx="8534400" cy="1507067"/>
          </a:xfrm>
        </p:spPr>
        <p:txBody>
          <a:bodyPr/>
          <a:lstStyle/>
          <a:p>
            <a:r>
              <a:rPr lang="en-US" dirty="0"/>
              <a:t>Presentation skills</a:t>
            </a:r>
          </a:p>
        </p:txBody>
      </p:sp>
    </p:spTree>
    <p:extLst>
      <p:ext uri="{BB962C8B-B14F-4D97-AF65-F5344CB8AC3E}">
        <p14:creationId xmlns:p14="http://schemas.microsoft.com/office/powerpoint/2010/main" val="1127232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Clear Documentation</a:t>
            </a:r>
          </a:p>
        </p:txBody>
      </p:sp>
      <p:sp>
        <p:nvSpPr>
          <p:cNvPr id="3" name="Content Placeholder 2"/>
          <p:cNvSpPr>
            <a:spLocks noGrp="1"/>
          </p:cNvSpPr>
          <p:nvPr>
            <p:ph idx="1"/>
          </p:nvPr>
        </p:nvSpPr>
        <p:spPr>
          <a:xfrm>
            <a:off x="233812" y="1997365"/>
            <a:ext cx="10997605" cy="4650772"/>
          </a:xfrm>
        </p:spPr>
        <p:txBody>
          <a:bodyPr>
            <a:normAutofit/>
          </a:bodyPr>
          <a:lstStyle/>
          <a:p>
            <a:pPr marL="457200" lvl="1" indent="0">
              <a:buNone/>
            </a:pPr>
            <a:endParaRPr lang="en-US" dirty="0">
              <a:solidFill>
                <a:schemeClr val="bg1"/>
              </a:solidFill>
            </a:endParaRPr>
          </a:p>
          <a:p>
            <a:pPr>
              <a:buFontTx/>
              <a:buChar char="-"/>
            </a:pPr>
            <a:r>
              <a:rPr lang="en-US" dirty="0">
                <a:solidFill>
                  <a:schemeClr val="bg1"/>
                </a:solidFill>
              </a:rPr>
              <a:t>Use proper grammar</a:t>
            </a:r>
          </a:p>
          <a:p>
            <a:pPr>
              <a:buFontTx/>
              <a:buChar char="-"/>
            </a:pPr>
            <a:r>
              <a:rPr lang="en-US" dirty="0">
                <a:solidFill>
                  <a:schemeClr val="bg1"/>
                </a:solidFill>
              </a:rPr>
              <a:t>Use standard English</a:t>
            </a:r>
          </a:p>
          <a:p>
            <a:pPr>
              <a:buFontTx/>
              <a:buChar char="-"/>
            </a:pPr>
            <a:r>
              <a:rPr lang="en-US" dirty="0">
                <a:solidFill>
                  <a:schemeClr val="bg1"/>
                </a:solidFill>
              </a:rPr>
              <a:t>Avoid use of slang and acronyms</a:t>
            </a:r>
          </a:p>
          <a:p>
            <a:pPr lvl="1">
              <a:buFontTx/>
              <a:buChar char="-"/>
            </a:pPr>
            <a:r>
              <a:rPr lang="en-US" dirty="0">
                <a:solidFill>
                  <a:schemeClr val="bg1"/>
                </a:solidFill>
              </a:rPr>
              <a:t>***Note on acronyms*** - Depending on your audience, some common acronyms may be okay. For example - DHCP, DNS, TCP/IP – these are extremely commonly used acronyms among IT professionals and IT departments. Even so, it is common practice to write out the entire word at least once in a document and then use its acronym afterwards.</a:t>
            </a:r>
          </a:p>
          <a:p>
            <a:pPr lvl="1">
              <a:buFontTx/>
              <a:buChar char="-"/>
            </a:pPr>
            <a:r>
              <a:rPr lang="en-US" dirty="0">
                <a:solidFill>
                  <a:schemeClr val="bg1"/>
                </a:solidFill>
              </a:rPr>
              <a:t>Example: “Dynamic Host Control Protocol (DHCP) is used to automatically assign IP addresses to devices throughout your network. Proper configuration of DHCP servers is crucial to use them effectively.”</a:t>
            </a:r>
          </a:p>
          <a:p>
            <a:pPr>
              <a:buFontTx/>
              <a:buChar char="-"/>
            </a:pPr>
            <a:endParaRPr lang="en-US" dirty="0">
              <a:solidFill>
                <a:schemeClr val="bg1"/>
              </a:solidFill>
            </a:endParaRPr>
          </a:p>
          <a:p>
            <a:pPr>
              <a:buFontTx/>
              <a:buChar char="-"/>
            </a:pPr>
            <a:endParaRPr lang="en-US" dirty="0">
              <a:solidFill>
                <a:schemeClr val="bg1"/>
              </a:solidFill>
            </a:endParaRPr>
          </a:p>
        </p:txBody>
      </p:sp>
    </p:spTree>
    <p:extLst>
      <p:ext uri="{BB962C8B-B14F-4D97-AF65-F5344CB8AC3E}">
        <p14:creationId xmlns:p14="http://schemas.microsoft.com/office/powerpoint/2010/main" val="2713150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Concise documentation</a:t>
            </a:r>
          </a:p>
        </p:txBody>
      </p:sp>
      <p:sp>
        <p:nvSpPr>
          <p:cNvPr id="3" name="Content Placeholder 2"/>
          <p:cNvSpPr>
            <a:spLocks noGrp="1"/>
          </p:cNvSpPr>
          <p:nvPr>
            <p:ph idx="1"/>
          </p:nvPr>
        </p:nvSpPr>
        <p:spPr>
          <a:xfrm>
            <a:off x="998249" y="1997365"/>
            <a:ext cx="8534400" cy="3609108"/>
          </a:xfrm>
        </p:spPr>
        <p:txBody>
          <a:bodyPr>
            <a:normAutofit fontScale="85000" lnSpcReduction="20000"/>
          </a:bodyPr>
          <a:lstStyle/>
          <a:p>
            <a:pPr marL="0" indent="0">
              <a:buNone/>
            </a:pPr>
            <a:r>
              <a:rPr lang="en-US" dirty="0">
                <a:solidFill>
                  <a:schemeClr val="bg1"/>
                </a:solidFill>
              </a:rPr>
              <a:t>Keep your writing as short as possible</a:t>
            </a:r>
          </a:p>
          <a:p>
            <a:pPr marL="0" indent="0">
              <a:buNone/>
            </a:pPr>
            <a:r>
              <a:rPr lang="en-US" dirty="0">
                <a:solidFill>
                  <a:schemeClr val="bg1"/>
                </a:solidFill>
              </a:rPr>
              <a:t>Avoid wordy language</a:t>
            </a:r>
          </a:p>
          <a:p>
            <a:pPr marL="0" indent="0">
              <a:buNone/>
            </a:pPr>
            <a:endParaRPr lang="en-US" dirty="0">
              <a:solidFill>
                <a:schemeClr val="bg1"/>
              </a:solidFill>
            </a:endParaRPr>
          </a:p>
          <a:p>
            <a:pPr marL="0" indent="0">
              <a:buNone/>
            </a:pPr>
            <a:r>
              <a:rPr lang="en-US" dirty="0">
                <a:solidFill>
                  <a:schemeClr val="bg1"/>
                </a:solidFill>
              </a:rPr>
              <a:t>Examples:</a:t>
            </a:r>
          </a:p>
          <a:p>
            <a:pPr>
              <a:buFontTx/>
              <a:buChar char="-"/>
            </a:pPr>
            <a:endParaRPr lang="en-US" dirty="0">
              <a:solidFill>
                <a:schemeClr val="bg1"/>
              </a:solidFill>
            </a:endParaRPr>
          </a:p>
          <a:p>
            <a:pPr marL="0" indent="0">
              <a:buNone/>
            </a:pPr>
            <a:r>
              <a:rPr lang="en-US" dirty="0">
                <a:solidFill>
                  <a:schemeClr val="bg1"/>
                </a:solidFill>
              </a:rPr>
              <a:t>- A large number of </a:t>
            </a:r>
          </a:p>
          <a:p>
            <a:pPr marL="0" indent="0">
              <a:buNone/>
            </a:pPr>
            <a:r>
              <a:rPr lang="en-US" dirty="0">
                <a:solidFill>
                  <a:schemeClr val="bg1"/>
                </a:solidFill>
              </a:rPr>
              <a:t>- Prior to that time </a:t>
            </a:r>
          </a:p>
          <a:p>
            <a:pPr marL="0" indent="0">
              <a:buNone/>
            </a:pPr>
            <a:r>
              <a:rPr lang="en-US" dirty="0">
                <a:solidFill>
                  <a:schemeClr val="bg1"/>
                </a:solidFill>
              </a:rPr>
              <a:t>- In the process of configuring</a:t>
            </a:r>
          </a:p>
          <a:p>
            <a:pPr marL="0" indent="0">
              <a:buNone/>
            </a:pPr>
            <a:r>
              <a:rPr lang="en-US" dirty="0">
                <a:solidFill>
                  <a:schemeClr val="bg1"/>
                </a:solidFill>
              </a:rPr>
              <a:t>- As shown in the access logs</a:t>
            </a:r>
          </a:p>
          <a:p>
            <a:pPr marL="0" indent="0">
              <a:buNone/>
            </a:pPr>
            <a:r>
              <a:rPr lang="en-US" dirty="0">
                <a:solidFill>
                  <a:schemeClr val="bg1"/>
                </a:solidFill>
              </a:rPr>
              <a:t>- Exhibits the ability</a:t>
            </a:r>
          </a:p>
          <a:p>
            <a:pPr lvl="1">
              <a:buFontTx/>
              <a:buChar char="-"/>
            </a:pPr>
            <a:endParaRPr lang="en-US" dirty="0">
              <a:solidFill>
                <a:schemeClr val="bg1"/>
              </a:solidFill>
            </a:endParaRPr>
          </a:p>
        </p:txBody>
      </p:sp>
    </p:spTree>
    <p:extLst>
      <p:ext uri="{BB962C8B-B14F-4D97-AF65-F5344CB8AC3E}">
        <p14:creationId xmlns:p14="http://schemas.microsoft.com/office/powerpoint/2010/main" val="3015981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Concise documentation</a:t>
            </a:r>
          </a:p>
        </p:txBody>
      </p:sp>
      <p:sp>
        <p:nvSpPr>
          <p:cNvPr id="3" name="Content Placeholder 2"/>
          <p:cNvSpPr>
            <a:spLocks noGrp="1"/>
          </p:cNvSpPr>
          <p:nvPr>
            <p:ph idx="1"/>
          </p:nvPr>
        </p:nvSpPr>
        <p:spPr>
          <a:xfrm>
            <a:off x="998249" y="1997365"/>
            <a:ext cx="8534400" cy="3609108"/>
          </a:xfrm>
        </p:spPr>
        <p:txBody>
          <a:bodyPr>
            <a:normAutofit fontScale="85000" lnSpcReduction="20000"/>
          </a:bodyPr>
          <a:lstStyle/>
          <a:p>
            <a:pPr marL="0" indent="0">
              <a:buNone/>
            </a:pPr>
            <a:r>
              <a:rPr lang="en-US" dirty="0">
                <a:solidFill>
                  <a:schemeClr val="bg1"/>
                </a:solidFill>
              </a:rPr>
              <a:t>Keep your writing as short as possible</a:t>
            </a:r>
          </a:p>
          <a:p>
            <a:pPr marL="0" indent="0">
              <a:buNone/>
            </a:pPr>
            <a:r>
              <a:rPr lang="en-US" dirty="0">
                <a:solidFill>
                  <a:schemeClr val="bg1"/>
                </a:solidFill>
              </a:rPr>
              <a:t>Avoid wordy language</a:t>
            </a:r>
          </a:p>
          <a:p>
            <a:pPr marL="0" indent="0">
              <a:buNone/>
            </a:pPr>
            <a:endParaRPr lang="en-US" dirty="0">
              <a:solidFill>
                <a:schemeClr val="bg1"/>
              </a:solidFill>
            </a:endParaRPr>
          </a:p>
          <a:p>
            <a:pPr marL="0" indent="0">
              <a:buNone/>
            </a:pPr>
            <a:r>
              <a:rPr lang="en-US" dirty="0">
                <a:solidFill>
                  <a:schemeClr val="bg1"/>
                </a:solidFill>
              </a:rPr>
              <a:t>Examples:</a:t>
            </a:r>
          </a:p>
          <a:p>
            <a:pPr>
              <a:buFontTx/>
              <a:buChar char="-"/>
            </a:pPr>
            <a:endParaRPr lang="en-US" dirty="0">
              <a:solidFill>
                <a:schemeClr val="bg1"/>
              </a:solidFill>
            </a:endParaRPr>
          </a:p>
          <a:p>
            <a:pPr marL="0" indent="0">
              <a:buNone/>
            </a:pPr>
            <a:r>
              <a:rPr lang="en-US" dirty="0">
                <a:solidFill>
                  <a:schemeClr val="bg1"/>
                </a:solidFill>
              </a:rPr>
              <a:t>- A large number of </a:t>
            </a:r>
            <a:r>
              <a:rPr lang="en-US" dirty="0">
                <a:solidFill>
                  <a:schemeClr val="bg1"/>
                </a:solidFill>
                <a:sym typeface="Wingdings" panose="05000000000000000000" pitchFamily="2" charset="2"/>
              </a:rPr>
              <a:t> “Many”</a:t>
            </a:r>
            <a:endParaRPr lang="en-US" dirty="0">
              <a:solidFill>
                <a:schemeClr val="bg1"/>
              </a:solidFill>
            </a:endParaRPr>
          </a:p>
          <a:p>
            <a:pPr marL="0" indent="0">
              <a:buNone/>
            </a:pPr>
            <a:r>
              <a:rPr lang="en-US" dirty="0">
                <a:solidFill>
                  <a:schemeClr val="bg1"/>
                </a:solidFill>
              </a:rPr>
              <a:t>- Prior to that time </a:t>
            </a:r>
            <a:r>
              <a:rPr lang="en-US" dirty="0">
                <a:solidFill>
                  <a:schemeClr val="bg1"/>
                </a:solidFill>
                <a:sym typeface="Wingdings" panose="05000000000000000000" pitchFamily="2" charset="2"/>
              </a:rPr>
              <a:t> “Before”</a:t>
            </a:r>
            <a:endParaRPr lang="en-US" dirty="0">
              <a:solidFill>
                <a:schemeClr val="bg1"/>
              </a:solidFill>
            </a:endParaRPr>
          </a:p>
          <a:p>
            <a:pPr marL="0" indent="0">
              <a:buNone/>
            </a:pPr>
            <a:r>
              <a:rPr lang="en-US" dirty="0">
                <a:solidFill>
                  <a:schemeClr val="bg1"/>
                </a:solidFill>
              </a:rPr>
              <a:t>- In the process of configuring </a:t>
            </a:r>
            <a:r>
              <a:rPr lang="en-US" dirty="0">
                <a:solidFill>
                  <a:schemeClr val="bg1"/>
                </a:solidFill>
                <a:sym typeface="Wingdings" panose="05000000000000000000" pitchFamily="2" charset="2"/>
              </a:rPr>
              <a:t> “When configuring”</a:t>
            </a:r>
            <a:endParaRPr lang="en-US" dirty="0">
              <a:solidFill>
                <a:schemeClr val="bg1"/>
              </a:solidFill>
            </a:endParaRPr>
          </a:p>
          <a:p>
            <a:pPr marL="0" indent="0">
              <a:buNone/>
            </a:pPr>
            <a:r>
              <a:rPr lang="en-US" dirty="0">
                <a:solidFill>
                  <a:schemeClr val="bg1"/>
                </a:solidFill>
              </a:rPr>
              <a:t>- As shown in the access logs </a:t>
            </a:r>
            <a:r>
              <a:rPr lang="en-US" dirty="0">
                <a:solidFill>
                  <a:schemeClr val="bg1"/>
                </a:solidFill>
                <a:sym typeface="Wingdings" panose="05000000000000000000" pitchFamily="2" charset="2"/>
              </a:rPr>
              <a:t> “The access logs show”</a:t>
            </a:r>
            <a:endParaRPr lang="en-US" dirty="0">
              <a:solidFill>
                <a:schemeClr val="bg1"/>
              </a:solidFill>
            </a:endParaRPr>
          </a:p>
          <a:p>
            <a:pPr marL="0" indent="0">
              <a:buNone/>
            </a:pPr>
            <a:r>
              <a:rPr lang="en-US" dirty="0">
                <a:solidFill>
                  <a:schemeClr val="bg1"/>
                </a:solidFill>
              </a:rPr>
              <a:t>- Exhibits the ability </a:t>
            </a:r>
            <a:r>
              <a:rPr lang="en-US" dirty="0">
                <a:solidFill>
                  <a:schemeClr val="bg1"/>
                </a:solidFill>
                <a:sym typeface="Wingdings" panose="05000000000000000000" pitchFamily="2" charset="2"/>
              </a:rPr>
              <a:t> “can”</a:t>
            </a:r>
            <a:endParaRPr lang="en-US" dirty="0">
              <a:solidFill>
                <a:schemeClr val="bg1"/>
              </a:solidFill>
            </a:endParaRPr>
          </a:p>
          <a:p>
            <a:pPr lvl="1">
              <a:buFontTx/>
              <a:buChar char="-"/>
            </a:pPr>
            <a:endParaRPr lang="en-US" dirty="0">
              <a:solidFill>
                <a:schemeClr val="bg1"/>
              </a:solidFill>
            </a:endParaRPr>
          </a:p>
        </p:txBody>
      </p:sp>
    </p:spTree>
    <p:extLst>
      <p:ext uri="{BB962C8B-B14F-4D97-AF65-F5344CB8AC3E}">
        <p14:creationId xmlns:p14="http://schemas.microsoft.com/office/powerpoint/2010/main" val="1493087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Concise documentation</a:t>
            </a:r>
          </a:p>
        </p:txBody>
      </p:sp>
      <p:sp>
        <p:nvSpPr>
          <p:cNvPr id="3" name="Content Placeholder 2"/>
          <p:cNvSpPr>
            <a:spLocks noGrp="1"/>
          </p:cNvSpPr>
          <p:nvPr>
            <p:ph idx="1"/>
          </p:nvPr>
        </p:nvSpPr>
        <p:spPr>
          <a:xfrm>
            <a:off x="998249" y="1239983"/>
            <a:ext cx="8534400" cy="3609108"/>
          </a:xfrm>
        </p:spPr>
        <p:txBody>
          <a:bodyPr>
            <a:normAutofit/>
          </a:bodyPr>
          <a:lstStyle/>
          <a:p>
            <a:pPr marL="0" indent="0">
              <a:buNone/>
            </a:pPr>
            <a:r>
              <a:rPr lang="en-US" dirty="0">
                <a:solidFill>
                  <a:schemeClr val="bg1"/>
                </a:solidFill>
              </a:rPr>
              <a:t>Avoid long, run-on sentences</a:t>
            </a:r>
          </a:p>
          <a:p>
            <a:pPr marL="0" indent="0">
              <a:buNone/>
            </a:pPr>
            <a:endParaRPr lang="en-US" dirty="0">
              <a:solidFill>
                <a:schemeClr val="bg1"/>
              </a:solidFill>
            </a:endParaRPr>
          </a:p>
          <a:p>
            <a:pPr marL="0" indent="0">
              <a:buNone/>
            </a:pPr>
            <a:r>
              <a:rPr lang="en-US" dirty="0">
                <a:solidFill>
                  <a:schemeClr val="bg1"/>
                </a:solidFill>
              </a:rPr>
              <a:t>Example:</a:t>
            </a:r>
          </a:p>
          <a:p>
            <a:pPr marL="0" indent="0">
              <a:buNone/>
            </a:pPr>
            <a:r>
              <a:rPr lang="en-US" dirty="0">
                <a:solidFill>
                  <a:schemeClr val="bg1"/>
                </a:solidFill>
              </a:rPr>
              <a:t>"To obtain maximum performance from your computer, you should endeavor to follow the maintenance program furnished in the manual accompanying your computer.“</a:t>
            </a:r>
          </a:p>
        </p:txBody>
      </p:sp>
    </p:spTree>
    <p:extLst>
      <p:ext uri="{BB962C8B-B14F-4D97-AF65-F5344CB8AC3E}">
        <p14:creationId xmlns:p14="http://schemas.microsoft.com/office/powerpoint/2010/main" val="1580202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Concise documentation</a:t>
            </a:r>
          </a:p>
        </p:txBody>
      </p:sp>
      <p:sp>
        <p:nvSpPr>
          <p:cNvPr id="3" name="Content Placeholder 2"/>
          <p:cNvSpPr>
            <a:spLocks noGrp="1"/>
          </p:cNvSpPr>
          <p:nvPr>
            <p:ph idx="1"/>
          </p:nvPr>
        </p:nvSpPr>
        <p:spPr>
          <a:xfrm>
            <a:off x="998249" y="1997365"/>
            <a:ext cx="8534400" cy="3609108"/>
          </a:xfrm>
        </p:spPr>
        <p:txBody>
          <a:bodyPr>
            <a:normAutofit/>
          </a:bodyPr>
          <a:lstStyle/>
          <a:p>
            <a:pPr marL="0" indent="0">
              <a:buNone/>
            </a:pPr>
            <a:r>
              <a:rPr lang="en-US" dirty="0">
                <a:solidFill>
                  <a:schemeClr val="bg1"/>
                </a:solidFill>
              </a:rPr>
              <a:t>Avoid long, run-on sentences</a:t>
            </a:r>
          </a:p>
          <a:p>
            <a:pPr marL="0" indent="0">
              <a:buNone/>
            </a:pPr>
            <a:endParaRPr lang="en-US" dirty="0">
              <a:solidFill>
                <a:schemeClr val="bg1"/>
              </a:solidFill>
            </a:endParaRPr>
          </a:p>
          <a:p>
            <a:pPr marL="0" indent="0">
              <a:buNone/>
            </a:pPr>
            <a:r>
              <a:rPr lang="en-US" dirty="0">
                <a:solidFill>
                  <a:schemeClr val="bg1"/>
                </a:solidFill>
              </a:rPr>
              <a:t>Example:</a:t>
            </a:r>
          </a:p>
          <a:p>
            <a:pPr marL="0" indent="0">
              <a:buNone/>
            </a:pPr>
            <a:r>
              <a:rPr lang="en-US" dirty="0">
                <a:solidFill>
                  <a:schemeClr val="bg1"/>
                </a:solidFill>
              </a:rPr>
              <a:t>"To obtain maximum performance from your computer, you should endeavor to follow the maintenance program furnished in the manual accompanying your computer.“</a:t>
            </a:r>
          </a:p>
          <a:p>
            <a:pPr marL="0" indent="0">
              <a:buNone/>
            </a:pPr>
            <a:endParaRPr lang="en-US" dirty="0">
              <a:solidFill>
                <a:schemeClr val="bg1"/>
              </a:solidFill>
            </a:endParaRPr>
          </a:p>
          <a:p>
            <a:pPr marL="0" indent="0">
              <a:buNone/>
            </a:pPr>
            <a:r>
              <a:rPr lang="en-US" dirty="0">
                <a:solidFill>
                  <a:schemeClr val="bg1"/>
                </a:solidFill>
              </a:rPr>
              <a:t>“To enhance your computer's performance, follow the manual's maintenance program.”</a:t>
            </a:r>
          </a:p>
          <a:p>
            <a:pPr lvl="1">
              <a:buFontTx/>
              <a:buChar char="-"/>
            </a:pPr>
            <a:endParaRPr lang="en-US" dirty="0">
              <a:solidFill>
                <a:schemeClr val="bg1"/>
              </a:solidFill>
            </a:endParaRPr>
          </a:p>
        </p:txBody>
      </p:sp>
    </p:spTree>
    <p:extLst>
      <p:ext uri="{BB962C8B-B14F-4D97-AF65-F5344CB8AC3E}">
        <p14:creationId xmlns:p14="http://schemas.microsoft.com/office/powerpoint/2010/main" val="556287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Your audience</a:t>
            </a:r>
          </a:p>
        </p:txBody>
      </p:sp>
      <p:sp>
        <p:nvSpPr>
          <p:cNvPr id="3" name="Content Placeholder 2"/>
          <p:cNvSpPr>
            <a:spLocks noGrp="1"/>
          </p:cNvSpPr>
          <p:nvPr>
            <p:ph idx="1"/>
          </p:nvPr>
        </p:nvSpPr>
        <p:spPr>
          <a:xfrm>
            <a:off x="998249" y="1644070"/>
            <a:ext cx="8534400" cy="4428255"/>
          </a:xfrm>
        </p:spPr>
        <p:txBody>
          <a:bodyPr>
            <a:normAutofit/>
          </a:bodyPr>
          <a:lstStyle/>
          <a:p>
            <a:pPr>
              <a:buFontTx/>
              <a:buChar char="-"/>
            </a:pPr>
            <a:r>
              <a:rPr lang="en-US" dirty="0">
                <a:solidFill>
                  <a:schemeClr val="bg1"/>
                </a:solidFill>
              </a:rPr>
              <a:t>Who are you writing for?</a:t>
            </a:r>
          </a:p>
          <a:p>
            <a:pPr lvl="1">
              <a:buFontTx/>
              <a:buChar char="-"/>
            </a:pPr>
            <a:r>
              <a:rPr lang="en-US" dirty="0">
                <a:solidFill>
                  <a:schemeClr val="bg1"/>
                </a:solidFill>
              </a:rPr>
              <a:t>Colleagues</a:t>
            </a:r>
          </a:p>
          <a:p>
            <a:pPr lvl="1">
              <a:buFontTx/>
              <a:buChar char="-"/>
            </a:pPr>
            <a:r>
              <a:rPr lang="en-US" dirty="0">
                <a:solidFill>
                  <a:schemeClr val="bg1"/>
                </a:solidFill>
              </a:rPr>
              <a:t>Users</a:t>
            </a:r>
          </a:p>
          <a:p>
            <a:pPr lvl="1">
              <a:buFontTx/>
              <a:buChar char="-"/>
            </a:pPr>
            <a:r>
              <a:rPr lang="en-US" dirty="0">
                <a:solidFill>
                  <a:schemeClr val="bg1"/>
                </a:solidFill>
              </a:rPr>
              <a:t>Managers</a:t>
            </a:r>
          </a:p>
          <a:p>
            <a:pPr lvl="1">
              <a:buFontTx/>
              <a:buChar char="-"/>
            </a:pPr>
            <a:r>
              <a:rPr lang="en-US" dirty="0">
                <a:solidFill>
                  <a:schemeClr val="bg1"/>
                </a:solidFill>
              </a:rPr>
              <a:t>Customers</a:t>
            </a:r>
          </a:p>
          <a:p>
            <a:pPr lvl="1">
              <a:buFontTx/>
              <a:buChar char="-"/>
            </a:pPr>
            <a:r>
              <a:rPr lang="en-US" dirty="0">
                <a:solidFill>
                  <a:schemeClr val="bg1"/>
                </a:solidFill>
              </a:rPr>
              <a:t>Teacher</a:t>
            </a:r>
          </a:p>
          <a:p>
            <a:pPr lvl="1">
              <a:buFontTx/>
              <a:buChar char="-"/>
            </a:pPr>
            <a:r>
              <a:rPr lang="en-US" dirty="0">
                <a:solidFill>
                  <a:schemeClr val="bg1"/>
                </a:solidFill>
              </a:rPr>
              <a:t>Students</a:t>
            </a:r>
          </a:p>
          <a:p>
            <a:pPr lvl="1">
              <a:buFontTx/>
              <a:buChar char="-"/>
            </a:pPr>
            <a:r>
              <a:rPr lang="en-US" dirty="0">
                <a:solidFill>
                  <a:schemeClr val="bg1"/>
                </a:solidFill>
              </a:rPr>
              <a:t>Who else?</a:t>
            </a:r>
          </a:p>
          <a:p>
            <a:pPr>
              <a:buFontTx/>
              <a:buChar char="-"/>
            </a:pPr>
            <a:r>
              <a:rPr lang="en-US" dirty="0">
                <a:solidFill>
                  <a:schemeClr val="bg1"/>
                </a:solidFill>
              </a:rPr>
              <a:t>Documentation should be tailored to the </a:t>
            </a:r>
            <a:r>
              <a:rPr lang="en-US" u="sng" dirty="0">
                <a:solidFill>
                  <a:schemeClr val="bg1"/>
                </a:solidFill>
              </a:rPr>
              <a:t>expected grammatical, language, and technical level</a:t>
            </a:r>
            <a:r>
              <a:rPr lang="en-US" dirty="0">
                <a:solidFill>
                  <a:schemeClr val="bg1"/>
                </a:solidFill>
              </a:rPr>
              <a:t> of your audience</a:t>
            </a:r>
          </a:p>
        </p:txBody>
      </p:sp>
    </p:spTree>
    <p:extLst>
      <p:ext uri="{BB962C8B-B14F-4D97-AF65-F5344CB8AC3E}">
        <p14:creationId xmlns:p14="http://schemas.microsoft.com/office/powerpoint/2010/main" val="3406747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Your audience</a:t>
            </a:r>
          </a:p>
        </p:txBody>
      </p:sp>
      <p:sp>
        <p:nvSpPr>
          <p:cNvPr id="3" name="Content Placeholder 2"/>
          <p:cNvSpPr>
            <a:spLocks noGrp="1"/>
          </p:cNvSpPr>
          <p:nvPr>
            <p:ph idx="1"/>
          </p:nvPr>
        </p:nvSpPr>
        <p:spPr>
          <a:xfrm>
            <a:off x="998249" y="1997365"/>
            <a:ext cx="8534400" cy="3609108"/>
          </a:xfrm>
        </p:spPr>
        <p:txBody>
          <a:bodyPr>
            <a:normAutofit fontScale="92500" lnSpcReduction="20000"/>
          </a:bodyPr>
          <a:lstStyle/>
          <a:p>
            <a:pPr marL="0" indent="0">
              <a:buNone/>
            </a:pPr>
            <a:r>
              <a:rPr lang="en-US" dirty="0">
                <a:solidFill>
                  <a:schemeClr val="bg1"/>
                </a:solidFill>
              </a:rPr>
              <a:t>Example – Locating a document</a:t>
            </a:r>
          </a:p>
          <a:p>
            <a:pPr marL="0" indent="0">
              <a:buNone/>
            </a:pPr>
            <a:endParaRPr lang="en-US" dirty="0">
              <a:solidFill>
                <a:schemeClr val="bg1"/>
              </a:solidFill>
            </a:endParaRPr>
          </a:p>
          <a:p>
            <a:pPr>
              <a:buFontTx/>
              <a:buChar char="-"/>
            </a:pPr>
            <a:r>
              <a:rPr lang="en-US" dirty="0">
                <a:solidFill>
                  <a:schemeClr val="bg1"/>
                </a:solidFill>
              </a:rPr>
              <a:t>IT colleagues</a:t>
            </a:r>
          </a:p>
          <a:p>
            <a:pPr lvl="1">
              <a:buFontTx/>
              <a:buChar char="-"/>
            </a:pPr>
            <a:r>
              <a:rPr lang="en-US" dirty="0">
                <a:solidFill>
                  <a:schemeClr val="bg1"/>
                </a:solidFill>
              </a:rPr>
              <a:t>“The data spreadsheet document is located in C:/Windows/common/data/”</a:t>
            </a:r>
          </a:p>
          <a:p>
            <a:pPr>
              <a:buFontTx/>
              <a:buChar char="-"/>
            </a:pPr>
            <a:r>
              <a:rPr lang="en-US" dirty="0">
                <a:solidFill>
                  <a:schemeClr val="bg1"/>
                </a:solidFill>
              </a:rPr>
              <a:t>Users</a:t>
            </a:r>
          </a:p>
          <a:p>
            <a:pPr lvl="1">
              <a:buFontTx/>
              <a:buChar char="-"/>
            </a:pPr>
            <a:r>
              <a:rPr lang="en-US" dirty="0">
                <a:solidFill>
                  <a:schemeClr val="bg1"/>
                </a:solidFill>
              </a:rPr>
              <a:t>“Click the square Windows icon in the bottom left corner of your screen. Type ‘File Explorer’ and press the Enter key. Click on the ‘This PC’ icon on the left-hand side of the screen. Double-click the ‘Windows (C:</a:t>
            </a:r>
            <a:r>
              <a:rPr lang="en-US" dirty="0">
                <a:solidFill>
                  <a:schemeClr val="bg1"/>
                </a:solidFill>
                <a:sym typeface="Wingdings" panose="05000000000000000000" pitchFamily="2" charset="2"/>
              </a:rPr>
              <a:t>)’ Folder. Double-click the ‘common’ folder. Double click the ‘data’ folder. The data spreadsheet document is now on screen. Double-click it to open the document.”</a:t>
            </a:r>
            <a:endParaRPr lang="en-US" dirty="0">
              <a:solidFill>
                <a:schemeClr val="bg1"/>
              </a:solidFill>
            </a:endParaRPr>
          </a:p>
        </p:txBody>
      </p:sp>
    </p:spTree>
    <p:extLst>
      <p:ext uri="{BB962C8B-B14F-4D97-AF65-F5344CB8AC3E}">
        <p14:creationId xmlns:p14="http://schemas.microsoft.com/office/powerpoint/2010/main" val="1190073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Your audience</a:t>
            </a:r>
          </a:p>
        </p:txBody>
      </p:sp>
      <p:sp>
        <p:nvSpPr>
          <p:cNvPr id="3" name="Content Placeholder 2"/>
          <p:cNvSpPr>
            <a:spLocks noGrp="1"/>
          </p:cNvSpPr>
          <p:nvPr>
            <p:ph idx="1"/>
          </p:nvPr>
        </p:nvSpPr>
        <p:spPr>
          <a:xfrm>
            <a:off x="998249" y="1482571"/>
            <a:ext cx="8534400" cy="4891596"/>
          </a:xfrm>
        </p:spPr>
        <p:txBody>
          <a:bodyPr numCol="2">
            <a:normAutofit/>
          </a:bodyPr>
          <a:lstStyle/>
          <a:p>
            <a:pPr marL="0" indent="0">
              <a:buNone/>
            </a:pPr>
            <a:r>
              <a:rPr lang="en-US" dirty="0">
                <a:solidFill>
                  <a:schemeClr val="bg1"/>
                </a:solidFill>
              </a:rPr>
              <a:t>Formal vs Informal writing</a:t>
            </a:r>
          </a:p>
          <a:p>
            <a:pPr marL="0" indent="0">
              <a:buNone/>
            </a:pPr>
            <a:endParaRPr lang="en-US" dirty="0">
              <a:solidFill>
                <a:schemeClr val="bg1"/>
              </a:solidFill>
            </a:endParaRPr>
          </a:p>
          <a:p>
            <a:pPr marL="0" indent="0">
              <a:buNone/>
            </a:pPr>
            <a:r>
              <a:rPr lang="en-US" dirty="0">
                <a:solidFill>
                  <a:schemeClr val="bg1"/>
                </a:solidFill>
              </a:rPr>
              <a:t>Traditionally Formal Writing:</a:t>
            </a:r>
          </a:p>
          <a:p>
            <a:pPr>
              <a:buFontTx/>
              <a:buChar char="-"/>
            </a:pPr>
            <a:r>
              <a:rPr lang="en-US" dirty="0">
                <a:solidFill>
                  <a:schemeClr val="bg1"/>
                </a:solidFill>
              </a:rPr>
              <a:t>Third person </a:t>
            </a:r>
          </a:p>
          <a:p>
            <a:pPr>
              <a:buFontTx/>
              <a:buChar char="-"/>
            </a:pPr>
            <a:r>
              <a:rPr lang="en-US" dirty="0">
                <a:solidFill>
                  <a:schemeClr val="bg1"/>
                </a:solidFill>
              </a:rPr>
              <a:t>Less emotional</a:t>
            </a:r>
          </a:p>
          <a:p>
            <a:pPr>
              <a:buFontTx/>
              <a:buChar char="-"/>
            </a:pPr>
            <a:r>
              <a:rPr lang="en-US" dirty="0">
                <a:solidFill>
                  <a:schemeClr val="bg1"/>
                </a:solidFill>
              </a:rPr>
              <a:t>More technical/specific</a:t>
            </a:r>
          </a:p>
          <a:p>
            <a:pPr>
              <a:buFontTx/>
              <a:buChar char="-"/>
            </a:pPr>
            <a:r>
              <a:rPr lang="en-US" dirty="0">
                <a:solidFill>
                  <a:schemeClr val="bg1"/>
                </a:solidFill>
              </a:rPr>
              <a:t>Proper referencing</a:t>
            </a:r>
          </a:p>
          <a:p>
            <a:pPr>
              <a:buFontTx/>
              <a:buChar char="-"/>
            </a:pPr>
            <a:r>
              <a:rPr lang="en-US" dirty="0">
                <a:solidFill>
                  <a:schemeClr val="bg1"/>
                </a:solidFill>
              </a:rPr>
              <a:t>Objective-driven</a:t>
            </a:r>
          </a:p>
          <a:p>
            <a:pPr>
              <a:buFontTx/>
              <a:buChar char="-"/>
            </a:pPr>
            <a:r>
              <a:rPr lang="en-US" dirty="0">
                <a:solidFill>
                  <a:schemeClr val="bg1"/>
                </a:solidFill>
              </a:rPr>
              <a:t>Avoid slang and jargon</a:t>
            </a:r>
          </a:p>
          <a:p>
            <a:pPr>
              <a:buFontTx/>
              <a:buChar char="-"/>
            </a:pPr>
            <a:r>
              <a:rPr lang="en-US" dirty="0">
                <a:solidFill>
                  <a:schemeClr val="bg1"/>
                </a:solidFill>
              </a:rPr>
              <a:t>Full sentences and proper grammar</a:t>
            </a:r>
          </a:p>
          <a:p>
            <a:pPr>
              <a:buFontTx/>
              <a:buChar char="-"/>
            </a:pP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Traditionally Informal Writing:</a:t>
            </a:r>
          </a:p>
          <a:p>
            <a:pPr>
              <a:buFontTx/>
              <a:buChar char="-"/>
            </a:pPr>
            <a:r>
              <a:rPr lang="en-US" dirty="0">
                <a:solidFill>
                  <a:schemeClr val="bg1"/>
                </a:solidFill>
              </a:rPr>
              <a:t>1</a:t>
            </a:r>
            <a:r>
              <a:rPr lang="en-US" baseline="30000" dirty="0">
                <a:solidFill>
                  <a:schemeClr val="bg1"/>
                </a:solidFill>
              </a:rPr>
              <a:t>st</a:t>
            </a:r>
            <a:r>
              <a:rPr lang="en-US" dirty="0">
                <a:solidFill>
                  <a:schemeClr val="bg1"/>
                </a:solidFill>
              </a:rPr>
              <a:t> and 2</a:t>
            </a:r>
            <a:r>
              <a:rPr lang="en-US" baseline="30000" dirty="0">
                <a:solidFill>
                  <a:schemeClr val="bg1"/>
                </a:solidFill>
              </a:rPr>
              <a:t>nd</a:t>
            </a:r>
            <a:r>
              <a:rPr lang="en-US" dirty="0">
                <a:solidFill>
                  <a:schemeClr val="bg1"/>
                </a:solidFill>
              </a:rPr>
              <a:t> person</a:t>
            </a:r>
          </a:p>
          <a:p>
            <a:pPr>
              <a:buFontTx/>
              <a:buChar char="-"/>
            </a:pPr>
            <a:r>
              <a:rPr lang="en-US" dirty="0">
                <a:solidFill>
                  <a:schemeClr val="bg1"/>
                </a:solidFill>
              </a:rPr>
              <a:t>More emotion permissible</a:t>
            </a:r>
          </a:p>
          <a:p>
            <a:pPr>
              <a:buFontTx/>
              <a:buChar char="-"/>
            </a:pPr>
            <a:r>
              <a:rPr lang="en-US" dirty="0">
                <a:solidFill>
                  <a:schemeClr val="bg1"/>
                </a:solidFill>
              </a:rPr>
              <a:t>Less technical/specific</a:t>
            </a:r>
          </a:p>
          <a:p>
            <a:pPr>
              <a:buFontTx/>
              <a:buChar char="-"/>
            </a:pPr>
            <a:r>
              <a:rPr lang="en-US" dirty="0">
                <a:solidFill>
                  <a:schemeClr val="bg1"/>
                </a:solidFill>
              </a:rPr>
              <a:t>Less need for references**</a:t>
            </a:r>
          </a:p>
          <a:p>
            <a:pPr>
              <a:buFontTx/>
              <a:buChar char="-"/>
            </a:pPr>
            <a:r>
              <a:rPr lang="en-US" dirty="0">
                <a:solidFill>
                  <a:schemeClr val="bg1"/>
                </a:solidFill>
              </a:rPr>
              <a:t>Subjective-driven</a:t>
            </a:r>
          </a:p>
          <a:p>
            <a:pPr>
              <a:buFontTx/>
              <a:buChar char="-"/>
            </a:pPr>
            <a:r>
              <a:rPr lang="en-US" dirty="0">
                <a:solidFill>
                  <a:schemeClr val="bg1"/>
                </a:solidFill>
              </a:rPr>
              <a:t>Use of slang and jargon</a:t>
            </a:r>
          </a:p>
          <a:p>
            <a:pPr>
              <a:buFontTx/>
              <a:buChar char="-"/>
            </a:pPr>
            <a:r>
              <a:rPr lang="en-US" dirty="0">
                <a:solidFill>
                  <a:schemeClr val="bg1"/>
                </a:solidFill>
              </a:rPr>
              <a:t>Point form / less rigid structure</a:t>
            </a:r>
          </a:p>
          <a:p>
            <a:pPr marL="0" indent="0">
              <a:buNone/>
            </a:pPr>
            <a:endParaRPr lang="en-US" dirty="0">
              <a:solidFill>
                <a:schemeClr val="bg1"/>
              </a:solidFill>
            </a:endParaRPr>
          </a:p>
        </p:txBody>
      </p:sp>
    </p:spTree>
    <p:extLst>
      <p:ext uri="{BB962C8B-B14F-4D97-AF65-F5344CB8AC3E}">
        <p14:creationId xmlns:p14="http://schemas.microsoft.com/office/powerpoint/2010/main" val="665930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Your audience</a:t>
            </a:r>
          </a:p>
        </p:txBody>
      </p:sp>
      <p:sp>
        <p:nvSpPr>
          <p:cNvPr id="3" name="Content Placeholder 2"/>
          <p:cNvSpPr>
            <a:spLocks noGrp="1"/>
          </p:cNvSpPr>
          <p:nvPr>
            <p:ph idx="1"/>
          </p:nvPr>
        </p:nvSpPr>
        <p:spPr>
          <a:xfrm>
            <a:off x="998249" y="1644070"/>
            <a:ext cx="8534400" cy="4428255"/>
          </a:xfrm>
        </p:spPr>
        <p:txBody>
          <a:bodyPr>
            <a:normAutofit/>
          </a:bodyPr>
          <a:lstStyle/>
          <a:p>
            <a:pPr marL="0" indent="0">
              <a:buNone/>
            </a:pPr>
            <a:r>
              <a:rPr lang="en-US" dirty="0">
                <a:solidFill>
                  <a:schemeClr val="bg1"/>
                </a:solidFill>
              </a:rPr>
              <a:t>Formal vs Informal Writing</a:t>
            </a:r>
          </a:p>
          <a:p>
            <a:pPr>
              <a:buFontTx/>
              <a:buChar char="-"/>
            </a:pPr>
            <a:r>
              <a:rPr lang="en-US" dirty="0">
                <a:solidFill>
                  <a:schemeClr val="bg1"/>
                </a:solidFill>
              </a:rPr>
              <a:t>When is it generally appropriate to use formal? Informal?</a:t>
            </a:r>
          </a:p>
          <a:p>
            <a:pPr>
              <a:buFontTx/>
              <a:buChar char="-"/>
            </a:pPr>
            <a:r>
              <a:rPr lang="en-US" dirty="0">
                <a:solidFill>
                  <a:schemeClr val="bg1"/>
                </a:solidFill>
              </a:rPr>
              <a:t>Are the two mutually exclusive?</a:t>
            </a:r>
          </a:p>
          <a:p>
            <a:pPr>
              <a:buFontTx/>
              <a:buChar char="-"/>
            </a:pPr>
            <a:r>
              <a:rPr lang="en-US" dirty="0">
                <a:solidFill>
                  <a:schemeClr val="bg1"/>
                </a:solidFill>
              </a:rPr>
              <a:t>How might we mix the two? When would this be appropriate?</a:t>
            </a:r>
          </a:p>
          <a:p>
            <a:pPr>
              <a:buFontTx/>
              <a:buChar char="-"/>
            </a:pPr>
            <a:r>
              <a:rPr lang="en-US" dirty="0">
                <a:solidFill>
                  <a:schemeClr val="bg1"/>
                </a:solidFill>
              </a:rPr>
              <a:t>When should we NEVER mix the two?</a:t>
            </a:r>
          </a:p>
        </p:txBody>
      </p:sp>
    </p:spTree>
    <p:extLst>
      <p:ext uri="{BB962C8B-B14F-4D97-AF65-F5344CB8AC3E}">
        <p14:creationId xmlns:p14="http://schemas.microsoft.com/office/powerpoint/2010/main" val="3503240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Formatting</a:t>
            </a:r>
          </a:p>
        </p:txBody>
      </p:sp>
      <p:sp>
        <p:nvSpPr>
          <p:cNvPr id="3" name="Content Placeholder 2"/>
          <p:cNvSpPr>
            <a:spLocks noGrp="1"/>
          </p:cNvSpPr>
          <p:nvPr>
            <p:ph idx="1"/>
          </p:nvPr>
        </p:nvSpPr>
        <p:spPr>
          <a:xfrm>
            <a:off x="998249" y="1997365"/>
            <a:ext cx="8534400" cy="3609108"/>
          </a:xfrm>
        </p:spPr>
        <p:txBody>
          <a:bodyPr>
            <a:normAutofit/>
          </a:bodyPr>
          <a:lstStyle/>
          <a:p>
            <a:pPr marL="0" indent="0">
              <a:buNone/>
            </a:pPr>
            <a:r>
              <a:rPr lang="en-US" dirty="0">
                <a:solidFill>
                  <a:schemeClr val="bg1"/>
                </a:solidFill>
              </a:rPr>
              <a:t>Titles and Headings</a:t>
            </a:r>
          </a:p>
          <a:p>
            <a:pPr>
              <a:buFontTx/>
              <a:buChar char="-"/>
            </a:pPr>
            <a:r>
              <a:rPr lang="en-US" dirty="0">
                <a:solidFill>
                  <a:schemeClr val="bg1"/>
                </a:solidFill>
              </a:rPr>
              <a:t>Documents should be broken down and organized with appropriate titles, headings, and sub-headings as necessary</a:t>
            </a:r>
          </a:p>
          <a:p>
            <a:pPr>
              <a:buFontTx/>
              <a:buChar char="-"/>
            </a:pPr>
            <a:r>
              <a:rPr lang="en-US" dirty="0">
                <a:solidFill>
                  <a:schemeClr val="bg1"/>
                </a:solidFill>
              </a:rPr>
              <a:t>This helps the reader follow along easily without getting lost</a:t>
            </a:r>
          </a:p>
          <a:p>
            <a:pPr>
              <a:buFontTx/>
              <a:buChar char="-"/>
            </a:pPr>
            <a:r>
              <a:rPr lang="en-US" dirty="0">
                <a:solidFill>
                  <a:schemeClr val="bg1"/>
                </a:solidFill>
              </a:rPr>
              <a:t>Titles and headings should follow logically</a:t>
            </a:r>
          </a:p>
          <a:p>
            <a:pPr>
              <a:buFontTx/>
              <a:buChar char="-"/>
            </a:pPr>
            <a:r>
              <a:rPr lang="en-US" dirty="0">
                <a:solidFill>
                  <a:schemeClr val="bg1"/>
                </a:solidFill>
              </a:rPr>
              <a:t>Use different sizes of font, underlines, and italics to denote importance of headings</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06206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skills</a:t>
            </a:r>
          </a:p>
        </p:txBody>
      </p:sp>
      <p:sp>
        <p:nvSpPr>
          <p:cNvPr id="3" name="Content Placeholder 2"/>
          <p:cNvSpPr>
            <a:spLocks noGrp="1"/>
          </p:cNvSpPr>
          <p:nvPr>
            <p:ph idx="1"/>
          </p:nvPr>
        </p:nvSpPr>
        <p:spPr>
          <a:xfrm>
            <a:off x="998249" y="1062180"/>
            <a:ext cx="10242406" cy="4821384"/>
          </a:xfrm>
        </p:spPr>
        <p:txBody>
          <a:bodyPr>
            <a:normAutofit/>
          </a:bodyPr>
          <a:lstStyle/>
          <a:p>
            <a:pPr>
              <a:buFontTx/>
              <a:buChar char="-"/>
            </a:pPr>
            <a:r>
              <a:rPr lang="en-US" dirty="0">
                <a:solidFill>
                  <a:schemeClr val="bg1"/>
                </a:solidFill>
              </a:rPr>
              <a:t>Practice</a:t>
            </a:r>
          </a:p>
          <a:p>
            <a:pPr lvl="1">
              <a:buFontTx/>
              <a:buChar char="-"/>
            </a:pPr>
            <a:r>
              <a:rPr lang="en-US" dirty="0">
                <a:solidFill>
                  <a:schemeClr val="bg1"/>
                </a:solidFill>
              </a:rPr>
              <a:t>Prepare, memorize, rehearse</a:t>
            </a:r>
          </a:p>
          <a:p>
            <a:pPr>
              <a:buFontTx/>
              <a:buChar char="-"/>
            </a:pPr>
            <a:r>
              <a:rPr lang="en-US" dirty="0">
                <a:solidFill>
                  <a:schemeClr val="bg1"/>
                </a:solidFill>
              </a:rPr>
              <a:t>Slow down</a:t>
            </a:r>
          </a:p>
          <a:p>
            <a:pPr lvl="1">
              <a:buFontTx/>
              <a:buChar char="-"/>
            </a:pPr>
            <a:r>
              <a:rPr lang="en-US" dirty="0">
                <a:solidFill>
                  <a:schemeClr val="bg1"/>
                </a:solidFill>
              </a:rPr>
              <a:t>Pauses and Deep breaths</a:t>
            </a:r>
          </a:p>
          <a:p>
            <a:pPr>
              <a:buFontTx/>
              <a:buChar char="-"/>
            </a:pPr>
            <a:r>
              <a:rPr lang="en-US" dirty="0">
                <a:solidFill>
                  <a:schemeClr val="bg1"/>
                </a:solidFill>
              </a:rPr>
              <a:t>Stance and Movement</a:t>
            </a:r>
          </a:p>
          <a:p>
            <a:pPr>
              <a:buFontTx/>
              <a:buChar char="-"/>
            </a:pPr>
            <a:r>
              <a:rPr lang="en-US" dirty="0">
                <a:solidFill>
                  <a:schemeClr val="bg1"/>
                </a:solidFill>
              </a:rPr>
              <a:t>“Stage Presence”</a:t>
            </a:r>
          </a:p>
          <a:p>
            <a:pPr>
              <a:buFontTx/>
              <a:buChar char="-"/>
            </a:pPr>
            <a:r>
              <a:rPr lang="en-US" dirty="0">
                <a:solidFill>
                  <a:schemeClr val="bg1"/>
                </a:solidFill>
              </a:rPr>
              <a:t>Presentation tools</a:t>
            </a:r>
          </a:p>
          <a:p>
            <a:pPr lvl="1">
              <a:buFontTx/>
              <a:buChar char="-"/>
            </a:pPr>
            <a:r>
              <a:rPr lang="en-US" dirty="0">
                <a:solidFill>
                  <a:schemeClr val="bg1"/>
                </a:solidFill>
              </a:rPr>
              <a:t>Notes / Cue cards</a:t>
            </a:r>
          </a:p>
          <a:p>
            <a:pPr lvl="1">
              <a:buFontTx/>
              <a:buChar char="-"/>
            </a:pPr>
            <a:r>
              <a:rPr lang="en-US" dirty="0">
                <a:solidFill>
                  <a:schemeClr val="bg1"/>
                </a:solidFill>
              </a:rPr>
              <a:t>Power Point</a:t>
            </a:r>
          </a:p>
          <a:p>
            <a:pPr>
              <a:buFontTx/>
              <a:buChar char="-"/>
            </a:pPr>
            <a:r>
              <a:rPr lang="en-US" dirty="0">
                <a:solidFill>
                  <a:schemeClr val="bg1"/>
                </a:solidFill>
              </a:rPr>
              <a:t>Advanced Techniques</a:t>
            </a:r>
          </a:p>
        </p:txBody>
      </p:sp>
    </p:spTree>
    <p:extLst>
      <p:ext uri="{BB962C8B-B14F-4D97-AF65-F5344CB8AC3E}">
        <p14:creationId xmlns:p14="http://schemas.microsoft.com/office/powerpoint/2010/main" val="1123714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Formatting</a:t>
            </a:r>
          </a:p>
        </p:txBody>
      </p:sp>
      <p:sp>
        <p:nvSpPr>
          <p:cNvPr id="3" name="Content Placeholder 2"/>
          <p:cNvSpPr>
            <a:spLocks noGrp="1"/>
          </p:cNvSpPr>
          <p:nvPr>
            <p:ph idx="1"/>
          </p:nvPr>
        </p:nvSpPr>
        <p:spPr>
          <a:xfrm>
            <a:off x="998248" y="1997365"/>
            <a:ext cx="9541699" cy="4278990"/>
          </a:xfrm>
        </p:spPr>
        <p:txBody>
          <a:bodyPr>
            <a:normAutofit fontScale="77500" lnSpcReduction="20000"/>
          </a:bodyPr>
          <a:lstStyle/>
          <a:p>
            <a:pPr marL="0" indent="0">
              <a:buNone/>
            </a:pPr>
            <a:r>
              <a:rPr lang="en-US" dirty="0">
                <a:solidFill>
                  <a:schemeClr val="bg1"/>
                </a:solidFill>
              </a:rPr>
              <a:t>Titles and Headings Example:</a:t>
            </a:r>
          </a:p>
          <a:p>
            <a:pPr marL="0" indent="0">
              <a:buNone/>
            </a:pPr>
            <a:endParaRPr lang="en-US" dirty="0">
              <a:solidFill>
                <a:schemeClr val="bg1"/>
              </a:solidFill>
            </a:endParaRPr>
          </a:p>
          <a:p>
            <a:pPr marL="0" indent="0">
              <a:buNone/>
            </a:pPr>
            <a:r>
              <a:rPr lang="en-US" sz="2400" u="sng" dirty="0">
                <a:solidFill>
                  <a:schemeClr val="bg1"/>
                </a:solidFill>
              </a:rPr>
              <a:t>Installing a Mouse</a:t>
            </a:r>
          </a:p>
          <a:p>
            <a:pPr marL="0" indent="0">
              <a:buNone/>
            </a:pPr>
            <a:r>
              <a:rPr lang="en-US" dirty="0">
                <a:solidFill>
                  <a:schemeClr val="bg1"/>
                </a:solidFill>
              </a:rPr>
              <a:t>	</a:t>
            </a:r>
            <a:r>
              <a:rPr lang="en-US" sz="1900" u="sng" dirty="0">
                <a:solidFill>
                  <a:schemeClr val="bg1"/>
                </a:solidFill>
              </a:rPr>
              <a:t>Part 1 – Unpacking</a:t>
            </a:r>
          </a:p>
          <a:p>
            <a:pPr marL="0" indent="0">
              <a:buNone/>
            </a:pPr>
            <a:r>
              <a:rPr lang="en-US" sz="1900" dirty="0">
                <a:solidFill>
                  <a:schemeClr val="bg1"/>
                </a:solidFill>
              </a:rPr>
              <a:t>	Carefully remove mouse and cable from packaging. If using scissors, take care to avoid cutting 	through the mouse cable.</a:t>
            </a:r>
          </a:p>
          <a:p>
            <a:pPr marL="0" indent="0">
              <a:buNone/>
            </a:pPr>
            <a:r>
              <a:rPr lang="en-US" sz="1900" dirty="0">
                <a:solidFill>
                  <a:schemeClr val="bg1"/>
                </a:solidFill>
              </a:rPr>
              <a:t>	</a:t>
            </a:r>
            <a:r>
              <a:rPr lang="en-US" sz="1900" u="sng" dirty="0">
                <a:solidFill>
                  <a:schemeClr val="bg1"/>
                </a:solidFill>
              </a:rPr>
              <a:t>Part 2 – Connecting</a:t>
            </a:r>
          </a:p>
          <a:p>
            <a:pPr marL="0" indent="0">
              <a:buNone/>
            </a:pPr>
            <a:r>
              <a:rPr lang="en-US" sz="1900" dirty="0">
                <a:solidFill>
                  <a:schemeClr val="bg1"/>
                </a:solidFill>
              </a:rPr>
              <a:t>	Locate the USB port on your computer. Note the orientation of the port. Bring the mouse USB 	connector up to the port according to its orientation and gently slide the connector into the 	port.</a:t>
            </a:r>
          </a:p>
          <a:p>
            <a:pPr marL="0" indent="0">
              <a:buNone/>
            </a:pPr>
            <a:r>
              <a:rPr lang="en-US" sz="1900" dirty="0">
                <a:solidFill>
                  <a:schemeClr val="bg1"/>
                </a:solidFill>
              </a:rPr>
              <a:t>		</a:t>
            </a:r>
            <a:r>
              <a:rPr lang="en-US" sz="1500" u="sng" dirty="0">
                <a:solidFill>
                  <a:schemeClr val="bg1"/>
                </a:solidFill>
              </a:rPr>
              <a:t>Optional:</a:t>
            </a:r>
            <a:r>
              <a:rPr lang="en-US" sz="1500" dirty="0">
                <a:solidFill>
                  <a:schemeClr val="bg1"/>
                </a:solidFill>
              </a:rPr>
              <a:t>	</a:t>
            </a:r>
          </a:p>
          <a:p>
            <a:pPr marL="0" indent="0">
              <a:buNone/>
            </a:pPr>
            <a:r>
              <a:rPr lang="en-US" sz="1500" dirty="0">
                <a:solidFill>
                  <a:schemeClr val="bg1"/>
                </a:solidFill>
              </a:rPr>
              <a:t>		Wrap up the excess mouse cable and tie it down with plastic ties. </a:t>
            </a:r>
          </a:p>
          <a:p>
            <a:pPr marL="0" indent="0">
              <a:buNone/>
            </a:pPr>
            <a:r>
              <a:rPr lang="en-US" sz="1900" dirty="0">
                <a:solidFill>
                  <a:schemeClr val="bg1"/>
                </a:solidFill>
              </a:rPr>
              <a:t>	</a:t>
            </a:r>
            <a:r>
              <a:rPr lang="en-US" sz="1900" u="sng" dirty="0">
                <a:solidFill>
                  <a:schemeClr val="bg1"/>
                </a:solidFill>
              </a:rPr>
              <a:t>Part 3 – Configuration</a:t>
            </a:r>
          </a:p>
          <a:p>
            <a:pPr marL="0" indent="0">
              <a:buNone/>
            </a:pPr>
            <a:r>
              <a:rPr lang="en-US" sz="1900" dirty="0">
                <a:solidFill>
                  <a:schemeClr val="bg1"/>
                </a:solidFill>
              </a:rPr>
              <a:t>	Windows will automatically install the mouse drivers. This is noted by a small popup in the bottom 	right-hand corner of your screen.</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870258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Formatting</a:t>
            </a:r>
          </a:p>
        </p:txBody>
      </p:sp>
      <p:sp>
        <p:nvSpPr>
          <p:cNvPr id="3" name="Content Placeholder 2"/>
          <p:cNvSpPr>
            <a:spLocks noGrp="1"/>
          </p:cNvSpPr>
          <p:nvPr>
            <p:ph idx="1"/>
          </p:nvPr>
        </p:nvSpPr>
        <p:spPr>
          <a:xfrm>
            <a:off x="998249" y="2752078"/>
            <a:ext cx="8534400" cy="3595456"/>
          </a:xfrm>
        </p:spPr>
        <p:txBody>
          <a:bodyPr>
            <a:normAutofit/>
          </a:bodyPr>
          <a:lstStyle/>
          <a:p>
            <a:pPr marL="0" indent="0">
              <a:buNone/>
            </a:pPr>
            <a:r>
              <a:rPr lang="en-US" dirty="0">
                <a:solidFill>
                  <a:schemeClr val="bg1"/>
                </a:solidFill>
              </a:rPr>
              <a:t>A note on Fonts and Headers</a:t>
            </a:r>
          </a:p>
          <a:p>
            <a:pPr>
              <a:buFontTx/>
              <a:buChar char="-"/>
            </a:pPr>
            <a:r>
              <a:rPr lang="en-US" dirty="0">
                <a:solidFill>
                  <a:schemeClr val="bg1"/>
                </a:solidFill>
              </a:rPr>
              <a:t>Keep it simple</a:t>
            </a:r>
          </a:p>
          <a:p>
            <a:pPr>
              <a:buFontTx/>
              <a:buChar char="-"/>
            </a:pPr>
            <a:r>
              <a:rPr lang="en-US" dirty="0">
                <a:solidFill>
                  <a:schemeClr val="bg1"/>
                </a:solidFill>
              </a:rPr>
              <a:t>Avoid the urge to get flashy</a:t>
            </a:r>
          </a:p>
          <a:p>
            <a:pPr>
              <a:buFontTx/>
              <a:buChar char="-"/>
            </a:pPr>
            <a:r>
              <a:rPr lang="en-US" dirty="0">
                <a:solidFill>
                  <a:schemeClr val="bg1"/>
                </a:solidFill>
              </a:rPr>
              <a:t>Serif vs Sans-Serif</a:t>
            </a:r>
          </a:p>
          <a:p>
            <a:pPr lvl="1">
              <a:buFontTx/>
              <a:buChar char="-"/>
            </a:pPr>
            <a:r>
              <a:rPr lang="en-US" dirty="0">
                <a:solidFill>
                  <a:schemeClr val="bg1"/>
                </a:solidFill>
              </a:rPr>
              <a:t>What do they mean and when to use them</a:t>
            </a:r>
          </a:p>
          <a:p>
            <a:pPr>
              <a:buFontTx/>
              <a:buChar char="-"/>
            </a:pPr>
            <a:r>
              <a:rPr lang="en-US" dirty="0">
                <a:solidFill>
                  <a:schemeClr val="bg1"/>
                </a:solidFill>
              </a:rPr>
              <a:t>Uniformity is key</a:t>
            </a:r>
          </a:p>
          <a:p>
            <a:pPr>
              <a:buFontTx/>
              <a:buChar char="-"/>
            </a:pPr>
            <a:r>
              <a:rPr lang="en-US" dirty="0">
                <a:solidFill>
                  <a:schemeClr val="bg1"/>
                </a:solidFill>
              </a:rPr>
              <a:t>The cleaner the better</a:t>
            </a:r>
          </a:p>
          <a:p>
            <a:pPr>
              <a:buFontTx/>
              <a:buChar char="-"/>
            </a:pPr>
            <a:endParaRPr lang="en-US" dirty="0">
              <a:solidFill>
                <a:schemeClr val="bg1"/>
              </a:solidFill>
            </a:endParaRPr>
          </a:p>
          <a:p>
            <a:pPr>
              <a:buFontTx/>
              <a:buChar char="-"/>
            </a:pPr>
            <a:endParaRPr lang="en-US" dirty="0">
              <a:solidFill>
                <a:schemeClr val="bg1"/>
              </a:solidFill>
            </a:endParaRPr>
          </a:p>
          <a:p>
            <a:pPr>
              <a:buFontTx/>
              <a:buChar char="-"/>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0011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Formatting</a:t>
            </a:r>
          </a:p>
        </p:txBody>
      </p:sp>
      <p:sp>
        <p:nvSpPr>
          <p:cNvPr id="3" name="Content Placeholder 2"/>
          <p:cNvSpPr>
            <a:spLocks noGrp="1"/>
          </p:cNvSpPr>
          <p:nvPr>
            <p:ph idx="1"/>
          </p:nvPr>
        </p:nvSpPr>
        <p:spPr>
          <a:xfrm>
            <a:off x="998249" y="1644071"/>
            <a:ext cx="8534400" cy="3962401"/>
          </a:xfrm>
        </p:spPr>
        <p:txBody>
          <a:bodyPr>
            <a:normAutofit/>
          </a:bodyPr>
          <a:lstStyle/>
          <a:p>
            <a:pPr marL="0" indent="0">
              <a:buNone/>
            </a:pPr>
            <a:r>
              <a:rPr lang="en-US" dirty="0">
                <a:solidFill>
                  <a:schemeClr val="bg1"/>
                </a:solidFill>
              </a:rPr>
              <a:t>Using Media</a:t>
            </a:r>
          </a:p>
          <a:p>
            <a:pPr>
              <a:buFontTx/>
              <a:buChar char="-"/>
            </a:pPr>
            <a:r>
              <a:rPr lang="en-US" dirty="0">
                <a:solidFill>
                  <a:schemeClr val="bg1"/>
                </a:solidFill>
              </a:rPr>
              <a:t>Various types of media can be integrated into documentation</a:t>
            </a:r>
          </a:p>
          <a:p>
            <a:pPr lvl="1">
              <a:buFontTx/>
              <a:buChar char="-"/>
            </a:pPr>
            <a:r>
              <a:rPr lang="en-US" dirty="0">
                <a:solidFill>
                  <a:schemeClr val="bg1"/>
                </a:solidFill>
              </a:rPr>
              <a:t>Images/Pictures </a:t>
            </a:r>
          </a:p>
          <a:p>
            <a:pPr lvl="1">
              <a:buFontTx/>
              <a:buChar char="-"/>
            </a:pPr>
            <a:r>
              <a:rPr lang="en-US" dirty="0">
                <a:solidFill>
                  <a:schemeClr val="bg1"/>
                </a:solidFill>
              </a:rPr>
              <a:t>Diagrams</a:t>
            </a:r>
          </a:p>
          <a:p>
            <a:pPr lvl="1">
              <a:buFontTx/>
              <a:buChar char="-"/>
            </a:pPr>
            <a:r>
              <a:rPr lang="en-US" dirty="0">
                <a:solidFill>
                  <a:schemeClr val="bg1"/>
                </a:solidFill>
              </a:rPr>
              <a:t>Screenshots</a:t>
            </a:r>
          </a:p>
          <a:p>
            <a:pPr lvl="1">
              <a:buFontTx/>
              <a:buChar char="-"/>
            </a:pPr>
            <a:r>
              <a:rPr lang="en-US" dirty="0">
                <a:solidFill>
                  <a:schemeClr val="bg1"/>
                </a:solidFill>
              </a:rPr>
              <a:t>Tables</a:t>
            </a:r>
          </a:p>
          <a:p>
            <a:pPr>
              <a:buFontTx/>
              <a:buChar char="-"/>
            </a:pPr>
            <a:r>
              <a:rPr lang="en-US" dirty="0">
                <a:solidFill>
                  <a:schemeClr val="bg1"/>
                </a:solidFill>
              </a:rPr>
              <a:t>Enhances instructions and provides frame of reference for reader</a:t>
            </a:r>
          </a:p>
          <a:p>
            <a:pPr>
              <a:buFontTx/>
              <a:buChar char="-"/>
            </a:pPr>
            <a:r>
              <a:rPr lang="en-US" dirty="0">
                <a:solidFill>
                  <a:schemeClr val="bg1"/>
                </a:solidFill>
              </a:rPr>
              <a:t>Should be organized in line with documentation it is supporting.</a:t>
            </a:r>
          </a:p>
          <a:p>
            <a:pPr>
              <a:buFontTx/>
              <a:buChar char="-"/>
            </a:pPr>
            <a:r>
              <a:rPr lang="en-US" dirty="0">
                <a:solidFill>
                  <a:schemeClr val="bg1"/>
                </a:solidFill>
              </a:rPr>
              <a:t>Should be labelled appropriately</a:t>
            </a:r>
          </a:p>
        </p:txBody>
      </p:sp>
    </p:spTree>
    <p:extLst>
      <p:ext uri="{BB962C8B-B14F-4D97-AF65-F5344CB8AC3E}">
        <p14:creationId xmlns:p14="http://schemas.microsoft.com/office/powerpoint/2010/main" val="1222255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Formatting</a:t>
            </a:r>
          </a:p>
        </p:txBody>
      </p:sp>
      <p:sp>
        <p:nvSpPr>
          <p:cNvPr id="3" name="Content Placeholder 2"/>
          <p:cNvSpPr>
            <a:spLocks noGrp="1"/>
          </p:cNvSpPr>
          <p:nvPr>
            <p:ph idx="1"/>
          </p:nvPr>
        </p:nvSpPr>
        <p:spPr>
          <a:xfrm>
            <a:off x="998249" y="3092444"/>
            <a:ext cx="4233850" cy="3059465"/>
          </a:xfrm>
        </p:spPr>
        <p:txBody>
          <a:bodyPr>
            <a:normAutofit fontScale="92500" lnSpcReduction="10000"/>
          </a:bodyPr>
          <a:lstStyle/>
          <a:p>
            <a:pPr marL="0" indent="0">
              <a:buNone/>
            </a:pPr>
            <a:r>
              <a:rPr lang="en-US" dirty="0">
                <a:solidFill>
                  <a:schemeClr val="bg1"/>
                </a:solidFill>
              </a:rPr>
              <a:t>Using Media</a:t>
            </a:r>
          </a:p>
          <a:p>
            <a:pPr marL="0" indent="0">
              <a:buNone/>
            </a:pPr>
            <a:endParaRPr lang="en-US" dirty="0">
              <a:solidFill>
                <a:schemeClr val="bg1"/>
              </a:solidFill>
            </a:endParaRPr>
          </a:p>
          <a:p>
            <a:pPr marL="0" indent="0">
              <a:buNone/>
            </a:pPr>
            <a:r>
              <a:rPr lang="en-US" dirty="0">
                <a:solidFill>
                  <a:schemeClr val="bg1"/>
                </a:solidFill>
              </a:rPr>
              <a:t>Example:</a:t>
            </a:r>
          </a:p>
          <a:p>
            <a:pPr marL="0" indent="0">
              <a:buNone/>
            </a:pPr>
            <a:r>
              <a:rPr lang="en-US" dirty="0">
                <a:solidFill>
                  <a:schemeClr val="bg1"/>
                </a:solidFill>
              </a:rPr>
              <a:t>Upon successful installation of driver, a green checkmark can be seen beside the device name. If the driver fails to install, a red ‘X’ appears. </a:t>
            </a:r>
          </a:p>
          <a:p>
            <a:pPr marL="0" indent="0">
              <a:buNone/>
            </a:pPr>
            <a:r>
              <a:rPr lang="en-US" dirty="0">
                <a:solidFill>
                  <a:schemeClr val="bg1"/>
                </a:solidFill>
              </a:rPr>
              <a:t>(see image 1-1)</a:t>
            </a:r>
          </a:p>
          <a:p>
            <a:pPr marL="0" indent="0">
              <a:buNone/>
            </a:pPr>
            <a:endParaRPr lang="en-US" dirty="0">
              <a:solidFill>
                <a:schemeClr val="bg1"/>
              </a:solidFill>
            </a:endParaRPr>
          </a:p>
          <a:p>
            <a:pPr marL="0" indent="0">
              <a:buNone/>
            </a:pPr>
            <a:endParaRPr lang="en-US" dirty="0">
              <a:solidFill>
                <a:schemeClr val="bg1"/>
              </a:solidFill>
            </a:endParaRPr>
          </a:p>
          <a:p>
            <a:pPr>
              <a:buFontTx/>
              <a:buChar char="-"/>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449" y="3092444"/>
            <a:ext cx="5077534" cy="2372056"/>
          </a:xfrm>
          <a:prstGeom prst="rect">
            <a:avLst/>
          </a:prstGeom>
        </p:spPr>
      </p:pic>
      <p:sp>
        <p:nvSpPr>
          <p:cNvPr id="5" name="TextBox 4"/>
          <p:cNvSpPr txBox="1"/>
          <p:nvPr/>
        </p:nvSpPr>
        <p:spPr>
          <a:xfrm>
            <a:off x="5265449" y="5464500"/>
            <a:ext cx="182338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Image 1-1</a:t>
            </a:r>
          </a:p>
        </p:txBody>
      </p:sp>
    </p:spTree>
    <p:extLst>
      <p:ext uri="{BB962C8B-B14F-4D97-AF65-F5344CB8AC3E}">
        <p14:creationId xmlns:p14="http://schemas.microsoft.com/office/powerpoint/2010/main" val="4280559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Formatting</a:t>
            </a:r>
          </a:p>
        </p:txBody>
      </p:sp>
      <p:sp>
        <p:nvSpPr>
          <p:cNvPr id="3" name="Content Placeholder 2"/>
          <p:cNvSpPr>
            <a:spLocks noGrp="1"/>
          </p:cNvSpPr>
          <p:nvPr>
            <p:ph idx="1"/>
          </p:nvPr>
        </p:nvSpPr>
        <p:spPr>
          <a:xfrm>
            <a:off x="998249" y="1644071"/>
            <a:ext cx="4531436" cy="3962401"/>
          </a:xfrm>
        </p:spPr>
        <p:txBody>
          <a:bodyPr>
            <a:normAutofit lnSpcReduction="10000"/>
          </a:bodyPr>
          <a:lstStyle/>
          <a:p>
            <a:pPr marL="0" indent="0">
              <a:buNone/>
            </a:pPr>
            <a:r>
              <a:rPr lang="en-US" dirty="0">
                <a:solidFill>
                  <a:schemeClr val="bg1"/>
                </a:solidFill>
              </a:rPr>
              <a:t>Using Media</a:t>
            </a:r>
          </a:p>
          <a:p>
            <a:pPr marL="0" indent="0">
              <a:buNone/>
            </a:pPr>
            <a:endParaRPr lang="en-US" dirty="0">
              <a:solidFill>
                <a:schemeClr val="bg1"/>
              </a:solidFill>
            </a:endParaRPr>
          </a:p>
          <a:p>
            <a:pPr marL="0" indent="0">
              <a:buNone/>
            </a:pPr>
            <a:r>
              <a:rPr lang="en-US" dirty="0">
                <a:solidFill>
                  <a:schemeClr val="bg1"/>
                </a:solidFill>
              </a:rPr>
              <a:t>Example: </a:t>
            </a:r>
          </a:p>
          <a:p>
            <a:pPr marL="0" indent="0">
              <a:buNone/>
            </a:pPr>
            <a:r>
              <a:rPr lang="en-US" u="sng" dirty="0">
                <a:solidFill>
                  <a:schemeClr val="bg1"/>
                </a:solidFill>
              </a:rPr>
              <a:t>Part 2 – Connecting</a:t>
            </a:r>
          </a:p>
          <a:p>
            <a:pPr marL="0" indent="0">
              <a:buNone/>
            </a:pPr>
            <a:r>
              <a:rPr lang="en-US" dirty="0">
                <a:solidFill>
                  <a:schemeClr val="bg1"/>
                </a:solidFill>
              </a:rPr>
              <a:t>Locate the USB port on your computer. Note the orientation of the port. Bring the mouse USB connector up to the port according to its orientation (see image 1-2) and gently slide the connector into the port.</a:t>
            </a:r>
          </a:p>
          <a:p>
            <a:pPr marL="0" indent="0">
              <a:buNone/>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649" y="2425009"/>
            <a:ext cx="3797285" cy="2840246"/>
          </a:xfrm>
          <a:prstGeom prst="rect">
            <a:avLst/>
          </a:prstGeom>
        </p:spPr>
      </p:pic>
      <p:sp>
        <p:nvSpPr>
          <p:cNvPr id="5" name="TextBox 4"/>
          <p:cNvSpPr txBox="1"/>
          <p:nvPr/>
        </p:nvSpPr>
        <p:spPr>
          <a:xfrm>
            <a:off x="5778649" y="5265255"/>
            <a:ext cx="20398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Image 1-2</a:t>
            </a:r>
          </a:p>
        </p:txBody>
      </p:sp>
    </p:spTree>
    <p:extLst>
      <p:ext uri="{BB962C8B-B14F-4D97-AF65-F5344CB8AC3E}">
        <p14:creationId xmlns:p14="http://schemas.microsoft.com/office/powerpoint/2010/main" val="1084066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Reviewing and Editing</a:t>
            </a:r>
          </a:p>
        </p:txBody>
      </p:sp>
      <p:sp>
        <p:nvSpPr>
          <p:cNvPr id="3" name="Content Placeholder 2"/>
          <p:cNvSpPr>
            <a:spLocks noGrp="1"/>
          </p:cNvSpPr>
          <p:nvPr>
            <p:ph idx="1"/>
          </p:nvPr>
        </p:nvSpPr>
        <p:spPr>
          <a:xfrm>
            <a:off x="998249" y="1644071"/>
            <a:ext cx="8534400" cy="3962401"/>
          </a:xfrm>
        </p:spPr>
        <p:txBody>
          <a:bodyPr>
            <a:normAutofit/>
          </a:bodyPr>
          <a:lstStyle/>
          <a:p>
            <a:pPr marL="0" indent="0">
              <a:buNone/>
            </a:pPr>
            <a:r>
              <a:rPr lang="en-US" dirty="0">
                <a:solidFill>
                  <a:schemeClr val="bg1"/>
                </a:solidFill>
              </a:rPr>
              <a:t>Tips for reviewing your documentation:</a:t>
            </a:r>
          </a:p>
          <a:p>
            <a:pPr>
              <a:buFontTx/>
              <a:buChar char="-"/>
            </a:pPr>
            <a:r>
              <a:rPr lang="en-US" dirty="0">
                <a:solidFill>
                  <a:schemeClr val="bg1"/>
                </a:solidFill>
              </a:rPr>
              <a:t>Read aloud (as if you are giving the instructions orally to someone)</a:t>
            </a:r>
          </a:p>
          <a:p>
            <a:pPr>
              <a:buFontTx/>
              <a:buChar char="-"/>
            </a:pPr>
            <a:r>
              <a:rPr lang="en-US" dirty="0">
                <a:solidFill>
                  <a:schemeClr val="bg1"/>
                </a:solidFill>
              </a:rPr>
              <a:t>Get a second (or third) pair of eyes to read through</a:t>
            </a:r>
          </a:p>
          <a:p>
            <a:pPr>
              <a:buFontTx/>
              <a:buChar char="-"/>
            </a:pPr>
            <a:r>
              <a:rPr lang="en-US" dirty="0">
                <a:solidFill>
                  <a:schemeClr val="bg1"/>
                </a:solidFill>
              </a:rPr>
              <a:t>Print and make notes</a:t>
            </a:r>
          </a:p>
          <a:p>
            <a:pPr>
              <a:buFontTx/>
              <a:buChar char="-"/>
            </a:pPr>
            <a:r>
              <a:rPr lang="en-US" dirty="0">
                <a:solidFill>
                  <a:schemeClr val="bg1"/>
                </a:solidFill>
              </a:rPr>
              <a:t>Save ongoing versions of documentation</a:t>
            </a:r>
          </a:p>
          <a:p>
            <a:pPr lvl="1">
              <a:buFontTx/>
              <a:buChar char="-"/>
            </a:pPr>
            <a:r>
              <a:rPr lang="en-US" dirty="0">
                <a:solidFill>
                  <a:schemeClr val="bg1"/>
                </a:solidFill>
              </a:rPr>
              <a:t>Having multiple versions can be useful for future changes but be sure to name them accordingly (v1.0, v2.0, v1-1, v1-2 </a:t>
            </a:r>
            <a:r>
              <a:rPr lang="en-US" dirty="0" err="1">
                <a:solidFill>
                  <a:schemeClr val="bg1"/>
                </a:solidFill>
              </a:rPr>
              <a:t>etc</a:t>
            </a:r>
            <a:r>
              <a:rPr lang="en-US" dirty="0">
                <a:solidFill>
                  <a:schemeClr val="bg1"/>
                </a:solidFill>
              </a:rPr>
              <a:t>)</a:t>
            </a:r>
          </a:p>
          <a:p>
            <a:pPr>
              <a:buFontTx/>
              <a:buChar char="-"/>
            </a:pPr>
            <a:endParaRPr lang="en-US" dirty="0">
              <a:solidFill>
                <a:schemeClr val="bg1"/>
              </a:solidFill>
            </a:endParaRPr>
          </a:p>
        </p:txBody>
      </p:sp>
    </p:spTree>
    <p:extLst>
      <p:ext uri="{BB962C8B-B14F-4D97-AF65-F5344CB8AC3E}">
        <p14:creationId xmlns:p14="http://schemas.microsoft.com/office/powerpoint/2010/main" val="415017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skills</a:t>
            </a:r>
          </a:p>
        </p:txBody>
      </p:sp>
      <p:sp>
        <p:nvSpPr>
          <p:cNvPr id="3" name="Content Placeholder 2"/>
          <p:cNvSpPr>
            <a:spLocks noGrp="1"/>
          </p:cNvSpPr>
          <p:nvPr>
            <p:ph idx="1"/>
          </p:nvPr>
        </p:nvSpPr>
        <p:spPr>
          <a:xfrm>
            <a:off x="998249" y="1542471"/>
            <a:ext cx="9688224" cy="4768361"/>
          </a:xfrm>
        </p:spPr>
        <p:txBody>
          <a:bodyPr>
            <a:normAutofit lnSpcReduction="10000"/>
          </a:bodyPr>
          <a:lstStyle/>
          <a:p>
            <a:pPr marL="0" indent="0">
              <a:buNone/>
            </a:pPr>
            <a:r>
              <a:rPr lang="en-US" dirty="0">
                <a:solidFill>
                  <a:schemeClr val="bg1"/>
                </a:solidFill>
              </a:rPr>
              <a:t>Practice</a:t>
            </a:r>
          </a:p>
          <a:p>
            <a:pPr>
              <a:buFontTx/>
              <a:buChar char="-"/>
            </a:pPr>
            <a:r>
              <a:rPr lang="en-US" dirty="0">
                <a:solidFill>
                  <a:schemeClr val="bg1"/>
                </a:solidFill>
              </a:rPr>
              <a:t>Prepare</a:t>
            </a:r>
          </a:p>
          <a:p>
            <a:pPr lvl="1">
              <a:buFontTx/>
              <a:buChar char="-"/>
            </a:pPr>
            <a:r>
              <a:rPr lang="en-US" dirty="0">
                <a:solidFill>
                  <a:schemeClr val="bg1"/>
                </a:solidFill>
              </a:rPr>
              <a:t>Write it all out</a:t>
            </a:r>
          </a:p>
          <a:p>
            <a:pPr lvl="1">
              <a:buFontTx/>
              <a:buChar char="-"/>
            </a:pPr>
            <a:r>
              <a:rPr lang="en-US" dirty="0">
                <a:solidFill>
                  <a:schemeClr val="bg1"/>
                </a:solidFill>
              </a:rPr>
              <a:t>Break it down into logical chunks</a:t>
            </a:r>
          </a:p>
          <a:p>
            <a:pPr lvl="1">
              <a:buFontTx/>
              <a:buChar char="-"/>
            </a:pPr>
            <a:r>
              <a:rPr lang="en-US" dirty="0">
                <a:solidFill>
                  <a:schemeClr val="bg1"/>
                </a:solidFill>
              </a:rPr>
              <a:t>Establish a structure to present</a:t>
            </a:r>
          </a:p>
          <a:p>
            <a:pPr>
              <a:buFontTx/>
              <a:buChar char="-"/>
            </a:pPr>
            <a:r>
              <a:rPr lang="en-US" dirty="0">
                <a:solidFill>
                  <a:schemeClr val="bg1"/>
                </a:solidFill>
              </a:rPr>
              <a:t>Memorize </a:t>
            </a:r>
          </a:p>
          <a:p>
            <a:pPr lvl="1">
              <a:buFontTx/>
              <a:buChar char="-"/>
            </a:pPr>
            <a:r>
              <a:rPr lang="en-US" dirty="0">
                <a:solidFill>
                  <a:schemeClr val="bg1"/>
                </a:solidFill>
              </a:rPr>
              <a:t>Repetition is key</a:t>
            </a:r>
          </a:p>
          <a:p>
            <a:pPr lvl="1">
              <a:buFontTx/>
              <a:buChar char="-"/>
            </a:pPr>
            <a:r>
              <a:rPr lang="en-US" dirty="0">
                <a:solidFill>
                  <a:schemeClr val="bg1"/>
                </a:solidFill>
              </a:rPr>
              <a:t>Repeat it in your head, repeat it out loud</a:t>
            </a:r>
          </a:p>
          <a:p>
            <a:pPr lvl="1">
              <a:buFontTx/>
              <a:buChar char="-"/>
            </a:pPr>
            <a:r>
              <a:rPr lang="en-US" dirty="0">
                <a:solidFill>
                  <a:schemeClr val="bg1"/>
                </a:solidFill>
              </a:rPr>
              <a:t>“Repetition Radio”</a:t>
            </a:r>
          </a:p>
          <a:p>
            <a:pPr>
              <a:buFontTx/>
              <a:buChar char="-"/>
            </a:pPr>
            <a:r>
              <a:rPr lang="en-US" dirty="0">
                <a:solidFill>
                  <a:schemeClr val="bg1"/>
                </a:solidFill>
              </a:rPr>
              <a:t>Rehearse</a:t>
            </a:r>
          </a:p>
          <a:p>
            <a:pPr lvl="1">
              <a:buFontTx/>
              <a:buChar char="-"/>
            </a:pPr>
            <a:r>
              <a:rPr lang="en-US" dirty="0">
                <a:solidFill>
                  <a:schemeClr val="bg1"/>
                </a:solidFill>
              </a:rPr>
              <a:t>Talk to the mirror</a:t>
            </a:r>
          </a:p>
          <a:p>
            <a:pPr lvl="1">
              <a:buFontTx/>
              <a:buChar char="-"/>
            </a:pPr>
            <a:r>
              <a:rPr lang="en-US" dirty="0">
                <a:solidFill>
                  <a:schemeClr val="bg1"/>
                </a:solidFill>
              </a:rPr>
              <a:t>Talk to others</a:t>
            </a:r>
          </a:p>
        </p:txBody>
      </p:sp>
    </p:spTree>
    <p:extLst>
      <p:ext uri="{BB962C8B-B14F-4D97-AF65-F5344CB8AC3E}">
        <p14:creationId xmlns:p14="http://schemas.microsoft.com/office/powerpoint/2010/main" val="76977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skills</a:t>
            </a:r>
          </a:p>
        </p:txBody>
      </p:sp>
      <p:sp>
        <p:nvSpPr>
          <p:cNvPr id="3" name="Content Placeholder 2"/>
          <p:cNvSpPr>
            <a:spLocks noGrp="1"/>
          </p:cNvSpPr>
          <p:nvPr>
            <p:ph idx="1"/>
          </p:nvPr>
        </p:nvSpPr>
        <p:spPr>
          <a:xfrm>
            <a:off x="998249" y="1644071"/>
            <a:ext cx="8534400" cy="4756729"/>
          </a:xfrm>
        </p:spPr>
        <p:txBody>
          <a:bodyPr>
            <a:normAutofit/>
          </a:bodyPr>
          <a:lstStyle/>
          <a:p>
            <a:pPr marL="0" indent="0">
              <a:buNone/>
            </a:pPr>
            <a:r>
              <a:rPr lang="en-US" dirty="0">
                <a:solidFill>
                  <a:schemeClr val="bg1"/>
                </a:solidFill>
              </a:rPr>
              <a:t>Slow down</a:t>
            </a:r>
          </a:p>
          <a:p>
            <a:pPr>
              <a:buFontTx/>
              <a:buChar char="-"/>
            </a:pPr>
            <a:r>
              <a:rPr lang="en-US" dirty="0">
                <a:solidFill>
                  <a:schemeClr val="bg1"/>
                </a:solidFill>
              </a:rPr>
              <a:t>Pauses and Deep breaths</a:t>
            </a:r>
          </a:p>
          <a:p>
            <a:pPr lvl="1">
              <a:buFontTx/>
              <a:buChar char="-"/>
            </a:pPr>
            <a:r>
              <a:rPr lang="en-US" dirty="0">
                <a:solidFill>
                  <a:schemeClr val="bg1"/>
                </a:solidFill>
              </a:rPr>
              <a:t>Take pauses between points for deep breaths</a:t>
            </a:r>
          </a:p>
          <a:p>
            <a:pPr lvl="1">
              <a:buFontTx/>
              <a:buChar char="-"/>
            </a:pPr>
            <a:r>
              <a:rPr lang="en-US" dirty="0">
                <a:solidFill>
                  <a:schemeClr val="bg1"/>
                </a:solidFill>
              </a:rPr>
              <a:t>About 0.5 seconds long</a:t>
            </a:r>
          </a:p>
          <a:p>
            <a:pPr lvl="2">
              <a:buFontTx/>
              <a:buChar char="-"/>
            </a:pPr>
            <a:r>
              <a:rPr lang="en-US" dirty="0">
                <a:solidFill>
                  <a:schemeClr val="bg1"/>
                </a:solidFill>
              </a:rPr>
              <a:t>You can say “Loco” in your head to get that half second</a:t>
            </a:r>
          </a:p>
          <a:p>
            <a:pPr lvl="1">
              <a:buFontTx/>
              <a:buChar char="-"/>
            </a:pPr>
            <a:r>
              <a:rPr lang="en-US" dirty="0">
                <a:solidFill>
                  <a:schemeClr val="bg1"/>
                </a:solidFill>
              </a:rPr>
              <a:t>Each breath should be enough to get the next sentence/point out</a:t>
            </a:r>
          </a:p>
          <a:p>
            <a:pPr lvl="1">
              <a:buFontTx/>
              <a:buChar char="-"/>
            </a:pPr>
            <a:r>
              <a:rPr lang="en-US" dirty="0">
                <a:solidFill>
                  <a:schemeClr val="bg1"/>
                </a:solidFill>
              </a:rPr>
              <a:t>Don’t be afraid of taking longer pauses if necessary</a:t>
            </a:r>
          </a:p>
          <a:p>
            <a:pPr lvl="2">
              <a:buFontTx/>
              <a:buChar char="-"/>
            </a:pPr>
            <a:r>
              <a:rPr lang="en-US" dirty="0">
                <a:solidFill>
                  <a:schemeClr val="bg1"/>
                </a:solidFill>
              </a:rPr>
              <a:t>Nervous, lost train of thought etc.</a:t>
            </a:r>
          </a:p>
          <a:p>
            <a:pPr>
              <a:buFontTx/>
              <a:buChar char="-"/>
            </a:pPr>
            <a:r>
              <a:rPr lang="en-US" dirty="0">
                <a:solidFill>
                  <a:schemeClr val="bg1"/>
                </a:solidFill>
              </a:rPr>
              <a:t>Pay attention to your speaking speed</a:t>
            </a:r>
          </a:p>
          <a:p>
            <a:pPr lvl="1">
              <a:buFontTx/>
              <a:buChar char="-"/>
            </a:pPr>
            <a:r>
              <a:rPr lang="en-US" dirty="0">
                <a:solidFill>
                  <a:schemeClr val="bg1"/>
                </a:solidFill>
              </a:rPr>
              <a:t>Most people talk too fast</a:t>
            </a:r>
          </a:p>
          <a:p>
            <a:pPr lvl="1">
              <a:buFontTx/>
              <a:buChar char="-"/>
            </a:pPr>
            <a:r>
              <a:rPr lang="en-US" dirty="0">
                <a:solidFill>
                  <a:schemeClr val="bg1"/>
                </a:solidFill>
              </a:rPr>
              <a:t>Rehearse, rehearse, rehearse!</a:t>
            </a:r>
          </a:p>
          <a:p>
            <a:pPr lvl="2">
              <a:buFontTx/>
              <a:buChar char="-"/>
            </a:pPr>
            <a:endParaRPr lang="en-US" dirty="0">
              <a:solidFill>
                <a:schemeClr val="bg1"/>
              </a:solidFill>
            </a:endParaRPr>
          </a:p>
        </p:txBody>
      </p:sp>
    </p:spTree>
    <p:extLst>
      <p:ext uri="{BB962C8B-B14F-4D97-AF65-F5344CB8AC3E}">
        <p14:creationId xmlns:p14="http://schemas.microsoft.com/office/powerpoint/2010/main" val="392371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skills</a:t>
            </a:r>
          </a:p>
        </p:txBody>
      </p:sp>
      <p:sp>
        <p:nvSpPr>
          <p:cNvPr id="3" name="Content Placeholder 2"/>
          <p:cNvSpPr>
            <a:spLocks noGrp="1"/>
          </p:cNvSpPr>
          <p:nvPr>
            <p:ph idx="1"/>
          </p:nvPr>
        </p:nvSpPr>
        <p:spPr>
          <a:xfrm>
            <a:off x="998249" y="1644071"/>
            <a:ext cx="8534400" cy="4200471"/>
          </a:xfrm>
        </p:spPr>
        <p:txBody>
          <a:bodyPr>
            <a:normAutofit fontScale="92500" lnSpcReduction="10000"/>
          </a:bodyPr>
          <a:lstStyle/>
          <a:p>
            <a:pPr marL="0" indent="0">
              <a:buNone/>
            </a:pPr>
            <a:r>
              <a:rPr lang="en-US" dirty="0">
                <a:solidFill>
                  <a:schemeClr val="bg1"/>
                </a:solidFill>
              </a:rPr>
              <a:t>Stance and Movement</a:t>
            </a:r>
          </a:p>
          <a:p>
            <a:pPr>
              <a:buFontTx/>
              <a:buChar char="-"/>
            </a:pPr>
            <a:r>
              <a:rPr lang="en-US" dirty="0">
                <a:solidFill>
                  <a:schemeClr val="bg1"/>
                </a:solidFill>
              </a:rPr>
              <a:t>Stand up straight</a:t>
            </a:r>
          </a:p>
          <a:p>
            <a:pPr lvl="1">
              <a:buFontTx/>
              <a:buChar char="-"/>
            </a:pPr>
            <a:r>
              <a:rPr lang="en-US" dirty="0">
                <a:solidFill>
                  <a:schemeClr val="bg1"/>
                </a:solidFill>
              </a:rPr>
              <a:t>No slouching or leaning</a:t>
            </a:r>
          </a:p>
          <a:p>
            <a:pPr>
              <a:buFontTx/>
              <a:buChar char="-"/>
            </a:pPr>
            <a:r>
              <a:rPr lang="en-US" dirty="0">
                <a:solidFill>
                  <a:schemeClr val="bg1"/>
                </a:solidFill>
              </a:rPr>
              <a:t>Move your head side to side to look at the whole audience</a:t>
            </a:r>
          </a:p>
          <a:p>
            <a:pPr lvl="1">
              <a:buFontTx/>
              <a:buChar char="-"/>
            </a:pPr>
            <a:r>
              <a:rPr lang="en-US" dirty="0">
                <a:solidFill>
                  <a:schemeClr val="bg1"/>
                </a:solidFill>
              </a:rPr>
              <a:t>Eye contact or the illusion of eye contact</a:t>
            </a:r>
          </a:p>
          <a:p>
            <a:pPr lvl="1">
              <a:buFontTx/>
              <a:buChar char="-"/>
            </a:pPr>
            <a:r>
              <a:rPr lang="en-US" dirty="0">
                <a:solidFill>
                  <a:schemeClr val="bg1"/>
                </a:solidFill>
              </a:rPr>
              <a:t>Pick 4-5 spots about the room and rotate between them.</a:t>
            </a:r>
          </a:p>
          <a:p>
            <a:pPr lvl="1">
              <a:buFontTx/>
              <a:buChar char="-"/>
            </a:pPr>
            <a:r>
              <a:rPr lang="en-US" dirty="0">
                <a:solidFill>
                  <a:schemeClr val="bg1"/>
                </a:solidFill>
              </a:rPr>
              <a:t>Move your whole head, not just your eyes. Show your audience you are engaging with everyone.</a:t>
            </a:r>
          </a:p>
          <a:p>
            <a:pPr>
              <a:buFontTx/>
              <a:buChar char="-"/>
            </a:pPr>
            <a:r>
              <a:rPr lang="en-US" dirty="0">
                <a:solidFill>
                  <a:schemeClr val="bg1"/>
                </a:solidFill>
              </a:rPr>
              <a:t>You don’t have to stand in one place</a:t>
            </a:r>
          </a:p>
          <a:p>
            <a:pPr>
              <a:buFontTx/>
              <a:buChar char="-"/>
            </a:pPr>
            <a:r>
              <a:rPr lang="en-US" dirty="0">
                <a:solidFill>
                  <a:schemeClr val="bg1"/>
                </a:solidFill>
              </a:rPr>
              <a:t>Hands can emphasize points</a:t>
            </a:r>
          </a:p>
          <a:p>
            <a:pPr>
              <a:buFontTx/>
              <a:buChar char="-"/>
            </a:pPr>
            <a:r>
              <a:rPr lang="en-US" dirty="0">
                <a:solidFill>
                  <a:schemeClr val="bg1"/>
                </a:solidFill>
              </a:rPr>
              <a:t>Smile!</a:t>
            </a:r>
          </a:p>
          <a:p>
            <a:pPr lvl="2">
              <a:buFontTx/>
              <a:buChar char="-"/>
            </a:pPr>
            <a:endParaRPr lang="en-US" dirty="0">
              <a:solidFill>
                <a:schemeClr val="bg1"/>
              </a:solidFill>
            </a:endParaRPr>
          </a:p>
        </p:txBody>
      </p:sp>
    </p:spTree>
    <p:extLst>
      <p:ext uri="{BB962C8B-B14F-4D97-AF65-F5344CB8AC3E}">
        <p14:creationId xmlns:p14="http://schemas.microsoft.com/office/powerpoint/2010/main" val="25385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skills</a:t>
            </a:r>
          </a:p>
        </p:txBody>
      </p:sp>
      <p:sp>
        <p:nvSpPr>
          <p:cNvPr id="3" name="Content Placeholder 2"/>
          <p:cNvSpPr>
            <a:spLocks noGrp="1"/>
          </p:cNvSpPr>
          <p:nvPr>
            <p:ph idx="1"/>
          </p:nvPr>
        </p:nvSpPr>
        <p:spPr>
          <a:xfrm>
            <a:off x="532660" y="1644071"/>
            <a:ext cx="10333608" cy="4117537"/>
          </a:xfrm>
        </p:spPr>
        <p:txBody>
          <a:bodyPr>
            <a:normAutofit/>
          </a:bodyPr>
          <a:lstStyle/>
          <a:p>
            <a:pPr marL="0" indent="0">
              <a:buNone/>
            </a:pPr>
            <a:r>
              <a:rPr lang="en-US" dirty="0">
                <a:solidFill>
                  <a:schemeClr val="bg1"/>
                </a:solidFill>
              </a:rPr>
              <a:t>“Stage Presence”</a:t>
            </a:r>
          </a:p>
          <a:p>
            <a:pPr>
              <a:buFontTx/>
              <a:buChar char="-"/>
            </a:pPr>
            <a:r>
              <a:rPr lang="en-US" dirty="0">
                <a:solidFill>
                  <a:schemeClr val="bg1"/>
                </a:solidFill>
              </a:rPr>
              <a:t>Introductions</a:t>
            </a:r>
          </a:p>
          <a:p>
            <a:pPr>
              <a:buFontTx/>
              <a:buChar char="-"/>
            </a:pPr>
            <a:r>
              <a:rPr lang="en-US" dirty="0">
                <a:solidFill>
                  <a:schemeClr val="bg1"/>
                </a:solidFill>
              </a:rPr>
              <a:t>Commanding the room Verbally and Physically</a:t>
            </a:r>
          </a:p>
          <a:p>
            <a:pPr lvl="1">
              <a:buFontTx/>
              <a:buChar char="-"/>
            </a:pPr>
            <a:r>
              <a:rPr lang="en-US" dirty="0">
                <a:solidFill>
                  <a:schemeClr val="bg1"/>
                </a:solidFill>
              </a:rPr>
              <a:t>Strong voice</a:t>
            </a:r>
          </a:p>
          <a:p>
            <a:pPr lvl="1">
              <a:buFontTx/>
              <a:buChar char="-"/>
            </a:pPr>
            <a:r>
              <a:rPr lang="en-US" dirty="0">
                <a:solidFill>
                  <a:schemeClr val="bg1"/>
                </a:solidFill>
              </a:rPr>
              <a:t>Strong Movements</a:t>
            </a:r>
          </a:p>
          <a:p>
            <a:pPr lvl="1">
              <a:buFontTx/>
              <a:buChar char="-"/>
            </a:pPr>
            <a:r>
              <a:rPr lang="en-US" dirty="0">
                <a:solidFill>
                  <a:schemeClr val="bg1"/>
                </a:solidFill>
              </a:rPr>
              <a:t>Speak and move with purpose</a:t>
            </a:r>
          </a:p>
          <a:p>
            <a:pPr lvl="1">
              <a:buFontTx/>
              <a:buChar char="-"/>
            </a:pPr>
            <a:r>
              <a:rPr lang="en-US" dirty="0">
                <a:solidFill>
                  <a:schemeClr val="bg1"/>
                </a:solidFill>
              </a:rPr>
              <a:t>Ignore or address interruptions??</a:t>
            </a:r>
          </a:p>
          <a:p>
            <a:pPr lvl="2">
              <a:buFontTx/>
              <a:buChar char="-"/>
            </a:pPr>
            <a:endParaRPr lang="en-US" dirty="0">
              <a:solidFill>
                <a:schemeClr val="bg1"/>
              </a:solidFill>
            </a:endParaRPr>
          </a:p>
        </p:txBody>
      </p:sp>
    </p:spTree>
    <p:extLst>
      <p:ext uri="{BB962C8B-B14F-4D97-AF65-F5344CB8AC3E}">
        <p14:creationId xmlns:p14="http://schemas.microsoft.com/office/powerpoint/2010/main" val="182160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skills</a:t>
            </a:r>
          </a:p>
        </p:txBody>
      </p:sp>
      <p:sp>
        <p:nvSpPr>
          <p:cNvPr id="3" name="Content Placeholder 2"/>
          <p:cNvSpPr>
            <a:spLocks noGrp="1"/>
          </p:cNvSpPr>
          <p:nvPr>
            <p:ph idx="1"/>
          </p:nvPr>
        </p:nvSpPr>
        <p:spPr>
          <a:xfrm>
            <a:off x="532660" y="1644071"/>
            <a:ext cx="10333608" cy="4936584"/>
          </a:xfrm>
        </p:spPr>
        <p:txBody>
          <a:bodyPr>
            <a:normAutofit/>
          </a:bodyPr>
          <a:lstStyle/>
          <a:p>
            <a:pPr marL="0" indent="0">
              <a:buNone/>
            </a:pPr>
            <a:r>
              <a:rPr lang="en-US" dirty="0">
                <a:solidFill>
                  <a:schemeClr val="bg1"/>
                </a:solidFill>
              </a:rPr>
              <a:t>“Stage Presence” continued…</a:t>
            </a:r>
          </a:p>
          <a:p>
            <a:pPr marL="0" indent="0">
              <a:buNone/>
            </a:pPr>
            <a:endParaRPr lang="en-US" dirty="0">
              <a:solidFill>
                <a:schemeClr val="bg1"/>
              </a:solidFill>
            </a:endParaRPr>
          </a:p>
          <a:p>
            <a:pPr>
              <a:buFontTx/>
              <a:buChar char="-"/>
            </a:pPr>
            <a:r>
              <a:rPr lang="en-US" dirty="0">
                <a:solidFill>
                  <a:schemeClr val="bg1"/>
                </a:solidFill>
              </a:rPr>
              <a:t>Understand and use your space to your advantage</a:t>
            </a:r>
          </a:p>
          <a:p>
            <a:pPr lvl="1">
              <a:buFontTx/>
              <a:buChar char="-"/>
            </a:pPr>
            <a:r>
              <a:rPr lang="en-US" dirty="0">
                <a:solidFill>
                  <a:schemeClr val="bg1"/>
                </a:solidFill>
              </a:rPr>
              <a:t>Area, topography, props, people, signage etc.</a:t>
            </a:r>
          </a:p>
          <a:p>
            <a:pPr lvl="2">
              <a:buFontTx/>
              <a:buChar char="-"/>
            </a:pPr>
            <a:r>
              <a:rPr lang="en-US" dirty="0">
                <a:solidFill>
                  <a:schemeClr val="bg1"/>
                </a:solidFill>
              </a:rPr>
              <a:t>Beware of hazards!</a:t>
            </a:r>
          </a:p>
          <a:p>
            <a:pPr lvl="1">
              <a:buFontTx/>
              <a:buChar char="-"/>
            </a:pPr>
            <a:r>
              <a:rPr lang="en-US" dirty="0">
                <a:solidFill>
                  <a:schemeClr val="bg1"/>
                </a:solidFill>
              </a:rPr>
              <a:t>Different distances relate to different levels of audience intimacy</a:t>
            </a:r>
          </a:p>
          <a:p>
            <a:pPr lvl="2">
              <a:buFontTx/>
              <a:buChar char="-"/>
            </a:pPr>
            <a:r>
              <a:rPr lang="en-US" dirty="0">
                <a:solidFill>
                  <a:schemeClr val="bg1"/>
                </a:solidFill>
              </a:rPr>
              <a:t>The closer you are to the audience the more intimate </a:t>
            </a:r>
          </a:p>
          <a:p>
            <a:pPr lvl="3">
              <a:buFontTx/>
              <a:buChar char="-"/>
            </a:pPr>
            <a:r>
              <a:rPr lang="en-US" dirty="0">
                <a:solidFill>
                  <a:schemeClr val="bg1"/>
                </a:solidFill>
              </a:rPr>
              <a:t>This can work for and against you</a:t>
            </a:r>
          </a:p>
          <a:p>
            <a:pPr lvl="2">
              <a:buFontTx/>
              <a:buChar char="-"/>
            </a:pPr>
            <a:r>
              <a:rPr lang="en-US" dirty="0">
                <a:solidFill>
                  <a:schemeClr val="bg1"/>
                </a:solidFill>
              </a:rPr>
              <a:t>Walking amongst your audience</a:t>
            </a:r>
          </a:p>
          <a:p>
            <a:pPr lvl="1">
              <a:buFontTx/>
              <a:buChar char="-"/>
            </a:pPr>
            <a:endParaRPr lang="en-US" dirty="0">
              <a:solidFill>
                <a:schemeClr val="bg1"/>
              </a:solidFill>
            </a:endParaRPr>
          </a:p>
          <a:p>
            <a:pPr>
              <a:buFontTx/>
              <a:buChar char="-"/>
            </a:pPr>
            <a:r>
              <a:rPr lang="en-US" dirty="0">
                <a:solidFill>
                  <a:schemeClr val="bg1"/>
                </a:solidFill>
              </a:rPr>
              <a:t>“The illusion of confidence breeds real confidence.”</a:t>
            </a:r>
          </a:p>
          <a:p>
            <a:pPr>
              <a:buFontTx/>
              <a:buChar char="-"/>
            </a:pPr>
            <a:r>
              <a:rPr lang="en-US" dirty="0">
                <a:solidFill>
                  <a:schemeClr val="bg1"/>
                </a:solidFill>
              </a:rPr>
              <a:t>“There is no audience.”</a:t>
            </a:r>
          </a:p>
          <a:p>
            <a:pPr lvl="1">
              <a:buFontTx/>
              <a:buChar char="-"/>
            </a:pPr>
            <a:endParaRPr lang="en-US" dirty="0">
              <a:solidFill>
                <a:schemeClr val="bg1"/>
              </a:solidFill>
            </a:endParaRPr>
          </a:p>
          <a:p>
            <a:pPr lvl="2">
              <a:buFontTx/>
              <a:buChar char="-"/>
            </a:pPr>
            <a:endParaRPr lang="en-US" dirty="0">
              <a:solidFill>
                <a:schemeClr val="bg1"/>
              </a:solidFill>
            </a:endParaRPr>
          </a:p>
        </p:txBody>
      </p:sp>
    </p:spTree>
    <p:extLst>
      <p:ext uri="{BB962C8B-B14F-4D97-AF65-F5344CB8AC3E}">
        <p14:creationId xmlns:p14="http://schemas.microsoft.com/office/powerpoint/2010/main" val="258653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skills</a:t>
            </a:r>
          </a:p>
        </p:txBody>
      </p:sp>
      <p:sp>
        <p:nvSpPr>
          <p:cNvPr id="3" name="Content Placeholder 2"/>
          <p:cNvSpPr>
            <a:spLocks noGrp="1"/>
          </p:cNvSpPr>
          <p:nvPr>
            <p:ph idx="1"/>
          </p:nvPr>
        </p:nvSpPr>
        <p:spPr>
          <a:xfrm>
            <a:off x="998249" y="1644071"/>
            <a:ext cx="8534400" cy="4747851"/>
          </a:xfrm>
        </p:spPr>
        <p:txBody>
          <a:bodyPr>
            <a:normAutofit/>
          </a:bodyPr>
          <a:lstStyle/>
          <a:p>
            <a:pPr marL="0" indent="0">
              <a:buNone/>
            </a:pPr>
            <a:r>
              <a:rPr lang="en-US" dirty="0">
                <a:solidFill>
                  <a:schemeClr val="bg1"/>
                </a:solidFill>
              </a:rPr>
              <a:t>Presentation tools</a:t>
            </a:r>
          </a:p>
          <a:p>
            <a:pPr>
              <a:buFontTx/>
              <a:buChar char="-"/>
            </a:pPr>
            <a:r>
              <a:rPr lang="en-US" dirty="0">
                <a:solidFill>
                  <a:schemeClr val="bg1"/>
                </a:solidFill>
              </a:rPr>
              <a:t>Notes / Cue cards (only if necessary)</a:t>
            </a:r>
          </a:p>
          <a:p>
            <a:pPr lvl="1">
              <a:buFontTx/>
              <a:buChar char="-"/>
            </a:pPr>
            <a:r>
              <a:rPr lang="en-US" dirty="0">
                <a:solidFill>
                  <a:schemeClr val="bg1"/>
                </a:solidFill>
              </a:rPr>
              <a:t>Glance, don’t read</a:t>
            </a:r>
          </a:p>
          <a:p>
            <a:pPr lvl="1">
              <a:buFontTx/>
              <a:buChar char="-"/>
            </a:pPr>
            <a:r>
              <a:rPr lang="en-US" dirty="0">
                <a:solidFill>
                  <a:schemeClr val="bg1"/>
                </a:solidFill>
              </a:rPr>
              <a:t>Should be short and point form (so you aren’t tempted to read)</a:t>
            </a:r>
          </a:p>
          <a:p>
            <a:pPr lvl="1">
              <a:buFontTx/>
              <a:buChar char="-"/>
            </a:pPr>
            <a:r>
              <a:rPr lang="en-US" dirty="0">
                <a:solidFill>
                  <a:schemeClr val="bg1"/>
                </a:solidFill>
              </a:rPr>
              <a:t>Using key words or acronyms</a:t>
            </a:r>
          </a:p>
          <a:p>
            <a:pPr>
              <a:buFontTx/>
              <a:buChar char="-"/>
            </a:pPr>
            <a:r>
              <a:rPr lang="en-US" dirty="0">
                <a:solidFill>
                  <a:schemeClr val="bg1"/>
                </a:solidFill>
              </a:rPr>
              <a:t>Power Point</a:t>
            </a:r>
          </a:p>
          <a:p>
            <a:pPr lvl="1">
              <a:buFontTx/>
              <a:buChar char="-"/>
            </a:pPr>
            <a:r>
              <a:rPr lang="en-US" dirty="0">
                <a:solidFill>
                  <a:schemeClr val="bg1"/>
                </a:solidFill>
              </a:rPr>
              <a:t>Keep it simple</a:t>
            </a:r>
          </a:p>
          <a:p>
            <a:pPr lvl="1">
              <a:buFontTx/>
              <a:buChar char="-"/>
            </a:pPr>
            <a:r>
              <a:rPr lang="en-US" dirty="0">
                <a:solidFill>
                  <a:schemeClr val="bg1"/>
                </a:solidFill>
              </a:rPr>
              <a:t>Point form is most effective</a:t>
            </a:r>
          </a:p>
          <a:p>
            <a:pPr lvl="2">
              <a:buFontTx/>
              <a:buChar char="-"/>
            </a:pPr>
            <a:r>
              <a:rPr lang="en-US" dirty="0">
                <a:solidFill>
                  <a:schemeClr val="bg1"/>
                </a:solidFill>
              </a:rPr>
              <a:t>An outline of what you are presenting, not the meat</a:t>
            </a:r>
          </a:p>
          <a:p>
            <a:pPr lvl="2">
              <a:buFontTx/>
              <a:buChar char="-"/>
            </a:pPr>
            <a:r>
              <a:rPr lang="en-US" dirty="0">
                <a:solidFill>
                  <a:schemeClr val="bg1"/>
                </a:solidFill>
              </a:rPr>
              <a:t>Audience should be focused on you</a:t>
            </a:r>
          </a:p>
          <a:p>
            <a:pPr lvl="1">
              <a:buFontTx/>
              <a:buChar char="-"/>
            </a:pPr>
            <a:r>
              <a:rPr lang="en-US" dirty="0">
                <a:solidFill>
                  <a:schemeClr val="bg1"/>
                </a:solidFill>
              </a:rPr>
              <a:t>Use another presenter (preferred) or timers (advanced) to control slide changes</a:t>
            </a:r>
          </a:p>
        </p:txBody>
      </p:sp>
    </p:spTree>
    <p:extLst>
      <p:ext uri="{BB962C8B-B14F-4D97-AF65-F5344CB8AC3E}">
        <p14:creationId xmlns:p14="http://schemas.microsoft.com/office/powerpoint/2010/main" val="21218682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4826</TotalTime>
  <Words>1869</Words>
  <Application>Microsoft Office PowerPoint</Application>
  <PresentationFormat>Widescreen</PresentationFormat>
  <Paragraphs>307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Century Gothic</vt:lpstr>
      <vt:lpstr>Wingdings</vt:lpstr>
      <vt:lpstr>Wingdings 3</vt:lpstr>
      <vt:lpstr>Slice</vt:lpstr>
      <vt:lpstr>SPS110 </vt:lpstr>
      <vt:lpstr>Presentation skills</vt:lpstr>
      <vt:lpstr>Presentation skills</vt:lpstr>
      <vt:lpstr>Presentation skills</vt:lpstr>
      <vt:lpstr>Presentation skills</vt:lpstr>
      <vt:lpstr>Presentation skills</vt:lpstr>
      <vt:lpstr>Presentation skills</vt:lpstr>
      <vt:lpstr>Presentation skills</vt:lpstr>
      <vt:lpstr>Presentation skills</vt:lpstr>
      <vt:lpstr>Presentation skills</vt:lpstr>
      <vt:lpstr>Presentation skills</vt:lpstr>
      <vt:lpstr>documentation</vt:lpstr>
      <vt:lpstr>documentation</vt:lpstr>
      <vt:lpstr>Key principles</vt:lpstr>
      <vt:lpstr>CLEAR DOCUMENTATION</vt:lpstr>
      <vt:lpstr>Clear Documentation</vt:lpstr>
      <vt:lpstr>CLEAR DOCUMENTATION</vt:lpstr>
      <vt:lpstr>Clear Documentation</vt:lpstr>
      <vt:lpstr>CLEAR DOCUMENTATION</vt:lpstr>
      <vt:lpstr>Clear Documentation</vt:lpstr>
      <vt:lpstr>Concise documentation</vt:lpstr>
      <vt:lpstr>Concise documentation</vt:lpstr>
      <vt:lpstr>Concise documentation</vt:lpstr>
      <vt:lpstr>Concise documentation</vt:lpstr>
      <vt:lpstr>Your audience</vt:lpstr>
      <vt:lpstr>Your audience</vt:lpstr>
      <vt:lpstr>Your audience</vt:lpstr>
      <vt:lpstr>Your audience</vt:lpstr>
      <vt:lpstr>Formatting</vt:lpstr>
      <vt:lpstr>Formatting</vt:lpstr>
      <vt:lpstr>Formatting</vt:lpstr>
      <vt:lpstr>Formatting</vt:lpstr>
      <vt:lpstr>Formatting</vt:lpstr>
      <vt:lpstr>Formatting</vt:lpstr>
      <vt:lpstr>Reviewing and Editing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SPS110</dc:title>
  <dc:creator>Hans Heim</dc:creator>
  <cp:lastModifiedBy>Hans Heim</cp:lastModifiedBy>
  <cp:revision>86</cp:revision>
  <dcterms:created xsi:type="dcterms:W3CDTF">2019-08-24T17:52:18Z</dcterms:created>
  <dcterms:modified xsi:type="dcterms:W3CDTF">2020-02-06T19:16:44Z</dcterms:modified>
</cp:coreProperties>
</file>