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4" r:id="rId4"/>
    <p:sldId id="26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SPS110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Strategic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60102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Simple vs Complex Problems	</a:t>
            </a:r>
          </a:p>
          <a:p>
            <a:r>
              <a:rPr lang="en-US" dirty="0">
                <a:solidFill>
                  <a:schemeClr val="bg1"/>
                </a:solidFill>
              </a:rPr>
              <a:t>Simple Problems: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Well defined and well-structured problem with a specific solution that can be worked out</a:t>
            </a:r>
          </a:p>
          <a:p>
            <a:r>
              <a:rPr lang="en-US" dirty="0">
                <a:solidFill>
                  <a:schemeClr val="bg1"/>
                </a:solidFill>
              </a:rPr>
              <a:t>Complex Problems: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defined structure or form (a mess)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Must be structured or molded by problem solver(s) </a:t>
            </a:r>
            <a:r>
              <a:rPr lang="en-US" b="1" i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problem can be properly solved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2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518082"/>
            <a:ext cx="4008757" cy="48472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Types of Problems	</a:t>
            </a:r>
          </a:p>
          <a:p>
            <a:r>
              <a:rPr lang="en-US" i="1" dirty="0">
                <a:solidFill>
                  <a:schemeClr val="bg1"/>
                </a:solidFill>
              </a:rPr>
              <a:t>Blocks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cable missing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Instructions unavailable</a:t>
            </a:r>
          </a:p>
          <a:p>
            <a:r>
              <a:rPr lang="en-US" i="1" dirty="0">
                <a:solidFill>
                  <a:schemeClr val="bg1"/>
                </a:solidFill>
              </a:rPr>
              <a:t>Mistakes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Switch put in incorrect position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Server configured incorrectly</a:t>
            </a:r>
          </a:p>
          <a:p>
            <a:r>
              <a:rPr lang="en-US" i="1" dirty="0">
                <a:solidFill>
                  <a:schemeClr val="bg1"/>
                </a:solidFill>
              </a:rPr>
              <a:t>Breakdowns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failure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Network outage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757973-56B5-4566-84E6-63EBEE209FB9}"/>
              </a:ext>
            </a:extLst>
          </p:cNvPr>
          <p:cNvSpPr txBox="1">
            <a:spLocks/>
          </p:cNvSpPr>
          <p:nvPr/>
        </p:nvSpPr>
        <p:spPr>
          <a:xfrm>
            <a:off x="5793176" y="772357"/>
            <a:ext cx="4008757" cy="484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600" dirty="0">
                <a:solidFill>
                  <a:schemeClr val="bg1"/>
                </a:solidFill>
              </a:rPr>
              <a:t>	</a:t>
            </a:r>
          </a:p>
          <a:p>
            <a:r>
              <a:rPr lang="en-US" i="1" dirty="0">
                <a:solidFill>
                  <a:schemeClr val="bg1"/>
                </a:solidFill>
              </a:rPr>
              <a:t>Inefficiencies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Too many, too few resources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Out-of-date technology</a:t>
            </a:r>
          </a:p>
          <a:p>
            <a:r>
              <a:rPr lang="en-US" i="1" dirty="0">
                <a:solidFill>
                  <a:schemeClr val="bg1"/>
                </a:solidFill>
              </a:rPr>
              <a:t>Wastage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 utilized resources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Define the Problem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Determine the Causes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Ideas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Select the Best Solution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Documentation*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282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Defining the Problem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happening?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Where is it happening?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did the problem start?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Who is affected by the problem?</a:t>
            </a:r>
          </a:p>
        </p:txBody>
      </p:sp>
    </p:spTree>
    <p:extLst>
      <p:ext uri="{BB962C8B-B14F-4D97-AF65-F5344CB8AC3E}">
        <p14:creationId xmlns:p14="http://schemas.microsoft.com/office/powerpoint/2010/main" val="255352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67" y="1554022"/>
            <a:ext cx="3213533" cy="247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Determine Causes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Why is this happening?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80" y="1717961"/>
            <a:ext cx="8779480" cy="49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67" y="815113"/>
            <a:ext cx="3213533" cy="247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1378893"/>
            <a:ext cx="9184200" cy="51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16" y="1220147"/>
            <a:ext cx="9235642" cy="115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Generate Ideas about problem, potential causes, potential solutions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Mind Mapping</a:t>
            </a:r>
          </a:p>
        </p:txBody>
      </p:sp>
      <p:sp>
        <p:nvSpPr>
          <p:cNvPr id="4" name="Oval 3"/>
          <p:cNvSpPr/>
          <p:nvPr/>
        </p:nvSpPr>
        <p:spPr>
          <a:xfrm>
            <a:off x="4812145" y="3679926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Mouse not working</a:t>
            </a:r>
          </a:p>
        </p:txBody>
      </p:sp>
      <p:cxnSp>
        <p:nvCxnSpPr>
          <p:cNvPr id="6" name="Straight Arrow Connector 5"/>
          <p:cNvCxnSpPr>
            <a:stCxn id="4" idx="7"/>
          </p:cNvCxnSpPr>
          <p:nvPr/>
        </p:nvCxnSpPr>
        <p:spPr>
          <a:xfrm flipV="1">
            <a:off x="5868565" y="3509532"/>
            <a:ext cx="522999" cy="28536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378036" y="3471343"/>
            <a:ext cx="615362" cy="3235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H="1">
            <a:off x="4378036" y="4350043"/>
            <a:ext cx="615362" cy="3235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5868565" y="4350043"/>
            <a:ext cx="615362" cy="3235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91564" y="3039725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Install or update drivers</a:t>
            </a:r>
          </a:p>
        </p:txBody>
      </p:sp>
      <p:sp>
        <p:nvSpPr>
          <p:cNvPr id="31" name="Oval 30"/>
          <p:cNvSpPr/>
          <p:nvPr/>
        </p:nvSpPr>
        <p:spPr>
          <a:xfrm>
            <a:off x="6483927" y="4379959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 in or re plug in mouse</a:t>
            </a:r>
          </a:p>
        </p:txBody>
      </p:sp>
      <p:sp>
        <p:nvSpPr>
          <p:cNvPr id="32" name="Oval 31"/>
          <p:cNvSpPr/>
          <p:nvPr/>
        </p:nvSpPr>
        <p:spPr>
          <a:xfrm>
            <a:off x="3148455" y="3039724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Mouse</a:t>
            </a:r>
          </a:p>
        </p:txBody>
      </p:sp>
      <p:sp>
        <p:nvSpPr>
          <p:cNvPr id="33" name="Oval 32"/>
          <p:cNvSpPr/>
          <p:nvPr/>
        </p:nvSpPr>
        <p:spPr>
          <a:xfrm>
            <a:off x="3232726" y="4465979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Clean surface under mouse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579275" y="2920475"/>
            <a:ext cx="615362" cy="3235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1962769" y="3432270"/>
            <a:ext cx="1185686" cy="9063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</p:cNvCxnSpPr>
          <p:nvPr/>
        </p:nvCxnSpPr>
        <p:spPr>
          <a:xfrm flipV="1">
            <a:off x="7447984" y="2753597"/>
            <a:ext cx="396571" cy="40110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</p:cNvCxnSpPr>
          <p:nvPr/>
        </p:nvCxnSpPr>
        <p:spPr>
          <a:xfrm flipV="1">
            <a:off x="7629237" y="3423714"/>
            <a:ext cx="526472" cy="85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</p:cNvCxnSpPr>
          <p:nvPr/>
        </p:nvCxnSpPr>
        <p:spPr>
          <a:xfrm flipH="1" flipV="1">
            <a:off x="2392218" y="4858524"/>
            <a:ext cx="840508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6"/>
          </p:cNvCxnSpPr>
          <p:nvPr/>
        </p:nvCxnSpPr>
        <p:spPr>
          <a:xfrm flipV="1">
            <a:off x="7721600" y="4772504"/>
            <a:ext cx="615362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5"/>
          </p:cNvCxnSpPr>
          <p:nvPr/>
        </p:nvCxnSpPr>
        <p:spPr>
          <a:xfrm>
            <a:off x="7540347" y="5050076"/>
            <a:ext cx="726198" cy="35339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835318" y="2216920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backup</a:t>
            </a:r>
          </a:p>
        </p:txBody>
      </p:sp>
      <p:sp>
        <p:nvSpPr>
          <p:cNvPr id="54" name="Oval 53"/>
          <p:cNvSpPr/>
          <p:nvPr/>
        </p:nvSpPr>
        <p:spPr>
          <a:xfrm>
            <a:off x="8155709" y="3130360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or local?</a:t>
            </a:r>
          </a:p>
        </p:txBody>
      </p:sp>
      <p:sp>
        <p:nvSpPr>
          <p:cNvPr id="55" name="Oval 54"/>
          <p:cNvSpPr/>
          <p:nvPr/>
        </p:nvSpPr>
        <p:spPr>
          <a:xfrm>
            <a:off x="8340436" y="4338033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Port failure?</a:t>
            </a:r>
          </a:p>
        </p:txBody>
      </p:sp>
      <p:sp>
        <p:nvSpPr>
          <p:cNvPr id="56" name="Oval 55"/>
          <p:cNvSpPr/>
          <p:nvPr/>
        </p:nvSpPr>
        <p:spPr>
          <a:xfrm>
            <a:off x="8146473" y="5285722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</a:t>
            </a:r>
          </a:p>
          <a:p>
            <a:pPr algn="ctr"/>
            <a:r>
              <a:rPr lang="en-US" sz="1200" dirty="0"/>
              <a:t>factor</a:t>
            </a:r>
          </a:p>
        </p:txBody>
      </p:sp>
      <p:sp>
        <p:nvSpPr>
          <p:cNvPr id="58" name="Oval 57"/>
          <p:cNvSpPr/>
          <p:nvPr/>
        </p:nvSpPr>
        <p:spPr>
          <a:xfrm>
            <a:off x="1205344" y="4379959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 time</a:t>
            </a:r>
          </a:p>
        </p:txBody>
      </p:sp>
      <p:sp>
        <p:nvSpPr>
          <p:cNvPr id="59" name="Oval 58"/>
          <p:cNvSpPr/>
          <p:nvPr/>
        </p:nvSpPr>
        <p:spPr>
          <a:xfrm>
            <a:off x="1526901" y="2260615"/>
            <a:ext cx="123767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Cost?</a:t>
            </a:r>
          </a:p>
        </p:txBody>
      </p:sp>
      <p:sp>
        <p:nvSpPr>
          <p:cNvPr id="60" name="Oval 59"/>
          <p:cNvSpPr/>
          <p:nvPr/>
        </p:nvSpPr>
        <p:spPr>
          <a:xfrm>
            <a:off x="175491" y="3205700"/>
            <a:ext cx="1810941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Compatibility?</a:t>
            </a:r>
          </a:p>
        </p:txBody>
      </p:sp>
      <p:cxnSp>
        <p:nvCxnSpPr>
          <p:cNvPr id="61" name="Straight Arrow Connector 60"/>
          <p:cNvCxnSpPr>
            <a:stCxn id="4" idx="4"/>
          </p:cNvCxnSpPr>
          <p:nvPr/>
        </p:nvCxnSpPr>
        <p:spPr>
          <a:xfrm flipH="1">
            <a:off x="5393168" y="4465017"/>
            <a:ext cx="37814" cy="65810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786766" y="5111395"/>
            <a:ext cx="1438543" cy="785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</a:t>
            </a:r>
          </a:p>
          <a:p>
            <a:pPr algn="ctr"/>
            <a:r>
              <a:rPr lang="en-US" sz="12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4823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443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Select the Best Solution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the best solution to the most likely cause of the problem?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Factors to consider:</a:t>
            </a:r>
          </a:p>
          <a:p>
            <a:r>
              <a:rPr lang="en-US" dirty="0">
                <a:solidFill>
                  <a:schemeClr val="bg1"/>
                </a:solidFill>
              </a:rPr>
              <a:t>Time, money, manpower, downtime, specific needs of company</a:t>
            </a:r>
          </a:p>
          <a:p>
            <a:r>
              <a:rPr lang="en-US" dirty="0">
                <a:solidFill>
                  <a:schemeClr val="bg1"/>
                </a:solidFill>
              </a:rPr>
              <a:t>Weigh the pros and cons of any given solution</a:t>
            </a:r>
          </a:p>
          <a:p>
            <a:r>
              <a:rPr lang="en-US" dirty="0">
                <a:solidFill>
                  <a:schemeClr val="bg1"/>
                </a:solidFill>
              </a:rPr>
              <a:t>Judge the implementation costs (time and money)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443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Trade-off analysis</a:t>
            </a:r>
          </a:p>
          <a:p>
            <a:r>
              <a:rPr lang="en-US" dirty="0">
                <a:solidFill>
                  <a:schemeClr val="bg1"/>
                </a:solidFill>
              </a:rPr>
              <a:t>If we use solution A, we gain X but lose Y</a:t>
            </a:r>
          </a:p>
          <a:p>
            <a:r>
              <a:rPr lang="en-US" dirty="0">
                <a:solidFill>
                  <a:schemeClr val="bg1"/>
                </a:solidFill>
              </a:rPr>
              <a:t>If we use solution B, we gain Y but lose 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 – Broken Mouse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could repair the mouse and lose the time that is taken to fix it but we save the cost of purchasing a new mouse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could buy a new mouse and save the time it takes to repair the old one but we lose the money needed to purchase the new mouse.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8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6"/>
            <a:ext cx="8534400" cy="1205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Flowchart your implementation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1964" y="3011055"/>
            <a:ext cx="1736436" cy="6834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8692" y="3011055"/>
            <a:ext cx="1394691" cy="6904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Repair Mouse</a:t>
            </a:r>
          </a:p>
        </p:txBody>
      </p:sp>
      <p:sp>
        <p:nvSpPr>
          <p:cNvPr id="8" name="Diamond 7"/>
          <p:cNvSpPr/>
          <p:nvPr/>
        </p:nvSpPr>
        <p:spPr>
          <a:xfrm>
            <a:off x="4793675" y="2819405"/>
            <a:ext cx="1939636" cy="122843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Works?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2438400" y="3352800"/>
            <a:ext cx="480292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313383" y="3356262"/>
            <a:ext cx="480292" cy="7736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" idx="3"/>
            <a:endCxn id="28" idx="4"/>
          </p:cNvCxnSpPr>
          <p:nvPr/>
        </p:nvCxnSpPr>
        <p:spPr>
          <a:xfrm flipV="1">
            <a:off x="6460838" y="3775368"/>
            <a:ext cx="1704107" cy="109451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5763493" y="4047841"/>
            <a:ext cx="0" cy="46874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6733311" y="3433623"/>
            <a:ext cx="563416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52231" y="30018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19476" y="400524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Oval 27"/>
          <p:cNvSpPr/>
          <p:nvPr/>
        </p:nvSpPr>
        <p:spPr>
          <a:xfrm>
            <a:off x="7296727" y="3091877"/>
            <a:ext cx="1736436" cy="6834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66147" y="4524673"/>
            <a:ext cx="1394691" cy="6904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Replace Mouse</a:t>
            </a:r>
          </a:p>
        </p:txBody>
      </p:sp>
    </p:spTree>
    <p:extLst>
      <p:ext uri="{BB962C8B-B14F-4D97-AF65-F5344CB8AC3E}">
        <p14:creationId xmlns:p14="http://schemas.microsoft.com/office/powerpoint/2010/main" val="16454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Problem solving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454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The problem solving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6"/>
            <a:ext cx="8534400" cy="3507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Documentation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EVERYTHING should be documented - the problem, the process, the solution, and the implementation.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makes it easier for you and your coworkers in the future.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16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What’s at stake?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Money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Customer Satisfaction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Potentially safety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Expectations in an IT Environment</a:t>
            </a:r>
          </a:p>
          <a:p>
            <a:r>
              <a:rPr lang="en-US" dirty="0">
                <a:solidFill>
                  <a:schemeClr val="bg1"/>
                </a:solidFill>
              </a:rPr>
              <a:t>Think intelligently, quickly, and efficiently</a:t>
            </a:r>
          </a:p>
          <a:p>
            <a:r>
              <a:rPr lang="en-US" dirty="0">
                <a:solidFill>
                  <a:schemeClr val="bg1"/>
                </a:solidFill>
              </a:rPr>
              <a:t>Provide multiple solutions to any given problem</a:t>
            </a:r>
          </a:p>
          <a:p>
            <a:r>
              <a:rPr lang="en-US" dirty="0">
                <a:solidFill>
                  <a:schemeClr val="bg1"/>
                </a:solidFill>
              </a:rPr>
              <a:t>Implement solutions as per guidelines of your manager or supervisor</a:t>
            </a:r>
          </a:p>
          <a:p>
            <a:r>
              <a:rPr lang="en-US" dirty="0">
                <a:solidFill>
                  <a:schemeClr val="bg1"/>
                </a:solidFill>
              </a:rPr>
              <a:t>Work independently and make appropriate decisions in a time crunch</a:t>
            </a:r>
          </a:p>
          <a:p>
            <a:r>
              <a:rPr lang="en-US" dirty="0">
                <a:solidFill>
                  <a:schemeClr val="bg1"/>
                </a:solidFill>
              </a:rPr>
              <a:t>DOCUMENTATION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644071"/>
            <a:ext cx="8534400" cy="372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What is a “Problem”</a:t>
            </a:r>
          </a:p>
          <a:p>
            <a:r>
              <a:rPr lang="en-US" dirty="0">
                <a:solidFill>
                  <a:schemeClr val="bg1"/>
                </a:solidFill>
              </a:rPr>
              <a:t>Problem – “A situation that confronts an individual or group of individuals, which requires and for which no apparent path or resolution is readily obvious.”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obstacles, discrepancies, difficulties, deviations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6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What is “Problem Solving”?	</a:t>
            </a:r>
          </a:p>
          <a:p>
            <a:r>
              <a:rPr lang="en-US" dirty="0">
                <a:solidFill>
                  <a:schemeClr val="bg1"/>
                </a:solidFill>
              </a:rPr>
              <a:t>The ability to get answers using a conscious, organized process</a:t>
            </a:r>
          </a:p>
          <a:p>
            <a:r>
              <a:rPr lang="en-US" dirty="0">
                <a:solidFill>
                  <a:schemeClr val="bg1"/>
                </a:solidFill>
              </a:rPr>
              <a:t>A systematic approach to utilizing multiple perspectives to uncover issues related to a particular problem, design a plan, and evaluate the outcome</a:t>
            </a:r>
          </a:p>
          <a:p>
            <a:r>
              <a:rPr lang="en-US" dirty="0">
                <a:solidFill>
                  <a:schemeClr val="bg1"/>
                </a:solidFill>
              </a:rPr>
              <a:t>A process in which knowledge, skills, and understanding are applied to achieve a desired outcome</a:t>
            </a:r>
          </a:p>
          <a:p>
            <a:r>
              <a:rPr lang="en-US" dirty="0">
                <a:solidFill>
                  <a:schemeClr val="bg1"/>
                </a:solidFill>
              </a:rPr>
              <a:t>A high-order cognitive process that requires control of routine and fundamental skills</a:t>
            </a:r>
          </a:p>
          <a:p>
            <a:r>
              <a:rPr lang="en-US" dirty="0">
                <a:solidFill>
                  <a:schemeClr val="bg1"/>
                </a:solidFill>
              </a:rPr>
              <a:t>A series of decisions</a:t>
            </a:r>
          </a:p>
          <a:p>
            <a:r>
              <a:rPr lang="en-US" dirty="0">
                <a:solidFill>
                  <a:schemeClr val="bg1"/>
                </a:solidFill>
              </a:rPr>
              <a:t>Part of a larger process that includes problem finding and problem shaping</a:t>
            </a:r>
          </a:p>
        </p:txBody>
      </p:sp>
    </p:spTree>
    <p:extLst>
      <p:ext uri="{BB962C8B-B14F-4D97-AF65-F5344CB8AC3E}">
        <p14:creationId xmlns:p14="http://schemas.microsoft.com/office/powerpoint/2010/main" val="32462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242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What is “Problem Solving”?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Problem solving occurs when we need to move past an obstacle or difficulty from an undesirable state to a desired state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B352A-BCDE-4387-94FE-5451C14EA6FD}"/>
              </a:ext>
            </a:extLst>
          </p:cNvPr>
          <p:cNvSpPr/>
          <p:nvPr/>
        </p:nvSpPr>
        <p:spPr>
          <a:xfrm>
            <a:off x="1677880" y="4873841"/>
            <a:ext cx="1535837" cy="9854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BFB62-8B13-41F9-BBB0-22BEF69F9063}"/>
              </a:ext>
            </a:extLst>
          </p:cNvPr>
          <p:cNvSpPr/>
          <p:nvPr/>
        </p:nvSpPr>
        <p:spPr>
          <a:xfrm>
            <a:off x="4102964" y="4873840"/>
            <a:ext cx="1535837" cy="985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Obstacle/</a:t>
            </a:r>
          </a:p>
          <a:p>
            <a:pPr algn="ctr"/>
            <a:r>
              <a:rPr lang="en-US" dirty="0"/>
              <a:t>Difficulty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D9434-F4F4-4C2B-BABD-0D6665DA15B5}"/>
              </a:ext>
            </a:extLst>
          </p:cNvPr>
          <p:cNvSpPr/>
          <p:nvPr/>
        </p:nvSpPr>
        <p:spPr>
          <a:xfrm>
            <a:off x="6553201" y="4873840"/>
            <a:ext cx="1535837" cy="9854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32C499-B3F7-4C79-A706-76011F32EF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13717" y="5366551"/>
            <a:ext cx="889247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0DAA8F-C879-4DC1-8B6A-5A95D9FC612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38801" y="5366551"/>
            <a:ext cx="914400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Problem Solving Terminology	</a:t>
            </a:r>
          </a:p>
          <a:p>
            <a:r>
              <a:rPr lang="en-US" dirty="0">
                <a:solidFill>
                  <a:schemeClr val="bg1"/>
                </a:solidFill>
              </a:rPr>
              <a:t>Purpose – What we want to do or what we want to be</a:t>
            </a:r>
          </a:p>
          <a:p>
            <a:r>
              <a:rPr lang="en-US" dirty="0">
                <a:solidFill>
                  <a:schemeClr val="bg1"/>
                </a:solidFill>
              </a:rPr>
              <a:t>Situation – The circumstances we exist in (whether good or bad)</a:t>
            </a:r>
          </a:p>
          <a:p>
            <a:r>
              <a:rPr lang="en-US" dirty="0">
                <a:solidFill>
                  <a:schemeClr val="bg1"/>
                </a:solidFill>
              </a:rPr>
              <a:t>Problem – An aspect of our situation which conflicts with our purpose</a:t>
            </a:r>
          </a:p>
          <a:p>
            <a:r>
              <a:rPr lang="en-US" dirty="0">
                <a:solidFill>
                  <a:schemeClr val="bg1"/>
                </a:solidFill>
              </a:rPr>
              <a:t>Cause – What brings about the problem</a:t>
            </a:r>
          </a:p>
          <a:p>
            <a:r>
              <a:rPr lang="en-US" dirty="0">
                <a:solidFill>
                  <a:schemeClr val="bg1"/>
                </a:solidFill>
              </a:rPr>
              <a:t>Solvable Cause – Causes that we have the power/control to change or affect</a:t>
            </a:r>
          </a:p>
          <a:p>
            <a:r>
              <a:rPr lang="en-US" dirty="0">
                <a:solidFill>
                  <a:schemeClr val="bg1"/>
                </a:solidFill>
              </a:rPr>
              <a:t>Solution – A specific action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41493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137004"/>
            <a:ext cx="8534400" cy="1507067"/>
          </a:xfrm>
        </p:spPr>
        <p:txBody>
          <a:bodyPr/>
          <a:lstStyle/>
          <a:p>
            <a:r>
              <a:rPr lang="en-US" dirty="0"/>
              <a:t>Problem solving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7291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Well-structured vs Ill-Structured Problems	</a:t>
            </a:r>
          </a:p>
          <a:p>
            <a:r>
              <a:rPr lang="en-US" dirty="0">
                <a:solidFill>
                  <a:schemeClr val="bg1"/>
                </a:solidFill>
              </a:rPr>
              <a:t>Well Structured Problems: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Defined thoroughly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Fairly obvious and logical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Stated and measured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Ill-Structured Problems: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Vague or not properly defined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Solutions are unpredictable with multiple solutions and solution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Constraints are not defined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490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3149</TotalTime>
  <Words>485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3</vt:lpstr>
      <vt:lpstr>Slice</vt:lpstr>
      <vt:lpstr>SPS110 </vt:lpstr>
      <vt:lpstr>Problem solving </vt:lpstr>
      <vt:lpstr>Problem solving in it</vt:lpstr>
      <vt:lpstr>Problem solving in it</vt:lpstr>
      <vt:lpstr>Problem solving in it</vt:lpstr>
      <vt:lpstr>Problem solving in it</vt:lpstr>
      <vt:lpstr>Problem solving in it</vt:lpstr>
      <vt:lpstr>Problem solving in it</vt:lpstr>
      <vt:lpstr>Problem solving in it</vt:lpstr>
      <vt:lpstr>Problem solving in it</vt:lpstr>
      <vt:lpstr>Problem solving in it</vt:lpstr>
      <vt:lpstr>The problem solving method</vt:lpstr>
      <vt:lpstr>The problem solving method</vt:lpstr>
      <vt:lpstr>The problem solving method</vt:lpstr>
      <vt:lpstr>The problem solving method</vt:lpstr>
      <vt:lpstr>The problem solving method</vt:lpstr>
      <vt:lpstr>The problem solving method</vt:lpstr>
      <vt:lpstr>The problem solving method</vt:lpstr>
      <vt:lpstr>The problem solving method</vt:lpstr>
      <vt:lpstr>The problem solving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SPS110</dc:title>
  <dc:creator>Hans Heim</dc:creator>
  <cp:lastModifiedBy>Hans Heim</cp:lastModifiedBy>
  <cp:revision>34</cp:revision>
  <dcterms:created xsi:type="dcterms:W3CDTF">2019-08-24T17:52:18Z</dcterms:created>
  <dcterms:modified xsi:type="dcterms:W3CDTF">2019-12-20T16:40:13Z</dcterms:modified>
</cp:coreProperties>
</file>