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73" r:id="rId2"/>
    <p:sldId id="577" r:id="rId3"/>
    <p:sldId id="575" r:id="rId4"/>
    <p:sldId id="576" r:id="rId5"/>
    <p:sldId id="579" r:id="rId6"/>
  </p:sldIdLst>
  <p:sldSz cx="9144000" cy="6858000" type="screen4x3"/>
  <p:notesSz cx="6781800" cy="9926638"/>
  <p:embeddedFontLst>
    <p:embeddedFont>
      <p:font typeface="B Mitra" pitchFamily="2" charset="-78"/>
      <p:regular r:id="rId9"/>
      <p:bold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B Zar" pitchFamily="2" charset="-78"/>
      <p:regular r:id="rId15"/>
      <p:bold r:id="rId16"/>
    </p:embeddedFont>
    <p:embeddedFont>
      <p:font typeface="B Titr" pitchFamily="2" charset="-78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652"/>
    <a:srgbClr val="993366"/>
    <a:srgbClr val="E0A0C0"/>
    <a:srgbClr val="00CC99"/>
    <a:srgbClr val="CC00CC"/>
    <a:srgbClr val="9933FF"/>
    <a:srgbClr val="EECADC"/>
    <a:srgbClr val="FFABAB"/>
    <a:srgbClr val="EBF6F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86772" autoAdjust="0"/>
  </p:normalViewPr>
  <p:slideViewPr>
    <p:cSldViewPr>
      <p:cViewPr varScale="1">
        <p:scale>
          <a:sx n="74" d="100"/>
          <a:sy n="74" d="100"/>
        </p:scale>
        <p:origin x="-11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127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fa-IR" sz="1600"/>
              <a:t>روند برگزاری جلسات</a:t>
            </a:r>
            <a:endParaRPr lang="en-US" sz="1600"/>
          </a:p>
        </c:rich>
      </c:tx>
      <c:layout>
        <c:manualLayout>
          <c:xMode val="edge"/>
          <c:yMode val="edge"/>
          <c:x val="0.38784794193215966"/>
          <c:y val="2.0125783505731888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(2)'!$B$2</c:f>
              <c:strCache>
                <c:ptCount val="1"/>
                <c:pt idx="0">
                  <c:v>سال 1392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0540184453227932E-2"/>
                  <c:y val="0.11069180928152537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0540184453227932E-2"/>
                  <c:y val="0.11069180928152532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1080368906455864E-2"/>
                  <c:y val="0.10062891752865943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(2)'!$A$3:$A$5</c:f>
              <c:strCache>
                <c:ptCount val="3"/>
                <c:pt idx="0">
                  <c:v>جلسات اصلی تشکیل شده هیت نظارت بر پروژه های توسعه و فناوری</c:v>
                </c:pt>
                <c:pt idx="1">
                  <c:v>جلسات تشکیل شده خبرگان -B.V</c:v>
                </c:pt>
                <c:pt idx="2">
                  <c:v>جلسات فرعی تشکیل شده هیت نظارت بر پروژه های توسعه و فناوری</c:v>
                </c:pt>
              </c:strCache>
            </c:strRef>
          </c:cat>
          <c:val>
            <c:numRef>
              <c:f>'Sheet1 (2)'!$B$3:$B$5</c:f>
              <c:numCache>
                <c:formatCode>General</c:formatCode>
                <c:ptCount val="3"/>
                <c:pt idx="0">
                  <c:v>23</c:v>
                </c:pt>
                <c:pt idx="1">
                  <c:v>18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'Sheet1 (2)'!$C$2</c:f>
              <c:strCache>
                <c:ptCount val="1"/>
                <c:pt idx="0">
                  <c:v>سال 1393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100"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(2)'!$A$3:$A$5</c:f>
              <c:strCache>
                <c:ptCount val="3"/>
                <c:pt idx="0">
                  <c:v>جلسات اصلی تشکیل شده هیت نظارت بر پروژه های توسعه و فناوری</c:v>
                </c:pt>
                <c:pt idx="1">
                  <c:v>جلسات تشکیل شده خبرگان -B.V</c:v>
                </c:pt>
                <c:pt idx="2">
                  <c:v>جلسات فرعی تشکیل شده هیت نظارت بر پروژه های توسعه و فناوری</c:v>
                </c:pt>
              </c:strCache>
            </c:strRef>
          </c:cat>
          <c:val>
            <c:numRef>
              <c:f>'Sheet1 (2)'!$C$3:$C$5</c:f>
              <c:numCache>
                <c:formatCode>General</c:formatCode>
                <c:ptCount val="3"/>
                <c:pt idx="0">
                  <c:v>21</c:v>
                </c:pt>
                <c:pt idx="1">
                  <c:v>16</c:v>
                </c:pt>
                <c:pt idx="2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84171008"/>
        <c:axId val="84185088"/>
      </c:barChart>
      <c:catAx>
        <c:axId val="84171008"/>
        <c:scaling>
          <c:orientation val="minMax"/>
        </c:scaling>
        <c:delete val="0"/>
        <c:axPos val="b"/>
        <c:majorTickMark val="none"/>
        <c:minorTickMark val="none"/>
        <c:tickLblPos val="nextTo"/>
        <c:crossAx val="84185088"/>
        <c:crosses val="autoZero"/>
        <c:auto val="1"/>
        <c:lblAlgn val="ctr"/>
        <c:lblOffset val="100"/>
        <c:noMultiLvlLbl val="0"/>
      </c:catAx>
      <c:valAx>
        <c:axId val="841850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4171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50" b="1">
          <a:cs typeface="B Mitra" pitchFamily="2" charset="-78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404207600984862E-2"/>
          <c:y val="0.15370406824146982"/>
          <c:w val="0.9032541056206983"/>
          <c:h val="0.69656568970545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(2)'!$A$7</c:f>
              <c:strCache>
                <c:ptCount val="1"/>
                <c:pt idx="0">
                  <c:v>پروپوزال ها</c:v>
                </c:pt>
              </c:strCache>
            </c:strRef>
          </c:tx>
          <c:invertIfNegative val="0"/>
          <c:dLbls>
            <c:spPr>
              <a:solidFill>
                <a:srgbClr val="FF0000"/>
              </a:solidFill>
            </c:spPr>
            <c:txPr>
              <a:bodyPr/>
              <a:lstStyle/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(2)'!$B$6:$C$6</c:f>
              <c:strCache>
                <c:ptCount val="2"/>
                <c:pt idx="0">
                  <c:v>سال 1392</c:v>
                </c:pt>
                <c:pt idx="1">
                  <c:v>سال 1393</c:v>
                </c:pt>
              </c:strCache>
            </c:strRef>
          </c:cat>
          <c:val>
            <c:numRef>
              <c:f>'Sheet1 (2)'!$B$7:$C$7</c:f>
              <c:numCache>
                <c:formatCode>General</c:formatCode>
                <c:ptCount val="2"/>
                <c:pt idx="0">
                  <c:v>122</c:v>
                </c:pt>
                <c:pt idx="1">
                  <c:v>130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6713856"/>
        <c:axId val="81379328"/>
      </c:barChart>
      <c:catAx>
        <c:axId val="106713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81379328"/>
        <c:crosses val="autoZero"/>
        <c:auto val="1"/>
        <c:lblAlgn val="ctr"/>
        <c:lblOffset val="100"/>
        <c:noMultiLvlLbl val="0"/>
      </c:catAx>
      <c:valAx>
        <c:axId val="813793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6713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>
          <a:cs typeface="B Mitra" pitchFamily="2" charset="-78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fa-IR" sz="1600"/>
              <a:t>تعداد صورتحساب های ارسالی سالانه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(2)'!$A$12</c:f>
              <c:strCache>
                <c:ptCount val="1"/>
                <c:pt idx="0">
                  <c:v>صورتحساب ها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7.8825985397449894E-3"/>
                </c:manualLayout>
              </c:layout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 sz="1200" b="1"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9.8582871226123563E-3"/>
                  <c:y val="-1.1740040378343908E-3"/>
                </c:manualLayout>
              </c:layout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 sz="1200" b="1"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(2)'!$B$11:$C$11</c:f>
              <c:strCache>
                <c:ptCount val="2"/>
                <c:pt idx="0">
                  <c:v>سال 1392</c:v>
                </c:pt>
                <c:pt idx="1">
                  <c:v>سال 1393</c:v>
                </c:pt>
              </c:strCache>
            </c:strRef>
          </c:cat>
          <c:val>
            <c:numRef>
              <c:f>'Sheet1 (2)'!$B$12:$C$12</c:f>
              <c:numCache>
                <c:formatCode>#,##0</c:formatCode>
                <c:ptCount val="2"/>
                <c:pt idx="0">
                  <c:v>269</c:v>
                </c:pt>
                <c:pt idx="1">
                  <c:v>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6810880"/>
        <c:axId val="96812416"/>
      </c:barChart>
      <c:catAx>
        <c:axId val="96810880"/>
        <c:scaling>
          <c:orientation val="minMax"/>
        </c:scaling>
        <c:delete val="0"/>
        <c:axPos val="b"/>
        <c:majorTickMark val="none"/>
        <c:minorTickMark val="none"/>
        <c:tickLblPos val="nextTo"/>
        <c:crossAx val="96812416"/>
        <c:crosses val="autoZero"/>
        <c:auto val="1"/>
        <c:lblAlgn val="ctr"/>
        <c:lblOffset val="100"/>
        <c:noMultiLvlLbl val="0"/>
      </c:catAx>
      <c:valAx>
        <c:axId val="96812416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96810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50" b="1">
          <a:cs typeface="B Mitra" pitchFamily="2" charset="-78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fa-IR" dirty="0"/>
              <a:t> </a:t>
            </a:r>
            <a:r>
              <a:rPr lang="fa-IR" dirty="0" smtClean="0"/>
              <a:t>سفارش </a:t>
            </a:r>
            <a:r>
              <a:rPr lang="fa-IR" dirty="0"/>
              <a:t>محصول</a:t>
            </a:r>
            <a:endParaRPr lang="en-US" dirty="0"/>
          </a:p>
        </c:rich>
      </c:tx>
      <c:layout>
        <c:manualLayout>
          <c:xMode val="edge"/>
          <c:yMode val="edge"/>
          <c:x val="0.32980555555555557"/>
          <c:y val="3.703703703703703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(2)'!$B$16</c:f>
              <c:strCache>
                <c:ptCount val="1"/>
                <c:pt idx="0">
                  <c:v>سال 1392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5000000000000001E-2"/>
                  <c:y val="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6666666666666666E-2"/>
                  <c:y val="0.120370370370370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rgbClr val="FFFF00"/>
              </a:solidFill>
            </c:spPr>
            <c:txPr>
              <a:bodyPr/>
              <a:lstStyle/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(2)'!$A$17:$A$18</c:f>
              <c:strCache>
                <c:ptCount val="2"/>
                <c:pt idx="0">
                  <c:v>سند چشم انداز کسب و کار (B.V)</c:v>
                </c:pt>
                <c:pt idx="1">
                  <c:v>فرم های ثبت و کنترل تغییرات</c:v>
                </c:pt>
              </c:strCache>
            </c:strRef>
          </c:cat>
          <c:val>
            <c:numRef>
              <c:f>'Sheet1 (2)'!$B$17:$B$18</c:f>
              <c:numCache>
                <c:formatCode>General</c:formatCode>
                <c:ptCount val="2"/>
                <c:pt idx="0">
                  <c:v>22</c:v>
                </c:pt>
                <c:pt idx="1">
                  <c:v>150</c:v>
                </c:pt>
              </c:numCache>
            </c:numRef>
          </c:val>
        </c:ser>
        <c:ser>
          <c:idx val="1"/>
          <c:order val="1"/>
          <c:tx>
            <c:strRef>
              <c:f>'Sheet1 (2)'!$C$16</c:f>
              <c:strCache>
                <c:ptCount val="1"/>
                <c:pt idx="0">
                  <c:v>سال 1393</c:v>
                </c:pt>
              </c:strCache>
            </c:strRef>
          </c:tx>
          <c:invertIfNegative val="0"/>
          <c:dLbls>
            <c:spPr>
              <a:solidFill>
                <a:srgbClr val="FFFF00"/>
              </a:solidFill>
            </c:spPr>
            <c:txPr>
              <a:bodyPr/>
              <a:lstStyle/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(2)'!$A$17:$A$18</c:f>
              <c:strCache>
                <c:ptCount val="2"/>
                <c:pt idx="0">
                  <c:v>سند چشم انداز کسب و کار (B.V)</c:v>
                </c:pt>
                <c:pt idx="1">
                  <c:v>فرم های ثبت و کنترل تغییرات</c:v>
                </c:pt>
              </c:strCache>
            </c:strRef>
          </c:cat>
          <c:val>
            <c:numRef>
              <c:f>'Sheet1 (2)'!$C$17:$C$18</c:f>
              <c:numCache>
                <c:formatCode>General</c:formatCode>
                <c:ptCount val="2"/>
                <c:pt idx="0">
                  <c:v>25</c:v>
                </c:pt>
                <c:pt idx="1">
                  <c:v>260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4713216"/>
        <c:axId val="104903424"/>
      </c:barChart>
      <c:catAx>
        <c:axId val="1047132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4903424"/>
        <c:crosses val="autoZero"/>
        <c:auto val="1"/>
        <c:lblAlgn val="ctr"/>
        <c:lblOffset val="100"/>
        <c:noMultiLvlLbl val="0"/>
      </c:catAx>
      <c:valAx>
        <c:axId val="1049034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4713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>
          <a:cs typeface="B Mitra" pitchFamily="2" charset="-78"/>
        </a:defRPr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0.18669</cdr:x>
      <cdr:y>0.53711</cdr:y>
    </cdr:from>
    <cdr:to>
      <cdr:x>0.41035</cdr:x>
      <cdr:y>0.60252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962024" y="2033588"/>
          <a:ext cx="1152525" cy="2476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>
              <a:cs typeface="B Mitra" pitchFamily="2" charset="-78"/>
            </a:rPr>
            <a:t>531,410,635,074 </a:t>
          </a:r>
        </a:p>
      </cdr:txBody>
    </cdr:sp>
  </cdr:relSizeAnchor>
  <cdr:relSizeAnchor xmlns:cdr="http://schemas.openxmlformats.org/drawingml/2006/chartDrawing">
    <cdr:from>
      <cdr:x>0.65065</cdr:x>
      <cdr:y>0.32075</cdr:y>
    </cdr:from>
    <cdr:to>
      <cdr:x>0.85397</cdr:x>
      <cdr:y>0.37862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3352800" y="1214438"/>
          <a:ext cx="1047750" cy="2190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/>
            <a:t>980.568.530.516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302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7B4EEE7-924A-4127-B503-C60ED0B3CDA8}" type="datetimeFigureOut">
              <a:rPr lang="fa-IR" smtClean="0"/>
              <a:pPr/>
              <a:t>5/17/1436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4302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11310D-D14C-4B44-BC4D-A2EF55458982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195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4A8-4243-46D7-8036-25F02B562A64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F56E-8195-4529-9B54-0B5E0F803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454" y="3678936"/>
            <a:ext cx="6909093" cy="728425"/>
          </a:xfrm>
          <a:ln w="57150">
            <a:noFill/>
          </a:ln>
        </p:spPr>
        <p:txBody>
          <a:bodyPr>
            <a:noAutofit/>
          </a:bodyPr>
          <a:lstStyle>
            <a:lvl1pPr marL="0" indent="0" algn="ctr" rtl="1">
              <a:buNone/>
              <a:defRPr sz="3200">
                <a:solidFill>
                  <a:schemeClr val="tx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782000" y="4364736"/>
            <a:ext cx="5580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148" y="0"/>
            <a:ext cx="4177705" cy="3061934"/>
          </a:xfrm>
          <a:prstGeom prst="rect">
            <a:avLst/>
          </a:prstGeom>
          <a:noFill/>
        </p:spPr>
      </p:pic>
      <p:pic>
        <p:nvPicPr>
          <p:cNvPr id="179202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42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9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8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7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00"/>
            <a:ext cx="9144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rgbClr val="C00000"/>
              </a:gs>
              <a:gs pos="10000">
                <a:srgbClr val="C00000"/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00"/>
            <a:ext cx="9144000" cy="54864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0">
                <a:srgbClr val="FF0000"/>
              </a:gs>
              <a:gs pos="9000">
                <a:srgbClr val="FF0000"/>
              </a:gs>
              <a:gs pos="100000">
                <a:schemeClr val="bg1"/>
              </a:gs>
            </a:gsLst>
            <a:lin ang="156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r" rtl="1">
              <a:defRPr sz="2400"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algn="just" rtl="1">
              <a:defRPr sz="2400">
                <a:cs typeface="+mn-cs"/>
              </a:defRPr>
            </a:lvl1pPr>
            <a:lvl2pPr marL="742950" indent="-285750" algn="just" rtl="1">
              <a:buFont typeface="Wingdings" pitchFamily="2" charset="2"/>
              <a:buChar char="§"/>
              <a:defRPr sz="2200">
                <a:cs typeface="+mn-cs"/>
              </a:defRPr>
            </a:lvl2pPr>
            <a:lvl3pPr marL="1143000" indent="-228600" algn="just" rtl="1">
              <a:buFont typeface="Courier New" pitchFamily="49" charset="0"/>
              <a:buChar char="o"/>
              <a:defRPr sz="2000">
                <a:cs typeface="+mn-cs"/>
              </a:defRPr>
            </a:lvl3pPr>
            <a:lvl4pPr marL="1600200" indent="-228600" algn="just" rtl="1">
              <a:buFont typeface="Wingdings" pitchFamily="2" charset="2"/>
              <a:buChar char="q"/>
              <a:defRPr sz="1800">
                <a:cs typeface="+mn-cs"/>
              </a:defRPr>
            </a:lvl4pPr>
            <a:lvl5pPr algn="just" rtl="1">
              <a:defRPr sz="18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E:\Logo\Bank\BM_Kaman_C_01_P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00" y="6514320"/>
            <a:ext cx="8820000" cy="343680"/>
          </a:xfrm>
          <a:prstGeom prst="rect">
            <a:avLst/>
          </a:prstGeom>
          <a:noFill/>
        </p:spPr>
      </p:pic>
      <p:pic>
        <p:nvPicPr>
          <p:cNvPr id="9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00200" cy="117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4933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\\172.16.6.240\For Sharing\مداح\هلال مديريت بانكداري شخصي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2213"/>
            <a:ext cx="9144000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495800"/>
            <a:ext cx="9144000" cy="990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819400"/>
            <a:ext cx="9144000" cy="167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90925"/>
            <a:ext cx="7772400" cy="904875"/>
          </a:xfrm>
        </p:spPr>
        <p:txBody>
          <a:bodyPr anchor="t">
            <a:noAutofit/>
          </a:bodyPr>
          <a:lstStyle>
            <a:lvl1pPr algn="ctr" rtl="1">
              <a:defRPr sz="3600" b="1" cap="all">
                <a:solidFill>
                  <a:schemeClr val="tx1"/>
                </a:solidFill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486400"/>
            <a:ext cx="3124200" cy="990600"/>
          </a:xfrm>
        </p:spPr>
        <p:txBody>
          <a:bodyPr anchor="b">
            <a:normAutofit/>
          </a:bodyPr>
          <a:lstStyle>
            <a:lvl1pPr marL="0" indent="0" algn="l" rtl="1">
              <a:buNone/>
              <a:defRPr sz="2000" b="1">
                <a:solidFill>
                  <a:schemeClr val="tx1"/>
                </a:solidFill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E:\Logo\Bank\BM_Logo_C_V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148" y="0"/>
            <a:ext cx="4177705" cy="3061934"/>
          </a:xfrm>
          <a:prstGeom prst="rect">
            <a:avLst/>
          </a:prstGeom>
          <a:noFill/>
        </p:spPr>
      </p:pic>
      <p:sp>
        <p:nvSpPr>
          <p:cNvPr id="19" name="Text Placeholder 2"/>
          <p:cNvSpPr>
            <a:spLocks noGrp="1"/>
          </p:cNvSpPr>
          <p:nvPr>
            <p:ph type="body" idx="13"/>
          </p:nvPr>
        </p:nvSpPr>
        <p:spPr>
          <a:xfrm>
            <a:off x="1143000" y="4495800"/>
            <a:ext cx="6858000" cy="990600"/>
          </a:xfrm>
        </p:spPr>
        <p:txBody>
          <a:bodyPr anchor="b">
            <a:normAutofit/>
          </a:bodyPr>
          <a:lstStyle>
            <a:lvl1pPr marL="0" indent="0" algn="ctr" rtl="1">
              <a:buNone/>
              <a:defRPr sz="2400" b="1">
                <a:solidFill>
                  <a:schemeClr val="tx1"/>
                </a:solidFill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647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7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0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1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7E34-9BB0-45DB-9BB7-52AA88B9B9F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B3A7-CCC5-4EC4-A3F9-012697979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+mj-cs"/>
              </a:rPr>
              <a:t>PMO</a:t>
            </a:r>
            <a:endParaRPr lang="fa-IR" sz="14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263824" y="228600"/>
            <a:ext cx="7772672" cy="773112"/>
          </a:xfrm>
        </p:spPr>
        <p:txBody>
          <a:bodyPr>
            <a:noAutofit/>
          </a:bodyPr>
          <a:lstStyle/>
          <a:p>
            <a:pPr lvl="0"/>
            <a:r>
              <a:rPr lang="fa-I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گزارش حوزه های کاری دفتر مدیریت پروژه (سال های 92 و 93 )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05170"/>
              </p:ext>
            </p:extLst>
          </p:nvPr>
        </p:nvGraphicFramePr>
        <p:xfrm>
          <a:off x="107505" y="959573"/>
          <a:ext cx="8784975" cy="5807914"/>
        </p:xfrm>
        <a:graphic>
          <a:graphicData uri="http://schemas.openxmlformats.org/drawingml/2006/table">
            <a:tbl>
              <a:tblPr rtl="1">
                <a:tableStyleId>{284E427A-3D55-4303-BF80-6455036E1DE7}</a:tableStyleId>
              </a:tblPr>
              <a:tblGrid>
                <a:gridCol w="2572590"/>
                <a:gridCol w="3110060"/>
                <a:gridCol w="3102325"/>
              </a:tblGrid>
              <a:tr h="478092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800" b="1" u="none" strike="noStrike" dirty="0" smtClean="0">
                          <a:solidFill>
                            <a:schemeClr val="bg1"/>
                          </a:solidFill>
                          <a:effectLst/>
                          <a:cs typeface="+mn-cs"/>
                        </a:rPr>
                        <a:t>اهم اقدامات انجام شده</a:t>
                      </a:r>
                      <a:endParaRPr lang="fa-IR" sz="18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u="none" strike="noStrike" dirty="0">
                          <a:solidFill>
                            <a:schemeClr val="bg1"/>
                          </a:solidFill>
                          <a:effectLst/>
                          <a:cs typeface="B Mitra" pitchFamily="2" charset="-78"/>
                        </a:rPr>
                        <a:t>سال 1392</a:t>
                      </a:r>
                      <a:endParaRPr lang="fa-IR" sz="16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u="none" strike="noStrike" dirty="0">
                          <a:solidFill>
                            <a:schemeClr val="bg1"/>
                          </a:solidFill>
                          <a:effectLst/>
                          <a:cs typeface="B Mitra" pitchFamily="2" charset="-78"/>
                        </a:rPr>
                        <a:t>سال 1393</a:t>
                      </a:r>
                      <a:endParaRPr lang="fa-IR" sz="16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0005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اصلی تشکیل شده هیت نظارت بر پروژه های توسعه و فناوری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23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21جلسه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005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تشکیل شده خبرگان -</a:t>
                      </a:r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B.V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18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16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261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جلسات فرعی تشکیل شده هیت نظارت بر پروژه های توسعه و فناوری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24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33 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031">
                <a:tc rowSpan="4"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پروپوزال ها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تعداد</a:t>
                      </a:r>
                      <a:r>
                        <a:rPr lang="fa-IR" sz="1400" b="1" u="none" strike="noStrike" baseline="0" dirty="0" smtClean="0">
                          <a:effectLst/>
                          <a:cs typeface="B Mitra" pitchFamily="2" charset="-78"/>
                        </a:rPr>
                        <a:t> کل : </a:t>
                      </a:r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122 </a:t>
                      </a:r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پروپوزال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تعداد کل : 130 </a:t>
                      </a:r>
                      <a:r>
                        <a:rPr lang="fa-IR" sz="1400" b="1" u="none" strike="noStrike" dirty="0">
                          <a:effectLst/>
                          <a:cs typeface="B Mitra" pitchFamily="2" charset="-78"/>
                        </a:rPr>
                        <a:t>پروپوزال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72 فقره - قرارداد شده در سال 92</a:t>
                      </a:r>
                      <a:b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</a:b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48 فقره - قرارداد شده در سال 93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70 فقره - قرارداد شده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6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2 فقره - کنسل شده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18 فقره - کنسل / متوقف (3 فقره کنسل/ 15 فقره متوقف)</a:t>
                      </a:r>
                      <a:endParaRPr lang="fa-I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2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 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42 </a:t>
                      </a:r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فقره - در دست اقدام</a:t>
                      </a:r>
                    </a:p>
                  </a:txBody>
                  <a:tcPr marL="5729" marR="5729" marT="572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2765">
                <a:tc rowSpan="4"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صورتحساب ها</a:t>
                      </a:r>
                    </a:p>
                    <a:p>
                      <a:pPr algn="l" rtl="0" fontAlgn="ctr"/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تعداد کل : </a:t>
                      </a:r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269 </a:t>
                      </a:r>
                      <a:r>
                        <a:rPr lang="fa-I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فقره به مبلغ 531.410.635.074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 تعداد کل : 431 فقره به مبلغ 980.568.530.516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2765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ارسال به تدارکات : 266 فقره به مبلغ 526.494.034.292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ارسال به تدارکات : 336 فقره به مبلغ 810.070.415.764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2765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عودت به شرکت : 3 فقره به مبلغ 4.916.600.782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عودت به شرکت : 20 فقره به مبلغ 46.619.123.770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2765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5729" marR="5729" marT="57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در دست اقدام : 75 فقره به مبلغ 123.878.990.982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5139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سند چشم انداز کسب و کار (</a:t>
                      </a:r>
                      <a:r>
                        <a:rPr lang="en-US" sz="1200" b="1" u="none" strike="noStrike" dirty="0">
                          <a:effectLst/>
                          <a:cs typeface="+mn-cs"/>
                        </a:rPr>
                        <a:t>B.V)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22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fa-IR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Mitra" pitchFamily="2" charset="-78"/>
                        </a:rPr>
                        <a:t>25 فقره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3247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200" b="1" u="none" strike="noStrike" dirty="0">
                          <a:effectLst/>
                          <a:cs typeface="+mn-cs"/>
                        </a:rPr>
                        <a:t>فرم های ثبت و کنترل تغییرات</a:t>
                      </a:r>
                      <a:endParaRPr lang="fa-IR" sz="12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+mn-cs"/>
                      </a:endParaRPr>
                    </a:p>
                  </a:txBody>
                  <a:tcPr marL="5729" marR="5729" marT="5729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150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u="none" strike="noStrike" dirty="0" smtClean="0">
                          <a:effectLst/>
                          <a:cs typeface="B Mitra" pitchFamily="2" charset="-78"/>
                        </a:rPr>
                        <a:t>260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5729" marR="5729" marT="572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27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64" y="404664"/>
            <a:ext cx="8229600" cy="396280"/>
          </a:xfrm>
        </p:spPr>
        <p:txBody>
          <a:bodyPr>
            <a:normAutofit fontScale="90000"/>
          </a:bodyPr>
          <a:lstStyle/>
          <a:p>
            <a:r>
              <a:rPr lang="fa-IR" sz="3100" b="1" dirty="0">
                <a:cs typeface="B Mitra" pitchFamily="2" charset="-78"/>
              </a:rPr>
              <a:t>روند برگزاری جلسات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4309"/>
              </p:ext>
            </p:extLst>
          </p:nvPr>
        </p:nvGraphicFramePr>
        <p:xfrm>
          <a:off x="894048" y="980728"/>
          <a:ext cx="7498432" cy="1440160"/>
        </p:xfrm>
        <a:graphic>
          <a:graphicData uri="http://schemas.openxmlformats.org/drawingml/2006/table">
            <a:tbl>
              <a:tblPr rtl="1"/>
              <a:tblGrid>
                <a:gridCol w="5276664"/>
                <a:gridCol w="1024946"/>
                <a:gridCol w="1196822"/>
              </a:tblGrid>
              <a:tr h="43204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اقدامات انجام شده</a:t>
                      </a:r>
                      <a:endParaRPr lang="fa-IR" sz="16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سال 1392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سال 1393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جلسات اصلی تشکیل شده هیت نظارت بر پروژه های توسعه و فناوری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23 جلسه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21جلسه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جلسات تشکیل شده خبرگان -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B.V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18 جلسه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16 جلسه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جلسات فرعی تشکیل شده هیت نظارت بر پروژه های توسعه و فناوری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24 جلسه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33 جلسه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463147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490453"/>
              </p:ext>
            </p:extLst>
          </p:nvPr>
        </p:nvGraphicFramePr>
        <p:xfrm>
          <a:off x="747539" y="2564904"/>
          <a:ext cx="7791450" cy="378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3893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912" y="404664"/>
            <a:ext cx="8229600" cy="396280"/>
          </a:xfrm>
        </p:spPr>
        <p:txBody>
          <a:bodyPr>
            <a:normAutofit fontScale="90000"/>
          </a:bodyPr>
          <a:lstStyle/>
          <a:p>
            <a:r>
              <a:rPr lang="fa-IR" sz="3100" b="1" dirty="0" smtClean="0">
                <a:cs typeface="B Mitra" pitchFamily="2" charset="-78"/>
              </a:rPr>
              <a:t>پروپوزال ها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80292"/>
              </p:ext>
            </p:extLst>
          </p:nvPr>
        </p:nvGraphicFramePr>
        <p:xfrm>
          <a:off x="323528" y="980728"/>
          <a:ext cx="8517631" cy="1932140"/>
        </p:xfrm>
        <a:graphic>
          <a:graphicData uri="http://schemas.openxmlformats.org/drawingml/2006/table">
            <a:tbl>
              <a:tblPr rtl="1"/>
              <a:tblGrid>
                <a:gridCol w="2352253"/>
                <a:gridCol w="2448426"/>
                <a:gridCol w="3716952"/>
              </a:tblGrid>
              <a:tr h="360040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موارد مورد بررسی</a:t>
                      </a:r>
                      <a:endParaRPr lang="fa-IR" sz="1600" b="1" i="0" u="none" strike="noStrike" dirty="0">
                        <a:solidFill>
                          <a:schemeClr val="bg1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سال 1392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سال 1393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40">
                <a:tc rowSpan="4"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پروپوزال ها</a:t>
                      </a:r>
                    </a:p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تعداد کل :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تعداد کل :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130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689">
                <a:tc vMerge="1">
                  <a:txBody>
                    <a:bodyPr/>
                    <a:lstStyle/>
                    <a:p>
                      <a:pPr algn="l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72 فقره - قرارداد شده در سال 92</a:t>
                      </a:r>
                      <a:b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</a:br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48 فقره - قرارداد شده در سال 93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70 فقره - قرارداد شده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2 فقره - کنسل شده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18 فقره - کنسل / متوقف (3 فقره کنسل/ 15 فقره متوقف)</a:t>
                      </a:r>
                      <a:endParaRPr lang="fa-IR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42 فقره </a:t>
                      </a:r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- در دست اقدام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130513"/>
              </p:ext>
            </p:extLst>
          </p:nvPr>
        </p:nvGraphicFramePr>
        <p:xfrm>
          <a:off x="1907704" y="2996952"/>
          <a:ext cx="5705475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12" y="6453336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04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42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fa-IR" sz="1400" dirty="0" smtClean="0">
                <a:solidFill>
                  <a:schemeClr val="bg1"/>
                </a:solidFill>
                <a:cs typeface="+mj-cs"/>
              </a:rPr>
              <a:t>بانک ملت</a:t>
            </a:r>
            <a:endParaRPr lang="fa-IR" sz="14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265392" y="226996"/>
            <a:ext cx="7592888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B Mitra" pitchFamily="2" charset="-78"/>
              </a:rPr>
              <a:t>صورتحساب ها</a:t>
            </a:r>
            <a:endParaRPr lang="en-US" sz="2800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8325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65792"/>
              </p:ext>
            </p:extLst>
          </p:nvPr>
        </p:nvGraphicFramePr>
        <p:xfrm>
          <a:off x="323528" y="1000109"/>
          <a:ext cx="8524865" cy="2068850"/>
        </p:xfrm>
        <a:graphic>
          <a:graphicData uri="http://schemas.openxmlformats.org/drawingml/2006/table">
            <a:tbl>
              <a:tblPr rtl="1"/>
              <a:tblGrid>
                <a:gridCol w="2354250"/>
                <a:gridCol w="3048135"/>
                <a:gridCol w="3122480"/>
              </a:tblGrid>
              <a:tr h="378670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موارد مورد بررسی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سال 1392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</a:rPr>
                        <a:t>سال 1393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06402">
                <a:tc rowSpan="4"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صورتحساب ها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تعداد کل : </a:t>
                      </a:r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269 </a:t>
                      </a:r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فقره به مبلغ 531.410.635.074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 تعداد کل : 431 فقره به مبلغ 980.568.530.516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14">
                <a:tc vMerge="1">
                  <a:txBody>
                    <a:bodyPr/>
                    <a:lstStyle/>
                    <a:p>
                      <a:pPr algn="l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ارسال به تدارکات : 266 فقره به مبلغ 526.494.034.292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ارسال به تدارکات : 336 فقره به مبلغ 810.070.415.764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441782">
                <a:tc vMerge="1">
                  <a:txBody>
                    <a:bodyPr/>
                    <a:lstStyle/>
                    <a:p>
                      <a:pPr algn="l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عودت به شرکت : 3 فقره به مبلغ 4.916.600.782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عودت به شرکت : 20 فقره به مبلغ 46.619.123.770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441782">
                <a:tc vMerge="1">
                  <a:txBody>
                    <a:bodyPr/>
                    <a:lstStyle/>
                    <a:p>
                      <a:pPr algn="l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</a:rPr>
                        <a:t>در دست اقدام : 75 فقره به مبلغ 123.878.990.982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390235"/>
              </p:ext>
            </p:extLst>
          </p:nvPr>
        </p:nvGraphicFramePr>
        <p:xfrm>
          <a:off x="2051720" y="3429000"/>
          <a:ext cx="5153025" cy="290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713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0400" y="6477000"/>
            <a:ext cx="2590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fa-IR" sz="1400" dirty="0" smtClean="0">
                <a:solidFill>
                  <a:schemeClr val="bg1"/>
                </a:solidFill>
                <a:cs typeface="+mj-cs"/>
              </a:rPr>
              <a:t>بانک ملت</a:t>
            </a:r>
            <a:endParaRPr lang="fa-IR" sz="14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07088" cy="620712"/>
          </a:xfrm>
        </p:spPr>
        <p:txBody>
          <a:bodyPr>
            <a:normAutofit/>
          </a:bodyPr>
          <a:lstStyle/>
          <a:p>
            <a:pPr lvl="0"/>
            <a:r>
              <a:rPr lang="fa-IR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B Mitra" pitchFamily="2" charset="-78"/>
              </a:rPr>
              <a:t>سفارش محصول</a:t>
            </a:r>
            <a:endParaRPr lang="en-US" sz="2800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4859"/>
              </p:ext>
            </p:extLst>
          </p:nvPr>
        </p:nvGraphicFramePr>
        <p:xfrm>
          <a:off x="683568" y="1124744"/>
          <a:ext cx="8229599" cy="1152128"/>
        </p:xfrm>
        <a:graphic>
          <a:graphicData uri="http://schemas.openxmlformats.org/drawingml/2006/table">
            <a:tbl>
              <a:tblPr rtl="1"/>
              <a:tblGrid>
                <a:gridCol w="4212379"/>
                <a:gridCol w="1976226"/>
                <a:gridCol w="2040994"/>
              </a:tblGrid>
              <a:tr h="37285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موارد مورد بررسی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سال 1392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سال 1393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10715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سند چشم انداز کسب و کار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B.V)</a:t>
                      </a:r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22</a:t>
                      </a:r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25</a:t>
                      </a:r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55">
                <a:tc>
                  <a:txBody>
                    <a:bodyPr/>
                    <a:lstStyle/>
                    <a:p>
                      <a:pPr algn="r" rtl="1" fontAlgn="ctr"/>
                      <a:r>
                        <a:rPr lang="fa-I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فرم های ثبت و کنترل تغییرات</a:t>
                      </a: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150</a:t>
                      </a:r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260</a:t>
                      </a:r>
                      <a:r>
                        <a:rPr lang="fa-I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 Mitra"/>
                          <a:cs typeface="B Mitra" pitchFamily="2" charset="-78"/>
                        </a:rPr>
                        <a:t> فقره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Mitra" pitchFamily="2" charset="-78"/>
                      </a:endParaRPr>
                    </a:p>
                  </a:txBody>
                  <a:tcPr marL="8971" marR="8971" marT="8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8325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515250"/>
              </p:ext>
            </p:extLst>
          </p:nvPr>
        </p:nvGraphicFramePr>
        <p:xfrm>
          <a:off x="1403648" y="2492896"/>
          <a:ext cx="6336704" cy="370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5238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ctr" rtl="1">
          <a:lnSpc>
            <a:spcPct val="150000"/>
          </a:lnSpc>
          <a:defRPr sz="3200" b="1" dirty="0" smtClean="0">
            <a:solidFill>
              <a:schemeClr val="bg1"/>
            </a:solidFill>
            <a:cs typeface="B Roya" pitchFamily="2" charset="-7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18389</TotalTime>
  <Words>442</Words>
  <Application>Microsoft Office PowerPoint</Application>
  <PresentationFormat>On-screen Show (4:3)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 Mitra</vt:lpstr>
      <vt:lpstr>Times New Roman</vt:lpstr>
      <vt:lpstr>Courier New</vt:lpstr>
      <vt:lpstr>Calibri</vt:lpstr>
      <vt:lpstr>B Zar</vt:lpstr>
      <vt:lpstr>B Titr</vt:lpstr>
      <vt:lpstr>Wingdings</vt:lpstr>
      <vt:lpstr>Office Theme</vt:lpstr>
      <vt:lpstr>گزارش حوزه های کاری دفتر مدیریت پروژه (سال های 92 و 93 )</vt:lpstr>
      <vt:lpstr>روند برگزاری جلسات </vt:lpstr>
      <vt:lpstr>پروپوزال ها </vt:lpstr>
      <vt:lpstr>PowerPoint Presentation</vt:lpstr>
      <vt:lpstr>سفارش محصول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Fraud_Detection</dc:title>
  <dc:creator>Hassan Mokhtari</dc:creator>
  <cp:lastModifiedBy>آرزو هادی منش</cp:lastModifiedBy>
  <cp:revision>1932</cp:revision>
  <cp:lastPrinted>2015-03-07T07:59:30Z</cp:lastPrinted>
  <dcterms:created xsi:type="dcterms:W3CDTF">2012-06-29T16:28:48Z</dcterms:created>
  <dcterms:modified xsi:type="dcterms:W3CDTF">2015-03-07T09:08:13Z</dcterms:modified>
</cp:coreProperties>
</file>