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73" r:id="rId2"/>
    <p:sldId id="580" r:id="rId3"/>
    <p:sldId id="582" r:id="rId4"/>
    <p:sldId id="581" r:id="rId5"/>
  </p:sldIdLst>
  <p:sldSz cx="9144000" cy="6858000" type="screen4x3"/>
  <p:notesSz cx="6781800" cy="9926638"/>
  <p:embeddedFontLst>
    <p:embeddedFont>
      <p:font typeface="B Titr" panose="00000700000000000000" pitchFamily="2" charset="-78"/>
      <p:bold r:id="rId8"/>
    </p:embeddedFont>
    <p:embeddedFont>
      <p:font typeface="B Zar" panose="00000400000000000000" pitchFamily="2" charset="-78"/>
      <p:regular r:id="rId9"/>
      <p:bold r:id="rId10"/>
    </p:embeddedFont>
    <p:embeddedFont>
      <p:font typeface="B Mitra" panose="00000400000000000000" pitchFamily="2" charset="-78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652"/>
    <a:srgbClr val="993366"/>
    <a:srgbClr val="E0A0C0"/>
    <a:srgbClr val="00CC99"/>
    <a:srgbClr val="CC00CC"/>
    <a:srgbClr val="9933FF"/>
    <a:srgbClr val="EECADC"/>
    <a:srgbClr val="FFABAB"/>
    <a:srgbClr val="EBF6F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0" autoAdjust="0"/>
    <p:restoredTop sz="86772" autoAdjust="0"/>
  </p:normalViewPr>
  <p:slideViewPr>
    <p:cSldViewPr>
      <p:cViewPr varScale="1">
        <p:scale>
          <a:sx n="90" d="100"/>
          <a:sy n="90" d="100"/>
        </p:scale>
        <p:origin x="-12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127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302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7B4EEE7-924A-4127-B503-C60ED0B3CDA8}" type="datetimeFigureOut">
              <a:rPr lang="fa-IR" smtClean="0"/>
              <a:pPr/>
              <a:t>5/20/1437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4302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11310D-D14C-4B44-BC4D-A2EF55458982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195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4A8-4243-46D7-8036-25F02B562A64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F56E-8195-4529-9B54-0B5E0F803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454" y="3678936"/>
            <a:ext cx="6909093" cy="728425"/>
          </a:xfrm>
          <a:ln w="57150">
            <a:noFill/>
          </a:ln>
        </p:spPr>
        <p:txBody>
          <a:bodyPr>
            <a:noAutofit/>
          </a:bodyPr>
          <a:lstStyle>
            <a:lvl1pPr marL="0" indent="0" algn="ctr" rtl="1">
              <a:buNone/>
              <a:defRPr sz="3200">
                <a:solidFill>
                  <a:schemeClr val="tx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782000" y="4364736"/>
            <a:ext cx="5580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148" y="0"/>
            <a:ext cx="4177705" cy="3061934"/>
          </a:xfrm>
          <a:prstGeom prst="rect">
            <a:avLst/>
          </a:prstGeom>
          <a:noFill/>
        </p:spPr>
      </p:pic>
      <p:pic>
        <p:nvPicPr>
          <p:cNvPr id="179202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42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9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7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00"/>
            <a:ext cx="9144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rgbClr val="C00000"/>
              </a:gs>
              <a:gs pos="10000">
                <a:srgbClr val="C00000"/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00"/>
            <a:ext cx="9144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rgbClr val="FF0000"/>
              </a:gs>
              <a:gs pos="9000">
                <a:srgbClr val="FF0000"/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E:\Logo\Bank\BM_Kaman_C_01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00" y="6514320"/>
            <a:ext cx="8820000" cy="343680"/>
          </a:xfrm>
          <a:prstGeom prst="rect">
            <a:avLst/>
          </a:prstGeom>
          <a:noFill/>
        </p:spPr>
      </p:pic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495800"/>
            <a:ext cx="9144000" cy="990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819400"/>
            <a:ext cx="9144000" cy="167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90925"/>
            <a:ext cx="7772400" cy="904875"/>
          </a:xfrm>
        </p:spPr>
        <p:txBody>
          <a:bodyPr anchor="t">
            <a:noAutofit/>
          </a:bodyPr>
          <a:lstStyle>
            <a:lvl1pPr algn="ctr" rtl="1">
              <a:defRPr sz="3600" b="1" cap="all">
                <a:solidFill>
                  <a:schemeClr val="tx1"/>
                </a:solidFill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486400"/>
            <a:ext cx="3124200" cy="990600"/>
          </a:xfrm>
        </p:spPr>
        <p:txBody>
          <a:bodyPr anchor="b">
            <a:normAutofit/>
          </a:bodyPr>
          <a:lstStyle>
            <a:lvl1pPr marL="0" indent="0" algn="l" rtl="1">
              <a:buNone/>
              <a:defRPr sz="2000" b="1">
                <a:solidFill>
                  <a:schemeClr val="tx1"/>
                </a:solidFill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148" y="0"/>
            <a:ext cx="4177705" cy="3061934"/>
          </a:xfrm>
          <a:prstGeom prst="rect">
            <a:avLst/>
          </a:prstGeom>
          <a:noFill/>
        </p:spPr>
      </p:pic>
      <p:sp>
        <p:nvSpPr>
          <p:cNvPr id="19" name="Text Placeholder 2"/>
          <p:cNvSpPr>
            <a:spLocks noGrp="1"/>
          </p:cNvSpPr>
          <p:nvPr>
            <p:ph type="body" idx="13"/>
          </p:nvPr>
        </p:nvSpPr>
        <p:spPr>
          <a:xfrm>
            <a:off x="1143000" y="4495800"/>
            <a:ext cx="6858000" cy="990600"/>
          </a:xfrm>
        </p:spPr>
        <p:txBody>
          <a:bodyPr anchor="b">
            <a:normAutofit/>
          </a:bodyPr>
          <a:lstStyle>
            <a:lvl1pPr marL="0" indent="0" algn="ctr" rtl="1">
              <a:buNone/>
              <a:defRPr sz="2400" b="1">
                <a:solidFill>
                  <a:schemeClr val="tx1"/>
                </a:solidFill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647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7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0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1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7E34-9BB0-45DB-9BB7-52AA88B9B9F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+mj-cs"/>
              </a:rPr>
              <a:t>PMO</a:t>
            </a:r>
            <a:endParaRPr lang="fa-IR" sz="14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63824" y="228600"/>
            <a:ext cx="7772672" cy="773112"/>
          </a:xfrm>
        </p:spPr>
        <p:txBody>
          <a:bodyPr>
            <a:noAutofit/>
          </a:bodyPr>
          <a:lstStyle/>
          <a:p>
            <a:pPr lvl="0"/>
            <a:r>
              <a:rPr lang="fa-I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گزارش حوزه های کاری دفتر مدیریت پروژه (سال 94 )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38546"/>
              </p:ext>
            </p:extLst>
          </p:nvPr>
        </p:nvGraphicFramePr>
        <p:xfrm>
          <a:off x="467545" y="959573"/>
          <a:ext cx="8424936" cy="5569452"/>
        </p:xfrm>
        <a:graphic>
          <a:graphicData uri="http://schemas.openxmlformats.org/drawingml/2006/table">
            <a:tbl>
              <a:tblPr rtl="1">
                <a:tableStyleId>{284E427A-3D55-4303-BF80-6455036E1DE7}</a:tableStyleId>
              </a:tblPr>
              <a:tblGrid>
                <a:gridCol w="3819131"/>
                <a:gridCol w="4605805"/>
              </a:tblGrid>
              <a:tr h="454180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800" b="1" u="none" strike="noStrike" dirty="0" smtClean="0">
                          <a:solidFill>
                            <a:schemeClr val="bg1"/>
                          </a:solidFill>
                          <a:effectLst/>
                          <a:cs typeface="+mn-cs"/>
                        </a:rPr>
                        <a:t>اهم اقدامات انجام شده</a:t>
                      </a:r>
                      <a:endParaRPr lang="fa-IR" sz="18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u="none" strike="noStrike" dirty="0">
                          <a:solidFill>
                            <a:schemeClr val="bg1"/>
                          </a:solidFill>
                          <a:effectLst/>
                          <a:cs typeface="B Mitra" pitchFamily="2" charset="-78"/>
                        </a:rPr>
                        <a:t>سال </a:t>
                      </a:r>
                      <a:r>
                        <a:rPr lang="fa-IR" sz="1600" b="1" u="none" strike="noStrike" dirty="0" smtClean="0">
                          <a:solidFill>
                            <a:schemeClr val="bg1"/>
                          </a:solidFill>
                          <a:effectLst/>
                          <a:cs typeface="B Mitra" pitchFamily="2" charset="-78"/>
                        </a:rPr>
                        <a:t>1394</a:t>
                      </a:r>
                      <a:endParaRPr lang="fa-IR" sz="16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7998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اصلی تشکیل شده هیت نظارت بر پروژه های توسعه و فناوری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18جلسه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7998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تشکیل شده خبرگان -</a:t>
                      </a:r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B.V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16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490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فرعی تشکیل شده هیت نظارت بر پروژه های توسعه و فناوری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25 </a:t>
                      </a:r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674">
                <a:tc rowSpan="4"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پروپوزال ها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تعداد کل : 143پروپوزال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6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66 فقره-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قرارداد شده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9فقره – کنسل/ 22 فقره-اصلاح</a:t>
                      </a:r>
                      <a:r>
                        <a:rPr lang="fa-IR" sz="12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شرکت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46 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- در دست اقدام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0120">
                <a:tc rowSpan="4"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صورتحساب ها</a:t>
                      </a:r>
                    </a:p>
                    <a:p>
                      <a:pPr algn="l" rtl="0" fontAlgn="ctr"/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تعداد کل : </a:t>
                      </a:r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476 </a:t>
                      </a:r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فقره به مبلغ </a:t>
                      </a:r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2.280.064.522.645</a:t>
                      </a:r>
                      <a:endParaRPr lang="fa-I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0120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ارسال به تدارکات :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387فقره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مبلغ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1.854.824.949.326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0120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عودت به شرکت :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23 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مبلغ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27.927.559.496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0120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در دست اقدام :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66فقره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به مبلغ </a:t>
                      </a:r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397.312.013.823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377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سند چشم انداز کسب و کار </a:t>
                      </a:r>
                      <a:r>
                        <a:rPr lang="en-US" sz="1200" b="1" u="none" strike="noStrike" dirty="0" smtClean="0">
                          <a:effectLst/>
                          <a:cs typeface="+mn-cs"/>
                        </a:rPr>
                        <a:t>B.V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36</a:t>
                      </a:r>
                      <a:r>
                        <a:rPr lang="fa-IR" sz="14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فقره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80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فرم های ثبت و کنترل تغییرات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131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27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لیست دستاوردهای مهم شرکت های هولدینگ – سال 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544616"/>
          </a:xfrm>
        </p:spPr>
        <p:txBody>
          <a:bodyPr>
            <a:noAutofit/>
          </a:bodyPr>
          <a:lstStyle/>
          <a:p>
            <a:r>
              <a:rPr lang="fa-IR" sz="1800" b="1" dirty="0" smtClean="0"/>
              <a:t>شرکت گروه فناوران هوشمند بهسازان فردا: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بانکداری اجتماعی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فعالیت تحقیق و توسعه در حوزه ابزارهای موبایل (ارتباط صوتی و تصویری، اس ام اس گویا، مکان نمایی شعب، استفاده از تلگرام در پشتیبانی)</a:t>
            </a:r>
          </a:p>
          <a:p>
            <a:pPr marL="0" indent="0">
              <a:buNone/>
            </a:pPr>
            <a:endParaRPr lang="fa-IR" sz="200" b="1" dirty="0"/>
          </a:p>
          <a:p>
            <a:r>
              <a:rPr lang="fa-IR" sz="1800" b="1" dirty="0" smtClean="0"/>
              <a:t>شرکت بهسازان ملت: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نصب و راه اندازی دیسک های </a:t>
            </a:r>
            <a:r>
              <a:rPr lang="en-US" sz="1900" dirty="0" smtClean="0">
                <a:solidFill>
                  <a:srgbClr val="FF0000"/>
                </a:solidFill>
              </a:rPr>
              <a:t>VSP</a:t>
            </a:r>
            <a:r>
              <a:rPr lang="fa-IR" sz="1900" dirty="0" smtClean="0">
                <a:solidFill>
                  <a:srgbClr val="FF0000"/>
                </a:solidFill>
              </a:rPr>
              <a:t> در سه سایت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ارتقا نسخه سیستم عامل و بانکهای اطلاعاتی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نصب دیتا ویرهاووس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خروج دیسک های قدیمی 9980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مانیتورینگ جامع خدمات بانکی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برگزاری آزمون معاونین شعب</a:t>
            </a:r>
          </a:p>
          <a:p>
            <a:pPr marL="0" indent="0">
              <a:buNone/>
            </a:pPr>
            <a:endParaRPr lang="fa-IR" sz="500" dirty="0" smtClean="0"/>
          </a:p>
          <a:p>
            <a:r>
              <a:rPr lang="fa-IR" sz="1800" b="1" dirty="0" smtClean="0"/>
              <a:t>شرکت به پرداخت ملت: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rgbClr val="FF0000"/>
                </a:solidFill>
              </a:rPr>
              <a:t>تکمیل و توسعه برنامه های پایانه های فروشگاهی(مدل وریفون و امپ)</a:t>
            </a:r>
            <a:endParaRPr lang="fa-IR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rgbClr val="FF0000"/>
                </a:solidFill>
              </a:rPr>
              <a:t>سرویس های بدون کارت در پایانه های خودپرداز(مسدود کردن کارت، برداشت وجه، استعلام قبض، اخذ کد شبا)</a:t>
            </a:r>
            <a:endParaRPr lang="fa-IR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rgbClr val="FF0000"/>
                </a:solidFill>
              </a:rPr>
              <a:t>صدور کارت های خاص(اطلس کارت، کارت ملت شهروندی قشم، کارت ورزش، اصفهان کارت)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rgbClr val="FF0000"/>
                </a:solidFill>
              </a:rPr>
              <a:t>بهینه سازی و پیاده سازی سوئیچ شتاب – ورژن 5 و 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800" dirty="0" smtClean="0">
                <a:solidFill>
                  <a:srgbClr val="FF0000"/>
                </a:solidFill>
              </a:rPr>
              <a:t>نرم افزار موبایلی سکه</a:t>
            </a:r>
            <a:endParaRPr lang="fa-I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sz="1800" dirty="0" smtClean="0"/>
          </a:p>
          <a:p>
            <a:pPr marL="0" indent="0">
              <a:buNone/>
            </a:pPr>
            <a:endParaRPr lang="fa-IR" sz="1800" dirty="0" smtClean="0"/>
          </a:p>
          <a:p>
            <a:pPr marL="0" lvl="0" indent="0">
              <a:buNone/>
            </a:pPr>
            <a:endParaRPr lang="fa-I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64485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41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prstClr val="black"/>
                </a:solidFill>
              </a:rPr>
              <a:t>لیست دستاوردهای مهم شرکت های هولدینگ – سال 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58982"/>
          </a:xfrm>
        </p:spPr>
        <p:txBody>
          <a:bodyPr>
            <a:normAutofit fontScale="92500" lnSpcReduction="20000"/>
          </a:bodyPr>
          <a:lstStyle/>
          <a:p>
            <a:r>
              <a:rPr lang="fa-IR" sz="1800" b="1" dirty="0"/>
              <a:t>شرکت مهندسی صنایع یاس ارغوانی: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تهیه نقشه راه پیاده سازی میز خدمت پشتیبانی مشتریان بانک ملت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زیر سامانه جام </a:t>
            </a:r>
            <a:r>
              <a:rPr lang="fa-IR" sz="1900" dirty="0" smtClean="0">
                <a:solidFill>
                  <a:srgbClr val="FF0000"/>
                </a:solidFill>
              </a:rPr>
              <a:t>زررین</a:t>
            </a:r>
          </a:p>
          <a:p>
            <a:pPr>
              <a:buFont typeface="Wingdings" panose="05000000000000000000" pitchFamily="2" charset="2"/>
              <a:buChar char="ü"/>
            </a:pPr>
            <a:endParaRPr lang="fa-IR" sz="1100" dirty="0">
              <a:solidFill>
                <a:srgbClr val="FF0000"/>
              </a:solidFill>
            </a:endParaRPr>
          </a:p>
          <a:p>
            <a:r>
              <a:rPr lang="fa-IR" sz="1900" b="1" dirty="0" smtClean="0"/>
              <a:t>شرکت </a:t>
            </a:r>
            <a:r>
              <a:rPr lang="fa-IR" sz="1900" b="1" dirty="0"/>
              <a:t>مهندسی سیستم یاس ارغوانی: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مدیریت کسب و کار خودپردازهای بانک ملت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پشتیبانی سامانه تسهیلات الکترونیکی بانک ملت(تام)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سامانه مدیریت اعتبارات دانشگاه تهران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نصب و راه اندازی </a:t>
            </a:r>
            <a:r>
              <a:rPr lang="en-US" sz="1900" dirty="0">
                <a:solidFill>
                  <a:srgbClr val="FF0000"/>
                </a:solidFill>
              </a:rPr>
              <a:t>Pay Station</a:t>
            </a:r>
            <a:r>
              <a:rPr lang="fa-IR" sz="1900" dirty="0">
                <a:solidFill>
                  <a:srgbClr val="FF0000"/>
                </a:solidFill>
              </a:rPr>
              <a:t> در جایگاههای سوخت</a:t>
            </a:r>
          </a:p>
          <a:p>
            <a:pPr marL="0" indent="0">
              <a:buNone/>
            </a:pPr>
            <a:endParaRPr lang="fa-IR" sz="1100" dirty="0"/>
          </a:p>
          <a:p>
            <a:r>
              <a:rPr lang="fa-IR" sz="1900" b="1" dirty="0"/>
              <a:t>شرکت زیر ساخت خدمات امن تراکنشی: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راه اندازی </a:t>
            </a:r>
            <a:r>
              <a:rPr lang="fa-IR" sz="1900" dirty="0">
                <a:solidFill>
                  <a:srgbClr val="FF0000"/>
                </a:solidFill>
              </a:rPr>
              <a:t>سایت جیحون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>
                <a:solidFill>
                  <a:srgbClr val="FF0000"/>
                </a:solidFill>
              </a:rPr>
              <a:t>پشتیبانی و نگهداری سه سایت فرصت ، ولیعصر و بحران </a:t>
            </a:r>
            <a:r>
              <a:rPr lang="fa-IR" sz="1900" dirty="0" smtClean="0">
                <a:solidFill>
                  <a:srgbClr val="FF0000"/>
                </a:solidFill>
              </a:rPr>
              <a:t>اصفهان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بهینه سازی سایتهای استانی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راه اندازی خطوط پشتیبان </a:t>
            </a:r>
            <a:r>
              <a:rPr lang="en-US" sz="1900" dirty="0" smtClean="0">
                <a:solidFill>
                  <a:srgbClr val="FF0000"/>
                </a:solidFill>
              </a:rPr>
              <a:t>VPLS</a:t>
            </a:r>
            <a:endParaRPr lang="fa-IR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a-IR" sz="1200" dirty="0">
              <a:solidFill>
                <a:srgbClr val="FF0000"/>
              </a:solidFill>
            </a:endParaRPr>
          </a:p>
          <a:p>
            <a:r>
              <a:rPr lang="fa-IR" sz="1900" b="1" dirty="0"/>
              <a:t>شرکت مهندسی نرم افزار شقایق: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مدیریت حساب های بانکی (محب)- (پشتیبانی 30.000 عامل در قالب 400 مشتری)</a:t>
            </a:r>
            <a:endParaRPr lang="fa-IR" sz="19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باشگاه مشتریان بانک ملت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a-IR" sz="1900" dirty="0" smtClean="0">
                <a:solidFill>
                  <a:srgbClr val="FF0000"/>
                </a:solidFill>
              </a:rPr>
              <a:t>بر عهده گرفتن تمامی خدمات مرکز ارتباط بانک ملت</a:t>
            </a:r>
            <a:endParaRPr lang="fa-IR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43220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460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لیست نسخه های عملیاتی شده در سامانه متمرکز – 27 نسخه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79296" cy="5791200"/>
          </a:xfrm>
        </p:spPr>
        <p:txBody>
          <a:bodyPr>
            <a:normAutofit fontScale="32500" lnSpcReduction="20000"/>
          </a:bodyPr>
          <a:lstStyle/>
          <a:p>
            <a:pPr algn="r">
              <a:lnSpc>
                <a:spcPct val="120000"/>
              </a:lnSpc>
            </a:pPr>
            <a:r>
              <a:rPr lang="fa-IR" sz="3400" b="1" dirty="0"/>
              <a:t>ارسال نسخه جدید سامانه سنجش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تغییرات نسخه تلفن بانک از بستر </a:t>
            </a:r>
            <a:r>
              <a:rPr lang="en-US" sz="3400" b="1" dirty="0"/>
              <a:t>USSD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تغییر نسخه جدید همراه بانک اپل ( نسخه 1,1,8 )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 جدید سامانه بانکداری متمرکز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تغییرات نسخه جدید همراه بانک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جدید پورتال چکاوک</a:t>
            </a:r>
          </a:p>
          <a:p>
            <a:pPr algn="r">
              <a:lnSpc>
                <a:spcPct val="120000"/>
              </a:lnSpc>
            </a:pPr>
            <a:r>
              <a:rPr lang="fa-IR" sz="3400" b="1" dirty="0" smtClean="0"/>
              <a:t>نسخه </a:t>
            </a:r>
            <a:r>
              <a:rPr lang="fa-IR" sz="3400" b="1" dirty="0"/>
              <a:t>مرکز سامانه بانکداری متمرکز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سامانه جدید بانکداری اینترنتی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سامانه تبادلات ریالی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ستاد 9,5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نصب نسخه مترمکز ستاد با تغییرات تهیه فایل دسته چک با نام به دفعات در زمانهای مختلف در روزکاری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تغییرات نسخه جدید همراه بانک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نصب نسخه جدید سامانه مدیریت بانکداری الکترونیک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جدید سامانه متمرکز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جدید سنجش ستاد (1,4,2,2)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سامانه تبادلات ریالی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نصب نسخه تستی و گزارشات سامانه تسهیلات متمرکز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نصب نسخه جدید سامانه بانکداری اینترنتی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نصب نسخه تستی و گزارشات سامانه تسهیلات متمرکز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 نسخه جدید  سامانه تسهیلات متمرکز (ویرایش 1001)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جدید سامانه پارامتر ها تسهیلات متمرکز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جدید سامانه بانکداری متمرکز 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ارتقاء نسخه 10,1   </a:t>
            </a:r>
            <a:r>
              <a:rPr lang="en-US" sz="3400" b="1" dirty="0"/>
              <a:t>DB2 7,1  to  DB2  </a:t>
            </a:r>
            <a:r>
              <a:rPr lang="fa-IR" sz="3400" b="1" dirty="0"/>
              <a:t>شعب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دموی نسخه  جدید سامانه چکاوک ( </a:t>
            </a:r>
            <a:r>
              <a:rPr lang="en-US" sz="3400" b="1" dirty="0"/>
              <a:t>MQ)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اختلالات نسخه جدید سامانه متمرکز تسهیلات متمرکز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نسخه جدید سامانه بانکداری متمرکز(نگارش 1251-1252شعبه)</a:t>
            </a:r>
          </a:p>
          <a:p>
            <a:pPr algn="r">
              <a:lnSpc>
                <a:spcPct val="120000"/>
              </a:lnSpc>
            </a:pPr>
            <a:r>
              <a:rPr lang="fa-IR" sz="3400" b="1" dirty="0"/>
              <a:t>نصب و بروزرسانی نسخه جدید سامانه تسهیلات متمرکز ( ویرایش 1002)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445028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61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ctr" rtl="1">
          <a:lnSpc>
            <a:spcPct val="150000"/>
          </a:lnSpc>
          <a:defRPr sz="3200" b="1" dirty="0" smtClean="0">
            <a:solidFill>
              <a:schemeClr val="bg1"/>
            </a:solidFill>
            <a:cs typeface="B Roya" pitchFamily="2" charset="-7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18541</TotalTime>
  <Words>610</Words>
  <Application>Microsoft Office PowerPoint</Application>
  <PresentationFormat>On-screen Show (4:3)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Courier New</vt:lpstr>
      <vt:lpstr>B Titr</vt:lpstr>
      <vt:lpstr>Wingdings</vt:lpstr>
      <vt:lpstr>Times New Roman</vt:lpstr>
      <vt:lpstr>B Zar</vt:lpstr>
      <vt:lpstr>B Mitra</vt:lpstr>
      <vt:lpstr>Calibri</vt:lpstr>
      <vt:lpstr>Office Theme</vt:lpstr>
      <vt:lpstr>گزارش حوزه های کاری دفتر مدیریت پروژه (سال 94 )</vt:lpstr>
      <vt:lpstr>لیست دستاوردهای مهم شرکت های هولدینگ – سال 94</vt:lpstr>
      <vt:lpstr>لیست دستاوردهای مهم شرکت های هولدینگ – سال 94</vt:lpstr>
      <vt:lpstr>لیست نسخه های عملیاتی شده در سامانه متمرکز – 27 نسخه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Fraud_Detection</dc:title>
  <dc:creator>Hassan Mokhtari</dc:creator>
  <cp:lastModifiedBy>آرزو هادی منش</cp:lastModifiedBy>
  <cp:revision>1948</cp:revision>
  <cp:lastPrinted>2015-03-07T07:59:30Z</cp:lastPrinted>
  <dcterms:created xsi:type="dcterms:W3CDTF">2012-06-29T16:28:48Z</dcterms:created>
  <dcterms:modified xsi:type="dcterms:W3CDTF">2016-02-28T10:49:39Z</dcterms:modified>
</cp:coreProperties>
</file>