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73" r:id="rId2"/>
    <p:sldId id="585" r:id="rId3"/>
    <p:sldId id="586" r:id="rId4"/>
    <p:sldId id="584" r:id="rId5"/>
    <p:sldId id="580" r:id="rId6"/>
    <p:sldId id="582" r:id="rId7"/>
    <p:sldId id="587" r:id="rId8"/>
  </p:sldIdLst>
  <p:sldSz cx="9144000" cy="6858000" type="screen4x3"/>
  <p:notesSz cx="6781800" cy="9926638"/>
  <p:embeddedFontLst>
    <p:embeddedFont>
      <p:font typeface="B Mitra" panose="00000400000000000000" pitchFamily="2" charset="-78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B Titr" panose="00000700000000000000" pitchFamily="2" charset="-78"/>
      <p:bold r:id="rId17"/>
    </p:embeddedFont>
    <p:embeddedFont>
      <p:font typeface="B Zar" panose="00000400000000000000" pitchFamily="2" charset="-78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652"/>
    <a:srgbClr val="993366"/>
    <a:srgbClr val="E0A0C0"/>
    <a:srgbClr val="00CC99"/>
    <a:srgbClr val="CC00CC"/>
    <a:srgbClr val="9933FF"/>
    <a:srgbClr val="EECADC"/>
    <a:srgbClr val="FFABAB"/>
    <a:srgbClr val="EBF6F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0" autoAdjust="0"/>
    <p:restoredTop sz="86772" autoAdjust="0"/>
  </p:normalViewPr>
  <p:slideViewPr>
    <p:cSldViewPr>
      <p:cViewPr varScale="1">
        <p:scale>
          <a:sx n="74" d="100"/>
          <a:sy n="74" d="100"/>
        </p:scale>
        <p:origin x="11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3127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4302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7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7B4EEE7-924A-4127-B503-C60ED0B3CDA8}" type="datetimeFigureOut">
              <a:rPr lang="fa-IR" smtClean="0"/>
              <a:pPr/>
              <a:t>06/07/1438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4302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7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511310D-D14C-4B44-BC4D-A2EF55458982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1958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D34A8-4243-46D7-8036-25F02B562A64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5F56E-8195-4529-9B54-0B5E0F803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454" y="3678936"/>
            <a:ext cx="6909093" cy="728425"/>
          </a:xfrm>
          <a:ln w="57150">
            <a:noFill/>
          </a:ln>
        </p:spPr>
        <p:txBody>
          <a:bodyPr>
            <a:noAutofit/>
          </a:bodyPr>
          <a:lstStyle>
            <a:lvl1pPr marL="0" indent="0" algn="ctr" rtl="1">
              <a:buNone/>
              <a:defRPr sz="3200">
                <a:solidFill>
                  <a:schemeClr val="tx1"/>
                </a:solidFill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1782000" y="4364736"/>
            <a:ext cx="5580000" cy="54864"/>
          </a:xfrm>
          <a:prstGeom prst="rect">
            <a:avLst/>
          </a:prstGeom>
          <a:gradFill flip="none" rotWithShape="1">
            <a:gsLst>
              <a:gs pos="60000">
                <a:schemeClr val="bg1"/>
              </a:gs>
              <a:gs pos="0">
                <a:schemeClr val="tx1"/>
              </a:gs>
              <a:gs pos="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156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E:\Logo\Bank\BM_Logo_C_V_PN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148" y="0"/>
            <a:ext cx="4177705" cy="3061934"/>
          </a:xfrm>
          <a:prstGeom prst="rect">
            <a:avLst/>
          </a:prstGeom>
          <a:noFill/>
        </p:spPr>
      </p:pic>
      <p:pic>
        <p:nvPicPr>
          <p:cNvPr id="179202" name="Picture 2" descr="\\172.16.6.240\For Sharing\مداح\هلال مديريت بانكداري شخصي2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72213"/>
            <a:ext cx="9144000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42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4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9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84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71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 descr="\\172.16.6.240\For Sharing\مداح\هلال مديريت بانكداري شخصي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72213"/>
            <a:ext cx="9144000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>
            <a:lvl1pPr algn="r" rtl="1">
              <a:defRPr sz="2400"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 algn="just" rtl="1">
              <a:defRPr sz="2400">
                <a:cs typeface="+mn-cs"/>
              </a:defRPr>
            </a:lvl1pPr>
            <a:lvl2pPr marL="742950" indent="-285750" algn="just" rtl="1">
              <a:buFont typeface="Wingdings" pitchFamily="2" charset="2"/>
              <a:buChar char="§"/>
              <a:defRPr sz="2200">
                <a:cs typeface="+mn-cs"/>
              </a:defRPr>
            </a:lvl2pPr>
            <a:lvl3pPr marL="1143000" indent="-228600" algn="just" rtl="1">
              <a:buFont typeface="Courier New" pitchFamily="49" charset="0"/>
              <a:buChar char="o"/>
              <a:defRPr sz="2000">
                <a:cs typeface="+mn-cs"/>
              </a:defRPr>
            </a:lvl3pPr>
            <a:lvl4pPr marL="1600200" indent="-228600" algn="just" rtl="1">
              <a:buFont typeface="Wingdings" pitchFamily="2" charset="2"/>
              <a:buChar char="q"/>
              <a:defRPr sz="1800">
                <a:cs typeface="+mn-cs"/>
              </a:defRPr>
            </a:lvl4pPr>
            <a:lvl5pPr algn="just" rtl="1">
              <a:defRPr sz="1800"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14400"/>
            <a:ext cx="9144000" cy="54864"/>
          </a:xfrm>
          <a:prstGeom prst="rect">
            <a:avLst/>
          </a:prstGeom>
          <a:gradFill flip="none" rotWithShape="1">
            <a:gsLst>
              <a:gs pos="60000">
                <a:schemeClr val="bg1"/>
              </a:gs>
              <a:gs pos="0">
                <a:srgbClr val="C00000"/>
              </a:gs>
              <a:gs pos="10000">
                <a:srgbClr val="C00000"/>
              </a:gs>
              <a:gs pos="100000">
                <a:schemeClr val="bg1"/>
              </a:gs>
            </a:gsLst>
            <a:lin ang="156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E:\Logo\Bank\BM_Logo_C_V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600200" cy="1172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4933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>
            <a:lvl1pPr algn="r" rtl="1">
              <a:defRPr sz="2400"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 algn="just" rtl="1">
              <a:defRPr sz="2400">
                <a:cs typeface="+mn-cs"/>
              </a:defRPr>
            </a:lvl1pPr>
            <a:lvl2pPr marL="742950" indent="-285750" algn="just" rtl="1">
              <a:buFont typeface="Wingdings" pitchFamily="2" charset="2"/>
              <a:buChar char="§"/>
              <a:defRPr sz="2200">
                <a:cs typeface="+mn-cs"/>
              </a:defRPr>
            </a:lvl2pPr>
            <a:lvl3pPr marL="1143000" indent="-228600" algn="just" rtl="1">
              <a:buFont typeface="Courier New" pitchFamily="49" charset="0"/>
              <a:buChar char="o"/>
              <a:defRPr sz="2000">
                <a:cs typeface="+mn-cs"/>
              </a:defRPr>
            </a:lvl3pPr>
            <a:lvl4pPr marL="1600200" indent="-228600" algn="just" rtl="1">
              <a:buFont typeface="Wingdings" pitchFamily="2" charset="2"/>
              <a:buChar char="q"/>
              <a:defRPr sz="1800">
                <a:cs typeface="+mn-cs"/>
              </a:defRPr>
            </a:lvl4pPr>
            <a:lvl5pPr algn="just" rtl="1">
              <a:defRPr sz="1800"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14400"/>
            <a:ext cx="9144000" cy="54864"/>
          </a:xfrm>
          <a:prstGeom prst="rect">
            <a:avLst/>
          </a:prstGeom>
          <a:gradFill flip="none" rotWithShape="1">
            <a:gsLst>
              <a:gs pos="60000">
                <a:schemeClr val="bg1"/>
              </a:gs>
              <a:gs pos="0">
                <a:srgbClr val="FF0000"/>
              </a:gs>
              <a:gs pos="9000">
                <a:srgbClr val="FF0000"/>
              </a:gs>
              <a:gs pos="100000">
                <a:schemeClr val="bg1"/>
              </a:gs>
            </a:gsLst>
            <a:lin ang="156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E:\Logo\Bank\BM_Logo_C_V_PN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600200" cy="1172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4933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>
            <a:lvl1pPr algn="r" rtl="1">
              <a:defRPr sz="2400"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 algn="just" rtl="1">
              <a:defRPr sz="2400">
                <a:cs typeface="+mn-cs"/>
              </a:defRPr>
            </a:lvl1pPr>
            <a:lvl2pPr marL="742950" indent="-285750" algn="just" rtl="1">
              <a:buFont typeface="Wingdings" pitchFamily="2" charset="2"/>
              <a:buChar char="§"/>
              <a:defRPr sz="2200">
                <a:cs typeface="+mn-cs"/>
              </a:defRPr>
            </a:lvl2pPr>
            <a:lvl3pPr marL="1143000" indent="-228600" algn="just" rtl="1">
              <a:buFont typeface="Courier New" pitchFamily="49" charset="0"/>
              <a:buChar char="o"/>
              <a:defRPr sz="2000">
                <a:cs typeface="+mn-cs"/>
              </a:defRPr>
            </a:lvl3pPr>
            <a:lvl4pPr marL="1600200" indent="-228600" algn="just" rtl="1">
              <a:buFont typeface="Wingdings" pitchFamily="2" charset="2"/>
              <a:buChar char="q"/>
              <a:defRPr sz="1800">
                <a:cs typeface="+mn-cs"/>
              </a:defRPr>
            </a:lvl4pPr>
            <a:lvl5pPr algn="just" rtl="1">
              <a:defRPr sz="1800"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E:\Logo\Bank\BM_Kaman_C_01_PN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00" y="6514320"/>
            <a:ext cx="8820000" cy="343680"/>
          </a:xfrm>
          <a:prstGeom prst="rect">
            <a:avLst/>
          </a:prstGeom>
          <a:noFill/>
        </p:spPr>
      </p:pic>
      <p:pic>
        <p:nvPicPr>
          <p:cNvPr id="9" name="Picture 3" descr="E:\Logo\Bank\BM_Logo_C_V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600200" cy="1172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4933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 descr="\\172.16.6.240\For Sharing\مداح\هلال مديريت بانكداري شخصي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72213"/>
            <a:ext cx="9144000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4495800"/>
            <a:ext cx="9144000" cy="990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2819400"/>
            <a:ext cx="9144000" cy="167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90925"/>
            <a:ext cx="7772400" cy="904875"/>
          </a:xfrm>
        </p:spPr>
        <p:txBody>
          <a:bodyPr anchor="t">
            <a:noAutofit/>
          </a:bodyPr>
          <a:lstStyle>
            <a:lvl1pPr algn="ctr" rtl="1">
              <a:defRPr sz="3600" b="1" cap="all">
                <a:solidFill>
                  <a:schemeClr val="tx1"/>
                </a:solidFill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486400"/>
            <a:ext cx="3124200" cy="990600"/>
          </a:xfrm>
        </p:spPr>
        <p:txBody>
          <a:bodyPr anchor="b">
            <a:normAutofit/>
          </a:bodyPr>
          <a:lstStyle>
            <a:lvl1pPr marL="0" indent="0" algn="l" rtl="1">
              <a:buNone/>
              <a:defRPr sz="2000" b="1">
                <a:solidFill>
                  <a:schemeClr val="tx1"/>
                </a:solidFill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E:\Logo\Bank\BM_Logo_C_V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148" y="0"/>
            <a:ext cx="4177705" cy="3061934"/>
          </a:xfrm>
          <a:prstGeom prst="rect">
            <a:avLst/>
          </a:prstGeom>
          <a:noFill/>
        </p:spPr>
      </p:pic>
      <p:sp>
        <p:nvSpPr>
          <p:cNvPr id="19" name="Text Placeholder 2"/>
          <p:cNvSpPr>
            <a:spLocks noGrp="1"/>
          </p:cNvSpPr>
          <p:nvPr>
            <p:ph type="body" idx="13"/>
          </p:nvPr>
        </p:nvSpPr>
        <p:spPr>
          <a:xfrm>
            <a:off x="1143000" y="4495800"/>
            <a:ext cx="6858000" cy="990600"/>
          </a:xfrm>
        </p:spPr>
        <p:txBody>
          <a:bodyPr anchor="b">
            <a:normAutofit/>
          </a:bodyPr>
          <a:lstStyle>
            <a:lvl1pPr marL="0" indent="0" algn="ctr" rtl="1">
              <a:buNone/>
              <a:defRPr sz="2400" b="1">
                <a:solidFill>
                  <a:schemeClr val="tx1"/>
                </a:solidFill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4647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77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0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49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914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7E34-9BB0-45DB-9BB7-52AA88B9B9F8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6477000"/>
            <a:ext cx="25908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+mj-cs"/>
              </a:rPr>
              <a:t>PMO</a:t>
            </a:r>
            <a:endParaRPr lang="fa-IR" sz="14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263824" y="116632"/>
            <a:ext cx="7700664" cy="885080"/>
          </a:xfrm>
        </p:spPr>
        <p:txBody>
          <a:bodyPr>
            <a:noAutofit/>
          </a:bodyPr>
          <a:lstStyle/>
          <a:p>
            <a:pPr lvl="0"/>
            <a:r>
              <a:rPr lang="fa-IR" dirty="0"/>
              <a:t>گزارش حوزه های کاری دفتر مدیریت پروژه (سال 95 )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72575"/>
              </p:ext>
            </p:extLst>
          </p:nvPr>
        </p:nvGraphicFramePr>
        <p:xfrm>
          <a:off x="179512" y="1124743"/>
          <a:ext cx="8784976" cy="5256584"/>
        </p:xfrm>
        <a:graphic>
          <a:graphicData uri="http://schemas.openxmlformats.org/drawingml/2006/table">
            <a:tbl>
              <a:tblPr rtl="1">
                <a:tableStyleId>{284E427A-3D55-4303-BF80-6455036E1DE7}</a:tableStyleId>
              </a:tblPr>
              <a:tblGrid>
                <a:gridCol w="3982341"/>
                <a:gridCol w="4802635"/>
              </a:tblGrid>
              <a:tr h="384218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800" b="1" u="none" strike="noStrike" dirty="0" smtClean="0">
                          <a:solidFill>
                            <a:schemeClr val="bg1"/>
                          </a:solidFill>
                          <a:effectLst/>
                          <a:cs typeface="+mn-cs"/>
                        </a:rPr>
                        <a:t>اهم اقدامات انجام شده</a:t>
                      </a:r>
                      <a:endParaRPr lang="fa-IR" sz="1800" b="1" i="0" u="none" strike="noStrike" dirty="0">
                        <a:solidFill>
                          <a:schemeClr val="bg1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u="none" strike="noStrike" dirty="0">
                          <a:solidFill>
                            <a:schemeClr val="bg1"/>
                          </a:solidFill>
                          <a:effectLst/>
                          <a:cs typeface="B Mitra" pitchFamily="2" charset="-78"/>
                        </a:rPr>
                        <a:t>سال </a:t>
                      </a:r>
                      <a:r>
                        <a:rPr lang="fa-IR" sz="1600" b="1" u="none" strike="noStrike" dirty="0" smtClean="0">
                          <a:solidFill>
                            <a:schemeClr val="bg1"/>
                          </a:solidFill>
                          <a:effectLst/>
                          <a:cs typeface="B Mitra" pitchFamily="2" charset="-78"/>
                        </a:rPr>
                        <a:t>1395</a:t>
                      </a:r>
                      <a:endParaRPr lang="fa-IR" sz="1600" b="1" i="0" u="none" strike="noStrike" dirty="0">
                        <a:solidFill>
                          <a:schemeClr val="bg1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53609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جلسات اصلی تشکیل شده هیت نظارت بر پروژه های توسعه و فناوری</a:t>
                      </a:r>
                      <a:endParaRPr lang="fa-IR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 smtClean="0">
                          <a:effectLst/>
                          <a:cs typeface="B Mitra" pitchFamily="2" charset="-78"/>
                        </a:rPr>
                        <a:t>19 جلسه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609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جلسات تشکیل شده خبرگان -</a:t>
                      </a:r>
                      <a:r>
                        <a:rPr lang="en-US" sz="1200" b="1" u="none" strike="noStrike" dirty="0">
                          <a:effectLst/>
                          <a:cs typeface="+mn-cs"/>
                        </a:rPr>
                        <a:t>B.V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 smtClean="0">
                          <a:effectLst/>
                          <a:cs typeface="B Mitra" pitchFamily="2" charset="-78"/>
                        </a:rPr>
                        <a:t>19 جلسه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0163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جلسات فرعی تشکیل شده </a:t>
                      </a:r>
                      <a:r>
                        <a:rPr lang="fa-IR" sz="1200" b="1" u="none" strike="noStrike" dirty="0" smtClean="0">
                          <a:effectLst/>
                          <a:cs typeface="+mn-cs"/>
                        </a:rPr>
                        <a:t>هیئت </a:t>
                      </a:r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نظارت بر پروژه های توسعه و فناوری</a:t>
                      </a:r>
                      <a:endParaRPr lang="fa-IR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 smtClean="0">
                          <a:effectLst/>
                          <a:cs typeface="B Mitra" pitchFamily="2" charset="-78"/>
                        </a:rPr>
                        <a:t>40 جلسه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2820">
                <a:tc rowSpan="4"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پروپوزال ها</a:t>
                      </a:r>
                      <a:endParaRPr lang="fa-IR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 smtClean="0">
                          <a:effectLst/>
                          <a:cs typeface="B Mitra" pitchFamily="2" charset="-78"/>
                        </a:rPr>
                        <a:t>تعداد کل : 174پروپوزال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69 فقره- </a:t>
                      </a:r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قرارداد شده</a:t>
                      </a:r>
                    </a:p>
                  </a:txBody>
                  <a:tcPr marL="5729" marR="5729" marT="572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23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9فقره – کنسل/ 15 فقره-بصورت</a:t>
                      </a:r>
                      <a:r>
                        <a:rPr lang="fa-IR" sz="12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 فاکتوری</a:t>
                      </a:r>
                      <a:endParaRPr lang="fa-IR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81 فقره </a:t>
                      </a:r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- در دست اقدام</a:t>
                      </a:r>
                    </a:p>
                  </a:txBody>
                  <a:tcPr marL="5729" marR="5729" marT="572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3864">
                <a:tc rowSpan="4"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صورتحساب </a:t>
                      </a:r>
                      <a:r>
                        <a:rPr lang="fa-IR" sz="1200" b="1" u="none" strike="noStrike" dirty="0" smtClean="0">
                          <a:effectLst/>
                          <a:cs typeface="+mn-cs"/>
                        </a:rPr>
                        <a:t>ها</a:t>
                      </a:r>
                      <a:endParaRPr lang="fa-IR" sz="1200" b="1" u="none" strike="noStrike" dirty="0">
                        <a:effectLst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 تعداد کل : </a:t>
                      </a:r>
                      <a:r>
                        <a:rPr lang="fa-I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810 فقره </a:t>
                      </a:r>
                      <a:r>
                        <a:rPr lang="fa-I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به مبلغ </a:t>
                      </a:r>
                      <a:r>
                        <a:rPr lang="fa-I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1.986.372.497.740</a:t>
                      </a:r>
                      <a:endParaRPr lang="fa-I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Mitra" pitchFamily="2" charset="-78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864">
                <a:tc vMerge="1">
                  <a:txBody>
                    <a:bodyPr/>
                    <a:lstStyle/>
                    <a:p>
                      <a:pPr algn="l" rtl="0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5729" marR="5729" marT="57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ارسال به تدارکات : </a:t>
                      </a:r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667 فقره </a:t>
                      </a:r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به مبلغ </a:t>
                      </a:r>
                      <a:r>
                        <a:rPr lang="fa-I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1.420.391.069.797</a:t>
                      </a:r>
                      <a:endParaRPr lang="fa-IR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Mitra" pitchFamily="2" charset="-78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3864">
                <a:tc vMerge="1">
                  <a:txBody>
                    <a:bodyPr/>
                    <a:lstStyle/>
                    <a:p>
                      <a:pPr algn="l" rtl="0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5729" marR="5729" marT="57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عودت به شرکت : </a:t>
                      </a:r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31 فقره </a:t>
                      </a:r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به مبلغ </a:t>
                      </a:r>
                      <a:r>
                        <a:rPr lang="fa-I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120.239.622.095</a:t>
                      </a:r>
                      <a:endParaRPr lang="fa-IR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Mitra" pitchFamily="2" charset="-78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3864">
                <a:tc vMerge="1">
                  <a:txBody>
                    <a:bodyPr/>
                    <a:lstStyle/>
                    <a:p>
                      <a:pPr algn="l" rtl="0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5729" marR="5729" marT="57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در دست اقدام : </a:t>
                      </a:r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111 فقره</a:t>
                      </a:r>
                      <a:r>
                        <a:rPr lang="fa-IR" sz="12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 </a:t>
                      </a:r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به </a:t>
                      </a:r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مبلغ </a:t>
                      </a:r>
                      <a:r>
                        <a:rPr lang="fa-I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332.468.732.877</a:t>
                      </a:r>
                      <a:endParaRPr lang="fa-IR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Mitra" pitchFamily="2" charset="-78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3262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سند تصویر کلی کسب</a:t>
                      </a:r>
                      <a:r>
                        <a:rPr lang="fa-IR" sz="12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و کار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67 </a:t>
                      </a:r>
                      <a:r>
                        <a:rPr lang="fa-IR" sz="14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فقره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703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 smtClean="0">
                          <a:effectLst/>
                          <a:cs typeface="+mn-cs"/>
                        </a:rPr>
                        <a:t>فرم ثبت و کنترل تغییرات</a:t>
                      </a:r>
                      <a:endParaRPr lang="fa-IR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188 فقره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6878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جلسات</a:t>
                      </a:r>
                      <a:r>
                        <a:rPr lang="fa-I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سامانه</a:t>
                      </a:r>
                      <a:r>
                        <a:rPr lang="fa-I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بانکداری</a:t>
                      </a:r>
                      <a:r>
                        <a:rPr lang="fa-I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متمرکز</a:t>
                      </a:r>
                      <a:r>
                        <a:rPr lang="fa-I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جدید</a:t>
                      </a:r>
                      <a:endParaRPr lang="fa-IR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14 جلسه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169">
                <a:tc>
                  <a:txBody>
                    <a:bodyPr/>
                    <a:lstStyle/>
                    <a:p>
                      <a:pPr marL="0" marR="0" lvl="1" indent="0" algn="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b="1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جلسات پروژه </a:t>
                      </a:r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های بخش ارز </a:t>
                      </a:r>
                      <a:endParaRPr lang="en-US" sz="12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20 جلسه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9273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606805" cy="762000"/>
          </a:xfrm>
        </p:spPr>
        <p:txBody>
          <a:bodyPr/>
          <a:lstStyle/>
          <a:p>
            <a:r>
              <a:rPr lang="fa-IR" dirty="0" smtClean="0"/>
              <a:t>عملکرد </a:t>
            </a:r>
            <a:r>
              <a:rPr lang="en-US" b="1" dirty="0" smtClean="0"/>
              <a:t>PMO</a:t>
            </a:r>
            <a:r>
              <a:rPr lang="fa-IR" dirty="0" smtClean="0"/>
              <a:t> طی سالهای 94 و 95</a:t>
            </a:r>
            <a:endParaRPr lang="fa-I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441261"/>
              </p:ext>
            </p:extLst>
          </p:nvPr>
        </p:nvGraphicFramePr>
        <p:xfrm>
          <a:off x="3491880" y="942405"/>
          <a:ext cx="5572125" cy="271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hart" r:id="rId3" imgW="5572227" imgH="2822693" progId="Excel.Chart.8">
                  <p:embed/>
                </p:oleObj>
              </mc:Choice>
              <mc:Fallback>
                <p:oleObj name="Chart" r:id="rId3" imgW="5572227" imgH="2822693" progId="Excel.Chart.8">
                  <p:embed/>
                  <p:pic>
                    <p:nvPicPr>
                      <p:cNvPr id="0" name="Char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942405"/>
                        <a:ext cx="5572125" cy="2715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pic>
        <p:nvPicPr>
          <p:cNvPr id="1028" name="Chart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57600"/>
            <a:ext cx="5514975" cy="279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00400" y="6477000"/>
            <a:ext cx="25908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+mj-cs"/>
              </a:rPr>
              <a:t>PMO</a:t>
            </a:r>
            <a:endParaRPr lang="fa-IR" sz="1400" b="1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7198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79296" cy="762000"/>
          </a:xfrm>
        </p:spPr>
        <p:txBody>
          <a:bodyPr/>
          <a:lstStyle/>
          <a:p>
            <a:r>
              <a:rPr lang="fa-IR" dirty="0"/>
              <a:t>عملکرد </a:t>
            </a:r>
            <a:r>
              <a:rPr lang="en-US" b="1" dirty="0"/>
              <a:t>PMO</a:t>
            </a:r>
            <a:r>
              <a:rPr lang="fa-IR" dirty="0"/>
              <a:t> طی سالهای 94 و 95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2" y="1126238"/>
            <a:ext cx="6035675" cy="518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6477000"/>
            <a:ext cx="25908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+mj-cs"/>
              </a:rPr>
              <a:t>PMO</a:t>
            </a:r>
            <a:endParaRPr lang="fa-IR" sz="1400" b="1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2021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07288" cy="762000"/>
          </a:xfrm>
        </p:spPr>
        <p:txBody>
          <a:bodyPr/>
          <a:lstStyle/>
          <a:p>
            <a:r>
              <a:rPr lang="fa-IR" dirty="0" smtClean="0"/>
              <a:t>پیاده سازی پروژه تضمین کیفیت پروژه های </a:t>
            </a:r>
            <a:r>
              <a:rPr lang="en-US" dirty="0" smtClean="0"/>
              <a:t>IT</a:t>
            </a:r>
            <a:endParaRPr lang="fa-I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60" y="980728"/>
            <a:ext cx="5460280" cy="549627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00400" y="6477000"/>
            <a:ext cx="25908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+mj-cs"/>
              </a:rPr>
              <a:t>PMO</a:t>
            </a:r>
            <a:endParaRPr lang="fa-IR" sz="1400" b="1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5557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07288" cy="762000"/>
          </a:xfrm>
        </p:spPr>
        <p:txBody>
          <a:bodyPr/>
          <a:lstStyle/>
          <a:p>
            <a:r>
              <a:rPr lang="fa-IR" dirty="0" smtClean="0"/>
              <a:t>لیست دستاوردهای مهم شرکت های هلدینگ – سال 95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60" y="1052736"/>
            <a:ext cx="889248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a-IR" sz="200" b="1" dirty="0"/>
          </a:p>
          <a:p>
            <a:r>
              <a:rPr lang="fa-IR" sz="1800" b="1" dirty="0" smtClean="0"/>
              <a:t>شرکت بهسازان ملت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2000" dirty="0" smtClean="0">
                <a:solidFill>
                  <a:srgbClr val="FF0000"/>
                </a:solidFill>
              </a:rPr>
              <a:t>همراه </a:t>
            </a:r>
            <a:r>
              <a:rPr lang="fa-IR" sz="2000" dirty="0">
                <a:solidFill>
                  <a:srgbClr val="FF0000"/>
                </a:solidFill>
              </a:rPr>
              <a:t>بانک نوین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آگاه رسان 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نماچک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واسط </a:t>
            </a:r>
            <a:r>
              <a:rPr lang="en-US" sz="2000" dirty="0">
                <a:solidFill>
                  <a:srgbClr val="FF0000"/>
                </a:solidFill>
              </a:rPr>
              <a:t>VTM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Data WareHouse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مانیتورینگ </a:t>
            </a:r>
            <a:r>
              <a:rPr lang="fa-IR" sz="2000" dirty="0" smtClean="0">
                <a:solidFill>
                  <a:srgbClr val="FF0000"/>
                </a:solidFill>
              </a:rPr>
              <a:t>جامع</a:t>
            </a:r>
            <a:endParaRPr lang="fa-IR" sz="2000" dirty="0">
              <a:solidFill>
                <a:srgbClr val="FF0000"/>
              </a:solidFill>
            </a:endParaRPr>
          </a:p>
          <a:p>
            <a:r>
              <a:rPr lang="fa-IR" sz="1800" b="1" dirty="0" smtClean="0"/>
              <a:t>شرکت </a:t>
            </a:r>
            <a:r>
              <a:rPr lang="fa-IR" sz="1800" b="1" dirty="0"/>
              <a:t>زیر ساخت خدمات امن تراکنشی: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FTPS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SOC</a:t>
            </a:r>
          </a:p>
          <a:p>
            <a:r>
              <a:rPr lang="fa-IR" sz="1600" b="1" dirty="0"/>
              <a:t>شرکت مهندسی نرم افزار شقایق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بانکداری اجتماعی (سامانه جمع سپاری مالی 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fa-IR" sz="2000" dirty="0">
                <a:solidFill>
                  <a:srgbClr val="FF0000"/>
                </a:solidFill>
              </a:rPr>
              <a:t>فاندینو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fa-IR" sz="2000" dirty="0">
                <a:solidFill>
                  <a:srgbClr val="FF0000"/>
                </a:solidFill>
              </a:rPr>
              <a:t> و صندوق قرض الحسنه محلی)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a-IR" sz="1800" dirty="0" smtClean="0"/>
          </a:p>
          <a:p>
            <a:pPr marL="0" indent="0">
              <a:buNone/>
            </a:pPr>
            <a:endParaRPr lang="fa-IR" sz="1800" dirty="0" smtClean="0"/>
          </a:p>
          <a:p>
            <a:pPr marL="0" lvl="0" indent="0">
              <a:buNone/>
            </a:pPr>
            <a:endParaRPr lang="fa-I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a-I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472101"/>
            <a:ext cx="259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7415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07288" cy="762000"/>
          </a:xfrm>
        </p:spPr>
        <p:txBody>
          <a:bodyPr/>
          <a:lstStyle/>
          <a:p>
            <a:r>
              <a:rPr lang="fa-IR" dirty="0">
                <a:solidFill>
                  <a:prstClr val="black"/>
                </a:solidFill>
              </a:rPr>
              <a:t>لیست دستاوردهای مهم شرکت های </a:t>
            </a:r>
            <a:r>
              <a:rPr lang="fa-IR" dirty="0" smtClean="0">
                <a:solidFill>
                  <a:prstClr val="black"/>
                </a:solidFill>
              </a:rPr>
              <a:t>هلدینگ </a:t>
            </a:r>
            <a:r>
              <a:rPr lang="fa-IR" dirty="0">
                <a:solidFill>
                  <a:prstClr val="black"/>
                </a:solidFill>
              </a:rPr>
              <a:t>– سال </a:t>
            </a:r>
            <a:r>
              <a:rPr lang="fa-IR" dirty="0" smtClean="0">
                <a:solidFill>
                  <a:prstClr val="black"/>
                </a:solidFill>
              </a:rPr>
              <a:t>95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66800"/>
            <a:ext cx="8784976" cy="5314528"/>
          </a:xfrm>
        </p:spPr>
        <p:txBody>
          <a:bodyPr>
            <a:normAutofit/>
          </a:bodyPr>
          <a:lstStyle/>
          <a:p>
            <a:r>
              <a:rPr lang="fa-IR" sz="1900" b="1" dirty="0"/>
              <a:t>شرکت مهندسی صنایع یاس ارغوانی: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گزارش‌ساز پویا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داشبورد موبایلی مدیران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پورتال گزارش‌های آماری و داشبورد مدیریتی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کاربرد تحلیل </a:t>
            </a:r>
            <a:r>
              <a:rPr lang="en-US" sz="2000" dirty="0">
                <a:solidFill>
                  <a:srgbClr val="FF0000"/>
                </a:solidFill>
              </a:rPr>
              <a:t>Big Data</a:t>
            </a:r>
            <a:r>
              <a:rPr lang="fa-IR" sz="2000" dirty="0">
                <a:solidFill>
                  <a:srgbClr val="FF0000"/>
                </a:solidFill>
              </a:rPr>
              <a:t> در بانک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 smtClean="0">
                <a:solidFill>
                  <a:srgbClr val="FF0000"/>
                </a:solidFill>
              </a:rPr>
              <a:t>برگزاری فین کاپ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fa-IR" sz="1100" dirty="0">
              <a:solidFill>
                <a:srgbClr val="FF0000"/>
              </a:solidFill>
            </a:endParaRPr>
          </a:p>
          <a:p>
            <a:r>
              <a:rPr lang="fa-IR" sz="1900" b="1" dirty="0" smtClean="0"/>
              <a:t>شرکت </a:t>
            </a:r>
            <a:r>
              <a:rPr lang="fa-IR" sz="1900" b="1" dirty="0"/>
              <a:t>مهندسی سیستم یاس ارغوانی: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دفاتر خدمات بانکی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E-Tourism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مدیریت </a:t>
            </a:r>
            <a:r>
              <a:rPr lang="en-US" sz="2000" dirty="0" smtClean="0">
                <a:solidFill>
                  <a:srgbClr val="FF0000"/>
                </a:solidFill>
              </a:rPr>
              <a:t>ATM</a:t>
            </a:r>
            <a:r>
              <a:rPr lang="fa-IR" sz="2000" dirty="0" smtClean="0">
                <a:solidFill>
                  <a:srgbClr val="FF0000"/>
                </a:solidFill>
              </a:rPr>
              <a:t> و پایانه های غیرنقد بانکی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2000" dirty="0" smtClean="0">
                <a:solidFill>
                  <a:srgbClr val="FF0000"/>
                </a:solidFill>
              </a:rPr>
              <a:t>مدیریت سوخت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a-IR" sz="1100" dirty="0"/>
          </a:p>
          <a:p>
            <a:pPr marL="0" indent="0">
              <a:buNone/>
            </a:pPr>
            <a:endParaRPr lang="fa-IR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443220"/>
            <a:ext cx="259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4603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5280" cy="762000"/>
          </a:xfrm>
        </p:spPr>
        <p:txBody>
          <a:bodyPr/>
          <a:lstStyle/>
          <a:p>
            <a:r>
              <a:rPr lang="fa-IR" dirty="0">
                <a:solidFill>
                  <a:prstClr val="black"/>
                </a:solidFill>
              </a:rPr>
              <a:t>لیست دستاوردهای مهم شرکت های هلدینگ – سال 95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35280" cy="5314528"/>
          </a:xfrm>
        </p:spPr>
        <p:txBody>
          <a:bodyPr>
            <a:normAutofit lnSpcReduction="10000"/>
          </a:bodyPr>
          <a:lstStyle/>
          <a:p>
            <a:r>
              <a:rPr lang="fa-IR" sz="1900" b="1" dirty="0"/>
              <a:t>شرکت به پرداخت ملت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برنامه کاربردی موبایلی سکه (سامانه کیف پول همراه)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اصفهان کارت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راه اندازی پین پد برای اتصال با پایانه فروشگاهی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توسعه برنامه پایانه فروشگاهی مدل </a:t>
            </a:r>
            <a:r>
              <a:rPr lang="en-US" sz="2000" dirty="0">
                <a:solidFill>
                  <a:srgbClr val="FF0000"/>
                </a:solidFill>
              </a:rPr>
              <a:t>Amp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صورت وضعیت واریزی های شاپرک برای پذیرندگان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سامانه جامع پذیرندگان شاپرک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توریست کارت ویژه گردشگران خارجی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ارتباط با شبکه ‌هاي پرداخت بین المللی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پیاده سازی مستند شتاب ویرایش 7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صورت وضعیت واریزی های شاپرک برای پذیرندگان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بهینه سازی سامانه سوییچ پرداخت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ISMS</a:t>
            </a:r>
            <a:r>
              <a:rPr lang="fa-IR" sz="2000" dirty="0">
                <a:solidFill>
                  <a:srgbClr val="FF0000"/>
                </a:solidFill>
              </a:rPr>
              <a:t> و </a:t>
            </a:r>
            <a:r>
              <a:rPr lang="en-US" sz="2000" dirty="0">
                <a:solidFill>
                  <a:srgbClr val="FF0000"/>
                </a:solidFill>
              </a:rPr>
              <a:t>SOC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rgbClr val="FF0000"/>
                </a:solidFill>
              </a:rPr>
              <a:t>راه اندازی سوييچ در سايت جيحون(احتمالاً به عنوان سايت اصلی)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E1</a:t>
            </a:r>
            <a:r>
              <a:rPr lang="fa-IR" sz="2000" dirty="0">
                <a:solidFill>
                  <a:srgbClr val="FF0000"/>
                </a:solidFill>
              </a:rPr>
              <a:t>چهاررقمی کشوری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871863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ctr" rtl="1">
          <a:lnSpc>
            <a:spcPct val="150000"/>
          </a:lnSpc>
          <a:defRPr sz="3200" b="1" dirty="0" smtClean="0">
            <a:solidFill>
              <a:schemeClr val="bg1"/>
            </a:solidFill>
            <a:cs typeface="B Roya" pitchFamily="2" charset="-78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18694</TotalTime>
  <Words>375</Words>
  <Application>Microsoft Office PowerPoint</Application>
  <PresentationFormat>On-screen Show (4:3)</PresentationFormat>
  <Paragraphs>80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Courier New</vt:lpstr>
      <vt:lpstr>B Mitra</vt:lpstr>
      <vt:lpstr>Wingdings</vt:lpstr>
      <vt:lpstr>Calibri</vt:lpstr>
      <vt:lpstr>B Titr</vt:lpstr>
      <vt:lpstr>Arial</vt:lpstr>
      <vt:lpstr>Times New Roman</vt:lpstr>
      <vt:lpstr>B Zar</vt:lpstr>
      <vt:lpstr>Office Theme</vt:lpstr>
      <vt:lpstr>Chart</vt:lpstr>
      <vt:lpstr>گزارش حوزه های کاری دفتر مدیریت پروژه (سال 95 )</vt:lpstr>
      <vt:lpstr>عملکرد PMO طی سالهای 94 و 95</vt:lpstr>
      <vt:lpstr>عملکرد PMO طی سالهای 94 و 95</vt:lpstr>
      <vt:lpstr>پیاده سازی پروژه تضمین کیفیت پروژه های IT</vt:lpstr>
      <vt:lpstr>لیست دستاوردهای مهم شرکت های هلدینگ – سال 95</vt:lpstr>
      <vt:lpstr>لیست دستاوردهای مهم شرکت های هلدینگ – سال 95</vt:lpstr>
      <vt:lpstr>لیست دستاوردهای مهم شرکت های هلدینگ – سال 95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Fraud_Detection</dc:title>
  <dc:creator>Hassan Mokhtari</dc:creator>
  <cp:lastModifiedBy>قاسم جعفری تکاسی</cp:lastModifiedBy>
  <cp:revision>1965</cp:revision>
  <cp:lastPrinted>2015-03-07T07:59:30Z</cp:lastPrinted>
  <dcterms:created xsi:type="dcterms:W3CDTF">2012-06-29T16:28:48Z</dcterms:created>
  <dcterms:modified xsi:type="dcterms:W3CDTF">2017-03-05T11:20:06Z</dcterms:modified>
</cp:coreProperties>
</file>