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59" r:id="rId1"/>
  </p:sldMasterIdLst>
  <p:notesMasterIdLst>
    <p:notesMasterId r:id="rId18"/>
  </p:notesMasterIdLst>
  <p:sldIdLst>
    <p:sldId id="256" r:id="rId2"/>
    <p:sldId id="276" r:id="rId3"/>
    <p:sldId id="287" r:id="rId4"/>
    <p:sldId id="277" r:id="rId5"/>
    <p:sldId id="278" r:id="rId6"/>
    <p:sldId id="279" r:id="rId7"/>
    <p:sldId id="280" r:id="rId8"/>
    <p:sldId id="288" r:id="rId9"/>
    <p:sldId id="289" r:id="rId10"/>
    <p:sldId id="290" r:id="rId11"/>
    <p:sldId id="282" r:id="rId12"/>
    <p:sldId id="291" r:id="rId13"/>
    <p:sldId id="283" r:id="rId14"/>
    <p:sldId id="284" r:id="rId15"/>
    <p:sldId id="292" r:id="rId16"/>
    <p:sldId id="28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66"/>
  </p:normalViewPr>
  <p:slideViewPr>
    <p:cSldViewPr snapToGrid="0" snapToObjects="1">
      <p:cViewPr varScale="1">
        <p:scale>
          <a:sx n="102" d="100"/>
          <a:sy n="102" d="100"/>
        </p:scale>
        <p:origin x="41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4A01A3-74A2-1645-B2C5-78DA1008AE5C}" type="datetimeFigureOut">
              <a:rPr lang="en-US" smtClean="0"/>
              <a:t>6/22/21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069FD1-7027-B24D-BBD4-CD7B5DE30979}" type="slidenum">
              <a:rPr lang="en-US" smtClean="0"/>
              <a:t>‹#›</a:t>
            </a:fld>
            <a:endParaRPr lang="en-US"/>
          </a:p>
        </p:txBody>
      </p:sp>
    </p:spTree>
    <p:extLst>
      <p:ext uri="{BB962C8B-B14F-4D97-AF65-F5344CB8AC3E}">
        <p14:creationId xmlns:p14="http://schemas.microsoft.com/office/powerpoint/2010/main" val="1695204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7069FD1-7027-B24D-BBD4-CD7B5DE30979}" type="slidenum">
              <a:rPr lang="en-US" smtClean="0"/>
              <a:t>1</a:t>
            </a:fld>
            <a:endParaRPr lang="en-US"/>
          </a:p>
        </p:txBody>
      </p:sp>
    </p:spTree>
    <p:extLst>
      <p:ext uri="{BB962C8B-B14F-4D97-AF65-F5344CB8AC3E}">
        <p14:creationId xmlns:p14="http://schemas.microsoft.com/office/powerpoint/2010/main" val="18585859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mr-IN" dirty="0" err="1" smtClean="0"/>
              <a:t>Altman</a:t>
            </a:r>
            <a:r>
              <a:rPr lang="mr-IN" dirty="0" smtClean="0"/>
              <a:t> </a:t>
            </a:r>
            <a:r>
              <a:rPr lang="mr-IN" dirty="0" err="1" smtClean="0"/>
              <a:t>Z-Score</a:t>
            </a:r>
            <a:r>
              <a:rPr lang="mr-IN" dirty="0" smtClean="0"/>
              <a:t> = 1.2A + 1.4B + 3.3C + 0.6D + 1.0E</a:t>
            </a:r>
            <a:br>
              <a:rPr lang="mr-IN" dirty="0" smtClean="0"/>
            </a:br>
            <a:r>
              <a:rPr lang="en-US" dirty="0" smtClean="0"/>
              <a:t>Where:</a:t>
            </a:r>
          </a:p>
          <a:p>
            <a:pPr lvl="1"/>
            <a:r>
              <a:rPr lang="en-US" dirty="0" smtClean="0"/>
              <a:t>A = working capital / total assets</a:t>
            </a:r>
          </a:p>
          <a:p>
            <a:pPr lvl="1"/>
            <a:r>
              <a:rPr lang="en-US" dirty="0" smtClean="0"/>
              <a:t>B = retained earnings / total assets</a:t>
            </a:r>
          </a:p>
          <a:p>
            <a:pPr lvl="1"/>
            <a:r>
              <a:rPr lang="en-US" dirty="0" smtClean="0"/>
              <a:t>C = earnings before interest and tax / total assets</a:t>
            </a:r>
          </a:p>
          <a:p>
            <a:pPr lvl="1"/>
            <a:r>
              <a:rPr lang="en-US" dirty="0" smtClean="0"/>
              <a:t>D = market value of equity / total liabilities</a:t>
            </a:r>
          </a:p>
          <a:p>
            <a:pPr lvl="1"/>
            <a:r>
              <a:rPr lang="en-US" dirty="0" smtClean="0"/>
              <a:t>E = sales / total assets</a:t>
            </a:r>
          </a:p>
          <a:p>
            <a:endParaRPr lang="en-US" dirty="0"/>
          </a:p>
        </p:txBody>
      </p:sp>
      <p:sp>
        <p:nvSpPr>
          <p:cNvPr id="4" name="Slide Number Placeholder 3"/>
          <p:cNvSpPr>
            <a:spLocks noGrp="1"/>
          </p:cNvSpPr>
          <p:nvPr>
            <p:ph type="sldNum" sz="quarter" idx="10"/>
          </p:nvPr>
        </p:nvSpPr>
        <p:spPr/>
        <p:txBody>
          <a:bodyPr/>
          <a:lstStyle/>
          <a:p>
            <a:fld id="{27069FD1-7027-B24D-BBD4-CD7B5DE30979}" type="slidenum">
              <a:rPr lang="en-US" smtClean="0"/>
              <a:t>4</a:t>
            </a:fld>
            <a:endParaRPr lang="en-US"/>
          </a:p>
        </p:txBody>
      </p:sp>
    </p:spTree>
    <p:extLst>
      <p:ext uri="{BB962C8B-B14F-4D97-AF65-F5344CB8AC3E}">
        <p14:creationId xmlns:p14="http://schemas.microsoft.com/office/powerpoint/2010/main" val="1483892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E5CA82A-4E36-BA43-BD28-FC0987E6974B}" type="datetime1">
              <a:rPr lang="en-IN" smtClean="0"/>
              <a:t>22/06/21</a:t>
            </a:fld>
            <a:endParaRPr lang="en-US"/>
          </a:p>
        </p:txBody>
      </p:sp>
      <p:sp>
        <p:nvSpPr>
          <p:cNvPr id="5" name="Footer Placeholder 4"/>
          <p:cNvSpPr>
            <a:spLocks noGrp="1"/>
          </p:cNvSpPr>
          <p:nvPr>
            <p:ph type="ftr" sz="quarter" idx="11"/>
          </p:nvPr>
        </p:nvSpPr>
        <p:spPr/>
        <p:txBody>
          <a:bodyPr/>
          <a:lstStyle/>
          <a:p>
            <a:r>
              <a:rPr lang="en-US" smtClean="0"/>
              <a:t>AISSMS College of Engineering</a:t>
            </a:r>
            <a:endParaRPr lang="en-US"/>
          </a:p>
        </p:txBody>
      </p:sp>
      <p:sp>
        <p:nvSpPr>
          <p:cNvPr id="6" name="Slide Number Placeholder 5"/>
          <p:cNvSpPr>
            <a:spLocks noGrp="1"/>
          </p:cNvSpPr>
          <p:nvPr>
            <p:ph type="sldNum" sz="quarter" idx="12"/>
          </p:nvPr>
        </p:nvSpPr>
        <p:spPr/>
        <p:txBody>
          <a:bodyPr/>
          <a:lstStyle/>
          <a:p>
            <a:fld id="{4C233E49-B745-7F41-B811-0ABBCB0FC67A}"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8CEFA9-6A6E-A64B-A090-48C598709B85}" type="datetime1">
              <a:rPr lang="en-IN" smtClean="0"/>
              <a:t>22/06/21</a:t>
            </a:fld>
            <a:endParaRPr lang="en-US"/>
          </a:p>
        </p:txBody>
      </p:sp>
      <p:sp>
        <p:nvSpPr>
          <p:cNvPr id="5" name="Footer Placeholder 4"/>
          <p:cNvSpPr>
            <a:spLocks noGrp="1"/>
          </p:cNvSpPr>
          <p:nvPr>
            <p:ph type="ftr" sz="quarter" idx="11"/>
          </p:nvPr>
        </p:nvSpPr>
        <p:spPr/>
        <p:txBody>
          <a:bodyPr/>
          <a:lstStyle/>
          <a:p>
            <a:r>
              <a:rPr lang="en-US" smtClean="0"/>
              <a:t>AISSMS College of Engineering</a:t>
            </a:r>
            <a:endParaRPr lang="en-US"/>
          </a:p>
        </p:txBody>
      </p:sp>
      <p:sp>
        <p:nvSpPr>
          <p:cNvPr id="6" name="Slide Number Placeholder 5"/>
          <p:cNvSpPr>
            <a:spLocks noGrp="1"/>
          </p:cNvSpPr>
          <p:nvPr>
            <p:ph type="sldNum" sz="quarter" idx="12"/>
          </p:nvPr>
        </p:nvSpPr>
        <p:spPr/>
        <p:txBody>
          <a:bodyPr/>
          <a:lstStyle/>
          <a:p>
            <a:fld id="{4C233E49-B745-7F41-B811-0ABBCB0FC67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4969AC-6423-CF44-B196-C72B37A5FB28}" type="datetime1">
              <a:rPr lang="en-IN" smtClean="0"/>
              <a:t>22/06/21</a:t>
            </a:fld>
            <a:endParaRPr lang="en-US"/>
          </a:p>
        </p:txBody>
      </p:sp>
      <p:sp>
        <p:nvSpPr>
          <p:cNvPr id="5" name="Footer Placeholder 4"/>
          <p:cNvSpPr>
            <a:spLocks noGrp="1"/>
          </p:cNvSpPr>
          <p:nvPr>
            <p:ph type="ftr" sz="quarter" idx="11"/>
          </p:nvPr>
        </p:nvSpPr>
        <p:spPr/>
        <p:txBody>
          <a:bodyPr/>
          <a:lstStyle/>
          <a:p>
            <a:r>
              <a:rPr lang="en-US" smtClean="0"/>
              <a:t>AISSMS College of Engineering</a:t>
            </a:r>
            <a:endParaRPr lang="en-US"/>
          </a:p>
        </p:txBody>
      </p:sp>
      <p:sp>
        <p:nvSpPr>
          <p:cNvPr id="6" name="Slide Number Placeholder 5"/>
          <p:cNvSpPr>
            <a:spLocks noGrp="1"/>
          </p:cNvSpPr>
          <p:nvPr>
            <p:ph type="sldNum" sz="quarter" idx="12"/>
          </p:nvPr>
        </p:nvSpPr>
        <p:spPr/>
        <p:txBody>
          <a:bodyPr/>
          <a:lstStyle/>
          <a:p>
            <a:fld id="{4C233E49-B745-7F41-B811-0ABBCB0FC67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0E5E7B-F70D-7844-BD1F-4E424D97FCAC}" type="datetime1">
              <a:rPr lang="en-IN" smtClean="0"/>
              <a:t>22/06/21</a:t>
            </a:fld>
            <a:endParaRPr lang="en-US"/>
          </a:p>
        </p:txBody>
      </p:sp>
      <p:sp>
        <p:nvSpPr>
          <p:cNvPr id="5" name="Footer Placeholder 4"/>
          <p:cNvSpPr>
            <a:spLocks noGrp="1"/>
          </p:cNvSpPr>
          <p:nvPr>
            <p:ph type="ftr" sz="quarter" idx="11"/>
          </p:nvPr>
        </p:nvSpPr>
        <p:spPr/>
        <p:txBody>
          <a:bodyPr/>
          <a:lstStyle/>
          <a:p>
            <a:r>
              <a:rPr lang="en-US" smtClean="0"/>
              <a:t>AISSMS College of Engineering</a:t>
            </a:r>
            <a:endParaRPr lang="en-US"/>
          </a:p>
        </p:txBody>
      </p:sp>
      <p:sp>
        <p:nvSpPr>
          <p:cNvPr id="6" name="Slide Number Placeholder 5"/>
          <p:cNvSpPr>
            <a:spLocks noGrp="1"/>
          </p:cNvSpPr>
          <p:nvPr>
            <p:ph type="sldNum" sz="quarter" idx="12"/>
          </p:nvPr>
        </p:nvSpPr>
        <p:spPr/>
        <p:txBody>
          <a:bodyPr/>
          <a:lstStyle/>
          <a:p>
            <a:fld id="{4C233E49-B745-7F41-B811-0ABBCB0FC67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AB9A3A-220C-7949-828B-B683ED4E7B0E}" type="datetime1">
              <a:rPr lang="en-IN" smtClean="0"/>
              <a:t>22/06/21</a:t>
            </a:fld>
            <a:endParaRPr lang="en-US"/>
          </a:p>
        </p:txBody>
      </p:sp>
      <p:sp>
        <p:nvSpPr>
          <p:cNvPr id="5" name="Footer Placeholder 4"/>
          <p:cNvSpPr>
            <a:spLocks noGrp="1"/>
          </p:cNvSpPr>
          <p:nvPr>
            <p:ph type="ftr" sz="quarter" idx="11"/>
          </p:nvPr>
        </p:nvSpPr>
        <p:spPr/>
        <p:txBody>
          <a:bodyPr/>
          <a:lstStyle/>
          <a:p>
            <a:r>
              <a:rPr lang="en-US" smtClean="0"/>
              <a:t>AISSMS College of Engineering</a:t>
            </a:r>
            <a:endParaRPr lang="en-US"/>
          </a:p>
        </p:txBody>
      </p:sp>
      <p:sp>
        <p:nvSpPr>
          <p:cNvPr id="6" name="Slide Number Placeholder 5"/>
          <p:cNvSpPr>
            <a:spLocks noGrp="1"/>
          </p:cNvSpPr>
          <p:nvPr>
            <p:ph type="sldNum" sz="quarter" idx="12"/>
          </p:nvPr>
        </p:nvSpPr>
        <p:spPr/>
        <p:txBody>
          <a:bodyPr/>
          <a:lstStyle/>
          <a:p>
            <a:fld id="{4C233E49-B745-7F41-B811-0ABBCB0FC67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432311A-6272-CB4A-ADDA-6147A0E11D95}" type="datetime1">
              <a:rPr lang="en-IN" smtClean="0"/>
              <a:t>22/06/21</a:t>
            </a:fld>
            <a:endParaRPr lang="en-US"/>
          </a:p>
        </p:txBody>
      </p:sp>
      <p:sp>
        <p:nvSpPr>
          <p:cNvPr id="6" name="Footer Placeholder 5"/>
          <p:cNvSpPr>
            <a:spLocks noGrp="1"/>
          </p:cNvSpPr>
          <p:nvPr>
            <p:ph type="ftr" sz="quarter" idx="11"/>
          </p:nvPr>
        </p:nvSpPr>
        <p:spPr/>
        <p:txBody>
          <a:bodyPr/>
          <a:lstStyle/>
          <a:p>
            <a:r>
              <a:rPr lang="en-US" smtClean="0"/>
              <a:t>AISSMS College of Engineering</a:t>
            </a:r>
            <a:endParaRPr lang="en-US"/>
          </a:p>
        </p:txBody>
      </p:sp>
      <p:sp>
        <p:nvSpPr>
          <p:cNvPr id="7" name="Slide Number Placeholder 6"/>
          <p:cNvSpPr>
            <a:spLocks noGrp="1"/>
          </p:cNvSpPr>
          <p:nvPr>
            <p:ph type="sldNum" sz="quarter" idx="12"/>
          </p:nvPr>
        </p:nvSpPr>
        <p:spPr/>
        <p:txBody>
          <a:bodyPr/>
          <a:lstStyle/>
          <a:p>
            <a:fld id="{4C233E49-B745-7F41-B811-0ABBCB0FC67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5DA9082-3658-8945-AD5B-234068152520}" type="datetime1">
              <a:rPr lang="en-IN" smtClean="0"/>
              <a:t>22/06/21</a:t>
            </a:fld>
            <a:endParaRPr lang="en-US"/>
          </a:p>
        </p:txBody>
      </p:sp>
      <p:sp>
        <p:nvSpPr>
          <p:cNvPr id="8" name="Footer Placeholder 7"/>
          <p:cNvSpPr>
            <a:spLocks noGrp="1"/>
          </p:cNvSpPr>
          <p:nvPr>
            <p:ph type="ftr" sz="quarter" idx="11"/>
          </p:nvPr>
        </p:nvSpPr>
        <p:spPr/>
        <p:txBody>
          <a:bodyPr/>
          <a:lstStyle/>
          <a:p>
            <a:r>
              <a:rPr lang="en-US" smtClean="0"/>
              <a:t>AISSMS College of Engineering</a:t>
            </a:r>
            <a:endParaRPr lang="en-US"/>
          </a:p>
        </p:txBody>
      </p:sp>
      <p:sp>
        <p:nvSpPr>
          <p:cNvPr id="9" name="Slide Number Placeholder 8"/>
          <p:cNvSpPr>
            <a:spLocks noGrp="1"/>
          </p:cNvSpPr>
          <p:nvPr>
            <p:ph type="sldNum" sz="quarter" idx="12"/>
          </p:nvPr>
        </p:nvSpPr>
        <p:spPr/>
        <p:txBody>
          <a:bodyPr/>
          <a:lstStyle/>
          <a:p>
            <a:fld id="{4C233E49-B745-7F41-B811-0ABBCB0FC67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C399509-E35D-E147-BD0A-7AF6B8772AA5}" type="datetime1">
              <a:rPr lang="en-IN" smtClean="0"/>
              <a:t>22/06/21</a:t>
            </a:fld>
            <a:endParaRPr lang="en-US"/>
          </a:p>
        </p:txBody>
      </p:sp>
      <p:sp>
        <p:nvSpPr>
          <p:cNvPr id="4" name="Footer Placeholder 3"/>
          <p:cNvSpPr>
            <a:spLocks noGrp="1"/>
          </p:cNvSpPr>
          <p:nvPr>
            <p:ph type="ftr" sz="quarter" idx="11"/>
          </p:nvPr>
        </p:nvSpPr>
        <p:spPr/>
        <p:txBody>
          <a:bodyPr/>
          <a:lstStyle/>
          <a:p>
            <a:r>
              <a:rPr lang="en-US" smtClean="0"/>
              <a:t>AISSMS College of Engineering</a:t>
            </a:r>
            <a:endParaRPr lang="en-US"/>
          </a:p>
        </p:txBody>
      </p:sp>
      <p:sp>
        <p:nvSpPr>
          <p:cNvPr id="5" name="Slide Number Placeholder 4"/>
          <p:cNvSpPr>
            <a:spLocks noGrp="1"/>
          </p:cNvSpPr>
          <p:nvPr>
            <p:ph type="sldNum" sz="quarter" idx="12"/>
          </p:nvPr>
        </p:nvSpPr>
        <p:spPr/>
        <p:txBody>
          <a:bodyPr/>
          <a:lstStyle/>
          <a:p>
            <a:fld id="{4C233E49-B745-7F41-B811-0ABBCB0FC67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CBB320-B800-014C-A4CD-330AE73C7D88}" type="datetime1">
              <a:rPr lang="en-IN" smtClean="0"/>
              <a:t>22/06/21</a:t>
            </a:fld>
            <a:endParaRPr lang="en-US"/>
          </a:p>
        </p:txBody>
      </p:sp>
      <p:sp>
        <p:nvSpPr>
          <p:cNvPr id="3" name="Footer Placeholder 2"/>
          <p:cNvSpPr>
            <a:spLocks noGrp="1"/>
          </p:cNvSpPr>
          <p:nvPr>
            <p:ph type="ftr" sz="quarter" idx="11"/>
          </p:nvPr>
        </p:nvSpPr>
        <p:spPr/>
        <p:txBody>
          <a:bodyPr/>
          <a:lstStyle/>
          <a:p>
            <a:r>
              <a:rPr lang="en-US" smtClean="0"/>
              <a:t>AISSMS College of Engineering</a:t>
            </a:r>
            <a:endParaRPr lang="en-US"/>
          </a:p>
        </p:txBody>
      </p:sp>
      <p:sp>
        <p:nvSpPr>
          <p:cNvPr id="4" name="Slide Number Placeholder 3"/>
          <p:cNvSpPr>
            <a:spLocks noGrp="1"/>
          </p:cNvSpPr>
          <p:nvPr>
            <p:ph type="sldNum" sz="quarter" idx="12"/>
          </p:nvPr>
        </p:nvSpPr>
        <p:spPr/>
        <p:txBody>
          <a:bodyPr/>
          <a:lstStyle/>
          <a:p>
            <a:fld id="{4C233E49-B745-7F41-B811-0ABBCB0FC67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80A1E4-E7FF-B743-A251-CAB92A9ADD3E}" type="datetime1">
              <a:rPr lang="en-IN" smtClean="0"/>
              <a:t>22/06/21</a:t>
            </a:fld>
            <a:endParaRPr lang="en-US"/>
          </a:p>
        </p:txBody>
      </p:sp>
      <p:sp>
        <p:nvSpPr>
          <p:cNvPr id="6" name="Footer Placeholder 5"/>
          <p:cNvSpPr>
            <a:spLocks noGrp="1"/>
          </p:cNvSpPr>
          <p:nvPr>
            <p:ph type="ftr" sz="quarter" idx="11"/>
          </p:nvPr>
        </p:nvSpPr>
        <p:spPr/>
        <p:txBody>
          <a:bodyPr/>
          <a:lstStyle/>
          <a:p>
            <a:r>
              <a:rPr lang="en-US" smtClean="0"/>
              <a:t>AISSMS College of Engineering</a:t>
            </a:r>
            <a:endParaRPr lang="en-US"/>
          </a:p>
        </p:txBody>
      </p:sp>
      <p:sp>
        <p:nvSpPr>
          <p:cNvPr id="7" name="Slide Number Placeholder 6"/>
          <p:cNvSpPr>
            <a:spLocks noGrp="1"/>
          </p:cNvSpPr>
          <p:nvPr>
            <p:ph type="sldNum" sz="quarter" idx="12"/>
          </p:nvPr>
        </p:nvSpPr>
        <p:spPr/>
        <p:txBody>
          <a:bodyPr/>
          <a:lstStyle/>
          <a:p>
            <a:fld id="{4C233E49-B745-7F41-B811-0ABBCB0FC67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C8BDED-EC84-064A-8C4C-F598C4BF41BA}" type="datetime1">
              <a:rPr lang="en-IN" smtClean="0"/>
              <a:t>22/06/21</a:t>
            </a:fld>
            <a:endParaRPr lang="en-US"/>
          </a:p>
        </p:txBody>
      </p:sp>
      <p:sp>
        <p:nvSpPr>
          <p:cNvPr id="6" name="Footer Placeholder 5"/>
          <p:cNvSpPr>
            <a:spLocks noGrp="1"/>
          </p:cNvSpPr>
          <p:nvPr>
            <p:ph type="ftr" sz="quarter" idx="11"/>
          </p:nvPr>
        </p:nvSpPr>
        <p:spPr/>
        <p:txBody>
          <a:bodyPr/>
          <a:lstStyle/>
          <a:p>
            <a:r>
              <a:rPr lang="en-US" smtClean="0"/>
              <a:t>AISSMS College of Engineering</a:t>
            </a:r>
            <a:endParaRPr lang="en-US" dirty="0"/>
          </a:p>
        </p:txBody>
      </p:sp>
      <p:sp>
        <p:nvSpPr>
          <p:cNvPr id="7" name="Slide Number Placeholder 6"/>
          <p:cNvSpPr>
            <a:spLocks noGrp="1"/>
          </p:cNvSpPr>
          <p:nvPr>
            <p:ph type="sldNum" sz="quarter" idx="12"/>
          </p:nvPr>
        </p:nvSpPr>
        <p:spPr/>
        <p:txBody>
          <a:bodyPr/>
          <a:lstStyle/>
          <a:p>
            <a:fld id="{4C233E49-B745-7F41-B811-0ABBCB0FC67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B23C0E-561C-1847-B356-3F343E5BCF63}" type="datetime1">
              <a:rPr lang="en-IN" smtClean="0"/>
              <a:t>22/06/21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AISSMS College of Engineering</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233E49-B745-7F41-B811-0ABBCB0FC67A}" type="slidenum">
              <a:rPr lang="en-US" smtClean="0"/>
              <a:t>‹#›</a:t>
            </a:fld>
            <a:endParaRPr lang="en-US"/>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1138230" y="97185"/>
            <a:ext cx="840866" cy="797522"/>
          </a:xfrm>
          <a:prstGeom prst="rect">
            <a:avLst/>
          </a:prstGeom>
        </p:spPr>
      </p:pic>
    </p:spTree>
    <p:extLst>
      <p:ext uri="{BB962C8B-B14F-4D97-AF65-F5344CB8AC3E}">
        <p14:creationId xmlns:p14="http://schemas.microsoft.com/office/powerpoint/2010/main" val="184446050"/>
      </p:ext>
    </p:extLst>
  </p:cSld>
  <p:clrMap bg1="lt1" tx1="dk1" bg2="lt2" tx2="dk2" accent1="accent1" accent2="accent2" accent3="accent3" accent4="accent4" accent5="accent5" accent6="accent6" hlink="hlink" folHlink="folHlink"/>
  <p:sldLayoutIdLst>
    <p:sldLayoutId id="2147483960" r:id="rId1"/>
    <p:sldLayoutId id="2147483961" r:id="rId2"/>
    <p:sldLayoutId id="2147483962" r:id="rId3"/>
    <p:sldLayoutId id="2147483963" r:id="rId4"/>
    <p:sldLayoutId id="2147483964" r:id="rId5"/>
    <p:sldLayoutId id="2147483965" r:id="rId6"/>
    <p:sldLayoutId id="2147483966" r:id="rId7"/>
    <p:sldLayoutId id="2147483967" r:id="rId8"/>
    <p:sldLayoutId id="2147483968" r:id="rId9"/>
    <p:sldLayoutId id="2147483969" r:id="rId10"/>
    <p:sldLayoutId id="2147483970" r:id="rId11"/>
  </p:sldLayoutIdLst>
  <p:timing>
    <p:tnLst>
      <p:par>
        <p:cTn id="1" dur="indefinite" restart="never" nodeType="tmRoot"/>
      </p:par>
    </p:tnLst>
  </p:timing>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mukeriamir@gmail.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amir1m/companies-bankruptcy-forecast"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f"/></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smtClean="0"/>
              <a:t>Seminar </a:t>
            </a:r>
            <a:r>
              <a:rPr lang="en-US" b="1" dirty="0"/>
              <a:t>II </a:t>
            </a:r>
            <a:br>
              <a:rPr lang="en-US" b="1" dirty="0"/>
            </a:br>
            <a:r>
              <a:rPr lang="en-US" sz="4900" b="1" dirty="0" smtClean="0"/>
              <a:t>Financial </a:t>
            </a:r>
            <a:r>
              <a:rPr lang="en-US" sz="4900" b="1" dirty="0"/>
              <a:t>Data Analysis Using Expert Bayesian Framework For Bankruptcy Prediction</a:t>
            </a:r>
            <a:endParaRPr lang="en-US" sz="4900" b="1" dirty="0"/>
          </a:p>
        </p:txBody>
      </p:sp>
      <p:sp>
        <p:nvSpPr>
          <p:cNvPr id="3" name="Subtitle 2"/>
          <p:cNvSpPr>
            <a:spLocks noGrp="1"/>
          </p:cNvSpPr>
          <p:nvPr>
            <p:ph type="subTitle" idx="1"/>
          </p:nvPr>
        </p:nvSpPr>
        <p:spPr/>
        <p:txBody>
          <a:bodyPr>
            <a:normAutofit fontScale="92500" lnSpcReduction="20000"/>
          </a:bodyPr>
          <a:lstStyle/>
          <a:p>
            <a:r>
              <a:rPr lang="en-US" dirty="0" smtClean="0"/>
              <a:t>Amir </a:t>
            </a:r>
            <a:r>
              <a:rPr lang="en-US" dirty="0" err="1" smtClean="0"/>
              <a:t>Mukeri</a:t>
            </a:r>
            <a:endParaRPr lang="en-US" dirty="0" smtClean="0"/>
          </a:p>
          <a:p>
            <a:r>
              <a:rPr lang="en-US" sz="1800" dirty="0" smtClean="0"/>
              <a:t>M.E</a:t>
            </a:r>
            <a:r>
              <a:rPr lang="en-US" sz="1800" dirty="0" smtClean="0"/>
              <a:t>. (Computer Engineering) </a:t>
            </a:r>
            <a:r>
              <a:rPr lang="en-US" sz="1800" dirty="0" smtClean="0"/>
              <a:t>2021 </a:t>
            </a:r>
            <a:r>
              <a:rPr lang="en-US" sz="1800" dirty="0" smtClean="0"/>
              <a:t>Candidate. </a:t>
            </a:r>
          </a:p>
          <a:p>
            <a:r>
              <a:rPr lang="en-US" sz="1800" dirty="0" smtClean="0"/>
              <a:t>Roll No. 18MC001</a:t>
            </a:r>
            <a:endParaRPr lang="en-US" sz="1800" dirty="0" smtClean="0"/>
          </a:p>
          <a:p>
            <a:r>
              <a:rPr lang="en-US" sz="1800" dirty="0" smtClean="0"/>
              <a:t>AISSMS College of Engineering, Pune 411001.</a:t>
            </a:r>
            <a:endParaRPr lang="en-US" sz="1800" dirty="0"/>
          </a:p>
          <a:p>
            <a:r>
              <a:rPr lang="en-US" sz="1800" dirty="0" smtClean="0">
                <a:hlinkClick r:id="rId3"/>
              </a:rPr>
              <a:t>mukeriamir@gmail.com</a:t>
            </a:r>
            <a:endParaRPr lang="en-US" sz="1800" dirty="0"/>
          </a:p>
        </p:txBody>
      </p:sp>
      <p:sp>
        <p:nvSpPr>
          <p:cNvPr id="4" name="Slide Number Placeholder 3"/>
          <p:cNvSpPr>
            <a:spLocks noGrp="1"/>
          </p:cNvSpPr>
          <p:nvPr>
            <p:ph type="sldNum" sz="quarter" idx="12"/>
          </p:nvPr>
        </p:nvSpPr>
        <p:spPr/>
        <p:txBody>
          <a:bodyPr/>
          <a:lstStyle/>
          <a:p>
            <a:fld id="{4C233E49-B745-7F41-B811-0ABBCB0FC67A}" type="slidenum">
              <a:rPr lang="en-US" smtClean="0"/>
              <a:t>1</a:t>
            </a:fld>
            <a:endParaRPr lang="en-US"/>
          </a:p>
        </p:txBody>
      </p:sp>
      <p:sp>
        <p:nvSpPr>
          <p:cNvPr id="5" name="Footer Placeholder 4"/>
          <p:cNvSpPr>
            <a:spLocks noGrp="1"/>
          </p:cNvSpPr>
          <p:nvPr>
            <p:ph type="ftr" sz="quarter" idx="11"/>
          </p:nvPr>
        </p:nvSpPr>
        <p:spPr/>
        <p:txBody>
          <a:bodyPr/>
          <a:lstStyle/>
          <a:p>
            <a:r>
              <a:rPr lang="en-US" smtClean="0"/>
              <a:t>AISSMS College of Engineering</a:t>
            </a:r>
            <a:endParaRPr lang="en-US"/>
          </a:p>
        </p:txBody>
      </p:sp>
    </p:spTree>
    <p:extLst>
      <p:ext uri="{BB962C8B-B14F-4D97-AF65-F5344CB8AC3E}">
        <p14:creationId xmlns:p14="http://schemas.microsoft.com/office/powerpoint/2010/main" val="14053977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a:t>
            </a:r>
            <a:endParaRPr lang="en-US" dirty="0"/>
          </a:p>
        </p:txBody>
      </p:sp>
      <p:sp>
        <p:nvSpPr>
          <p:cNvPr id="4" name="Slide Number Placeholder 3"/>
          <p:cNvSpPr>
            <a:spLocks noGrp="1"/>
          </p:cNvSpPr>
          <p:nvPr>
            <p:ph type="sldNum" sz="quarter" idx="12"/>
          </p:nvPr>
        </p:nvSpPr>
        <p:spPr/>
        <p:txBody>
          <a:bodyPr/>
          <a:lstStyle/>
          <a:p>
            <a:fld id="{4C233E49-B745-7F41-B811-0ABBCB0FC67A}" type="slidenum">
              <a:rPr lang="en-US" smtClean="0"/>
              <a:t>10</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276192801"/>
              </p:ext>
            </p:extLst>
          </p:nvPr>
        </p:nvGraphicFramePr>
        <p:xfrm>
          <a:off x="210855" y="1343819"/>
          <a:ext cx="4879932" cy="5359400"/>
        </p:xfrm>
        <a:graphic>
          <a:graphicData uri="http://schemas.openxmlformats.org/drawingml/2006/table">
            <a:tbl>
              <a:tblPr firstRow="1" bandRow="1">
                <a:tableStyleId>{5C22544A-7EE6-4342-B048-85BDC9FD1C3A}</a:tableStyleId>
              </a:tblPr>
              <a:tblGrid>
                <a:gridCol w="4879932"/>
              </a:tblGrid>
              <a:tr h="370840">
                <a:tc>
                  <a:txBody>
                    <a:bodyPr/>
                    <a:lstStyle/>
                    <a:p>
                      <a:pPr algn="ctr"/>
                      <a:r>
                        <a:rPr lang="en-US" dirty="0" smtClean="0"/>
                        <a:t>Model#2 </a:t>
                      </a:r>
                      <a:r>
                        <a:rPr lang="en-US" dirty="0" smtClean="0"/>
                        <a:t>Ratios</a:t>
                      </a:r>
                      <a:endParaRPr lang="en-US" dirty="0"/>
                    </a:p>
                  </a:txBody>
                  <a:tcPr/>
                </a:tc>
              </a:tr>
              <a:tr h="370840">
                <a:tc>
                  <a:txBody>
                    <a:bodyPr/>
                    <a:lstStyle/>
                    <a:p>
                      <a:pPr algn="ctr"/>
                      <a:r>
                        <a:rPr lang="en-US" sz="1800" kern="1200" dirty="0" smtClean="0">
                          <a:solidFill>
                            <a:schemeClr val="dk1"/>
                          </a:solidFill>
                          <a:effectLst/>
                          <a:latin typeface="+mn-lt"/>
                          <a:ea typeface="+mn-ea"/>
                          <a:cs typeface="+mn-cs"/>
                        </a:rPr>
                        <a:t>book value of equity / total liabilities </a:t>
                      </a:r>
                      <a:endParaRPr lang="en-US" dirty="0"/>
                    </a:p>
                  </a:txBody>
                  <a:tcPr/>
                </a:tc>
              </a:tr>
              <a:tr h="370840">
                <a:tc>
                  <a:txBody>
                    <a:bodyPr/>
                    <a:lstStyle/>
                    <a:p>
                      <a:pPr algn="ctr"/>
                      <a:r>
                        <a:rPr lang="en-US" sz="1800" kern="1200" dirty="0" smtClean="0">
                          <a:solidFill>
                            <a:schemeClr val="dk1"/>
                          </a:solidFill>
                          <a:effectLst/>
                          <a:latin typeface="+mn-lt"/>
                          <a:ea typeface="+mn-ea"/>
                          <a:cs typeface="+mn-cs"/>
                        </a:rPr>
                        <a:t>equity / total assets </a:t>
                      </a:r>
                      <a:endParaRPr lang="en-US" dirty="0"/>
                    </a:p>
                  </a:txBody>
                  <a:tcPr/>
                </a:tc>
              </a:tr>
              <a:tr h="370840">
                <a:tc>
                  <a:txBody>
                    <a:bodyPr/>
                    <a:lstStyle/>
                    <a:p>
                      <a:pPr algn="ctr"/>
                      <a:r>
                        <a:rPr lang="en-US" sz="1800" kern="1200" dirty="0" smtClean="0">
                          <a:solidFill>
                            <a:schemeClr val="dk1"/>
                          </a:solidFill>
                          <a:effectLst/>
                          <a:latin typeface="+mn-lt"/>
                          <a:ea typeface="+mn-ea"/>
                          <a:cs typeface="+mn-cs"/>
                        </a:rPr>
                        <a:t>gross profit / short-term liabilities </a:t>
                      </a:r>
                      <a:endParaRPr lang="en-US" dirty="0"/>
                    </a:p>
                  </a:txBody>
                  <a:tcPr/>
                </a:tc>
              </a:tr>
              <a:tr h="370840">
                <a:tc>
                  <a:txBody>
                    <a:bodyPr/>
                    <a:lstStyle/>
                    <a:p>
                      <a:pPr algn="ctr"/>
                      <a:r>
                        <a:rPr lang="en-US" sz="1800" kern="1200" dirty="0" smtClean="0">
                          <a:solidFill>
                            <a:schemeClr val="dk1"/>
                          </a:solidFill>
                          <a:effectLst/>
                          <a:latin typeface="+mn-lt"/>
                          <a:ea typeface="+mn-ea"/>
                          <a:cs typeface="+mn-cs"/>
                        </a:rPr>
                        <a:t>(inventory * 365) / sales </a:t>
                      </a:r>
                      <a:endParaRPr lang="en-US" dirty="0"/>
                    </a:p>
                  </a:txBody>
                  <a:tcPr/>
                </a:tc>
              </a:tr>
              <a:tr h="370840">
                <a:tc>
                  <a:txBody>
                    <a:bodyPr/>
                    <a:lstStyle/>
                    <a:p>
                      <a:pPr algn="ctr"/>
                      <a:r>
                        <a:rPr lang="en-US" sz="1800" kern="1200" dirty="0" smtClean="0">
                          <a:solidFill>
                            <a:schemeClr val="dk1"/>
                          </a:solidFill>
                          <a:effectLst/>
                          <a:latin typeface="+mn-lt"/>
                          <a:ea typeface="+mn-ea"/>
                          <a:cs typeface="+mn-cs"/>
                        </a:rPr>
                        <a:t>operating expenses / short-term liabilities </a:t>
                      </a:r>
                      <a:endParaRPr lang="en-US" dirty="0"/>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mn-lt"/>
                          <a:ea typeface="+mn-ea"/>
                          <a:cs typeface="+mn-cs"/>
                        </a:rPr>
                        <a:t>(current assets - inventory - receivables) / short-term liabilities </a:t>
                      </a:r>
                      <a:endParaRPr lang="en-US" dirty="0" smtClean="0"/>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mn-lt"/>
                          <a:ea typeface="+mn-ea"/>
                          <a:cs typeface="+mn-cs"/>
                        </a:rPr>
                        <a:t>profit on operating activities / sales </a:t>
                      </a:r>
                      <a:endParaRPr lang="en-US" dirty="0" smtClean="0"/>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mn-lt"/>
                          <a:ea typeface="+mn-ea"/>
                          <a:cs typeface="+mn-cs"/>
                        </a:rPr>
                        <a:t>(current assets - inventory) / short-term liabilities </a:t>
                      </a:r>
                      <a:endParaRPr lang="en-US" dirty="0" smtClean="0"/>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mn-lt"/>
                          <a:ea typeface="+mn-ea"/>
                          <a:cs typeface="+mn-cs"/>
                        </a:rPr>
                        <a:t>EBITDA (profit on operating activities - depreciation) / sales </a:t>
                      </a:r>
                      <a:endParaRPr lang="en-US" dirty="0" smtClean="0"/>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mn-lt"/>
                          <a:ea typeface="+mn-ea"/>
                          <a:cs typeface="+mn-cs"/>
                        </a:rPr>
                        <a:t>long-term liabilities / equity </a:t>
                      </a:r>
                      <a:endParaRPr lang="en-US" dirty="0" smtClean="0"/>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mn-lt"/>
                          <a:ea typeface="+mn-ea"/>
                          <a:cs typeface="+mn-cs"/>
                        </a:rPr>
                        <a:t>sales / short-term liabilities </a:t>
                      </a:r>
                      <a:endParaRPr lang="en-US" dirty="0" smtClean="0"/>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mn-lt"/>
                          <a:ea typeface="+mn-ea"/>
                          <a:cs typeface="+mn-cs"/>
                        </a:rPr>
                        <a:t>sales / fixed assets </a:t>
                      </a:r>
                      <a:endParaRPr lang="en-US" dirty="0" smtClean="0"/>
                    </a:p>
                  </a:txBody>
                  <a:tcPr/>
                </a:tc>
              </a:tr>
            </a:tbl>
          </a:graphicData>
        </a:graphic>
      </p:graphicFrame>
      <p:pic>
        <p:nvPicPr>
          <p:cNvPr id="7" name="Picture 6"/>
          <p:cNvPicPr>
            <a:picLocks noChangeAspect="1"/>
          </p:cNvPicPr>
          <p:nvPr/>
        </p:nvPicPr>
        <p:blipFill>
          <a:blip r:embed="rId2"/>
          <a:stretch>
            <a:fillRect/>
          </a:stretch>
        </p:blipFill>
        <p:spPr>
          <a:xfrm>
            <a:off x="5247361" y="5438490"/>
            <a:ext cx="4775200" cy="431800"/>
          </a:xfrm>
          <a:prstGeom prst="rect">
            <a:avLst/>
          </a:prstGeom>
        </p:spPr>
      </p:pic>
      <p:graphicFrame>
        <p:nvGraphicFramePr>
          <p:cNvPr id="9" name="Content Placeholder 4"/>
          <p:cNvGraphicFramePr>
            <a:graphicFrameLocks noGrp="1"/>
          </p:cNvGraphicFramePr>
          <p:nvPr>
            <p:ph idx="1"/>
            <p:extLst>
              <p:ext uri="{D42A27DB-BD31-4B8C-83A1-F6EECF244321}">
                <p14:modId xmlns:p14="http://schemas.microsoft.com/office/powerpoint/2010/main" val="1251095889"/>
              </p:ext>
            </p:extLst>
          </p:nvPr>
        </p:nvGraphicFramePr>
        <p:xfrm>
          <a:off x="5247361" y="1371030"/>
          <a:ext cx="3508332" cy="3581400"/>
        </p:xfrm>
        <a:graphic>
          <a:graphicData uri="http://schemas.openxmlformats.org/drawingml/2006/table">
            <a:tbl>
              <a:tblPr firstRow="1" bandRow="1">
                <a:tableStyleId>{5C22544A-7EE6-4342-B048-85BDC9FD1C3A}</a:tableStyleId>
              </a:tblPr>
              <a:tblGrid>
                <a:gridCol w="3508332"/>
              </a:tblGrid>
              <a:tr h="370840">
                <a:tc>
                  <a:txBody>
                    <a:bodyPr/>
                    <a:lstStyle/>
                    <a:p>
                      <a:pPr algn="ctr"/>
                      <a:r>
                        <a:rPr lang="en-US" dirty="0" smtClean="0"/>
                        <a:t>Model#1 Ratios</a:t>
                      </a:r>
                      <a:endParaRPr lang="en-US" dirty="0"/>
                    </a:p>
                  </a:txBody>
                  <a:tcPr/>
                </a:tc>
              </a:tr>
              <a:tr h="370840">
                <a:tc>
                  <a:txBody>
                    <a:bodyPr/>
                    <a:lstStyle/>
                    <a:p>
                      <a:pPr algn="ctr"/>
                      <a:r>
                        <a:rPr lang="en-US" sz="1800" kern="1200" dirty="0" smtClean="0">
                          <a:solidFill>
                            <a:schemeClr val="dk1"/>
                          </a:solidFill>
                          <a:effectLst/>
                          <a:latin typeface="+mn-lt"/>
                          <a:ea typeface="+mn-ea"/>
                          <a:cs typeface="+mn-cs"/>
                        </a:rPr>
                        <a:t>[(cash + short-term securities + receivables - short-term liabilities) / (operating expenses - depreciation)] * 365 </a:t>
                      </a:r>
                      <a:endParaRPr lang="en-US" dirty="0"/>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mn-lt"/>
                          <a:ea typeface="+mn-ea"/>
                          <a:cs typeface="+mn-cs"/>
                        </a:rPr>
                        <a:t>gross profit (in 3 years) / total assets </a:t>
                      </a:r>
                      <a:endParaRPr lang="en-US" dirty="0" smtClean="0"/>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mn-lt"/>
                          <a:ea typeface="+mn-ea"/>
                          <a:cs typeface="+mn-cs"/>
                        </a:rPr>
                        <a:t>(equity - share capital) / total assets </a:t>
                      </a:r>
                      <a:endParaRPr lang="en-US" dirty="0" smtClean="0"/>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mn-lt"/>
                          <a:ea typeface="+mn-ea"/>
                          <a:cs typeface="+mn-cs"/>
                        </a:rPr>
                        <a:t>(net profit + depreciation) / total liabilities </a:t>
                      </a:r>
                      <a:endParaRPr lang="en-US" dirty="0" smtClean="0"/>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mn-lt"/>
                          <a:ea typeface="+mn-ea"/>
                          <a:cs typeface="+mn-cs"/>
                        </a:rPr>
                        <a:t>operating expenses / total liabilities </a:t>
                      </a:r>
                      <a:endParaRPr lang="en-US" dirty="0" smtClean="0"/>
                    </a:p>
                  </a:txBody>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496102977"/>
              </p:ext>
            </p:extLst>
          </p:nvPr>
        </p:nvGraphicFramePr>
        <p:xfrm>
          <a:off x="8876428" y="2926239"/>
          <a:ext cx="3226839" cy="1097280"/>
        </p:xfrm>
        <a:graphic>
          <a:graphicData uri="http://schemas.openxmlformats.org/drawingml/2006/table">
            <a:tbl>
              <a:tblPr firstRow="1" bandRow="1">
                <a:tableStyleId>{5C22544A-7EE6-4342-B048-85BDC9FD1C3A}</a:tableStyleId>
              </a:tblPr>
              <a:tblGrid>
                <a:gridCol w="1075613"/>
                <a:gridCol w="1075613"/>
                <a:gridCol w="1075613"/>
              </a:tblGrid>
              <a:tr h="0">
                <a:tc>
                  <a:txBody>
                    <a:bodyPr/>
                    <a:lstStyle/>
                    <a:p>
                      <a:pPr algn="ctr"/>
                      <a:endParaRPr lang="en-US" dirty="0"/>
                    </a:p>
                  </a:txBody>
                  <a:tcPr/>
                </a:tc>
                <a:tc>
                  <a:txBody>
                    <a:bodyPr/>
                    <a:lstStyle/>
                    <a:p>
                      <a:pPr algn="ctr"/>
                      <a:r>
                        <a:rPr lang="en-US" dirty="0" smtClean="0"/>
                        <a:t>ELPD Diff</a:t>
                      </a:r>
                      <a:endParaRPr lang="en-US" dirty="0"/>
                    </a:p>
                  </a:txBody>
                  <a:tcPr/>
                </a:tc>
                <a:tc>
                  <a:txBody>
                    <a:bodyPr/>
                    <a:lstStyle/>
                    <a:p>
                      <a:pPr algn="ctr"/>
                      <a:r>
                        <a:rPr lang="en-US" dirty="0" err="1" smtClean="0"/>
                        <a:t>Std</a:t>
                      </a:r>
                      <a:r>
                        <a:rPr lang="en-US" dirty="0" smtClean="0"/>
                        <a:t> Err</a:t>
                      </a:r>
                      <a:endParaRPr lang="en-US" dirty="0"/>
                    </a:p>
                  </a:txBody>
                  <a:tcPr/>
                </a:tc>
              </a:tr>
              <a:tr h="0">
                <a:tc>
                  <a:txBody>
                    <a:bodyPr/>
                    <a:lstStyle/>
                    <a:p>
                      <a:pPr algn="ctr"/>
                      <a:r>
                        <a:rPr lang="en-US" b="1" dirty="0" smtClean="0"/>
                        <a:t>Model#2</a:t>
                      </a:r>
                      <a:endParaRPr lang="en-US" b="1" dirty="0"/>
                    </a:p>
                  </a:txBody>
                  <a:tcPr/>
                </a:tc>
                <a:tc>
                  <a:txBody>
                    <a:bodyPr/>
                    <a:lstStyle/>
                    <a:p>
                      <a:pPr algn="ctr"/>
                      <a:r>
                        <a:rPr lang="en-US" b="1" dirty="0" smtClean="0"/>
                        <a:t>0.0</a:t>
                      </a:r>
                      <a:endParaRPr lang="en-US" b="1" dirty="0"/>
                    </a:p>
                  </a:txBody>
                  <a:tcPr/>
                </a:tc>
                <a:tc>
                  <a:txBody>
                    <a:bodyPr/>
                    <a:lstStyle/>
                    <a:p>
                      <a:pPr algn="ctr"/>
                      <a:r>
                        <a:rPr lang="en-US" b="1" dirty="0" smtClean="0"/>
                        <a:t>0.0</a:t>
                      </a:r>
                      <a:endParaRPr lang="en-US" b="1" dirty="0"/>
                    </a:p>
                  </a:txBody>
                  <a:tcPr/>
                </a:tc>
              </a:tr>
              <a:tr h="0">
                <a:tc>
                  <a:txBody>
                    <a:bodyPr/>
                    <a:lstStyle/>
                    <a:p>
                      <a:pPr algn="ctr"/>
                      <a:r>
                        <a:rPr lang="en-US" b="0" dirty="0" smtClean="0"/>
                        <a:t>Model#1</a:t>
                      </a:r>
                      <a:endParaRPr lang="en-US" b="0" dirty="0"/>
                    </a:p>
                  </a:txBody>
                  <a:tcPr/>
                </a:tc>
                <a:tc>
                  <a:txBody>
                    <a:bodyPr/>
                    <a:lstStyle/>
                    <a:p>
                      <a:pPr algn="ctr"/>
                      <a:r>
                        <a:rPr lang="en-US" b="0" dirty="0" smtClean="0"/>
                        <a:t>-0.1</a:t>
                      </a:r>
                      <a:endParaRPr lang="en-US" b="0" dirty="0"/>
                    </a:p>
                  </a:txBody>
                  <a:tcPr/>
                </a:tc>
                <a:tc>
                  <a:txBody>
                    <a:bodyPr/>
                    <a:lstStyle/>
                    <a:p>
                      <a:pPr algn="ctr"/>
                      <a:r>
                        <a:rPr lang="en-US" b="0" dirty="0" smtClean="0"/>
                        <a:t>13.6</a:t>
                      </a:r>
                      <a:endParaRPr lang="en-US" b="0" dirty="0"/>
                    </a:p>
                  </a:txBody>
                  <a:tcPr/>
                </a:tc>
              </a:tr>
            </a:tbl>
          </a:graphicData>
        </a:graphic>
      </p:graphicFrame>
      <p:sp>
        <p:nvSpPr>
          <p:cNvPr id="13" name="Footer Placeholder 12"/>
          <p:cNvSpPr>
            <a:spLocks noGrp="1"/>
          </p:cNvSpPr>
          <p:nvPr>
            <p:ph type="ftr" sz="quarter" idx="11"/>
          </p:nvPr>
        </p:nvSpPr>
        <p:spPr/>
        <p:txBody>
          <a:bodyPr/>
          <a:lstStyle/>
          <a:p>
            <a:r>
              <a:rPr lang="en-US" smtClean="0"/>
              <a:t>AISSMS College of Engineering</a:t>
            </a:r>
            <a:endParaRPr lang="en-US"/>
          </a:p>
        </p:txBody>
      </p:sp>
    </p:spTree>
    <p:extLst>
      <p:ext uri="{BB962C8B-B14F-4D97-AF65-F5344CB8AC3E}">
        <p14:creationId xmlns:p14="http://schemas.microsoft.com/office/powerpoint/2010/main" val="336572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Results and Discussion</a:t>
            </a:r>
            <a:endParaRPr lang="en-IN"/>
          </a:p>
        </p:txBody>
      </p:sp>
      <p:sp>
        <p:nvSpPr>
          <p:cNvPr id="3" name="Slide Number Placeholder 2"/>
          <p:cNvSpPr>
            <a:spLocks noGrp="1"/>
          </p:cNvSpPr>
          <p:nvPr>
            <p:ph type="sldNum" sz="quarter" idx="12"/>
          </p:nvPr>
        </p:nvSpPr>
        <p:spPr/>
        <p:txBody>
          <a:bodyPr/>
          <a:lstStyle/>
          <a:p>
            <a:fld id="{4C233E49-B745-7F41-B811-0ABBCB0FC67A}" type="slidenum">
              <a:rPr lang="en-US" smtClean="0"/>
              <a:t>11</a:t>
            </a:fld>
            <a:endParaRPr lang="en-US"/>
          </a:p>
        </p:txBody>
      </p:sp>
      <p:pic>
        <p:nvPicPr>
          <p:cNvPr id="6" name="Picture 5"/>
          <p:cNvPicPr>
            <a:picLocks noChangeAspect="1"/>
          </p:cNvPicPr>
          <p:nvPr/>
        </p:nvPicPr>
        <p:blipFill>
          <a:blip r:embed="rId2"/>
          <a:stretch>
            <a:fillRect/>
          </a:stretch>
        </p:blipFill>
        <p:spPr>
          <a:xfrm>
            <a:off x="1728592" y="1638299"/>
            <a:ext cx="7669408" cy="4159179"/>
          </a:xfrm>
          <a:prstGeom prst="rect">
            <a:avLst/>
          </a:prstGeom>
        </p:spPr>
      </p:pic>
      <p:sp>
        <p:nvSpPr>
          <p:cNvPr id="7" name="Footer Placeholder 6"/>
          <p:cNvSpPr>
            <a:spLocks noGrp="1"/>
          </p:cNvSpPr>
          <p:nvPr>
            <p:ph type="ftr" sz="quarter" idx="11"/>
          </p:nvPr>
        </p:nvSpPr>
        <p:spPr/>
        <p:txBody>
          <a:bodyPr/>
          <a:lstStyle/>
          <a:p>
            <a:r>
              <a:rPr lang="en-US" smtClean="0"/>
              <a:t>AISSMS College of Engineering</a:t>
            </a:r>
            <a:endParaRPr lang="en-US"/>
          </a:p>
        </p:txBody>
      </p:sp>
    </p:spTree>
    <p:extLst>
      <p:ext uri="{BB962C8B-B14F-4D97-AF65-F5344CB8AC3E}">
        <p14:creationId xmlns:p14="http://schemas.microsoft.com/office/powerpoint/2010/main" val="13060650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Insight</a:t>
            </a:r>
            <a:endParaRPr lang="en-US" dirty="0"/>
          </a:p>
        </p:txBody>
      </p:sp>
      <p:sp>
        <p:nvSpPr>
          <p:cNvPr id="3" name="Content Placeholder 2"/>
          <p:cNvSpPr>
            <a:spLocks noGrp="1"/>
          </p:cNvSpPr>
          <p:nvPr>
            <p:ph idx="1"/>
          </p:nvPr>
        </p:nvSpPr>
        <p:spPr>
          <a:xfrm>
            <a:off x="951978" y="1553227"/>
            <a:ext cx="10401822" cy="805776"/>
          </a:xfrm>
        </p:spPr>
        <p:txBody>
          <a:bodyPr>
            <a:normAutofit lnSpcReduction="10000"/>
          </a:bodyPr>
          <a:lstStyle/>
          <a:p>
            <a:r>
              <a:rPr lang="en-US" sz="1800" dirty="0"/>
              <a:t>To determine if an attribute is significant or not we used ROPE (Region of Practical Equivalence) . ROPE value provides the percentage of Credible Interval(CI) that is in the null region. With sufficiently high value of ROPE the null hypothesis is accepted otherwise rejected.</a:t>
            </a:r>
            <a:endParaRPr lang="en-US" sz="1800" dirty="0"/>
          </a:p>
        </p:txBody>
      </p:sp>
      <p:sp>
        <p:nvSpPr>
          <p:cNvPr id="4" name="Footer Placeholder 3"/>
          <p:cNvSpPr>
            <a:spLocks noGrp="1"/>
          </p:cNvSpPr>
          <p:nvPr>
            <p:ph type="ftr" sz="quarter" idx="11"/>
          </p:nvPr>
        </p:nvSpPr>
        <p:spPr/>
        <p:txBody>
          <a:bodyPr/>
          <a:lstStyle/>
          <a:p>
            <a:r>
              <a:rPr lang="en-US" smtClean="0"/>
              <a:t>AISSMS College of Engineering</a:t>
            </a:r>
            <a:endParaRPr lang="en-US"/>
          </a:p>
        </p:txBody>
      </p:sp>
      <p:sp>
        <p:nvSpPr>
          <p:cNvPr id="5" name="Slide Number Placeholder 4"/>
          <p:cNvSpPr>
            <a:spLocks noGrp="1"/>
          </p:cNvSpPr>
          <p:nvPr>
            <p:ph type="sldNum" sz="quarter" idx="12"/>
          </p:nvPr>
        </p:nvSpPr>
        <p:spPr/>
        <p:txBody>
          <a:bodyPr/>
          <a:lstStyle/>
          <a:p>
            <a:fld id="{4C233E49-B745-7F41-B811-0ABBCB0FC67A}" type="slidenum">
              <a:rPr lang="en-US" smtClean="0"/>
              <a:t>12</a:t>
            </a:fld>
            <a:endParaRPr lang="en-US"/>
          </a:p>
        </p:txBody>
      </p:sp>
      <p:pic>
        <p:nvPicPr>
          <p:cNvPr id="6" name="Picture" descr="[fig:Posterior-Density-plot]Posterior Density plot for Model#1"/>
          <p:cNvPicPr/>
          <p:nvPr/>
        </p:nvPicPr>
        <p:blipFill>
          <a:blip r:embed="rId2"/>
          <a:stretch>
            <a:fillRect/>
          </a:stretch>
        </p:blipFill>
        <p:spPr bwMode="auto">
          <a:xfrm>
            <a:off x="605947" y="2567227"/>
            <a:ext cx="7034929" cy="3789123"/>
          </a:xfrm>
          <a:prstGeom prst="rect">
            <a:avLst/>
          </a:prstGeom>
          <a:noFill/>
          <a:ln w="9525">
            <a:noFill/>
            <a:headEnd/>
            <a:tailEnd/>
          </a:ln>
        </p:spPr>
      </p:pic>
      <p:sp>
        <p:nvSpPr>
          <p:cNvPr id="7" name="TextBox 6"/>
          <p:cNvSpPr txBox="1"/>
          <p:nvPr/>
        </p:nvSpPr>
        <p:spPr>
          <a:xfrm>
            <a:off x="7749435" y="2235157"/>
            <a:ext cx="3832965" cy="4278094"/>
          </a:xfrm>
          <a:prstGeom prst="rect">
            <a:avLst/>
          </a:prstGeom>
          <a:noFill/>
        </p:spPr>
        <p:txBody>
          <a:bodyPr wrap="square" rtlCol="0">
            <a:spAutoFit/>
          </a:bodyPr>
          <a:lstStyle/>
          <a:p>
            <a:r>
              <a:rPr lang="en-US" sz="1600" b="1" dirty="0" smtClean="0"/>
              <a:t>Few Significant Attributes:</a:t>
            </a:r>
          </a:p>
          <a:p>
            <a:r>
              <a:rPr lang="en-US" sz="1600" u="sng" dirty="0"/>
              <a:t>Attr33 (operating expenses / short-term liabilities)</a:t>
            </a:r>
            <a:r>
              <a:rPr lang="en-US" sz="1600" dirty="0"/>
              <a:t> has a probability of 100% of being positive and can be considered as large and significant (median = 9.22, 89% CI [5.93, 12.31], 0% in ROPE, std. median = 9.22</a:t>
            </a:r>
            <a:r>
              <a:rPr lang="en-US" sz="1600" dirty="0" smtClean="0"/>
              <a:t>).</a:t>
            </a:r>
          </a:p>
          <a:p>
            <a:r>
              <a:rPr lang="en-US" sz="1600" u="sng" dirty="0"/>
              <a:t>Attr42 (profit on operating activities / sales)</a:t>
            </a:r>
            <a:r>
              <a:rPr lang="en-US" sz="1600" dirty="0"/>
              <a:t> has a probability of 100% of being negative and can be considered as large and significant (median = -19.73, 89% CI [-31.69, -8.29], 0.03% in ROPE, std. median = -19.73</a:t>
            </a:r>
            <a:r>
              <a:rPr lang="en-US" sz="1600" dirty="0" smtClean="0"/>
              <a:t>).</a:t>
            </a:r>
          </a:p>
          <a:p>
            <a:r>
              <a:rPr lang="en-US" sz="1600" u="sng" dirty="0"/>
              <a:t>Attr63 (sales / short-term liabilities)</a:t>
            </a:r>
            <a:r>
              <a:rPr lang="en-US" sz="1600" dirty="0"/>
              <a:t> has a probability of 100% of being negative and can be considered as large and significant (median = -10.33, 89% CI [-14.01, -7.09], 0% in ROPE, std. median = -10.33).</a:t>
            </a:r>
            <a:endParaRPr lang="en-US" sz="1600" dirty="0"/>
          </a:p>
        </p:txBody>
      </p:sp>
    </p:spTree>
    <p:extLst>
      <p:ext uri="{BB962C8B-B14F-4D97-AF65-F5344CB8AC3E}">
        <p14:creationId xmlns:p14="http://schemas.microsoft.com/office/powerpoint/2010/main" val="29161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IN" dirty="0"/>
          </a:p>
        </p:txBody>
      </p:sp>
      <p:sp>
        <p:nvSpPr>
          <p:cNvPr id="3" name="Content Placeholder 2"/>
          <p:cNvSpPr>
            <a:spLocks noGrp="1"/>
          </p:cNvSpPr>
          <p:nvPr>
            <p:ph idx="1"/>
          </p:nvPr>
        </p:nvSpPr>
        <p:spPr/>
        <p:txBody>
          <a:bodyPr>
            <a:normAutofit fontScale="92500" lnSpcReduction="10000"/>
          </a:bodyPr>
          <a:lstStyle/>
          <a:p>
            <a:r>
              <a:rPr lang="en-US" dirty="0"/>
              <a:t>The proposed Bayesian GLM model and methodology meets the critical requirements of interpretability as well as inclusion of expert judgement in all the phases of model building process. </a:t>
            </a:r>
            <a:endParaRPr lang="en-US" dirty="0"/>
          </a:p>
          <a:p>
            <a:r>
              <a:rPr lang="en-US" dirty="0"/>
              <a:t>Secondly, the proposed method do not need any </a:t>
            </a:r>
            <a:r>
              <a:rPr lang="en-US" dirty="0" err="1"/>
              <a:t>hyperparameter</a:t>
            </a:r>
            <a:r>
              <a:rPr lang="en-US" dirty="0"/>
              <a:t> tuning or neural architecture search </a:t>
            </a:r>
            <a:endParaRPr lang="en-US" dirty="0"/>
          </a:p>
          <a:p>
            <a:r>
              <a:rPr lang="en-US" dirty="0"/>
              <a:t>It was found that specifically looping in expert reduced the time for the model building and model selection considerably compared to other combinatorial and computationally intensive methods </a:t>
            </a:r>
            <a:endParaRPr lang="en-US" dirty="0"/>
          </a:p>
          <a:p>
            <a:r>
              <a:rPr lang="en-US" dirty="0"/>
              <a:t>At the end of the analysis we found that the ratios involving short term liabilities were strong predictors of companies going bankrupt. </a:t>
            </a:r>
            <a:endParaRPr lang="en-US" dirty="0" smtClean="0"/>
          </a:p>
          <a:p>
            <a:r>
              <a:rPr lang="en-US" dirty="0" smtClean="0"/>
              <a:t>Entire code is available on </a:t>
            </a:r>
            <a:r>
              <a:rPr lang="en-US" dirty="0" err="1" smtClean="0">
                <a:hlinkClick r:id="rId2"/>
              </a:rPr>
              <a:t>Github</a:t>
            </a:r>
            <a:endParaRPr lang="en-US" dirty="0"/>
          </a:p>
          <a:p>
            <a:endParaRPr lang="en-IN" dirty="0"/>
          </a:p>
        </p:txBody>
      </p:sp>
      <p:sp>
        <p:nvSpPr>
          <p:cNvPr id="6" name="Slide Number Placeholder 5"/>
          <p:cNvSpPr>
            <a:spLocks noGrp="1"/>
          </p:cNvSpPr>
          <p:nvPr>
            <p:ph type="sldNum" sz="quarter" idx="12"/>
          </p:nvPr>
        </p:nvSpPr>
        <p:spPr/>
        <p:txBody>
          <a:bodyPr/>
          <a:lstStyle/>
          <a:p>
            <a:fld id="{4C233E49-B745-7F41-B811-0ABBCB0FC67A}" type="slidenum">
              <a:rPr lang="en-US" smtClean="0"/>
              <a:t>13</a:t>
            </a:fld>
            <a:endParaRPr lang="en-US"/>
          </a:p>
        </p:txBody>
      </p:sp>
      <p:sp>
        <p:nvSpPr>
          <p:cNvPr id="4" name="Footer Placeholder 3"/>
          <p:cNvSpPr>
            <a:spLocks noGrp="1"/>
          </p:cNvSpPr>
          <p:nvPr>
            <p:ph type="ftr" sz="quarter" idx="11"/>
          </p:nvPr>
        </p:nvSpPr>
        <p:spPr/>
        <p:txBody>
          <a:bodyPr/>
          <a:lstStyle/>
          <a:p>
            <a:r>
              <a:rPr lang="en-US" smtClean="0"/>
              <a:t>AISSMS College of Engineering</a:t>
            </a:r>
            <a:endParaRPr lang="en-US"/>
          </a:p>
        </p:txBody>
      </p:sp>
    </p:spTree>
    <p:extLst>
      <p:ext uri="{BB962C8B-B14F-4D97-AF65-F5344CB8AC3E}">
        <p14:creationId xmlns:p14="http://schemas.microsoft.com/office/powerpoint/2010/main" val="3434054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Future Work</a:t>
            </a:r>
            <a:endParaRPr lang="en-IN"/>
          </a:p>
        </p:txBody>
      </p:sp>
      <p:sp>
        <p:nvSpPr>
          <p:cNvPr id="3" name="Content Placeholder 2"/>
          <p:cNvSpPr>
            <a:spLocks noGrp="1"/>
          </p:cNvSpPr>
          <p:nvPr>
            <p:ph idx="1"/>
          </p:nvPr>
        </p:nvSpPr>
        <p:spPr/>
        <p:txBody>
          <a:bodyPr/>
          <a:lstStyle/>
          <a:p>
            <a:r>
              <a:rPr lang="en-IN" dirty="0" smtClean="0"/>
              <a:t>Bayesian GLM with Expert input could be used for other risk management domains such cybersecurity defence.</a:t>
            </a:r>
            <a:endParaRPr lang="en-IN" dirty="0"/>
          </a:p>
          <a:p>
            <a:r>
              <a:rPr lang="en-IN" dirty="0" smtClean="0"/>
              <a:t>Scaling the Bayesian methods to larger dataset remains  a challenge and active area of research.</a:t>
            </a:r>
          </a:p>
        </p:txBody>
      </p:sp>
      <p:sp>
        <p:nvSpPr>
          <p:cNvPr id="6" name="Slide Number Placeholder 5"/>
          <p:cNvSpPr>
            <a:spLocks noGrp="1"/>
          </p:cNvSpPr>
          <p:nvPr>
            <p:ph type="sldNum" sz="quarter" idx="12"/>
          </p:nvPr>
        </p:nvSpPr>
        <p:spPr/>
        <p:txBody>
          <a:bodyPr/>
          <a:lstStyle/>
          <a:p>
            <a:fld id="{4C233E49-B745-7F41-B811-0ABBCB0FC67A}" type="slidenum">
              <a:rPr lang="en-US" smtClean="0"/>
              <a:t>14</a:t>
            </a:fld>
            <a:endParaRPr lang="en-US"/>
          </a:p>
        </p:txBody>
      </p:sp>
      <p:sp>
        <p:nvSpPr>
          <p:cNvPr id="4" name="Footer Placeholder 3"/>
          <p:cNvSpPr>
            <a:spLocks noGrp="1"/>
          </p:cNvSpPr>
          <p:nvPr>
            <p:ph type="ftr" sz="quarter" idx="11"/>
          </p:nvPr>
        </p:nvSpPr>
        <p:spPr/>
        <p:txBody>
          <a:bodyPr/>
          <a:lstStyle/>
          <a:p>
            <a:r>
              <a:rPr lang="en-US" smtClean="0"/>
              <a:t>AISSMS College of Engineering</a:t>
            </a:r>
            <a:endParaRPr lang="en-US"/>
          </a:p>
        </p:txBody>
      </p:sp>
    </p:spTree>
    <p:extLst>
      <p:ext uri="{BB962C8B-B14F-4D97-AF65-F5344CB8AC3E}">
        <p14:creationId xmlns:p14="http://schemas.microsoft.com/office/powerpoint/2010/main" val="1146394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Acknowledgements</a:t>
            </a:r>
            <a:endParaRPr lang="en-US" dirty="0"/>
          </a:p>
        </p:txBody>
      </p:sp>
      <p:sp>
        <p:nvSpPr>
          <p:cNvPr id="3" name="Content Placeholder 2"/>
          <p:cNvSpPr>
            <a:spLocks noGrp="1"/>
          </p:cNvSpPr>
          <p:nvPr>
            <p:ph idx="1"/>
          </p:nvPr>
        </p:nvSpPr>
        <p:spPr>
          <a:xfrm>
            <a:off x="838200" y="2777603"/>
            <a:ext cx="10515600" cy="1117991"/>
          </a:xfrm>
        </p:spPr>
        <p:txBody>
          <a:bodyPr>
            <a:normAutofit lnSpcReduction="10000"/>
          </a:bodyPr>
          <a:lstStyle/>
          <a:p>
            <a:pPr marL="0" indent="0">
              <a:buNone/>
            </a:pPr>
            <a:r>
              <a:rPr lang="en-US" dirty="0"/>
              <a:t>Special thanks to Mr. </a:t>
            </a:r>
            <a:r>
              <a:rPr lang="en-US" dirty="0" err="1"/>
              <a:t>Habibullah</a:t>
            </a:r>
            <a:r>
              <a:rPr lang="en-US" dirty="0"/>
              <a:t> </a:t>
            </a:r>
            <a:r>
              <a:rPr lang="en-US" dirty="0" smtClean="0"/>
              <a:t>Shaikh for </a:t>
            </a:r>
            <a:r>
              <a:rPr lang="en-US" dirty="0"/>
              <a:t>his inputs as a finance </a:t>
            </a:r>
            <a:r>
              <a:rPr lang="en-US" dirty="0" smtClean="0"/>
              <a:t>expert </a:t>
            </a:r>
            <a:r>
              <a:rPr lang="en-US" dirty="0"/>
              <a:t>in this research and my </a:t>
            </a:r>
            <a:r>
              <a:rPr lang="en-US" dirty="0" smtClean="0"/>
              <a:t>seminar topic guide Dr</a:t>
            </a:r>
            <a:r>
              <a:rPr lang="en-US" dirty="0"/>
              <a:t>. D.P. Gaikwad for his guidance and support. </a:t>
            </a:r>
            <a:endParaRPr lang="en-US" dirty="0"/>
          </a:p>
          <a:p>
            <a:endParaRPr lang="en-US" dirty="0"/>
          </a:p>
        </p:txBody>
      </p:sp>
      <p:sp>
        <p:nvSpPr>
          <p:cNvPr id="4" name="Footer Placeholder 3"/>
          <p:cNvSpPr>
            <a:spLocks noGrp="1"/>
          </p:cNvSpPr>
          <p:nvPr>
            <p:ph type="ftr" sz="quarter" idx="11"/>
          </p:nvPr>
        </p:nvSpPr>
        <p:spPr/>
        <p:txBody>
          <a:bodyPr/>
          <a:lstStyle/>
          <a:p>
            <a:r>
              <a:rPr lang="en-US" smtClean="0"/>
              <a:t>AISSMS College of Engineering</a:t>
            </a:r>
            <a:endParaRPr lang="en-US"/>
          </a:p>
        </p:txBody>
      </p:sp>
      <p:sp>
        <p:nvSpPr>
          <p:cNvPr id="5" name="Slide Number Placeholder 4"/>
          <p:cNvSpPr>
            <a:spLocks noGrp="1"/>
          </p:cNvSpPr>
          <p:nvPr>
            <p:ph type="sldNum" sz="quarter" idx="12"/>
          </p:nvPr>
        </p:nvSpPr>
        <p:spPr/>
        <p:txBody>
          <a:bodyPr/>
          <a:lstStyle/>
          <a:p>
            <a:fld id="{4C233E49-B745-7F41-B811-0ABBCB0FC67A}" type="slidenum">
              <a:rPr lang="en-US" smtClean="0"/>
              <a:t>15</a:t>
            </a:fld>
            <a:endParaRPr lang="en-US"/>
          </a:p>
        </p:txBody>
      </p:sp>
    </p:spTree>
    <p:extLst>
      <p:ext uri="{BB962C8B-B14F-4D97-AF65-F5344CB8AC3E}">
        <p14:creationId xmlns:p14="http://schemas.microsoft.com/office/powerpoint/2010/main" val="11696843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References</a:t>
            </a:r>
            <a:endParaRPr lang="en-IN"/>
          </a:p>
        </p:txBody>
      </p:sp>
      <p:sp>
        <p:nvSpPr>
          <p:cNvPr id="3" name="Content Placeholder 2"/>
          <p:cNvSpPr>
            <a:spLocks noGrp="1"/>
          </p:cNvSpPr>
          <p:nvPr>
            <p:ph idx="1"/>
          </p:nvPr>
        </p:nvSpPr>
        <p:spPr>
          <a:xfrm>
            <a:off x="651353" y="1265130"/>
            <a:ext cx="11010379" cy="5091220"/>
          </a:xfrm>
        </p:spPr>
        <p:txBody>
          <a:bodyPr>
            <a:noAutofit/>
          </a:bodyPr>
          <a:lstStyle/>
          <a:p>
            <a:pPr>
              <a:buFont typeface="+mj-lt"/>
              <a:buAutoNum type="arabicPeriod"/>
            </a:pPr>
            <a:r>
              <a:rPr lang="en-US" sz="1000" dirty="0" smtClean="0"/>
              <a:t>Altman</a:t>
            </a:r>
            <a:r>
              <a:rPr lang="en-US" sz="1000" dirty="0"/>
              <a:t>, Edward </a:t>
            </a:r>
            <a:r>
              <a:rPr lang="en-US" sz="1000" dirty="0" smtClean="0"/>
              <a:t> </a:t>
            </a:r>
            <a:r>
              <a:rPr lang="en-US" sz="1000" dirty="0"/>
              <a:t>(1968). “Financial ratios, discriminant analysis and the prediction of corporate bankruptcy”. In: The journal of finance 23.4, pp. 589–609. </a:t>
            </a:r>
            <a:endParaRPr lang="en-US" sz="1000" dirty="0"/>
          </a:p>
          <a:p>
            <a:pPr>
              <a:buFont typeface="+mj-lt"/>
              <a:buAutoNum type="arabicPeriod"/>
            </a:pPr>
            <a:r>
              <a:rPr lang="en-US" sz="1000" dirty="0" err="1"/>
              <a:t>Barboza</a:t>
            </a:r>
            <a:r>
              <a:rPr lang="en-US" sz="1000" dirty="0"/>
              <a:t>, Flavio, Herbert Kimura, and Edward Altman (2017). “Machine learning models and bankruptcy prediction”. In: Expert Systems with Applications 83, pp. 405–417. </a:t>
            </a:r>
            <a:endParaRPr lang="en-US" sz="1000" dirty="0"/>
          </a:p>
          <a:p>
            <a:pPr>
              <a:buFont typeface="+mj-lt"/>
              <a:buAutoNum type="arabicPeriod"/>
            </a:pPr>
            <a:r>
              <a:rPr lang="en-US" sz="1000" dirty="0"/>
              <a:t>Brownstein, Naomi C et al. (2019). “The role of expert judgment in statistical </a:t>
            </a:r>
            <a:r>
              <a:rPr lang="en-US" sz="1000" dirty="0" smtClean="0"/>
              <a:t>infer-</a:t>
            </a:r>
            <a:r>
              <a:rPr lang="en-US" sz="1000" dirty="0" err="1" smtClean="0"/>
              <a:t>ence</a:t>
            </a:r>
            <a:r>
              <a:rPr lang="en-US" sz="1000" dirty="0" smtClean="0"/>
              <a:t> </a:t>
            </a:r>
            <a:r>
              <a:rPr lang="en-US" sz="1000" dirty="0"/>
              <a:t>and evidence-based decision-making”. In: The American Statistician 73.sup1, pp. 56–68. </a:t>
            </a:r>
            <a:endParaRPr lang="en-US" sz="1000" dirty="0"/>
          </a:p>
          <a:p>
            <a:pPr>
              <a:buFont typeface="+mj-lt"/>
              <a:buAutoNum type="arabicPeriod"/>
            </a:pPr>
            <a:r>
              <a:rPr lang="en-US" sz="1000" dirty="0"/>
              <a:t>Carpenter, Bob et al. (2017). “Stan: A probabilistic programming language”. In: </a:t>
            </a:r>
            <a:r>
              <a:rPr lang="en-US" sz="1000" dirty="0" smtClean="0"/>
              <a:t>Journal </a:t>
            </a:r>
            <a:r>
              <a:rPr lang="en-US" sz="1000" dirty="0"/>
              <a:t>of statistical software 76.1. </a:t>
            </a:r>
            <a:endParaRPr lang="en-US" sz="1000" dirty="0"/>
          </a:p>
          <a:p>
            <a:pPr>
              <a:buFont typeface="+mj-lt"/>
              <a:buAutoNum type="arabicPeriod"/>
            </a:pPr>
            <a:r>
              <a:rPr lang="en-US" sz="1000" dirty="0"/>
              <a:t>Chaudhuri, </a:t>
            </a:r>
            <a:r>
              <a:rPr lang="en-US" sz="1000" dirty="0" err="1"/>
              <a:t>Arindam</a:t>
            </a:r>
            <a:r>
              <a:rPr lang="en-US" sz="1000" dirty="0"/>
              <a:t> and </a:t>
            </a:r>
            <a:r>
              <a:rPr lang="en-US" sz="1000" dirty="0" err="1"/>
              <a:t>Soumya</a:t>
            </a:r>
            <a:r>
              <a:rPr lang="en-US" sz="1000" dirty="0"/>
              <a:t> K Ghosh (2017). Bankruptcy prediction through soft computing based deep learning technique. Springer. </a:t>
            </a:r>
            <a:endParaRPr lang="en-US" sz="1000" dirty="0"/>
          </a:p>
          <a:p>
            <a:pPr>
              <a:buFont typeface="+mj-lt"/>
              <a:buAutoNum type="arabicPeriod"/>
            </a:pPr>
            <a:r>
              <a:rPr lang="en-US" sz="1000" dirty="0"/>
              <a:t>Devi, S </a:t>
            </a:r>
            <a:r>
              <a:rPr lang="en-US" sz="1000" dirty="0" err="1"/>
              <a:t>Sarojini</a:t>
            </a:r>
            <a:r>
              <a:rPr lang="en-US" sz="1000" dirty="0"/>
              <a:t> and Y Radhika (2018). “A survey on machine learning and </a:t>
            </a:r>
            <a:r>
              <a:rPr lang="en-US" sz="1000" dirty="0" smtClean="0"/>
              <a:t>statistical </a:t>
            </a:r>
            <a:r>
              <a:rPr lang="en-US" sz="1000" dirty="0"/>
              <a:t>techniques in bankruptcy prediction”. In: International Journal of Machine Learning and Computing 8.2, pp. 133–139. </a:t>
            </a:r>
            <a:endParaRPr lang="en-US" sz="1000" dirty="0"/>
          </a:p>
          <a:p>
            <a:pPr>
              <a:buFont typeface="+mj-lt"/>
              <a:buAutoNum type="arabicPeriod"/>
            </a:pPr>
            <a:r>
              <a:rPr lang="en-US" sz="1000" dirty="0" err="1"/>
              <a:t>Gelman</a:t>
            </a:r>
            <a:r>
              <a:rPr lang="en-US" sz="1000" dirty="0"/>
              <a:t>, Andrew et al. (2013). Bayesian data analysis. CRC press.</a:t>
            </a:r>
            <a:br>
              <a:rPr lang="en-US" sz="1000" dirty="0"/>
            </a:br>
            <a:r>
              <a:rPr lang="en-US" sz="1000" dirty="0"/>
              <a:t>Hoffman, Matthew D and Andrew </a:t>
            </a:r>
            <a:r>
              <a:rPr lang="en-US" sz="1000" dirty="0" err="1"/>
              <a:t>Gelman</a:t>
            </a:r>
            <a:r>
              <a:rPr lang="en-US" sz="1000" dirty="0"/>
              <a:t> (2014). “The No-U-Turn sampler: </a:t>
            </a:r>
            <a:r>
              <a:rPr lang="en-US" sz="1000" dirty="0" smtClean="0"/>
              <a:t>adaptively </a:t>
            </a:r>
            <a:r>
              <a:rPr lang="en-US" sz="1000" dirty="0"/>
              <a:t>setting path lengths in Hamiltonian Monte Carlo.” In: J. Mach. Learn. Res. </a:t>
            </a:r>
            <a:endParaRPr lang="en-US" sz="1000" dirty="0"/>
          </a:p>
          <a:p>
            <a:pPr>
              <a:buFont typeface="+mj-lt"/>
              <a:buAutoNum type="arabicPeriod"/>
            </a:pPr>
            <a:r>
              <a:rPr lang="en-US" sz="1000" dirty="0"/>
              <a:t>15.1, pp. </a:t>
            </a:r>
            <a:r>
              <a:rPr lang="en-US" sz="1000" dirty="0" smtClean="0"/>
              <a:t>1593–1623. IMF </a:t>
            </a:r>
            <a:r>
              <a:rPr lang="en-US" sz="1000" dirty="0"/>
              <a:t>(2020). “World Economic </a:t>
            </a:r>
            <a:r>
              <a:rPr lang="en-US" sz="1000" dirty="0" err="1"/>
              <a:t>Outlook:A</a:t>
            </a:r>
            <a:r>
              <a:rPr lang="en-US" sz="1000" dirty="0"/>
              <a:t> Long and Difficult Ascent”. In: World </a:t>
            </a:r>
            <a:r>
              <a:rPr lang="en-US" sz="1000" dirty="0" smtClean="0"/>
              <a:t>Economic </a:t>
            </a:r>
            <a:r>
              <a:rPr lang="en-US" sz="1000" dirty="0"/>
              <a:t>Outlook (WEO) Washington, DC, October. </a:t>
            </a:r>
            <a:endParaRPr lang="en-US" sz="1000" dirty="0" smtClean="0"/>
          </a:p>
          <a:p>
            <a:pPr>
              <a:buFont typeface="+mj-lt"/>
              <a:buAutoNum type="arabicPeriod"/>
            </a:pPr>
            <a:r>
              <a:rPr lang="en-US" sz="1000" dirty="0" err="1"/>
              <a:t>Kaggle</a:t>
            </a:r>
            <a:r>
              <a:rPr lang="en-US" sz="1000" dirty="0"/>
              <a:t> (2018 (accessed October 29, 2020)). Companies bankruptcy forecast. https: //</a:t>
            </a:r>
            <a:r>
              <a:rPr lang="en-US" sz="1000" dirty="0" err="1"/>
              <a:t>www.kaggle.com</a:t>
            </a:r>
            <a:r>
              <a:rPr lang="en-US" sz="1000" dirty="0"/>
              <a:t>/c/companies-bankruptcy-forecast/data. </a:t>
            </a:r>
            <a:r>
              <a:rPr lang="en-US" sz="1000" dirty="0" err="1"/>
              <a:t>url</a:t>
            </a:r>
            <a:r>
              <a:rPr lang="en-US" sz="1000" dirty="0"/>
              <a:t>: https: //</a:t>
            </a:r>
            <a:r>
              <a:rPr lang="en-US" sz="1000" dirty="0" err="1"/>
              <a:t>www.kaggle.com</a:t>
            </a:r>
            <a:r>
              <a:rPr lang="en-US" sz="1000" dirty="0"/>
              <a:t>/c/companies-bankruptcy-forecast/overview. </a:t>
            </a:r>
            <a:endParaRPr lang="en-US" sz="1000" dirty="0"/>
          </a:p>
          <a:p>
            <a:pPr>
              <a:buFont typeface="+mj-lt"/>
              <a:buAutoNum type="arabicPeriod"/>
            </a:pPr>
            <a:r>
              <a:rPr lang="en-US" sz="1000" dirty="0" err="1"/>
              <a:t>Kruschke</a:t>
            </a:r>
            <a:r>
              <a:rPr lang="en-US" sz="1000" dirty="0"/>
              <a:t>, John (2014). Doing Bayesian data analysis: A tutorial with R, JAGS, and Stan. Academic Press. </a:t>
            </a:r>
            <a:endParaRPr lang="en-US" sz="1000" dirty="0"/>
          </a:p>
          <a:p>
            <a:pPr>
              <a:buFont typeface="+mj-lt"/>
              <a:buAutoNum type="arabicPeriod"/>
            </a:pPr>
            <a:r>
              <a:rPr lang="en-US" sz="1000" dirty="0" err="1"/>
              <a:t>Lahmiri</a:t>
            </a:r>
            <a:r>
              <a:rPr lang="en-US" sz="1000" dirty="0"/>
              <a:t>, Salim and Stelios </a:t>
            </a:r>
            <a:r>
              <a:rPr lang="en-US" sz="1000" dirty="0" err="1"/>
              <a:t>Bekiros</a:t>
            </a:r>
            <a:r>
              <a:rPr lang="en-US" sz="1000" dirty="0"/>
              <a:t> (2019). “Can machine learning approaches </a:t>
            </a:r>
            <a:r>
              <a:rPr lang="en-US" sz="1000" dirty="0" smtClean="0"/>
              <a:t>predict </a:t>
            </a:r>
            <a:r>
              <a:rPr lang="en-US" sz="1000" dirty="0"/>
              <a:t>corporate bankruptcy? Evidence from a qualitative experimental design”. In: Quantitative Finance 19.9, pp. 1569–1577. </a:t>
            </a:r>
            <a:endParaRPr lang="en-US" sz="1000" dirty="0"/>
          </a:p>
          <a:p>
            <a:pPr>
              <a:buFont typeface="+mj-lt"/>
              <a:buAutoNum type="arabicPeriod"/>
            </a:pPr>
            <a:r>
              <a:rPr lang="en-US" sz="1000" dirty="0" err="1"/>
              <a:t>Makowski</a:t>
            </a:r>
            <a:r>
              <a:rPr lang="en-US" sz="1000" dirty="0"/>
              <a:t>, D and D </a:t>
            </a:r>
            <a:r>
              <a:rPr lang="en-US" sz="1000" dirty="0" err="1"/>
              <a:t>Lüdecke</a:t>
            </a:r>
            <a:r>
              <a:rPr lang="en-US" sz="1000" dirty="0"/>
              <a:t> (2019). “The report package for R: Ensuring the use of best practices for results reporting”. In: CRAN. </a:t>
            </a:r>
            <a:endParaRPr lang="en-US" sz="1000" dirty="0"/>
          </a:p>
          <a:p>
            <a:pPr>
              <a:buFont typeface="+mj-lt"/>
              <a:buAutoNum type="arabicPeriod"/>
            </a:pPr>
            <a:r>
              <a:rPr lang="en-US" sz="1000" dirty="0" err="1"/>
              <a:t>Muth</a:t>
            </a:r>
            <a:r>
              <a:rPr lang="en-US" sz="1000" dirty="0"/>
              <a:t>, Chelsea, Zita </a:t>
            </a:r>
            <a:r>
              <a:rPr lang="en-US" sz="1000" dirty="0" err="1"/>
              <a:t>Oravecz</a:t>
            </a:r>
            <a:r>
              <a:rPr lang="en-US" sz="1000" dirty="0"/>
              <a:t>, and Jonah </a:t>
            </a:r>
            <a:r>
              <a:rPr lang="en-US" sz="1000" dirty="0" err="1"/>
              <a:t>Gabry</a:t>
            </a:r>
            <a:r>
              <a:rPr lang="en-US" sz="1000" dirty="0"/>
              <a:t> (2018). “User-friendly Bayesian </a:t>
            </a:r>
            <a:r>
              <a:rPr lang="en-US" sz="1000" dirty="0" smtClean="0"/>
              <a:t>regression </a:t>
            </a:r>
            <a:r>
              <a:rPr lang="en-US" sz="1000" dirty="0"/>
              <a:t>modeling: A tutorial with </a:t>
            </a:r>
            <a:r>
              <a:rPr lang="en-US" sz="1000" dirty="0" err="1"/>
              <a:t>rstanarm</a:t>
            </a:r>
            <a:r>
              <a:rPr lang="en-US" sz="1000" dirty="0"/>
              <a:t> and </a:t>
            </a:r>
            <a:r>
              <a:rPr lang="en-US" sz="1000" dirty="0" err="1"/>
              <a:t>shinystan</a:t>
            </a:r>
            <a:r>
              <a:rPr lang="en-US" sz="1000" dirty="0"/>
              <a:t>”. In: Quantitative Meth- </a:t>
            </a:r>
            <a:r>
              <a:rPr lang="en-US" sz="1000" dirty="0" err="1"/>
              <a:t>ods</a:t>
            </a:r>
            <a:r>
              <a:rPr lang="en-US" sz="1000" dirty="0"/>
              <a:t> for Psychology 14.2, pp. 99–119. </a:t>
            </a:r>
            <a:endParaRPr lang="en-US" sz="1000" dirty="0"/>
          </a:p>
          <a:p>
            <a:pPr>
              <a:buFont typeface="+mj-lt"/>
              <a:buAutoNum type="arabicPeriod"/>
            </a:pPr>
            <a:r>
              <a:rPr lang="en-US" sz="1000" dirty="0" err="1"/>
              <a:t>Ohlson</a:t>
            </a:r>
            <a:r>
              <a:rPr lang="en-US" sz="1000" dirty="0"/>
              <a:t>, James A (1980). “Financial ratios and the probabilistic prediction of bankruptcy”. In: Journal of accounting research, pp. 109–131. </a:t>
            </a:r>
            <a:endParaRPr lang="en-US" sz="1000" dirty="0"/>
          </a:p>
          <a:p>
            <a:pPr>
              <a:buFont typeface="+mj-lt"/>
              <a:buAutoNum type="arabicPeriod"/>
            </a:pPr>
            <a:r>
              <a:rPr lang="en-US" sz="1000" dirty="0"/>
              <a:t>Snoek, Jasper, Hugo </a:t>
            </a:r>
            <a:r>
              <a:rPr lang="en-US" sz="1000" dirty="0" err="1"/>
              <a:t>Larochelle</a:t>
            </a:r>
            <a:r>
              <a:rPr lang="en-US" sz="1000" dirty="0"/>
              <a:t>, and Ryan P Adams (2012). “Practical </a:t>
            </a:r>
            <a:r>
              <a:rPr lang="en-US" sz="1000" dirty="0" err="1"/>
              <a:t>bayesian</a:t>
            </a:r>
            <a:r>
              <a:rPr lang="en-US" sz="1000" dirty="0"/>
              <a:t> </a:t>
            </a:r>
            <a:r>
              <a:rPr lang="en-US" sz="1000" dirty="0" smtClean="0"/>
              <a:t>optimization </a:t>
            </a:r>
            <a:r>
              <a:rPr lang="en-US" sz="1000" dirty="0"/>
              <a:t>of machine learning algorithms”. In: Advances in neural information processing systems, pp. 2951–2959. </a:t>
            </a:r>
            <a:endParaRPr lang="en-US" sz="1000" dirty="0"/>
          </a:p>
          <a:p>
            <a:pPr>
              <a:buFont typeface="+mj-lt"/>
              <a:buAutoNum type="arabicPeriod"/>
            </a:pPr>
            <a:r>
              <a:rPr lang="en-US" sz="1000" dirty="0" err="1"/>
              <a:t>Vehtari</a:t>
            </a:r>
            <a:r>
              <a:rPr lang="en-US" sz="1000" dirty="0"/>
              <a:t>, Aki, Andrew </a:t>
            </a:r>
            <a:r>
              <a:rPr lang="en-US" sz="1000" dirty="0" err="1"/>
              <a:t>Gelman</a:t>
            </a:r>
            <a:r>
              <a:rPr lang="en-US" sz="1000" dirty="0"/>
              <a:t>, and Jonah </a:t>
            </a:r>
            <a:r>
              <a:rPr lang="en-US" sz="1000" dirty="0" err="1"/>
              <a:t>Gabry</a:t>
            </a:r>
            <a:r>
              <a:rPr lang="en-US" sz="1000" dirty="0"/>
              <a:t> (2017). “Practical Bayesian model evaluation using leave-one-out cross-validation and WAIC”. In: Statistics and com- </a:t>
            </a:r>
            <a:r>
              <a:rPr lang="en-US" sz="1000" dirty="0" err="1"/>
              <a:t>puting</a:t>
            </a:r>
            <a:r>
              <a:rPr lang="en-US" sz="1000" dirty="0"/>
              <a:t> 27.5, pp. 1413–1432. </a:t>
            </a:r>
            <a:endParaRPr lang="en-US" sz="1000" dirty="0"/>
          </a:p>
          <a:p>
            <a:pPr>
              <a:buFont typeface="+mj-lt"/>
              <a:buAutoNum type="arabicPeriod"/>
            </a:pPr>
            <a:r>
              <a:rPr lang="en-US" sz="1000" dirty="0" err="1"/>
              <a:t>Vehtari</a:t>
            </a:r>
            <a:r>
              <a:rPr lang="en-US" sz="1000" dirty="0"/>
              <a:t>, Aki, Andrew </a:t>
            </a:r>
            <a:r>
              <a:rPr lang="en-US" sz="1000" dirty="0" err="1"/>
              <a:t>Gelman</a:t>
            </a:r>
            <a:r>
              <a:rPr lang="en-US" sz="1000" dirty="0"/>
              <a:t>, Daniel Simpson, et al. (2020). “Rank-normalization, folding, and localization: An improved </a:t>
            </a:r>
            <a:r>
              <a:rPr lang="en-US" sz="1000" dirty="0" err="1"/>
              <a:t>Rhat</a:t>
            </a:r>
            <a:r>
              <a:rPr lang="en-US" sz="1000" dirty="0"/>
              <a:t> for assessing convergence of MCMC”. In: Bayesian Analysis. </a:t>
            </a:r>
            <a:endParaRPr lang="en-US" sz="1000" dirty="0"/>
          </a:p>
          <a:p>
            <a:pPr>
              <a:buFont typeface="+mj-lt"/>
              <a:buAutoNum type="arabicPeriod"/>
            </a:pPr>
            <a:r>
              <a:rPr lang="en-US" sz="1000" dirty="0"/>
              <a:t>Yu, Qi et al. (2014). “Bankruptcy prediction using extreme learning machine and financial expertise”. In: </a:t>
            </a:r>
            <a:r>
              <a:rPr lang="en-US" sz="1000" dirty="0" err="1"/>
              <a:t>Neurocomputing</a:t>
            </a:r>
            <a:r>
              <a:rPr lang="en-US" sz="1000" dirty="0"/>
              <a:t> 128, pp. 296–302. </a:t>
            </a:r>
            <a:endParaRPr lang="en-US" sz="1000" dirty="0" smtClean="0"/>
          </a:p>
          <a:p>
            <a:pPr>
              <a:buFont typeface="+mj-lt"/>
              <a:buAutoNum type="arabicPeriod"/>
            </a:pPr>
            <a:r>
              <a:rPr lang="en-US" sz="1000" dirty="0" err="1"/>
              <a:t>Zięba</a:t>
            </a:r>
            <a:r>
              <a:rPr lang="en-US" sz="1000" dirty="0"/>
              <a:t>, </a:t>
            </a:r>
            <a:r>
              <a:rPr lang="en-US" sz="1000" dirty="0" err="1"/>
              <a:t>Maciej</a:t>
            </a:r>
            <a:r>
              <a:rPr lang="en-US" sz="1000" dirty="0"/>
              <a:t>, Sebastian K </a:t>
            </a:r>
            <a:r>
              <a:rPr lang="en-US" sz="1000" dirty="0" err="1"/>
              <a:t>Tomczak</a:t>
            </a:r>
            <a:r>
              <a:rPr lang="en-US" sz="1000" dirty="0"/>
              <a:t>, and Jakub M </a:t>
            </a:r>
            <a:r>
              <a:rPr lang="en-US" sz="1000" dirty="0" err="1"/>
              <a:t>Tomczak</a:t>
            </a:r>
            <a:r>
              <a:rPr lang="en-US" sz="1000" dirty="0"/>
              <a:t> (2016). “Ensemble boosted trees with synthetic features generation in application to bankruptcy pre- diction”. In: Expert systems with applications 58, pp. 93–101. </a:t>
            </a:r>
            <a:endParaRPr lang="en-US" sz="1000" dirty="0"/>
          </a:p>
          <a:p>
            <a:endParaRPr lang="en-US" sz="1000" dirty="0"/>
          </a:p>
          <a:p>
            <a:endParaRPr lang="en-US" sz="1000" dirty="0"/>
          </a:p>
        </p:txBody>
      </p:sp>
      <p:sp>
        <p:nvSpPr>
          <p:cNvPr id="6" name="Slide Number Placeholder 5"/>
          <p:cNvSpPr>
            <a:spLocks noGrp="1"/>
          </p:cNvSpPr>
          <p:nvPr>
            <p:ph type="sldNum" sz="quarter" idx="12"/>
          </p:nvPr>
        </p:nvSpPr>
        <p:spPr/>
        <p:txBody>
          <a:bodyPr/>
          <a:lstStyle/>
          <a:p>
            <a:fld id="{4C233E49-B745-7F41-B811-0ABBCB0FC67A}" type="slidenum">
              <a:rPr lang="en-US" smtClean="0"/>
              <a:t>16</a:t>
            </a:fld>
            <a:endParaRPr lang="en-US"/>
          </a:p>
        </p:txBody>
      </p:sp>
      <p:sp>
        <p:nvSpPr>
          <p:cNvPr id="4" name="Footer Placeholder 3"/>
          <p:cNvSpPr>
            <a:spLocks noGrp="1"/>
          </p:cNvSpPr>
          <p:nvPr>
            <p:ph type="ftr" sz="quarter" idx="11"/>
          </p:nvPr>
        </p:nvSpPr>
        <p:spPr/>
        <p:txBody>
          <a:bodyPr/>
          <a:lstStyle/>
          <a:p>
            <a:r>
              <a:rPr lang="en-US" smtClean="0"/>
              <a:t>AISSMS College of Engineering</a:t>
            </a:r>
            <a:endParaRPr lang="en-US"/>
          </a:p>
        </p:txBody>
      </p:sp>
    </p:spTree>
    <p:extLst>
      <p:ext uri="{BB962C8B-B14F-4D97-AF65-F5344CB8AC3E}">
        <p14:creationId xmlns:p14="http://schemas.microsoft.com/office/powerpoint/2010/main" val="12392603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IN" dirty="0"/>
          </a:p>
        </p:txBody>
      </p:sp>
      <p:sp>
        <p:nvSpPr>
          <p:cNvPr id="3" name="Content Placeholder 2"/>
          <p:cNvSpPr>
            <a:spLocks noGrp="1"/>
          </p:cNvSpPr>
          <p:nvPr>
            <p:ph idx="1"/>
          </p:nvPr>
        </p:nvSpPr>
        <p:spPr/>
        <p:txBody>
          <a:bodyPr>
            <a:normAutofit/>
          </a:bodyPr>
          <a:lstStyle/>
          <a:p>
            <a:r>
              <a:rPr lang="en-IN" sz="2400" dirty="0" smtClean="0"/>
              <a:t>Assessing the financial health of any organization is of interest to various stakeholders from investors to regulators.</a:t>
            </a:r>
          </a:p>
          <a:p>
            <a:r>
              <a:rPr lang="en-IN" sz="2400" dirty="0" smtClean="0"/>
              <a:t>With ongoing pandemic and uncertainty in economic outlook has brought the  issue of predicting the bankruptcy to forefront.</a:t>
            </a:r>
          </a:p>
          <a:p>
            <a:r>
              <a:rPr lang="en-IN" sz="2400" dirty="0" smtClean="0"/>
              <a:t>It widely studies and researched topic in academia as well as in industry of tremendous practical relevance.</a:t>
            </a:r>
            <a:endParaRPr lang="en-IN" sz="2400" dirty="0"/>
          </a:p>
        </p:txBody>
      </p:sp>
      <p:sp>
        <p:nvSpPr>
          <p:cNvPr id="6" name="Slide Number Placeholder 5"/>
          <p:cNvSpPr>
            <a:spLocks noGrp="1"/>
          </p:cNvSpPr>
          <p:nvPr>
            <p:ph type="sldNum" sz="quarter" idx="12"/>
          </p:nvPr>
        </p:nvSpPr>
        <p:spPr/>
        <p:txBody>
          <a:bodyPr/>
          <a:lstStyle/>
          <a:p>
            <a:fld id="{4C233E49-B745-7F41-B811-0ABBCB0FC67A}" type="slidenum">
              <a:rPr lang="en-US" smtClean="0"/>
              <a:t>2</a:t>
            </a:fld>
            <a:endParaRPr lang="en-US"/>
          </a:p>
        </p:txBody>
      </p:sp>
      <p:sp>
        <p:nvSpPr>
          <p:cNvPr id="4" name="Footer Placeholder 3"/>
          <p:cNvSpPr>
            <a:spLocks noGrp="1"/>
          </p:cNvSpPr>
          <p:nvPr>
            <p:ph type="ftr" sz="quarter" idx="11"/>
          </p:nvPr>
        </p:nvSpPr>
        <p:spPr/>
        <p:txBody>
          <a:bodyPr/>
          <a:lstStyle/>
          <a:p>
            <a:r>
              <a:rPr lang="en-US" smtClean="0"/>
              <a:t>AISSMS College of Engineering</a:t>
            </a:r>
            <a:endParaRPr lang="en-US"/>
          </a:p>
        </p:txBody>
      </p:sp>
    </p:spTree>
    <p:extLst>
      <p:ext uri="{BB962C8B-B14F-4D97-AF65-F5344CB8AC3E}">
        <p14:creationId xmlns:p14="http://schemas.microsoft.com/office/powerpoint/2010/main" val="5071696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5" name="Slide Number Placeholder 4"/>
          <p:cNvSpPr>
            <a:spLocks noGrp="1"/>
          </p:cNvSpPr>
          <p:nvPr>
            <p:ph type="sldNum" sz="quarter" idx="12"/>
          </p:nvPr>
        </p:nvSpPr>
        <p:spPr/>
        <p:txBody>
          <a:bodyPr/>
          <a:lstStyle/>
          <a:p>
            <a:fld id="{4C233E49-B745-7F41-B811-0ABBCB0FC67A}" type="slidenum">
              <a:rPr lang="en-US" smtClean="0"/>
              <a:t>3</a:t>
            </a:fld>
            <a:endParaRPr lang="en-US"/>
          </a:p>
        </p:txBody>
      </p:sp>
      <p:sp>
        <p:nvSpPr>
          <p:cNvPr id="3" name="Content Placeholder 2"/>
          <p:cNvSpPr>
            <a:spLocks noGrp="1"/>
          </p:cNvSpPr>
          <p:nvPr>
            <p:ph idx="1"/>
          </p:nvPr>
        </p:nvSpPr>
        <p:spPr/>
        <p:txBody>
          <a:bodyPr/>
          <a:lstStyle/>
          <a:p>
            <a:r>
              <a:rPr lang="en-US" i="1" dirty="0"/>
              <a:t>Bankruptcy is a state wherein a corporation is unable to meet or repay its statutory </a:t>
            </a:r>
            <a:r>
              <a:rPr lang="en-US" i="1" dirty="0" smtClean="0"/>
              <a:t>obligations </a:t>
            </a:r>
            <a:r>
              <a:rPr lang="en-US" i="1" dirty="0"/>
              <a:t>from its operating activities</a:t>
            </a:r>
            <a:r>
              <a:rPr lang="en-US" i="1" dirty="0" smtClean="0"/>
              <a:t>.</a:t>
            </a:r>
          </a:p>
          <a:p>
            <a:r>
              <a:rPr lang="en-US" dirty="0"/>
              <a:t>Financial ratio analysis helps in identifying such types of bankrupt corporations or corporations headed for bankruptcy in the near future. </a:t>
            </a:r>
            <a:endParaRPr lang="en-US" dirty="0"/>
          </a:p>
          <a:p>
            <a:r>
              <a:rPr lang="en-US" dirty="0"/>
              <a:t>Broad set of financial ratios would include liquidity ratios, solvency ratios, profitability ratios, efficiency ratios, coverage ratios, and earnings ratios </a:t>
            </a:r>
            <a:endParaRPr lang="en-US" dirty="0"/>
          </a:p>
          <a:p>
            <a:r>
              <a:rPr lang="en-US" dirty="0" smtClean="0"/>
              <a:t>Various statistical and machine learning methods are used for this analysis.</a:t>
            </a:r>
            <a:endParaRPr lang="en-US" dirty="0"/>
          </a:p>
        </p:txBody>
      </p:sp>
      <p:sp>
        <p:nvSpPr>
          <p:cNvPr id="7" name="Footer Placeholder 6"/>
          <p:cNvSpPr>
            <a:spLocks noGrp="1"/>
          </p:cNvSpPr>
          <p:nvPr>
            <p:ph type="ftr" sz="quarter" idx="11"/>
          </p:nvPr>
        </p:nvSpPr>
        <p:spPr/>
        <p:txBody>
          <a:bodyPr/>
          <a:lstStyle/>
          <a:p>
            <a:r>
              <a:rPr lang="en-US" smtClean="0"/>
              <a:t>AISSMS College of Engineering</a:t>
            </a:r>
            <a:endParaRPr lang="en-US"/>
          </a:p>
        </p:txBody>
      </p:sp>
    </p:spTree>
    <p:extLst>
      <p:ext uri="{BB962C8B-B14F-4D97-AF65-F5344CB8AC3E}">
        <p14:creationId xmlns:p14="http://schemas.microsoft.com/office/powerpoint/2010/main" val="9258784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Related Work</a:t>
            </a:r>
            <a:endParaRPr lang="en-IN"/>
          </a:p>
        </p:txBody>
      </p:sp>
      <p:sp>
        <p:nvSpPr>
          <p:cNvPr id="3" name="Content Placeholder 2"/>
          <p:cNvSpPr>
            <a:spLocks noGrp="1"/>
          </p:cNvSpPr>
          <p:nvPr>
            <p:ph idx="1"/>
          </p:nvPr>
        </p:nvSpPr>
        <p:spPr>
          <a:xfrm>
            <a:off x="838200" y="1427967"/>
            <a:ext cx="10515600" cy="4748996"/>
          </a:xfrm>
        </p:spPr>
        <p:txBody>
          <a:bodyPr>
            <a:noAutofit/>
          </a:bodyPr>
          <a:lstStyle/>
          <a:p>
            <a:r>
              <a:rPr lang="en-US" sz="2400" dirty="0"/>
              <a:t>Altman’s Z-score (E. I. Altman 1968) is a popular method to determine whether a company would go bankrupt or not based on the selected financial ratios. </a:t>
            </a:r>
            <a:endParaRPr lang="en-GB" sz="2400" dirty="0" smtClean="0"/>
          </a:p>
          <a:p>
            <a:r>
              <a:rPr lang="en-GB" sz="2400" dirty="0"/>
              <a:t>L</a:t>
            </a:r>
            <a:r>
              <a:rPr lang="en-GB" sz="2400" dirty="0" smtClean="0"/>
              <a:t>ogistic regression </a:t>
            </a:r>
            <a:r>
              <a:rPr lang="en-GB" sz="2400" dirty="0"/>
              <a:t>was used by </a:t>
            </a:r>
            <a:r>
              <a:rPr lang="en-GB" sz="2400" dirty="0" err="1"/>
              <a:t>Ohlson</a:t>
            </a:r>
            <a:r>
              <a:rPr lang="en-GB" sz="2400" dirty="0"/>
              <a:t> (</a:t>
            </a:r>
            <a:r>
              <a:rPr lang="en-GB" sz="2400" dirty="0" err="1"/>
              <a:t>Ohlson</a:t>
            </a:r>
            <a:r>
              <a:rPr lang="en-GB" sz="2400" dirty="0"/>
              <a:t> </a:t>
            </a:r>
            <a:r>
              <a:rPr lang="en-GB" sz="2400" dirty="0" smtClean="0"/>
              <a:t>1980)</a:t>
            </a:r>
          </a:p>
          <a:p>
            <a:r>
              <a:rPr lang="en-GB" sz="2400" dirty="0"/>
              <a:t>Qi Yu et al. (Yu et al. 2014) used Extreme Learning Machines for the prediction which relies on single layer Artificial Neural Network which is evolved with the knowledge of financial ratios to discover the most optimum neural network structure. </a:t>
            </a:r>
            <a:endParaRPr lang="en-GB" sz="2400" dirty="0"/>
          </a:p>
          <a:p>
            <a:r>
              <a:rPr lang="en-GB" sz="2400" dirty="0" err="1"/>
              <a:t>Arindam</a:t>
            </a:r>
            <a:r>
              <a:rPr lang="en-GB" sz="2400" dirty="0"/>
              <a:t> Chaudhary et al. (Chaudhuri and Ghosh 2017) proposed the soft computing approach using fuzzy rough sets. </a:t>
            </a:r>
            <a:endParaRPr lang="en-GB" sz="2400" dirty="0"/>
          </a:p>
          <a:p>
            <a:r>
              <a:rPr lang="en-GB" sz="2400" dirty="0" err="1"/>
              <a:t>Lahmiri</a:t>
            </a:r>
            <a:r>
              <a:rPr lang="en-GB" sz="2400" dirty="0"/>
              <a:t>, S et al. (</a:t>
            </a:r>
            <a:r>
              <a:rPr lang="en-GB" sz="2400" dirty="0" err="1"/>
              <a:t>Lahmiri</a:t>
            </a:r>
            <a:r>
              <a:rPr lang="en-GB" sz="2400" dirty="0"/>
              <a:t> and </a:t>
            </a:r>
            <a:r>
              <a:rPr lang="en-GB" sz="2400" dirty="0" err="1"/>
              <a:t>Bekiros</a:t>
            </a:r>
            <a:r>
              <a:rPr lang="en-GB" sz="2400" dirty="0"/>
              <a:t> 2019) proposed the Generalized Regression Topology as an efficient method to arrive at optimized neural architecture search. </a:t>
            </a:r>
            <a:endParaRPr lang="en-GB" sz="2400" dirty="0"/>
          </a:p>
          <a:p>
            <a:r>
              <a:rPr lang="en-GB" sz="2400" dirty="0" err="1"/>
              <a:t>Barboza</a:t>
            </a:r>
            <a:r>
              <a:rPr lang="en-GB" sz="2400" dirty="0"/>
              <a:t> et al. (</a:t>
            </a:r>
            <a:r>
              <a:rPr lang="en-GB" sz="2400" dirty="0" err="1"/>
              <a:t>Barboza</a:t>
            </a:r>
            <a:r>
              <a:rPr lang="en-GB" sz="2400" dirty="0"/>
              <a:t>, Kimura, and E. Altman 2017) provides detailed survey on the </a:t>
            </a:r>
            <a:r>
              <a:rPr lang="en-GB" sz="2400" dirty="0" smtClean="0"/>
              <a:t>statistical </a:t>
            </a:r>
            <a:r>
              <a:rPr lang="en-GB" sz="2400" dirty="0"/>
              <a:t>techniques such as Linear Discriminant Analysis (LDA) as well as machine learning techniques such as Support Vector </a:t>
            </a:r>
            <a:r>
              <a:rPr lang="en-GB" sz="2400" dirty="0" smtClean="0"/>
              <a:t>Machine</a:t>
            </a:r>
            <a:endParaRPr lang="en-GB" sz="2400" dirty="0"/>
          </a:p>
        </p:txBody>
      </p:sp>
      <p:sp>
        <p:nvSpPr>
          <p:cNvPr id="7" name="Slide Number Placeholder 6"/>
          <p:cNvSpPr>
            <a:spLocks noGrp="1"/>
          </p:cNvSpPr>
          <p:nvPr>
            <p:ph type="sldNum" sz="quarter" idx="12"/>
          </p:nvPr>
        </p:nvSpPr>
        <p:spPr/>
        <p:txBody>
          <a:bodyPr/>
          <a:lstStyle/>
          <a:p>
            <a:fld id="{4C233E49-B745-7F41-B811-0ABBCB0FC67A}" type="slidenum">
              <a:rPr lang="en-US" smtClean="0"/>
              <a:t>4</a:t>
            </a:fld>
            <a:endParaRPr lang="en-US" dirty="0"/>
          </a:p>
        </p:txBody>
      </p:sp>
      <p:sp>
        <p:nvSpPr>
          <p:cNvPr id="4" name="Footer Placeholder 3"/>
          <p:cNvSpPr>
            <a:spLocks noGrp="1"/>
          </p:cNvSpPr>
          <p:nvPr>
            <p:ph type="ftr" sz="quarter" idx="11"/>
          </p:nvPr>
        </p:nvSpPr>
        <p:spPr/>
        <p:txBody>
          <a:bodyPr/>
          <a:lstStyle/>
          <a:p>
            <a:r>
              <a:rPr lang="en-US" smtClean="0"/>
              <a:t>AISSMS College of Engineering</a:t>
            </a:r>
            <a:endParaRPr lang="en-US"/>
          </a:p>
        </p:txBody>
      </p:sp>
    </p:spTree>
    <p:extLst>
      <p:ext uri="{BB962C8B-B14F-4D97-AF65-F5344CB8AC3E}">
        <p14:creationId xmlns:p14="http://schemas.microsoft.com/office/powerpoint/2010/main" val="12346995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Gap Analysis</a:t>
            </a:r>
            <a:endParaRPr lang="en-IN"/>
          </a:p>
        </p:txBody>
      </p:sp>
      <p:sp>
        <p:nvSpPr>
          <p:cNvPr id="3" name="Content Placeholder 2"/>
          <p:cNvSpPr>
            <a:spLocks noGrp="1"/>
          </p:cNvSpPr>
          <p:nvPr>
            <p:ph idx="1"/>
          </p:nvPr>
        </p:nvSpPr>
        <p:spPr/>
        <p:txBody>
          <a:bodyPr>
            <a:normAutofit fontScale="85000" lnSpcReduction="20000"/>
          </a:bodyPr>
          <a:lstStyle/>
          <a:p>
            <a:r>
              <a:rPr lang="en-IN" dirty="0" smtClean="0"/>
              <a:t>Most of the current method relies on either </a:t>
            </a:r>
            <a:r>
              <a:rPr lang="en-IN" dirty="0" smtClean="0">
                <a:solidFill>
                  <a:schemeClr val="accent1"/>
                </a:solidFill>
              </a:rPr>
              <a:t>black box </a:t>
            </a:r>
            <a:r>
              <a:rPr lang="en-IN" dirty="0" smtClean="0"/>
              <a:t>method such Artificial Neural Network where they cannot explain the rationale behind the prediction.</a:t>
            </a:r>
          </a:p>
          <a:p>
            <a:r>
              <a:rPr lang="en-IN" dirty="0" smtClean="0"/>
              <a:t>On the other hand, methods such as LDA, Logistic Regression do not provide any </a:t>
            </a:r>
            <a:r>
              <a:rPr lang="en-IN" i="1" dirty="0" smtClean="0">
                <a:solidFill>
                  <a:schemeClr val="accent1"/>
                </a:solidFill>
              </a:rPr>
              <a:t>uncertainty</a:t>
            </a:r>
            <a:r>
              <a:rPr lang="en-IN" dirty="0" smtClean="0">
                <a:solidFill>
                  <a:schemeClr val="accent1"/>
                </a:solidFill>
              </a:rPr>
              <a:t> </a:t>
            </a:r>
            <a:r>
              <a:rPr lang="en-IN" dirty="0" smtClean="0"/>
              <a:t>in the prediction.</a:t>
            </a:r>
            <a:endParaRPr lang="en-IN" dirty="0" smtClean="0"/>
          </a:p>
          <a:p>
            <a:r>
              <a:rPr lang="en-IN" dirty="0" smtClean="0"/>
              <a:t>Decision makers are not only interested in accuracy of the model but also what is the uncertainty prediction. </a:t>
            </a:r>
          </a:p>
          <a:p>
            <a:r>
              <a:rPr lang="en-IN" i="1" dirty="0" smtClean="0"/>
              <a:t>For example</a:t>
            </a:r>
            <a:r>
              <a:rPr lang="en-IN" dirty="0" smtClean="0"/>
              <a:t>, an ambulance route taking estimated 10 minutes with uncertainty of 30% and another route estimated to take about 12 minutes with uncertainty of 10%, have different implications.</a:t>
            </a:r>
          </a:p>
          <a:p>
            <a:r>
              <a:rPr lang="en-IN" dirty="0" smtClean="0"/>
              <a:t>Secondly, none of this method provide inclusion of domain knowledge from expert right out of the box.</a:t>
            </a:r>
          </a:p>
          <a:p>
            <a:r>
              <a:rPr lang="en-IN" dirty="0" smtClean="0"/>
              <a:t>Also, </a:t>
            </a:r>
            <a:r>
              <a:rPr lang="en-IN" dirty="0"/>
              <a:t>many of these models need the </a:t>
            </a:r>
            <a:r>
              <a:rPr lang="en-IN" dirty="0">
                <a:solidFill>
                  <a:schemeClr val="accent1"/>
                </a:solidFill>
              </a:rPr>
              <a:t>tuning of the </a:t>
            </a:r>
            <a:r>
              <a:rPr lang="en-IN" dirty="0" err="1">
                <a:solidFill>
                  <a:schemeClr val="accent1"/>
                </a:solidFill>
              </a:rPr>
              <a:t>hyperparameters</a:t>
            </a:r>
            <a:r>
              <a:rPr lang="en-IN" dirty="0"/>
              <a:t>, for example, number of neurons or layers and learning rate which is a time consuming and considered as black art (Snoek, </a:t>
            </a:r>
            <a:r>
              <a:rPr lang="en-IN" dirty="0" err="1"/>
              <a:t>Larochelle</a:t>
            </a:r>
            <a:r>
              <a:rPr lang="en-IN" dirty="0"/>
              <a:t>, and Adams 2012). </a:t>
            </a:r>
            <a:endParaRPr lang="en-IN" dirty="0"/>
          </a:p>
          <a:p>
            <a:endParaRPr lang="en-IN" dirty="0"/>
          </a:p>
        </p:txBody>
      </p:sp>
      <p:sp>
        <p:nvSpPr>
          <p:cNvPr id="6" name="Slide Number Placeholder 5"/>
          <p:cNvSpPr>
            <a:spLocks noGrp="1"/>
          </p:cNvSpPr>
          <p:nvPr>
            <p:ph type="sldNum" sz="quarter" idx="12"/>
          </p:nvPr>
        </p:nvSpPr>
        <p:spPr/>
        <p:txBody>
          <a:bodyPr/>
          <a:lstStyle/>
          <a:p>
            <a:fld id="{4C233E49-B745-7F41-B811-0ABBCB0FC67A}" type="slidenum">
              <a:rPr lang="en-US" smtClean="0"/>
              <a:t>5</a:t>
            </a:fld>
            <a:endParaRPr lang="en-US"/>
          </a:p>
        </p:txBody>
      </p:sp>
      <p:sp>
        <p:nvSpPr>
          <p:cNvPr id="4" name="Footer Placeholder 3"/>
          <p:cNvSpPr>
            <a:spLocks noGrp="1"/>
          </p:cNvSpPr>
          <p:nvPr>
            <p:ph type="ftr" sz="quarter" idx="11"/>
          </p:nvPr>
        </p:nvSpPr>
        <p:spPr/>
        <p:txBody>
          <a:bodyPr/>
          <a:lstStyle/>
          <a:p>
            <a:r>
              <a:rPr lang="en-US" smtClean="0"/>
              <a:t>AISSMS College of Engineering</a:t>
            </a:r>
            <a:endParaRPr lang="en-US"/>
          </a:p>
        </p:txBody>
      </p:sp>
    </p:spTree>
    <p:extLst>
      <p:ext uri="{BB962C8B-B14F-4D97-AF65-F5344CB8AC3E}">
        <p14:creationId xmlns:p14="http://schemas.microsoft.com/office/powerpoint/2010/main" val="8807389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and Challenges</a:t>
            </a:r>
            <a:endParaRPr lang="en-IN" dirty="0"/>
          </a:p>
        </p:txBody>
      </p:sp>
      <p:sp>
        <p:nvSpPr>
          <p:cNvPr id="3" name="Content Placeholder 2"/>
          <p:cNvSpPr>
            <a:spLocks noGrp="1"/>
          </p:cNvSpPr>
          <p:nvPr>
            <p:ph idx="1"/>
          </p:nvPr>
        </p:nvSpPr>
        <p:spPr/>
        <p:txBody>
          <a:bodyPr>
            <a:normAutofit lnSpcReduction="10000"/>
          </a:bodyPr>
          <a:lstStyle/>
          <a:p>
            <a:r>
              <a:rPr lang="en-IN" dirty="0" smtClean="0"/>
              <a:t> </a:t>
            </a:r>
            <a:r>
              <a:rPr lang="en-IN" dirty="0" smtClean="0"/>
              <a:t>Incorporation of uncertainty is done through probability density function using Bayes Theorem:</a:t>
            </a:r>
          </a:p>
          <a:p>
            <a:endParaRPr lang="en-IN" dirty="0" smtClean="0"/>
          </a:p>
          <a:p>
            <a:endParaRPr lang="en-IN" dirty="0" smtClean="0"/>
          </a:p>
          <a:p>
            <a:r>
              <a:rPr lang="en-IN" dirty="0" smtClean="0"/>
              <a:t>Computing exact posterior density is a challenge.</a:t>
            </a:r>
          </a:p>
          <a:p>
            <a:r>
              <a:rPr lang="en-IN" dirty="0" smtClean="0"/>
              <a:t>Therefore, to overcome this challenge an approximate posterior density is computed using Markov Chain Monte Carlo(MCMC) sampling method.</a:t>
            </a:r>
          </a:p>
          <a:p>
            <a:r>
              <a:rPr lang="en-IN" dirty="0" smtClean="0"/>
              <a:t>Availability of data is a challenge. We used Polish companies data from year 2000 to 2012.</a:t>
            </a:r>
          </a:p>
          <a:p>
            <a:endParaRPr lang="en-IN" dirty="0" smtClean="0"/>
          </a:p>
          <a:p>
            <a:pPr lvl="1"/>
            <a:endParaRPr lang="en-IN" dirty="0"/>
          </a:p>
        </p:txBody>
      </p:sp>
      <p:sp>
        <p:nvSpPr>
          <p:cNvPr id="6" name="Slide Number Placeholder 5"/>
          <p:cNvSpPr>
            <a:spLocks noGrp="1"/>
          </p:cNvSpPr>
          <p:nvPr>
            <p:ph type="sldNum" sz="quarter" idx="12"/>
          </p:nvPr>
        </p:nvSpPr>
        <p:spPr/>
        <p:txBody>
          <a:bodyPr/>
          <a:lstStyle/>
          <a:p>
            <a:fld id="{4C233E49-B745-7F41-B811-0ABBCB0FC67A}" type="slidenum">
              <a:rPr lang="en-US" smtClean="0"/>
              <a:t>6</a:t>
            </a:fld>
            <a:endParaRPr lang="en-US"/>
          </a:p>
        </p:txBody>
      </p:sp>
      <p:pic>
        <p:nvPicPr>
          <p:cNvPr id="4" name="Picture 3"/>
          <p:cNvPicPr>
            <a:picLocks noChangeAspect="1"/>
          </p:cNvPicPr>
          <p:nvPr/>
        </p:nvPicPr>
        <p:blipFill>
          <a:blip r:embed="rId2"/>
          <a:stretch>
            <a:fillRect/>
          </a:stretch>
        </p:blipFill>
        <p:spPr>
          <a:xfrm>
            <a:off x="3893798" y="2555309"/>
            <a:ext cx="4404404" cy="1039661"/>
          </a:xfrm>
          <a:prstGeom prst="rect">
            <a:avLst/>
          </a:prstGeom>
        </p:spPr>
      </p:pic>
      <p:sp>
        <p:nvSpPr>
          <p:cNvPr id="7" name="Footer Placeholder 6"/>
          <p:cNvSpPr>
            <a:spLocks noGrp="1"/>
          </p:cNvSpPr>
          <p:nvPr>
            <p:ph type="ftr" sz="quarter" idx="11"/>
          </p:nvPr>
        </p:nvSpPr>
        <p:spPr/>
        <p:txBody>
          <a:bodyPr/>
          <a:lstStyle/>
          <a:p>
            <a:r>
              <a:rPr lang="en-US" smtClean="0"/>
              <a:t>AISSMS College of Engineering</a:t>
            </a:r>
            <a:endParaRPr lang="en-US"/>
          </a:p>
        </p:txBody>
      </p:sp>
    </p:spTree>
    <p:extLst>
      <p:ext uri="{BB962C8B-B14F-4D97-AF65-F5344CB8AC3E}">
        <p14:creationId xmlns:p14="http://schemas.microsoft.com/office/powerpoint/2010/main" val="16439024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Proposed Work</a:t>
            </a:r>
            <a:endParaRPr lang="en-IN"/>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n-IN" sz="2000" dirty="0" smtClean="0">
                    <a:solidFill>
                      <a:schemeClr val="accent1"/>
                    </a:solidFill>
                  </a:rPr>
                  <a:t>Bayesian Generalized Linear Model </a:t>
                </a:r>
                <a:r>
                  <a:rPr lang="en-IN" sz="2000" dirty="0" smtClean="0"/>
                  <a:t>with inclusion of expert input.</a:t>
                </a:r>
              </a:p>
              <a:p>
                <a:r>
                  <a:rPr lang="en-IN" sz="2000" dirty="0" smtClean="0"/>
                  <a:t>Linear regression model of 1D:</a:t>
                </a:r>
              </a:p>
              <a:p>
                <a:endParaRPr lang="en-IN" sz="2000" dirty="0"/>
              </a:p>
              <a:p>
                <a:endParaRPr lang="en-IN" sz="2000" dirty="0" smtClean="0"/>
              </a:p>
              <a:p>
                <a:r>
                  <a:rPr lang="en-IN" sz="2000" dirty="0" smtClean="0"/>
                  <a:t>However </a:t>
                </a:r>
                <a:r>
                  <a:rPr lang="en-IN" sz="2000" dirty="0"/>
                  <a:t>in order to constrain the value </a:t>
                </a:r>
                <a:r>
                  <a:rPr lang="en-IN" sz="2000" dirty="0" smtClean="0"/>
                  <a:t>to </a:t>
                </a:r>
                <a:r>
                  <a:rPr lang="en-IN" sz="2000" dirty="0"/>
                  <a:t>be between 0 and 1 we use </a:t>
                </a:r>
                <a:r>
                  <a:rPr lang="en-IN" sz="2000" dirty="0">
                    <a:solidFill>
                      <a:schemeClr val="accent1"/>
                    </a:solidFill>
                  </a:rPr>
                  <a:t>log-odds </a:t>
                </a:r>
                <a:r>
                  <a:rPr lang="en-IN" sz="2000" dirty="0" smtClean="0">
                    <a:solidFill>
                      <a:schemeClr val="accent1"/>
                    </a:solidFill>
                  </a:rPr>
                  <a:t>ratio </a:t>
                </a:r>
                <a:r>
                  <a:rPr lang="en-IN" sz="2000" dirty="0"/>
                  <a:t>as, </a:t>
                </a:r>
                <a:endParaRPr lang="en-IN" sz="2000" dirty="0" smtClean="0"/>
              </a:p>
              <a:p>
                <a:endParaRPr lang="en-IN" sz="2000" dirty="0"/>
              </a:p>
              <a:p>
                <a:endParaRPr lang="en-IN" sz="2000" dirty="0" smtClean="0"/>
              </a:p>
              <a:p>
                <a:r>
                  <a:rPr lang="en-IN" sz="2000" dirty="0" smtClean="0"/>
                  <a:t>Therefore, </a:t>
                </a:r>
                <a:r>
                  <a:rPr lang="en-IN" sz="2000" dirty="0"/>
                  <a:t>the </a:t>
                </a:r>
                <a:r>
                  <a:rPr lang="en-IN" sz="2000" dirty="0">
                    <a:solidFill>
                      <a:schemeClr val="accent1"/>
                    </a:solidFill>
                  </a:rPr>
                  <a:t>expected value </a:t>
                </a:r>
                <a:r>
                  <a:rPr lang="en-IN" sz="2000" dirty="0"/>
                  <a:t>for the linear expression with probability of success </a:t>
                </a:r>
                <a:r>
                  <a:rPr lang="en-IN" sz="2000" dirty="0" smtClean="0"/>
                  <a:t>as </a:t>
                </a:r>
                <a14:m>
                  <m:oMath xmlns:m="http://schemas.openxmlformats.org/officeDocument/2006/math">
                    <m:sSub>
                      <m:sSubPr>
                        <m:ctrlPr>
                          <a:rPr lang="en-US" sz="2000" b="0" i="1" smtClean="0">
                            <a:latin typeface="Cambria Math" charset="0"/>
                          </a:rPr>
                        </m:ctrlPr>
                      </m:sSubPr>
                      <m:e>
                        <m:r>
                          <a:rPr lang="en-US" sz="2000" b="0" i="1" smtClean="0">
                            <a:latin typeface="Cambria Math" charset="0"/>
                          </a:rPr>
                          <m:t>𝜃</m:t>
                        </m:r>
                      </m:e>
                      <m:sub>
                        <m:r>
                          <a:rPr lang="en-US" sz="2000" b="0" i="1" smtClean="0">
                            <a:latin typeface="Cambria Math" charset="0"/>
                          </a:rPr>
                          <m:t>𝑖</m:t>
                        </m:r>
                      </m:sub>
                    </m:sSub>
                  </m:oMath>
                </a14:m>
                <a:r>
                  <a:rPr lang="en-IN" sz="2000" dirty="0" smtClean="0"/>
                  <a:t> </a:t>
                </a:r>
                <a:r>
                  <a:rPr lang="en-IN" sz="2000" dirty="0"/>
                  <a:t>and probability of failure as </a:t>
                </a:r>
                <a14:m>
                  <m:oMath xmlns:m="http://schemas.openxmlformats.org/officeDocument/2006/math">
                    <m:r>
                      <a:rPr lang="en-US" sz="2000" b="0" i="1" smtClean="0">
                        <a:latin typeface="Cambria Math" charset="0"/>
                      </a:rPr>
                      <m:t>(1−</m:t>
                    </m:r>
                    <m:sSub>
                      <m:sSubPr>
                        <m:ctrlPr>
                          <a:rPr lang="en-US" sz="2000" b="0" i="1" smtClean="0">
                            <a:latin typeface="Cambria Math" charset="0"/>
                          </a:rPr>
                        </m:ctrlPr>
                      </m:sSubPr>
                      <m:e>
                        <m:r>
                          <a:rPr lang="en-US" sz="2000" b="0" i="1" smtClean="0">
                            <a:latin typeface="Cambria Math" charset="0"/>
                          </a:rPr>
                          <m:t>𝜃</m:t>
                        </m:r>
                      </m:e>
                      <m:sub>
                        <m:r>
                          <a:rPr lang="en-US" sz="2000" b="0" i="1" smtClean="0">
                            <a:latin typeface="Cambria Math" charset="0"/>
                          </a:rPr>
                          <m:t>𝑖</m:t>
                        </m:r>
                      </m:sub>
                    </m:sSub>
                    <m:r>
                      <a:rPr lang="en-US" sz="2000" b="0" i="1" smtClean="0">
                        <a:latin typeface="Cambria Math" charset="0"/>
                      </a:rPr>
                      <m:t>)</m:t>
                    </m:r>
                  </m:oMath>
                </a14:m>
                <a:r>
                  <a:rPr lang="en-IN" sz="2000" dirty="0" smtClean="0"/>
                  <a:t> </a:t>
                </a:r>
                <a:r>
                  <a:rPr lang="en-IN" sz="2000" dirty="0"/>
                  <a:t>is given </a:t>
                </a:r>
                <a:r>
                  <a:rPr lang="en-IN" sz="2000" dirty="0" smtClean="0"/>
                  <a:t>as,</a:t>
                </a:r>
              </a:p>
              <a:p>
                <a:endParaRPr lang="en-IN" sz="2000" dirty="0" smtClean="0"/>
              </a:p>
              <a:p>
                <a:endParaRPr lang="en-IN" sz="2000" dirty="0"/>
              </a:p>
              <a:p>
                <a:endParaRPr lang="en-IN" sz="2000"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522" t="-1401"/>
                </a:stretch>
              </a:blipFill>
            </p:spPr>
            <p:txBody>
              <a:bodyPr/>
              <a:lstStyle/>
              <a:p>
                <a:r>
                  <a:rPr lang="en-US">
                    <a:noFill/>
                  </a:rPr>
                  <a:t> </a:t>
                </a:r>
              </a:p>
            </p:txBody>
          </p:sp>
        </mc:Fallback>
      </mc:AlternateContent>
      <p:sp>
        <p:nvSpPr>
          <p:cNvPr id="6" name="Slide Number Placeholder 5"/>
          <p:cNvSpPr>
            <a:spLocks noGrp="1"/>
          </p:cNvSpPr>
          <p:nvPr>
            <p:ph type="sldNum" sz="quarter" idx="12"/>
          </p:nvPr>
        </p:nvSpPr>
        <p:spPr/>
        <p:txBody>
          <a:bodyPr/>
          <a:lstStyle/>
          <a:p>
            <a:fld id="{4C233E49-B745-7F41-B811-0ABBCB0FC67A}" type="slidenum">
              <a:rPr lang="en-US" smtClean="0"/>
              <a:t>7</a:t>
            </a:fld>
            <a:endParaRPr lang="en-US"/>
          </a:p>
        </p:txBody>
      </p:sp>
      <p:pic>
        <p:nvPicPr>
          <p:cNvPr id="4" name="Picture 3"/>
          <p:cNvPicPr>
            <a:picLocks noChangeAspect="1"/>
          </p:cNvPicPr>
          <p:nvPr/>
        </p:nvPicPr>
        <p:blipFill>
          <a:blip r:embed="rId3"/>
          <a:stretch>
            <a:fillRect/>
          </a:stretch>
        </p:blipFill>
        <p:spPr>
          <a:xfrm>
            <a:off x="5143500" y="2811396"/>
            <a:ext cx="2372356" cy="473745"/>
          </a:xfrm>
          <a:prstGeom prst="rect">
            <a:avLst/>
          </a:prstGeom>
        </p:spPr>
      </p:pic>
      <p:pic>
        <p:nvPicPr>
          <p:cNvPr id="5" name="Picture 4"/>
          <p:cNvPicPr>
            <a:picLocks noChangeAspect="1"/>
          </p:cNvPicPr>
          <p:nvPr/>
        </p:nvPicPr>
        <p:blipFill>
          <a:blip r:embed="rId4"/>
          <a:stretch>
            <a:fillRect/>
          </a:stretch>
        </p:blipFill>
        <p:spPr>
          <a:xfrm>
            <a:off x="4889500" y="3805430"/>
            <a:ext cx="2413000" cy="723900"/>
          </a:xfrm>
          <a:prstGeom prst="rect">
            <a:avLst/>
          </a:prstGeom>
        </p:spPr>
      </p:pic>
      <p:pic>
        <p:nvPicPr>
          <p:cNvPr id="7" name="Picture 6"/>
          <p:cNvPicPr>
            <a:picLocks noChangeAspect="1"/>
          </p:cNvPicPr>
          <p:nvPr/>
        </p:nvPicPr>
        <p:blipFill>
          <a:blip r:embed="rId5"/>
          <a:stretch>
            <a:fillRect/>
          </a:stretch>
        </p:blipFill>
        <p:spPr>
          <a:xfrm>
            <a:off x="3395978" y="5276057"/>
            <a:ext cx="5867400" cy="660400"/>
          </a:xfrm>
          <a:prstGeom prst="rect">
            <a:avLst/>
          </a:prstGeom>
        </p:spPr>
      </p:pic>
      <p:sp>
        <p:nvSpPr>
          <p:cNvPr id="8" name="Footer Placeholder 7"/>
          <p:cNvSpPr>
            <a:spLocks noGrp="1"/>
          </p:cNvSpPr>
          <p:nvPr>
            <p:ph type="ftr" sz="quarter" idx="11"/>
          </p:nvPr>
        </p:nvSpPr>
        <p:spPr/>
        <p:txBody>
          <a:bodyPr/>
          <a:lstStyle/>
          <a:p>
            <a:r>
              <a:rPr lang="en-US" smtClean="0"/>
              <a:t>AISSMS College of Engineering</a:t>
            </a:r>
            <a:endParaRPr lang="en-US"/>
          </a:p>
        </p:txBody>
      </p:sp>
    </p:spTree>
    <p:extLst>
      <p:ext uri="{BB962C8B-B14F-4D97-AF65-F5344CB8AC3E}">
        <p14:creationId xmlns:p14="http://schemas.microsoft.com/office/powerpoint/2010/main" val="8807730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Bayesian GLM</a:t>
            </a:r>
            <a:endParaRPr lang="en-US" dirty="0"/>
          </a:p>
        </p:txBody>
      </p:sp>
      <p:sp>
        <p:nvSpPr>
          <p:cNvPr id="3" name="Content Placeholder 2"/>
          <p:cNvSpPr>
            <a:spLocks noGrp="1"/>
          </p:cNvSpPr>
          <p:nvPr>
            <p:ph idx="1"/>
          </p:nvPr>
        </p:nvSpPr>
        <p:spPr>
          <a:xfrm>
            <a:off x="838200" y="1415441"/>
            <a:ext cx="10515600" cy="4761522"/>
          </a:xfrm>
        </p:spPr>
        <p:txBody>
          <a:bodyPr>
            <a:normAutofit/>
          </a:bodyPr>
          <a:lstStyle/>
          <a:p>
            <a:r>
              <a:rPr lang="en-US" sz="2400" dirty="0"/>
              <a:t>In order to build Bayesian linear regression model, we can select priors on intercept and coefficient, for example, to be normally distributed as, </a:t>
            </a:r>
            <a:endParaRPr lang="en-US" sz="2400" dirty="0" smtClean="0"/>
          </a:p>
          <a:p>
            <a:endParaRPr lang="en-US" sz="2400" dirty="0"/>
          </a:p>
          <a:p>
            <a:endParaRPr lang="en-US" sz="2400" dirty="0" smtClean="0"/>
          </a:p>
          <a:p>
            <a:endParaRPr lang="en-US" sz="2400" dirty="0"/>
          </a:p>
          <a:p>
            <a:r>
              <a:rPr lang="en-US" sz="2400" dirty="0"/>
              <a:t>In order to compute the posterior distribution of parameter vector using </a:t>
            </a:r>
            <a:r>
              <a:rPr lang="en-US" sz="2400" dirty="0">
                <a:solidFill>
                  <a:schemeClr val="accent1"/>
                </a:solidFill>
              </a:rPr>
              <a:t>Bayesian inference</a:t>
            </a:r>
            <a:r>
              <a:rPr lang="en-US" sz="2400" dirty="0"/>
              <a:t>, </a:t>
            </a:r>
            <a:endParaRPr lang="en-US" sz="2400" dirty="0" smtClean="0"/>
          </a:p>
          <a:p>
            <a:endParaRPr lang="en-US" sz="2400" dirty="0"/>
          </a:p>
          <a:p>
            <a:endParaRPr lang="en-US" sz="2400" dirty="0" smtClean="0"/>
          </a:p>
          <a:p>
            <a:endParaRPr lang="en-US" sz="2400" dirty="0"/>
          </a:p>
          <a:p>
            <a:r>
              <a:rPr lang="en-US" sz="2400" dirty="0" smtClean="0"/>
              <a:t>The </a:t>
            </a:r>
            <a:r>
              <a:rPr lang="en-US" sz="2400" dirty="0"/>
              <a:t>posterior predictive distribution for a new example is given by </a:t>
            </a:r>
            <a:endParaRPr lang="en-US" sz="2400" dirty="0"/>
          </a:p>
          <a:p>
            <a:endParaRPr lang="en-US" sz="2400" dirty="0"/>
          </a:p>
        </p:txBody>
      </p:sp>
      <p:sp>
        <p:nvSpPr>
          <p:cNvPr id="4" name="Slide Number Placeholder 3"/>
          <p:cNvSpPr>
            <a:spLocks noGrp="1"/>
          </p:cNvSpPr>
          <p:nvPr>
            <p:ph type="sldNum" sz="quarter" idx="12"/>
          </p:nvPr>
        </p:nvSpPr>
        <p:spPr/>
        <p:txBody>
          <a:bodyPr/>
          <a:lstStyle/>
          <a:p>
            <a:fld id="{4C233E49-B745-7F41-B811-0ABBCB0FC67A}" type="slidenum">
              <a:rPr lang="en-US" smtClean="0"/>
              <a:t>8</a:t>
            </a:fld>
            <a:endParaRPr lang="en-US" dirty="0"/>
          </a:p>
        </p:txBody>
      </p:sp>
      <p:pic>
        <p:nvPicPr>
          <p:cNvPr id="5" name="Picture 4"/>
          <p:cNvPicPr>
            <a:picLocks noChangeAspect="1"/>
          </p:cNvPicPr>
          <p:nvPr/>
        </p:nvPicPr>
        <p:blipFill>
          <a:blip r:embed="rId2"/>
          <a:stretch>
            <a:fillRect/>
          </a:stretch>
        </p:blipFill>
        <p:spPr>
          <a:xfrm>
            <a:off x="4559473" y="2177631"/>
            <a:ext cx="3494763" cy="567899"/>
          </a:xfrm>
          <a:prstGeom prst="rect">
            <a:avLst/>
          </a:prstGeom>
        </p:spPr>
      </p:pic>
      <p:pic>
        <p:nvPicPr>
          <p:cNvPr id="6" name="Picture 5"/>
          <p:cNvPicPr>
            <a:picLocks noChangeAspect="1"/>
          </p:cNvPicPr>
          <p:nvPr/>
        </p:nvPicPr>
        <p:blipFill>
          <a:blip r:embed="rId3"/>
          <a:stretch>
            <a:fillRect/>
          </a:stretch>
        </p:blipFill>
        <p:spPr>
          <a:xfrm>
            <a:off x="4908375" y="2627037"/>
            <a:ext cx="2551831" cy="781498"/>
          </a:xfrm>
          <a:prstGeom prst="rect">
            <a:avLst/>
          </a:prstGeom>
        </p:spPr>
      </p:pic>
      <p:pic>
        <p:nvPicPr>
          <p:cNvPr id="7" name="Picture 6"/>
          <p:cNvPicPr>
            <a:picLocks noChangeAspect="1"/>
          </p:cNvPicPr>
          <p:nvPr/>
        </p:nvPicPr>
        <p:blipFill>
          <a:blip r:embed="rId4"/>
          <a:stretch>
            <a:fillRect/>
          </a:stretch>
        </p:blipFill>
        <p:spPr>
          <a:xfrm>
            <a:off x="4342356" y="4092946"/>
            <a:ext cx="3187700" cy="736600"/>
          </a:xfrm>
          <a:prstGeom prst="rect">
            <a:avLst/>
          </a:prstGeom>
        </p:spPr>
      </p:pic>
      <p:pic>
        <p:nvPicPr>
          <p:cNvPr id="8" name="Picture 7"/>
          <p:cNvPicPr>
            <a:picLocks noChangeAspect="1"/>
          </p:cNvPicPr>
          <p:nvPr/>
        </p:nvPicPr>
        <p:blipFill>
          <a:blip r:embed="rId5"/>
          <a:stretch>
            <a:fillRect/>
          </a:stretch>
        </p:blipFill>
        <p:spPr>
          <a:xfrm>
            <a:off x="4412206" y="4829546"/>
            <a:ext cx="3048000" cy="787400"/>
          </a:xfrm>
          <a:prstGeom prst="rect">
            <a:avLst/>
          </a:prstGeom>
        </p:spPr>
      </p:pic>
      <p:pic>
        <p:nvPicPr>
          <p:cNvPr id="9" name="Picture 8"/>
          <p:cNvPicPr>
            <a:picLocks noChangeAspect="1"/>
          </p:cNvPicPr>
          <p:nvPr/>
        </p:nvPicPr>
        <p:blipFill>
          <a:blip r:embed="rId6"/>
          <a:stretch>
            <a:fillRect/>
          </a:stretch>
        </p:blipFill>
        <p:spPr>
          <a:xfrm>
            <a:off x="3961356" y="6048375"/>
            <a:ext cx="3949700" cy="673100"/>
          </a:xfrm>
          <a:prstGeom prst="rect">
            <a:avLst/>
          </a:prstGeom>
        </p:spPr>
      </p:pic>
      <p:sp>
        <p:nvSpPr>
          <p:cNvPr id="10" name="Footer Placeholder 9"/>
          <p:cNvSpPr>
            <a:spLocks noGrp="1"/>
          </p:cNvSpPr>
          <p:nvPr>
            <p:ph type="ftr" sz="quarter" idx="11"/>
          </p:nvPr>
        </p:nvSpPr>
        <p:spPr/>
        <p:txBody>
          <a:bodyPr/>
          <a:lstStyle/>
          <a:p>
            <a:r>
              <a:rPr lang="en-US" smtClean="0"/>
              <a:t>AISSMS College of Engineering</a:t>
            </a:r>
            <a:endParaRPr lang="en-US"/>
          </a:p>
        </p:txBody>
      </p:sp>
    </p:spTree>
    <p:extLst>
      <p:ext uri="{BB962C8B-B14F-4D97-AF65-F5344CB8AC3E}">
        <p14:creationId xmlns:p14="http://schemas.microsoft.com/office/powerpoint/2010/main" val="15749589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4" name="Slide Number Placeholder 3"/>
          <p:cNvSpPr>
            <a:spLocks noGrp="1"/>
          </p:cNvSpPr>
          <p:nvPr>
            <p:ph type="sldNum" sz="quarter" idx="12"/>
          </p:nvPr>
        </p:nvSpPr>
        <p:spPr/>
        <p:txBody>
          <a:bodyPr/>
          <a:lstStyle/>
          <a:p>
            <a:fld id="{4C233E49-B745-7F41-B811-0ABBCB0FC67A}" type="slidenum">
              <a:rPr lang="en-US" smtClean="0"/>
              <a:t>9</a:t>
            </a:fld>
            <a:endParaRPr lang="en-US"/>
          </a:p>
        </p:txBody>
      </p:sp>
      <p:sp>
        <p:nvSpPr>
          <p:cNvPr id="9" name="Content Placeholder 8"/>
          <p:cNvSpPr>
            <a:spLocks noGrp="1"/>
          </p:cNvSpPr>
          <p:nvPr>
            <p:ph idx="1"/>
          </p:nvPr>
        </p:nvSpPr>
        <p:spPr>
          <a:xfrm>
            <a:off x="838200" y="1478071"/>
            <a:ext cx="10515600" cy="4698892"/>
          </a:xfrm>
        </p:spPr>
        <p:txBody>
          <a:bodyPr>
            <a:normAutofit/>
          </a:bodyPr>
          <a:lstStyle/>
          <a:p>
            <a:r>
              <a:rPr lang="en-US" dirty="0" smtClean="0"/>
              <a:t>Data Pre-processing &amp; Scaling</a:t>
            </a:r>
          </a:p>
          <a:p>
            <a:r>
              <a:rPr lang="en-US" dirty="0" smtClean="0"/>
              <a:t>Exploratory Analysis</a:t>
            </a:r>
          </a:p>
          <a:p>
            <a:r>
              <a:rPr lang="en-US" dirty="0" smtClean="0"/>
              <a:t>Variable/Feature selection</a:t>
            </a:r>
          </a:p>
          <a:p>
            <a:r>
              <a:rPr lang="en-US" dirty="0" smtClean="0"/>
              <a:t>Model building, Evaluation and Selection</a:t>
            </a:r>
          </a:p>
          <a:p>
            <a:r>
              <a:rPr lang="en-US" dirty="0" smtClean="0"/>
              <a:t>Hypothesis testing and uncertainty quantification</a:t>
            </a:r>
          </a:p>
          <a:p>
            <a:r>
              <a:rPr lang="en-US" dirty="0" smtClean="0"/>
              <a:t>Presentation </a:t>
            </a:r>
          </a:p>
          <a:p>
            <a:r>
              <a:rPr lang="en-US" dirty="0" smtClean="0"/>
              <a:t>Repeat above process until termination criteria</a:t>
            </a:r>
          </a:p>
          <a:p>
            <a:r>
              <a:rPr lang="en-US" dirty="0" smtClean="0">
                <a:solidFill>
                  <a:schemeClr val="accent1"/>
                </a:solidFill>
              </a:rPr>
              <a:t>Stan</a:t>
            </a:r>
            <a:r>
              <a:rPr lang="en-US" dirty="0" smtClean="0"/>
              <a:t>, probabilistic programming language was used for modelling using </a:t>
            </a:r>
            <a:r>
              <a:rPr lang="en-US" dirty="0" err="1" smtClean="0">
                <a:solidFill>
                  <a:schemeClr val="accent1"/>
                </a:solidFill>
              </a:rPr>
              <a:t>rstanarm</a:t>
            </a:r>
            <a:r>
              <a:rPr lang="en-US" dirty="0" smtClean="0">
                <a:solidFill>
                  <a:schemeClr val="accent1"/>
                </a:solidFill>
              </a:rPr>
              <a:t> in R</a:t>
            </a:r>
          </a:p>
          <a:p>
            <a:endParaRPr lang="en-US" dirty="0" smtClean="0"/>
          </a:p>
          <a:p>
            <a:endParaRPr lang="en-US" dirty="0" smtClean="0"/>
          </a:p>
          <a:p>
            <a:endParaRPr lang="en-US" dirty="0" smtClean="0"/>
          </a:p>
        </p:txBody>
      </p:sp>
      <p:sp>
        <p:nvSpPr>
          <p:cNvPr id="10" name="Footer Placeholder 9"/>
          <p:cNvSpPr>
            <a:spLocks noGrp="1"/>
          </p:cNvSpPr>
          <p:nvPr>
            <p:ph type="ftr" sz="quarter" idx="11"/>
          </p:nvPr>
        </p:nvSpPr>
        <p:spPr/>
        <p:txBody>
          <a:bodyPr/>
          <a:lstStyle/>
          <a:p>
            <a:r>
              <a:rPr lang="en-US" smtClean="0"/>
              <a:t>AISSMS College of Engineering</a:t>
            </a:r>
            <a:endParaRPr lang="en-US"/>
          </a:p>
        </p:txBody>
      </p:sp>
    </p:spTree>
    <p:extLst>
      <p:ext uri="{BB962C8B-B14F-4D97-AF65-F5344CB8AC3E}">
        <p14:creationId xmlns:p14="http://schemas.microsoft.com/office/powerpoint/2010/main" val="3893363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2095</TotalTime>
  <Words>1554</Words>
  <Application>Microsoft Macintosh PowerPoint</Application>
  <PresentationFormat>Widescreen</PresentationFormat>
  <Paragraphs>172</Paragraphs>
  <Slides>16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Calibri</vt:lpstr>
      <vt:lpstr>Calibri Light</vt:lpstr>
      <vt:lpstr>Cambria Math</vt:lpstr>
      <vt:lpstr>Mangal</vt:lpstr>
      <vt:lpstr>Arial</vt:lpstr>
      <vt:lpstr>Office Theme</vt:lpstr>
      <vt:lpstr>Seminar II  Financial Data Analysis Using Expert Bayesian Framework For Bankruptcy Prediction</vt:lpstr>
      <vt:lpstr>Motivation</vt:lpstr>
      <vt:lpstr>Introduction</vt:lpstr>
      <vt:lpstr>Related Work</vt:lpstr>
      <vt:lpstr>Gap Analysis</vt:lpstr>
      <vt:lpstr>Issues and Challenges</vt:lpstr>
      <vt:lpstr>Proposed Work</vt:lpstr>
      <vt:lpstr>Bayesian GLM</vt:lpstr>
      <vt:lpstr>Methodology</vt:lpstr>
      <vt:lpstr>Modeling</vt:lpstr>
      <vt:lpstr>Results and Discussion</vt:lpstr>
      <vt:lpstr>Insight</vt:lpstr>
      <vt:lpstr>Conclusion</vt:lpstr>
      <vt:lpstr>Future Work</vt:lpstr>
      <vt:lpstr>Acknowledgements</vt:lpstr>
      <vt:lpstr>References</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Based Network Intrusion Detection Systems</dc:title>
  <dc:creator>mukeriamir@gmail.com</dc:creator>
  <cp:lastModifiedBy>mukeriamir@gmail.com</cp:lastModifiedBy>
  <cp:revision>177</cp:revision>
  <dcterms:created xsi:type="dcterms:W3CDTF">2021-06-09T10:40:02Z</dcterms:created>
  <dcterms:modified xsi:type="dcterms:W3CDTF">2021-06-22T17:37:04Z</dcterms:modified>
</cp:coreProperties>
</file>