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0"/>
  </p:notesMasterIdLst>
  <p:sldIdLst>
    <p:sldId id="290" r:id="rId2"/>
    <p:sldId id="294" r:id="rId3"/>
    <p:sldId id="295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91" r:id="rId16"/>
    <p:sldId id="309" r:id="rId17"/>
    <p:sldId id="310" r:id="rId18"/>
    <p:sldId id="311" r:id="rId19"/>
    <p:sldId id="312" r:id="rId20"/>
    <p:sldId id="313" r:id="rId21"/>
    <p:sldId id="256" r:id="rId22"/>
    <p:sldId id="257" r:id="rId23"/>
    <p:sldId id="258" r:id="rId24"/>
    <p:sldId id="267" r:id="rId25"/>
    <p:sldId id="268" r:id="rId26"/>
    <p:sldId id="270" r:id="rId27"/>
    <p:sldId id="269" r:id="rId28"/>
    <p:sldId id="272" r:id="rId29"/>
    <p:sldId id="273" r:id="rId30"/>
    <p:sldId id="276" r:id="rId31"/>
    <p:sldId id="277" r:id="rId32"/>
    <p:sldId id="278" r:id="rId33"/>
    <p:sldId id="317" r:id="rId34"/>
    <p:sldId id="275" r:id="rId35"/>
    <p:sldId id="315" r:id="rId36"/>
    <p:sldId id="279" r:id="rId37"/>
    <p:sldId id="280" r:id="rId38"/>
    <p:sldId id="281" r:id="rId39"/>
    <p:sldId id="282" r:id="rId40"/>
    <p:sldId id="284" r:id="rId41"/>
    <p:sldId id="292" r:id="rId42"/>
    <p:sldId id="293" r:id="rId43"/>
    <p:sldId id="285" r:id="rId44"/>
    <p:sldId id="318" r:id="rId45"/>
    <p:sldId id="286" r:id="rId46"/>
    <p:sldId id="288" r:id="rId47"/>
    <p:sldId id="314" r:id="rId48"/>
    <p:sldId id="28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62" d="100"/>
          <a:sy n="62" d="100"/>
        </p:scale>
        <p:origin x="896" y="40"/>
      </p:cViewPr>
      <p:guideLst>
        <p:guide orient="horz" pos="2161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F99A645-99DC-422A-99B6-65C4115CD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8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56FF9E5-F48C-480F-99D7-8908C5EB695B}" type="slidenum">
              <a:rPr lang="en-US" altLang="en-US" sz="1200" b="0" smtClean="0"/>
              <a:pPr eaLnBrk="1" hangingPunct="1"/>
              <a:t>1</a:t>
            </a:fld>
            <a:endParaRPr lang="en-US" altLang="en-US" sz="1200" b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9A8726D-76F3-4FE9-B3D4-D3BBB512F105}" type="slidenum">
              <a:rPr lang="en-US" altLang="en-US" sz="1200" b="0" smtClean="0"/>
              <a:pPr eaLnBrk="1" hangingPunct="1"/>
              <a:t>10</a:t>
            </a:fld>
            <a:endParaRPr lang="en-US" altLang="en-US" sz="1200" b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609AFA4-60FD-4A5C-8FA8-CAB323577CDB}" type="slidenum">
              <a:rPr lang="en-US" altLang="en-US" sz="1200" b="0" smtClean="0"/>
              <a:pPr eaLnBrk="1" hangingPunct="1"/>
              <a:t>11</a:t>
            </a:fld>
            <a:endParaRPr lang="en-US" altLang="en-US" sz="1200" b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B9A4162-4700-4F24-B6B8-99CCF79956A3}" type="slidenum">
              <a:rPr lang="en-US" altLang="en-US" sz="1200" b="0" smtClean="0"/>
              <a:pPr eaLnBrk="1" hangingPunct="1"/>
              <a:t>12</a:t>
            </a:fld>
            <a:endParaRPr lang="en-US" altLang="en-US" sz="1200" b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BEBEDD5-7E4B-4E52-B11C-BC621385662E}" type="slidenum">
              <a:rPr lang="en-US" altLang="en-US" sz="1200" b="0" smtClean="0"/>
              <a:pPr eaLnBrk="1" hangingPunct="1"/>
              <a:t>13</a:t>
            </a:fld>
            <a:endParaRPr lang="en-US" altLang="en-US" sz="1200" b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CBAC9A7-474D-46FE-9CB0-3FEE37A81E8A}" type="slidenum">
              <a:rPr lang="en-US" altLang="en-US" sz="1200" b="0" smtClean="0"/>
              <a:pPr eaLnBrk="1" hangingPunct="1"/>
              <a:t>14</a:t>
            </a:fld>
            <a:endParaRPr lang="en-US" altLang="en-US" sz="1200" b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32A32BB-A2BA-4897-A211-9054805AB877}" type="slidenum">
              <a:rPr lang="en-US" altLang="en-US" sz="1200" b="0" smtClean="0"/>
              <a:pPr eaLnBrk="1" hangingPunct="1"/>
              <a:t>15</a:t>
            </a:fld>
            <a:endParaRPr lang="en-US" altLang="en-US" sz="1200" b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9429F74-F1C0-4581-990C-5492968A40E0}" type="slidenum">
              <a:rPr lang="en-US" altLang="en-US" sz="1200" b="0" smtClean="0"/>
              <a:pPr eaLnBrk="1" hangingPunct="1"/>
              <a:t>16</a:t>
            </a:fld>
            <a:endParaRPr lang="en-US" altLang="en-US" sz="1200" b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B561314-9362-4C15-A270-0FE330A6885E}" type="slidenum">
              <a:rPr lang="en-US" altLang="en-US" sz="1200" b="0" smtClean="0"/>
              <a:pPr eaLnBrk="1" hangingPunct="1"/>
              <a:t>17</a:t>
            </a:fld>
            <a:endParaRPr lang="en-US" altLang="en-US" sz="1200" b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41AEB38-D121-4FB4-A015-953DAECC97C5}" type="slidenum">
              <a:rPr lang="en-US" altLang="en-US" sz="1200" b="0" smtClean="0"/>
              <a:pPr eaLnBrk="1" hangingPunct="1"/>
              <a:t>18</a:t>
            </a:fld>
            <a:endParaRPr lang="en-US" altLang="en-US" sz="1200" b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398B3AD-7F85-4A61-9486-46E00D3E9817}" type="slidenum">
              <a:rPr lang="en-US" altLang="en-US" sz="1200" b="0" smtClean="0"/>
              <a:pPr eaLnBrk="1" hangingPunct="1"/>
              <a:t>19</a:t>
            </a:fld>
            <a:endParaRPr lang="en-US" altLang="en-US" sz="1200" b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85AFF02-1B7B-41BB-A3FF-614ED7C2030A}" type="slidenum">
              <a:rPr lang="en-US" altLang="en-US" sz="1200" b="0" smtClean="0"/>
              <a:pPr eaLnBrk="1" hangingPunct="1"/>
              <a:t>2</a:t>
            </a:fld>
            <a:endParaRPr lang="en-US" altLang="en-US" sz="1200" b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56AE007A-361B-4960-B440-A2C059D8DD94}" type="slidenum">
              <a:rPr lang="en-US" altLang="en-US" sz="1200" b="0" smtClean="0"/>
              <a:pPr eaLnBrk="1" hangingPunct="1"/>
              <a:t>20</a:t>
            </a:fld>
            <a:endParaRPr lang="en-US" altLang="en-US" sz="1200" b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C72157F-CD86-41AE-9F27-EE27FF9DB152}" type="slidenum">
              <a:rPr lang="en-US" altLang="en-US" sz="1200" b="0" smtClean="0"/>
              <a:pPr eaLnBrk="1" hangingPunct="1"/>
              <a:t>21</a:t>
            </a:fld>
            <a:endParaRPr lang="en-US" altLang="en-US" sz="1200" b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64A4654-DAC9-4920-B4CB-F22C7F8DD689}" type="slidenum">
              <a:rPr lang="en-US" altLang="en-US" sz="1200" b="0" smtClean="0"/>
              <a:pPr eaLnBrk="1" hangingPunct="1"/>
              <a:t>22</a:t>
            </a:fld>
            <a:endParaRPr lang="en-US" altLang="en-US" sz="1200" b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315DB9D-A227-49CB-A778-6BFA5075E62C}" type="slidenum">
              <a:rPr lang="en-US" altLang="en-US" sz="1200" b="0" smtClean="0"/>
              <a:pPr eaLnBrk="1" hangingPunct="1"/>
              <a:t>23</a:t>
            </a:fld>
            <a:endParaRPr lang="en-US" altLang="en-US" sz="1200" b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81BC9B0-922F-48CE-A1EE-244F07B51F3D}" type="slidenum">
              <a:rPr lang="en-US" altLang="en-US" sz="1200" b="0" smtClean="0"/>
              <a:pPr eaLnBrk="1" hangingPunct="1"/>
              <a:t>24</a:t>
            </a:fld>
            <a:endParaRPr lang="en-US" altLang="en-US" sz="1200" b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6946D2F-AF89-41D9-B13F-0DA2B5273563}" type="slidenum">
              <a:rPr lang="en-US" altLang="en-US" sz="1200" b="0" smtClean="0"/>
              <a:pPr eaLnBrk="1" hangingPunct="1"/>
              <a:t>25</a:t>
            </a:fld>
            <a:endParaRPr lang="en-US" altLang="en-US" sz="1200" b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BD8D9B1-979F-40A6-A27B-07BF40BF0627}" type="slidenum">
              <a:rPr lang="en-US" altLang="en-US" sz="1200" b="0" smtClean="0"/>
              <a:pPr eaLnBrk="1" hangingPunct="1"/>
              <a:t>26</a:t>
            </a:fld>
            <a:endParaRPr lang="en-US" altLang="en-US" sz="1200" b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1205B20-4DBE-4C96-B00D-BE504489FA78}" type="slidenum">
              <a:rPr lang="en-US" altLang="en-US" sz="1200" b="0" smtClean="0"/>
              <a:pPr eaLnBrk="1" hangingPunct="1"/>
              <a:t>27</a:t>
            </a:fld>
            <a:endParaRPr lang="en-US" altLang="en-US" sz="1200" b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0AB9140-4C84-4E3E-8DFA-5438947DF1DC}" type="slidenum">
              <a:rPr lang="en-US" altLang="en-US" sz="1200" b="0" smtClean="0"/>
              <a:pPr eaLnBrk="1" hangingPunct="1"/>
              <a:t>28</a:t>
            </a:fld>
            <a:endParaRPr lang="en-US" altLang="en-US" sz="1200" b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DBBED4A-A796-41C3-8D3E-F399AFAF9003}" type="slidenum">
              <a:rPr lang="en-US" altLang="en-US" sz="1200" b="0" smtClean="0"/>
              <a:pPr eaLnBrk="1" hangingPunct="1"/>
              <a:t>29</a:t>
            </a:fld>
            <a:endParaRPr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51B4B31-3845-4796-99E8-4D1413B79286}" type="slidenum">
              <a:rPr lang="en-US" altLang="en-US" sz="1200" b="0" smtClean="0"/>
              <a:pPr eaLnBrk="1" hangingPunct="1"/>
              <a:t>3</a:t>
            </a:fld>
            <a:endParaRPr lang="en-US" altLang="en-US" sz="1200" b="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3574EA4-6204-4416-8C6A-E24078D99174}" type="slidenum">
              <a:rPr lang="en-US" altLang="en-US" sz="1200" b="0" smtClean="0"/>
              <a:pPr eaLnBrk="1" hangingPunct="1"/>
              <a:t>30</a:t>
            </a:fld>
            <a:endParaRPr lang="en-US" altLang="en-US" sz="1200" b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75C9DBC-46D7-41CB-97A8-6CB1A951D650}" type="slidenum">
              <a:rPr lang="en-US" altLang="en-US" sz="1200" b="0" smtClean="0"/>
              <a:pPr eaLnBrk="1" hangingPunct="1"/>
              <a:t>31</a:t>
            </a:fld>
            <a:endParaRPr lang="en-US" altLang="en-US" sz="1200" b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597D22E-848A-45F7-89B4-6A32BBB1D529}" type="slidenum">
              <a:rPr lang="en-US" altLang="en-US" sz="1200" b="0" smtClean="0"/>
              <a:pPr eaLnBrk="1" hangingPunct="1"/>
              <a:t>32</a:t>
            </a:fld>
            <a:endParaRPr lang="en-US" altLang="en-US" sz="1200" b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2DD6D5-9569-4862-9606-522A0FF92169}" type="slidenum">
              <a:rPr lang="en-US" altLang="en-US" sz="1200" b="0" smtClean="0"/>
              <a:pPr eaLnBrk="1" hangingPunct="1"/>
              <a:t>33</a:t>
            </a:fld>
            <a:endParaRPr lang="en-US" altLang="en-US" sz="1200" b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FF342C9-3225-4D7F-A11C-3813FED19536}" type="slidenum">
              <a:rPr lang="en-US" altLang="en-US" sz="1200" b="0" smtClean="0"/>
              <a:pPr eaLnBrk="1" hangingPunct="1"/>
              <a:t>34</a:t>
            </a:fld>
            <a:endParaRPr lang="en-US" altLang="en-US" sz="1200" b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FD85394-AFCF-42AA-8267-B460DA8F917F}" type="slidenum">
              <a:rPr lang="en-US" altLang="en-US" sz="1200" b="0" smtClean="0"/>
              <a:pPr eaLnBrk="1" hangingPunct="1"/>
              <a:t>35</a:t>
            </a:fld>
            <a:endParaRPr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F0322C2-2F97-405F-A50E-05D7DFFA1BF6}" type="slidenum">
              <a:rPr lang="en-US" altLang="en-US" sz="1200" b="0" smtClean="0"/>
              <a:pPr eaLnBrk="1" hangingPunct="1"/>
              <a:t>36</a:t>
            </a:fld>
            <a:endParaRPr lang="en-US" altLang="en-US" sz="1200" b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B672E5F-17E8-4670-A029-2DE138BDAC0F}" type="slidenum">
              <a:rPr lang="en-US" altLang="en-US" sz="1200" b="0" smtClean="0"/>
              <a:pPr eaLnBrk="1" hangingPunct="1"/>
              <a:t>37</a:t>
            </a:fld>
            <a:endParaRPr lang="en-US" altLang="en-US" sz="1200" b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A56AADD-E468-4E5D-B9AB-9823F391904C}" type="slidenum">
              <a:rPr lang="en-US" altLang="en-US" sz="1200" b="0" smtClean="0"/>
              <a:pPr eaLnBrk="1" hangingPunct="1"/>
              <a:t>38</a:t>
            </a:fld>
            <a:endParaRPr lang="en-US" altLang="en-US" sz="1200" b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05F84C1-9545-41C9-A6E7-D4808BFF8C17}" type="slidenum">
              <a:rPr lang="en-US" altLang="en-US" sz="1200" b="0" smtClean="0"/>
              <a:pPr eaLnBrk="1" hangingPunct="1"/>
              <a:t>39</a:t>
            </a:fld>
            <a:endParaRPr lang="en-US" altLang="en-US" sz="1200" b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33587C1-597E-4321-BF21-E2FFFD250638}" type="slidenum">
              <a:rPr lang="en-US" altLang="en-US" sz="1200" b="0" smtClean="0"/>
              <a:pPr eaLnBrk="1" hangingPunct="1"/>
              <a:t>4</a:t>
            </a:fld>
            <a:endParaRPr lang="en-US" altLang="en-US" sz="1200" b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8C0E23E-129F-4F76-88C7-0DF4F14B7405}" type="slidenum">
              <a:rPr lang="en-US" altLang="en-US" sz="1200" b="0" smtClean="0"/>
              <a:pPr eaLnBrk="1" hangingPunct="1"/>
              <a:t>40</a:t>
            </a:fld>
            <a:endParaRPr lang="en-US" altLang="en-US" sz="1200" b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213619B-A840-4178-A8FC-0B492948EF1E}" type="slidenum">
              <a:rPr lang="en-US" altLang="en-US" sz="1200" b="0" smtClean="0"/>
              <a:pPr eaLnBrk="1" hangingPunct="1"/>
              <a:t>41</a:t>
            </a:fld>
            <a:endParaRPr lang="en-US" altLang="en-US" sz="1200" b="0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942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C8D745-4F87-4C0F-B3D7-5D601B0912DE}" type="slidenum">
              <a:rPr lang="en-US" altLang="en-US" sz="1200" b="0" smtClean="0"/>
              <a:pPr eaLnBrk="1" hangingPunct="1"/>
              <a:t>42</a:t>
            </a:fld>
            <a:endParaRPr lang="en-US" altLang="en-US" sz="1200" b="0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952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3CC8E0E-7229-4642-8292-4667F86FE370}" type="slidenum">
              <a:rPr lang="en-US" altLang="en-US" sz="1200" b="0" smtClean="0"/>
              <a:pPr eaLnBrk="1" hangingPunct="1"/>
              <a:t>43</a:t>
            </a:fld>
            <a:endParaRPr lang="en-US" altLang="en-US" sz="1200" b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8F9DF71-F83F-4058-99AE-12CF306472F3}" type="slidenum">
              <a:rPr lang="en-US" altLang="en-US" sz="1200" b="0" smtClean="0"/>
              <a:pPr eaLnBrk="1" hangingPunct="1"/>
              <a:t>44</a:t>
            </a:fld>
            <a:endParaRPr lang="en-US" altLang="en-US" sz="1200" b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BB4B8AC-FD9D-45D0-84C2-9D74425B0262}" type="slidenum">
              <a:rPr lang="en-US" altLang="en-US" sz="1200" b="0" smtClean="0"/>
              <a:pPr eaLnBrk="1" hangingPunct="1"/>
              <a:t>45</a:t>
            </a:fld>
            <a:endParaRPr lang="en-US" altLang="en-US" sz="1200" b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8104369-87C7-4EA6-9DA1-AC79EB77E24A}" type="slidenum">
              <a:rPr lang="en-US" altLang="en-US" sz="1200" b="0" smtClean="0"/>
              <a:pPr eaLnBrk="1" hangingPunct="1"/>
              <a:t>46</a:t>
            </a:fld>
            <a:endParaRPr lang="en-US" altLang="en-US" sz="1200" b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664FD6E-3351-4A4C-8B20-90E13065F321}" type="slidenum">
              <a:rPr lang="en-US" altLang="en-US" sz="1200" b="0" smtClean="0"/>
              <a:pPr eaLnBrk="1" hangingPunct="1"/>
              <a:t>47</a:t>
            </a:fld>
            <a:endParaRPr lang="en-US" altLang="en-US" sz="1200" b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36EC559-33F0-474F-A6ED-3C9EFD327BAE}" type="slidenum">
              <a:rPr lang="en-US" altLang="en-US" sz="1200" b="0" smtClean="0"/>
              <a:pPr eaLnBrk="1" hangingPunct="1"/>
              <a:t>48</a:t>
            </a:fld>
            <a:endParaRPr lang="en-US" altLang="en-US" sz="1200" b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8D557A7-BED4-4E58-9B34-99517A9417B2}" type="slidenum">
              <a:rPr lang="en-US" altLang="en-US" sz="1200" b="0" smtClean="0"/>
              <a:pPr eaLnBrk="1" hangingPunct="1"/>
              <a:t>5</a:t>
            </a:fld>
            <a:endParaRPr lang="en-US" altLang="en-US" sz="1200" b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18D87D6-576F-4E43-A4FC-A57B7A3CB4FF}" type="slidenum">
              <a:rPr lang="en-US" altLang="en-US" sz="1200" b="0" smtClean="0"/>
              <a:pPr eaLnBrk="1" hangingPunct="1"/>
              <a:t>6</a:t>
            </a:fld>
            <a:endParaRPr lang="en-US" altLang="en-US" sz="1200" b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7D7BA97-0A39-434B-9521-6430771C915E}" type="slidenum">
              <a:rPr lang="en-US" altLang="en-US" sz="1200" b="0" smtClean="0"/>
              <a:pPr eaLnBrk="1" hangingPunct="1"/>
              <a:t>7</a:t>
            </a:fld>
            <a:endParaRPr lang="en-US" altLang="en-US" sz="1200" b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13FC15E-9295-4342-938B-088DB765FE6C}" type="slidenum">
              <a:rPr lang="en-US" altLang="en-US" sz="1200" b="0" smtClean="0"/>
              <a:pPr eaLnBrk="1" hangingPunct="1"/>
              <a:t>8</a:t>
            </a:fld>
            <a:endParaRPr lang="en-US" altLang="en-US" sz="1200" b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CDC12A9-1D61-48E9-BC62-254DBD40703D}" type="slidenum">
              <a:rPr lang="en-US" altLang="en-US" sz="1200" b="0" smtClean="0"/>
              <a:pPr eaLnBrk="1" hangingPunct="1"/>
              <a:t>9</a:t>
            </a:fld>
            <a:endParaRPr lang="en-US" altLang="en-US" sz="1200" b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3E736-5630-40C1-80AE-6CCD128B8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2BDD9-AE53-401A-A0C3-9EDB4CE37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8B0FA-45DF-476B-8ED0-7570690D2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A1B6B-4122-49A7-AD66-5CD16A0B3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FDF8F-FEBE-4144-A288-26D0358D3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85FC2-3FB7-408A-A508-455829473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6475A-14DE-478C-9B09-1969D9956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6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9366C-F2C0-46B4-91DC-E0E0B5DC9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8E0EF-D731-4461-9B7A-C911D9713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E4864-440D-4BE0-A1A0-D13CA4DC1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360AB-0E88-4724-B69C-B316F2EE0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425C51C6-BAA4-4EA5-9C0A-062D245C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emf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Comparator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BEDE581-D07E-49BA-BCA4-26BD3984B7E6}" type="slidenum">
              <a:rPr lang="en-US">
                <a:latin typeface="+mn-lt"/>
              </a:rPr>
              <a:pPr defTabSz="820738">
                <a:defRPr/>
              </a:pPr>
              <a:t>10</a:t>
            </a:fld>
            <a:endParaRPr lang="en-US">
              <a:latin typeface="+mn-lt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57188" y="3927475"/>
            <a:ext cx="4000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(A = 11XX and B = 10XX) or (A = 01XX and B = 00XX),</a:t>
            </a:r>
          </a:p>
          <a:p>
            <a:r>
              <a:rPr lang="en-US" altLang="en-US" sz="2400" b="0"/>
              <a:t>then A &gt; B</a:t>
            </a:r>
          </a:p>
        </p:txBody>
      </p:sp>
      <p:sp>
        <p:nvSpPr>
          <p:cNvPr id="1725444" name="Text Box 4"/>
          <p:cNvSpPr txBox="1">
            <a:spLocks noChangeArrowheads="1"/>
          </p:cNvSpPr>
          <p:nvPr/>
        </p:nvSpPr>
        <p:spPr bwMode="auto">
          <a:xfrm>
            <a:off x="4572000" y="3124200"/>
            <a:ext cx="4286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Because A3 = B3 and A2 &gt; B2,</a:t>
            </a:r>
          </a:p>
          <a:p>
            <a:r>
              <a:rPr lang="en-US" altLang="en-US" sz="2400" b="0"/>
              <a:t>i.e., C3 = 1 and A2 . B2’ = 1</a:t>
            </a:r>
          </a:p>
        </p:txBody>
      </p:sp>
      <p:sp>
        <p:nvSpPr>
          <p:cNvPr id="1725445" name="Text Box 5"/>
          <p:cNvSpPr txBox="1">
            <a:spLocks noChangeArrowheads="1"/>
          </p:cNvSpPr>
          <p:nvPr/>
        </p:nvSpPr>
        <p:spPr bwMode="auto">
          <a:xfrm>
            <a:off x="4632325" y="4756150"/>
            <a:ext cx="3902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the next term in the</a:t>
            </a:r>
          </a:p>
          <a:p>
            <a:r>
              <a:rPr lang="en-US" altLang="en-US" sz="2400" b="0"/>
              <a:t>logic equation for A_GT_B is</a:t>
            </a:r>
          </a:p>
          <a:p>
            <a:r>
              <a:rPr lang="en-US" altLang="en-US" sz="2400" b="0"/>
              <a:t>C3 . A2 . B2’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2701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 = A3 . B3’</a:t>
            </a:r>
          </a:p>
          <a:p>
            <a:r>
              <a:rPr lang="en-US" altLang="en-US" sz="2400" b="0"/>
              <a:t>                +  …..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5444" grpId="0" build="p" autoUpdateAnimBg="0"/>
      <p:bldP spid="172544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FD754C3-57AE-4385-BD2D-3E1E8E986904}" type="slidenum">
              <a:rPr lang="en-US">
                <a:latin typeface="+mn-lt"/>
              </a:rPr>
              <a:pPr defTabSz="820738">
                <a:defRPr/>
              </a:pPr>
              <a:t>11</a:t>
            </a:fld>
            <a:endParaRPr lang="en-US">
              <a:latin typeface="+mn-lt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57188" y="3927475"/>
            <a:ext cx="48577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A3 = B3 and A2 = B2 and A1 &gt; B1,</a:t>
            </a:r>
          </a:p>
          <a:p>
            <a:r>
              <a:rPr lang="en-US" altLang="en-US" sz="2400" b="0"/>
              <a:t>then A &gt; B</a:t>
            </a:r>
          </a:p>
          <a:p>
            <a:r>
              <a:rPr lang="en-US" altLang="en-US" sz="2400" b="0"/>
              <a:t>This means C3 = 1 and C2 = 1 and</a:t>
            </a:r>
          </a:p>
          <a:p>
            <a:r>
              <a:rPr lang="en-US" altLang="en-US" sz="2400" b="0"/>
              <a:t>     A1 . B1’ = 1</a:t>
            </a:r>
          </a:p>
        </p:txBody>
      </p:sp>
      <p:sp>
        <p:nvSpPr>
          <p:cNvPr id="1727493" name="Text Box 5"/>
          <p:cNvSpPr txBox="1">
            <a:spLocks noChangeArrowheads="1"/>
          </p:cNvSpPr>
          <p:nvPr/>
        </p:nvSpPr>
        <p:spPr bwMode="auto">
          <a:xfrm>
            <a:off x="357188" y="5372100"/>
            <a:ext cx="7902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the next term in the logic equation for A_GT_B is</a:t>
            </a:r>
          </a:p>
          <a:p>
            <a:r>
              <a:rPr lang="en-US" altLang="en-US" sz="2400" b="0"/>
              <a:t>C3 . C2 . A1 . B1’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3294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 = A3 . B3’</a:t>
            </a:r>
          </a:p>
          <a:p>
            <a:r>
              <a:rPr lang="en-US" altLang="en-US" sz="2400" b="0"/>
              <a:t>                + C3 . A2 . B2’</a:t>
            </a:r>
          </a:p>
          <a:p>
            <a:r>
              <a:rPr lang="en-US" altLang="en-US" sz="2400" b="0"/>
              <a:t>                +  …..</a:t>
            </a:r>
          </a:p>
        </p:txBody>
      </p:sp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749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9819D96-23E8-43DC-9578-7D0A20A3A9A9}" type="slidenum">
              <a:rPr lang="en-US">
                <a:latin typeface="+mn-lt"/>
              </a:rPr>
              <a:pPr defTabSz="820738">
                <a:defRPr/>
              </a:pPr>
              <a:t>12</a:t>
            </a:fld>
            <a:endParaRPr lang="en-US">
              <a:latin typeface="+mn-lt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57188" y="3622675"/>
            <a:ext cx="4929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(A3 = B3 and A2 = B2 and A1 = B1 and A0 &gt; B0), then A &gt; B</a:t>
            </a:r>
          </a:p>
          <a:p>
            <a:r>
              <a:rPr lang="en-US" altLang="en-US" sz="2400" b="0"/>
              <a:t>This means C3 = 1 and C2 = 1 and  C1 = 1 and A0 . B0’ = 1</a:t>
            </a:r>
          </a:p>
          <a:p>
            <a:endParaRPr lang="en-US" altLang="en-US" sz="2400" b="0"/>
          </a:p>
          <a:p>
            <a:endParaRPr lang="en-US" altLang="en-US" sz="2400" b="0"/>
          </a:p>
        </p:txBody>
      </p:sp>
      <p:sp>
        <p:nvSpPr>
          <p:cNvPr id="1729541" name="Text Box 5"/>
          <p:cNvSpPr txBox="1">
            <a:spLocks noChangeArrowheads="1"/>
          </p:cNvSpPr>
          <p:nvPr/>
        </p:nvSpPr>
        <p:spPr bwMode="auto">
          <a:xfrm>
            <a:off x="357188" y="5099050"/>
            <a:ext cx="7858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the last term in the logic equation for A_GT_B is</a:t>
            </a:r>
          </a:p>
          <a:p>
            <a:r>
              <a:rPr lang="en-US" altLang="en-US" sz="2400" b="0"/>
              <a:t>C3 . C2 . C1 . A0 . B0’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572000" y="1733550"/>
            <a:ext cx="3878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 = A3 . B3’</a:t>
            </a:r>
          </a:p>
          <a:p>
            <a:r>
              <a:rPr lang="en-US" altLang="en-US" sz="2400" b="0"/>
              <a:t>                + C3 . A2 . B2’</a:t>
            </a:r>
          </a:p>
          <a:p>
            <a:r>
              <a:rPr lang="en-US" altLang="en-US" sz="2400" b="0"/>
              <a:t>                + C3 . C2 . A1 . B1’</a:t>
            </a:r>
          </a:p>
          <a:p>
            <a:r>
              <a:rPr lang="en-US" altLang="en-US" sz="2400" b="0"/>
              <a:t>                +  …..</a:t>
            </a:r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762000" y="1447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954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68BBBEB-3DE0-4142-AB3A-A71AD2BC9802}" type="slidenum">
              <a:rPr lang="en-US">
                <a:latin typeface="+mn-lt"/>
              </a:rPr>
              <a:pPr defTabSz="820738">
                <a:defRPr/>
              </a:pPr>
              <a:t>13</a:t>
            </a:fld>
            <a:endParaRPr lang="en-US">
              <a:latin typeface="+mn-lt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068888" y="4710113"/>
            <a:ext cx="37512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/>
              <a:t>A_GT_B = A3 . B3’</a:t>
            </a:r>
          </a:p>
          <a:p>
            <a:r>
              <a:rPr lang="en-US" altLang="en-US" sz="2000" b="0"/>
              <a:t>                + C3 . A2 . B2’</a:t>
            </a:r>
          </a:p>
          <a:p>
            <a:r>
              <a:rPr lang="en-US" altLang="en-US" sz="2000" b="0"/>
              <a:t>                + C3 . C2 . A1 . B1’</a:t>
            </a:r>
          </a:p>
          <a:p>
            <a:r>
              <a:rPr lang="en-US" altLang="en-US" sz="2000" b="0"/>
              <a:t>                + C3 . C2 . C1 . A0 . B0’</a:t>
            </a:r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468313" y="1341438"/>
          <a:ext cx="5802312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Visio" r:id="rId4" imgW="2287905" imgH="1976676" progId="Visio.Drawing.6">
                  <p:embed/>
                </p:oleObj>
              </mc:Choice>
              <mc:Fallback>
                <p:oleObj name="Visio" r:id="rId4" imgW="2287905" imgH="197667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5802312" cy="501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A_GT_B Circuit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9E86367-092F-4C17-A903-269D5A3A2AA4}" type="slidenum">
              <a:rPr lang="en-US">
                <a:latin typeface="+mn-lt"/>
              </a:rPr>
              <a:pPr defTabSz="820738">
                <a:defRPr/>
              </a:pPr>
              <a:t>14</a:t>
            </a:fld>
            <a:endParaRPr lang="en-US">
              <a:latin typeface="+mn-lt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52800" y="3657600"/>
            <a:ext cx="4462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A_LT_B = A3’ . B3</a:t>
            </a:r>
          </a:p>
          <a:p>
            <a:r>
              <a:rPr lang="en-US" altLang="en-US" sz="2400" b="0"/>
              <a:t>                + C3 . A2’ . B2</a:t>
            </a:r>
          </a:p>
          <a:p>
            <a:r>
              <a:rPr lang="en-US" altLang="en-US" sz="2400" b="0"/>
              <a:t>                + C3 . C2 . A1’ . B1</a:t>
            </a:r>
          </a:p>
          <a:p>
            <a:r>
              <a:rPr lang="en-US" altLang="en-US" sz="2400" b="0"/>
              <a:t>                + C3 . C2 . C1 . A0’ . B0</a:t>
            </a: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990600" y="1447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A_LT_B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C96984E-1714-4CD0-A5D4-F9F723C3F150}" type="slidenum">
              <a:rPr lang="en-US">
                <a:latin typeface="+mn-lt"/>
              </a:rPr>
              <a:pPr defTabSz="820738">
                <a:defRPr/>
              </a:pPr>
              <a:t>15</a:t>
            </a:fld>
            <a:endParaRPr lang="en-US">
              <a:latin typeface="+mn-lt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TTL 74x85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3744912" cy="4648200"/>
          </a:xfrm>
          <a:noFill/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389563" y="1341438"/>
            <a:ext cx="2543175" cy="2081212"/>
            <a:chOff x="3395" y="845"/>
            <a:chExt cx="1602" cy="1311"/>
          </a:xfrm>
        </p:grpSpPr>
        <p:sp>
          <p:nvSpPr>
            <p:cNvPr id="17415" name="Rectangle 23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6" name="Rectangle 24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7" name="Line 25"/>
            <p:cNvSpPr>
              <a:spLocks noChangeShapeType="1"/>
            </p:cNvSpPr>
            <p:nvPr/>
          </p:nvSpPr>
          <p:spPr bwMode="auto">
            <a:xfrm flipH="1">
              <a:off x="3395" y="1136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26"/>
            <p:cNvSpPr>
              <a:spLocks noChangeShapeType="1"/>
            </p:cNvSpPr>
            <p:nvPr/>
          </p:nvSpPr>
          <p:spPr bwMode="auto">
            <a:xfrm flipH="1">
              <a:off x="3395" y="1282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27"/>
            <p:cNvSpPr>
              <a:spLocks noChangeShapeType="1"/>
            </p:cNvSpPr>
            <p:nvPr/>
          </p:nvSpPr>
          <p:spPr bwMode="auto">
            <a:xfrm flipH="1">
              <a:off x="3541" y="1865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28"/>
            <p:cNvSpPr>
              <a:spLocks noChangeShapeType="1"/>
            </p:cNvSpPr>
            <p:nvPr/>
          </p:nvSpPr>
          <p:spPr bwMode="auto">
            <a:xfrm flipH="1">
              <a:off x="3541" y="2010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29"/>
            <p:cNvSpPr>
              <a:spLocks noChangeShapeType="1"/>
            </p:cNvSpPr>
            <p:nvPr/>
          </p:nvSpPr>
          <p:spPr bwMode="auto">
            <a:xfrm flipH="1">
              <a:off x="3541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0"/>
            <p:cNvSpPr>
              <a:spLocks noChangeShapeType="1"/>
            </p:cNvSpPr>
            <p:nvPr/>
          </p:nvSpPr>
          <p:spPr bwMode="auto">
            <a:xfrm>
              <a:off x="4706" y="1428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31"/>
            <p:cNvSpPr>
              <a:spLocks noChangeShapeType="1"/>
            </p:cNvSpPr>
            <p:nvPr/>
          </p:nvSpPr>
          <p:spPr bwMode="auto">
            <a:xfrm>
              <a:off x="4706" y="1573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32"/>
            <p:cNvSpPr>
              <a:spLocks noChangeShapeType="1"/>
            </p:cNvSpPr>
            <p:nvPr/>
          </p:nvSpPr>
          <p:spPr bwMode="auto">
            <a:xfrm>
              <a:off x="4706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33"/>
            <p:cNvSpPr>
              <a:spLocks noChangeShapeType="1"/>
            </p:cNvSpPr>
            <p:nvPr/>
          </p:nvSpPr>
          <p:spPr bwMode="auto">
            <a:xfrm flipH="1">
              <a:off x="3512" y="1107"/>
              <a:ext cx="87" cy="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34"/>
            <p:cNvSpPr>
              <a:spLocks noChangeShapeType="1"/>
            </p:cNvSpPr>
            <p:nvPr/>
          </p:nvSpPr>
          <p:spPr bwMode="auto">
            <a:xfrm flipH="1">
              <a:off x="3512" y="1253"/>
              <a:ext cx="87" cy="8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35"/>
            <p:cNvSpPr>
              <a:spLocks noChangeArrowheads="1"/>
            </p:cNvSpPr>
            <p:nvPr/>
          </p:nvSpPr>
          <p:spPr bwMode="auto">
            <a:xfrm>
              <a:off x="3508" y="98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7428" name="Rectangle 36"/>
            <p:cNvSpPr>
              <a:spLocks noChangeArrowheads="1"/>
            </p:cNvSpPr>
            <p:nvPr/>
          </p:nvSpPr>
          <p:spPr bwMode="auto">
            <a:xfrm>
              <a:off x="3566" y="12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7429" name="Rectangle 37"/>
            <p:cNvSpPr>
              <a:spLocks noChangeArrowheads="1"/>
            </p:cNvSpPr>
            <p:nvPr/>
          </p:nvSpPr>
          <p:spPr bwMode="auto">
            <a:xfrm>
              <a:off x="3881" y="120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17430" name="Rectangle 38"/>
            <p:cNvSpPr>
              <a:spLocks noChangeArrowheads="1"/>
            </p:cNvSpPr>
            <p:nvPr/>
          </p:nvSpPr>
          <p:spPr bwMode="auto">
            <a:xfrm>
              <a:off x="3881" y="105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17431" name="Rectangle 39"/>
            <p:cNvSpPr>
              <a:spLocks noChangeArrowheads="1"/>
            </p:cNvSpPr>
            <p:nvPr/>
          </p:nvSpPr>
          <p:spPr bwMode="auto">
            <a:xfrm>
              <a:off x="3415" y="18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</a:t>
              </a:r>
              <a:endParaRPr lang="en-US" altLang="en-US"/>
            </a:p>
          </p:txBody>
        </p:sp>
        <p:sp>
          <p:nvSpPr>
            <p:cNvPr id="17432" name="Rectangle 40"/>
            <p:cNvSpPr>
              <a:spLocks noChangeArrowheads="1"/>
            </p:cNvSpPr>
            <p:nvPr/>
          </p:nvSpPr>
          <p:spPr bwMode="auto">
            <a:xfrm>
              <a:off x="3415" y="17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 altLang="en-US"/>
            </a:p>
          </p:txBody>
        </p:sp>
        <p:sp>
          <p:nvSpPr>
            <p:cNvPr id="17433" name="Rectangle 41"/>
            <p:cNvSpPr>
              <a:spLocks noChangeArrowheads="1"/>
            </p:cNvSpPr>
            <p:nvPr/>
          </p:nvSpPr>
          <p:spPr bwMode="auto">
            <a:xfrm>
              <a:off x="3438" y="1564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 altLang="en-US"/>
            </a:p>
          </p:txBody>
        </p:sp>
        <p:sp>
          <p:nvSpPr>
            <p:cNvPr id="17434" name="Rectangle 42"/>
            <p:cNvSpPr>
              <a:spLocks noChangeArrowheads="1"/>
            </p:cNvSpPr>
            <p:nvPr/>
          </p:nvSpPr>
          <p:spPr bwMode="auto">
            <a:xfrm>
              <a:off x="4568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gt</a:t>
              </a:r>
              <a:endParaRPr lang="en-US" altLang="en-US"/>
            </a:p>
          </p:txBody>
        </p:sp>
        <p:sp>
          <p:nvSpPr>
            <p:cNvPr id="17435" name="Rectangle 43"/>
            <p:cNvSpPr>
              <a:spLocks noChangeArrowheads="1"/>
            </p:cNvSpPr>
            <p:nvPr/>
          </p:nvSpPr>
          <p:spPr bwMode="auto">
            <a:xfrm>
              <a:off x="4568" y="149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eq</a:t>
              </a:r>
              <a:endParaRPr lang="en-US" altLang="en-US"/>
            </a:p>
          </p:txBody>
        </p:sp>
        <p:sp>
          <p:nvSpPr>
            <p:cNvPr id="17436" name="Rectangle 44"/>
            <p:cNvSpPr>
              <a:spLocks noChangeArrowheads="1"/>
            </p:cNvSpPr>
            <p:nvPr/>
          </p:nvSpPr>
          <p:spPr bwMode="auto">
            <a:xfrm>
              <a:off x="4603" y="1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lt</a:t>
              </a:r>
              <a:endParaRPr lang="en-US" altLang="en-US"/>
            </a:p>
          </p:txBody>
        </p:sp>
      </p:grpSp>
      <p:sp>
        <p:nvSpPr>
          <p:cNvPr id="17414" name="TextBox 27"/>
          <p:cNvSpPr txBox="1">
            <a:spLocks noChangeArrowheads="1"/>
          </p:cNvSpPr>
          <p:nvPr/>
        </p:nvSpPr>
        <p:spPr bwMode="auto">
          <a:xfrm>
            <a:off x="6500813" y="1857375"/>
            <a:ext cx="642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0">
                <a:latin typeface="Arial" pitchFamily="34" charset="0"/>
              </a:rPr>
              <a:t>7485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E109262-712A-4201-8A81-01CD20889CCD}" type="slidenum">
              <a:rPr lang="en-US">
                <a:latin typeface="+mn-lt"/>
              </a:rPr>
              <a:pPr defTabSz="820738">
                <a:defRPr/>
              </a:pPr>
              <a:t>16</a:t>
            </a:fld>
            <a:endParaRPr lang="en-US">
              <a:latin typeface="+mn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TTL 74x85</a:t>
            </a:r>
          </a:p>
        </p:txBody>
      </p:sp>
      <p:sp>
        <p:nvSpPr>
          <p:cNvPr id="1740808" name="Rectangle 8"/>
          <p:cNvSpPr>
            <a:spLocks noChangeArrowheads="1"/>
          </p:cNvSpPr>
          <p:nvPr/>
        </p:nvSpPr>
        <p:spPr bwMode="auto">
          <a:xfrm>
            <a:off x="255588" y="1341438"/>
            <a:ext cx="69802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if (A&gt;B)   lt=0, eq=0, gt=1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if (A&lt;B)   lt=1, eq=0, gt=0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if (A=B)   lt=l, eq=e, gt=g																																					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The three l, e and g inputs are used when cascading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3200">
              <a:solidFill>
                <a:srgbClr val="FF5050"/>
              </a:solidFill>
              <a:latin typeface="Arial" pitchFamily="34" charset="0"/>
              <a:cs typeface="Zar" pitchFamily="2" charset="-78"/>
            </a:endParaRPr>
          </a:p>
        </p:txBody>
      </p: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389563" y="1341438"/>
            <a:ext cx="2543175" cy="2081212"/>
            <a:chOff x="3395" y="845"/>
            <a:chExt cx="1602" cy="1311"/>
          </a:xfrm>
        </p:grpSpPr>
        <p:sp>
          <p:nvSpPr>
            <p:cNvPr id="18439" name="Rectangle 10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0" name="Rectangle 11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1" name="Line 12"/>
            <p:cNvSpPr>
              <a:spLocks noChangeShapeType="1"/>
            </p:cNvSpPr>
            <p:nvPr/>
          </p:nvSpPr>
          <p:spPr bwMode="auto">
            <a:xfrm flipH="1">
              <a:off x="3395" y="1136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 flipH="1">
              <a:off x="3395" y="1282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 flipH="1">
              <a:off x="3541" y="1865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 flipH="1">
              <a:off x="3541" y="2010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H="1">
              <a:off x="3541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>
              <a:off x="4706" y="1428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4706" y="1573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>
              <a:off x="4706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 flipH="1">
              <a:off x="3512" y="1107"/>
              <a:ext cx="87" cy="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 flipH="1">
              <a:off x="3512" y="1253"/>
              <a:ext cx="87" cy="8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Rectangle 22"/>
            <p:cNvSpPr>
              <a:spLocks noChangeArrowheads="1"/>
            </p:cNvSpPr>
            <p:nvPr/>
          </p:nvSpPr>
          <p:spPr bwMode="auto">
            <a:xfrm>
              <a:off x="3508" y="98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8452" name="Rectangle 23"/>
            <p:cNvSpPr>
              <a:spLocks noChangeArrowheads="1"/>
            </p:cNvSpPr>
            <p:nvPr/>
          </p:nvSpPr>
          <p:spPr bwMode="auto">
            <a:xfrm>
              <a:off x="3566" y="12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8453" name="Rectangle 24"/>
            <p:cNvSpPr>
              <a:spLocks noChangeArrowheads="1"/>
            </p:cNvSpPr>
            <p:nvPr/>
          </p:nvSpPr>
          <p:spPr bwMode="auto">
            <a:xfrm>
              <a:off x="3881" y="120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18454" name="Rectangle 25"/>
            <p:cNvSpPr>
              <a:spLocks noChangeArrowheads="1"/>
            </p:cNvSpPr>
            <p:nvPr/>
          </p:nvSpPr>
          <p:spPr bwMode="auto">
            <a:xfrm>
              <a:off x="3881" y="105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18455" name="Rectangle 26"/>
            <p:cNvSpPr>
              <a:spLocks noChangeArrowheads="1"/>
            </p:cNvSpPr>
            <p:nvPr/>
          </p:nvSpPr>
          <p:spPr bwMode="auto">
            <a:xfrm>
              <a:off x="3415" y="18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</a:t>
              </a:r>
              <a:endParaRPr lang="en-US" altLang="en-US"/>
            </a:p>
          </p:txBody>
        </p:sp>
        <p:sp>
          <p:nvSpPr>
            <p:cNvPr id="18456" name="Rectangle 27"/>
            <p:cNvSpPr>
              <a:spLocks noChangeArrowheads="1"/>
            </p:cNvSpPr>
            <p:nvPr/>
          </p:nvSpPr>
          <p:spPr bwMode="auto">
            <a:xfrm>
              <a:off x="3415" y="17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 altLang="en-US"/>
            </a:p>
          </p:txBody>
        </p:sp>
        <p:sp>
          <p:nvSpPr>
            <p:cNvPr id="18457" name="Rectangle 28"/>
            <p:cNvSpPr>
              <a:spLocks noChangeArrowheads="1"/>
            </p:cNvSpPr>
            <p:nvPr/>
          </p:nvSpPr>
          <p:spPr bwMode="auto">
            <a:xfrm>
              <a:off x="3438" y="1564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 altLang="en-US"/>
            </a:p>
          </p:txBody>
        </p:sp>
        <p:sp>
          <p:nvSpPr>
            <p:cNvPr id="18458" name="Rectangle 29"/>
            <p:cNvSpPr>
              <a:spLocks noChangeArrowheads="1"/>
            </p:cNvSpPr>
            <p:nvPr/>
          </p:nvSpPr>
          <p:spPr bwMode="auto">
            <a:xfrm>
              <a:off x="4568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gt</a:t>
              </a:r>
              <a:endParaRPr lang="en-US" altLang="en-US"/>
            </a:p>
          </p:txBody>
        </p:sp>
        <p:sp>
          <p:nvSpPr>
            <p:cNvPr id="18459" name="Rectangle 30"/>
            <p:cNvSpPr>
              <a:spLocks noChangeArrowheads="1"/>
            </p:cNvSpPr>
            <p:nvPr/>
          </p:nvSpPr>
          <p:spPr bwMode="auto">
            <a:xfrm>
              <a:off x="4568" y="149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eq</a:t>
              </a:r>
              <a:endParaRPr lang="en-US" altLang="en-US"/>
            </a:p>
          </p:txBody>
        </p:sp>
        <p:sp>
          <p:nvSpPr>
            <p:cNvPr id="18460" name="Rectangle 31"/>
            <p:cNvSpPr>
              <a:spLocks noChangeArrowheads="1"/>
            </p:cNvSpPr>
            <p:nvPr/>
          </p:nvSpPr>
          <p:spPr bwMode="auto">
            <a:xfrm>
              <a:off x="4603" y="1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lt</a:t>
              </a:r>
              <a:endParaRPr lang="en-US" altLang="en-US"/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6500813" y="1857375"/>
            <a:ext cx="642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0">
                <a:latin typeface="Arial" pitchFamily="34" charset="0"/>
              </a:rPr>
              <a:t>7485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5307DCB-9904-45B3-8B27-7C40FFD9FAD3}" type="slidenum">
              <a:rPr lang="en-US">
                <a:latin typeface="+mn-lt"/>
              </a:rPr>
              <a:pPr defTabSz="820738">
                <a:defRPr/>
              </a:pPr>
              <a:t>17</a:t>
            </a:fld>
            <a:endParaRPr lang="en-US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Comparator (continued…)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en-US" sz="2400" smtClean="0"/>
              <a:t>Cascade four 74x85’s to construct a 16-bit comparator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946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0113" y="2297113"/>
          <a:ext cx="7315200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Visio" r:id="rId4" imgW="4733449" imgH="2775347" progId="Visio.Drawing.6">
                  <p:embed/>
                </p:oleObj>
              </mc:Choice>
              <mc:Fallback>
                <p:oleObj name="Visio" r:id="rId4" imgW="4733449" imgH="2775347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97113"/>
                        <a:ext cx="7315200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D8A3E9E-BCD5-48D7-BE38-F6B3E35482C2}" type="slidenum">
              <a:rPr lang="en-US">
                <a:latin typeface="+mn-lt"/>
              </a:rPr>
              <a:pPr defTabSz="820738">
                <a:defRPr/>
              </a:pPr>
              <a:t>18</a:t>
            </a:fld>
            <a:endParaRPr lang="en-US">
              <a:latin typeface="+mn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TTL 74x682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7663" y="1219200"/>
            <a:ext cx="1946275" cy="4648200"/>
          </a:xfrm>
          <a:noFill/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635375" y="1052513"/>
            <a:ext cx="4171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32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8-bit Comparator</a:t>
            </a:r>
          </a:p>
        </p:txBody>
      </p:sp>
      <p:sp>
        <p:nvSpPr>
          <p:cNvPr id="1744911" name="Rectangle 15"/>
          <p:cNvSpPr>
            <a:spLocks noChangeArrowheads="1"/>
          </p:cNvSpPr>
          <p:nvPr/>
        </p:nvSpPr>
        <p:spPr bwMode="auto">
          <a:xfrm>
            <a:off x="3348038" y="2420938"/>
            <a:ext cx="51847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Font typeface="Arial" pitchFamily="34" charset="0"/>
              <a:buChar char="−"/>
            </a:pPr>
            <a:r>
              <a:rPr lang="en-US" altLang="en-US" sz="1800" b="0">
                <a:latin typeface="Arial" pitchFamily="34" charset="0"/>
                <a:cs typeface="Zar" pitchFamily="2" charset="-78"/>
              </a:rPr>
              <a:t>Arithmetic conditions derived from 74x682 outputs?</a:t>
            </a:r>
          </a:p>
          <a:p>
            <a:pPr lvl="2" eaLnBrk="1" hangingPunct="1">
              <a:spcBef>
                <a:spcPct val="20000"/>
              </a:spcBef>
              <a:buFont typeface="Arial" pitchFamily="34" charset="0"/>
              <a:buChar char="−"/>
            </a:pPr>
            <a:r>
              <a:rPr lang="en-US" altLang="en-US" sz="1800" b="0">
                <a:latin typeface="Arial" pitchFamily="34" charset="0"/>
                <a:cs typeface="Zar" pitchFamily="2" charset="-78"/>
              </a:rPr>
              <a:t>And their circuits?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9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0710006-FE5B-4C9C-A826-138BD10C960D}" type="slidenum">
              <a:rPr lang="en-US">
                <a:latin typeface="+mn-lt"/>
              </a:rPr>
              <a:pPr defTabSz="820738">
                <a:defRPr/>
              </a:pPr>
              <a:t>19</a:t>
            </a:fld>
            <a:endParaRPr lang="en-US">
              <a:latin typeface="+mn-lt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0" y="1219200"/>
            <a:ext cx="933450" cy="338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800" smtClean="0"/>
          </a:p>
        </p:txBody>
      </p:sp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0350"/>
            <a:ext cx="54737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A72BB3B-AE8D-4395-B9D8-E4DC3AA1BD32}" type="slidenum">
              <a:rPr lang="en-US">
                <a:latin typeface="+mn-lt"/>
              </a:rPr>
              <a:pPr defTabSz="820738">
                <a:defRPr/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1704962" name="Rectangle 2"/>
          <p:cNvSpPr>
            <a:spLocks noChangeArrowheads="1"/>
          </p:cNvSpPr>
          <p:nvPr/>
        </p:nvSpPr>
        <p:spPr bwMode="auto">
          <a:xfrm>
            <a:off x="4433888" y="5567363"/>
            <a:ext cx="4133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We'll need a 4-variable Karnaugh map </a:t>
            </a:r>
            <a:b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for each of the 3 output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z="3600" smtClean="0"/>
              <a:t>2-Bit Comparator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0700" y="3441700"/>
            <a:ext cx="1741488" cy="1171575"/>
            <a:chOff x="1144" y="2196"/>
            <a:chExt cx="1112" cy="748"/>
          </a:xfrm>
        </p:grpSpPr>
        <p:sp>
          <p:nvSpPr>
            <p:cNvPr id="4130" name="Rectangle 5"/>
            <p:cNvSpPr>
              <a:spLocks noChangeArrowheads="1"/>
            </p:cNvSpPr>
            <p:nvPr/>
          </p:nvSpPr>
          <p:spPr bwMode="auto">
            <a:xfrm>
              <a:off x="1144" y="2712"/>
              <a:ext cx="11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block diagram</a:t>
              </a:r>
            </a:p>
          </p:txBody>
        </p:sp>
        <p:sp>
          <p:nvSpPr>
            <p:cNvPr id="4131" name="Line 6"/>
            <p:cNvSpPr>
              <a:spLocks noChangeShapeType="1"/>
            </p:cNvSpPr>
            <p:nvPr/>
          </p:nvSpPr>
          <p:spPr bwMode="auto">
            <a:xfrm flipH="1" flipV="1">
              <a:off x="1492" y="2196"/>
              <a:ext cx="188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1663" y="2265363"/>
            <a:ext cx="3770312" cy="1085850"/>
            <a:chOff x="384" y="1446"/>
            <a:chExt cx="2408" cy="692"/>
          </a:xfrm>
        </p:grpSpPr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1296" y="1488"/>
              <a:ext cx="2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LT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EQ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GT</a:t>
              </a: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1872" y="1488"/>
              <a:ext cx="92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 B &lt; C D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 B = C D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 B &gt; C D</a:t>
              </a:r>
            </a:p>
          </p:txBody>
        </p:sp>
        <p:grpSp>
          <p:nvGrpSpPr>
            <p:cNvPr id="4115" name="Group 10"/>
            <p:cNvGrpSpPr>
              <a:grpSpLocks/>
            </p:cNvGrpSpPr>
            <p:nvPr/>
          </p:nvGrpSpPr>
          <p:grpSpPr bwMode="auto">
            <a:xfrm>
              <a:off x="624" y="1448"/>
              <a:ext cx="1200" cy="672"/>
              <a:chOff x="192" y="2496"/>
              <a:chExt cx="1200" cy="672"/>
            </a:xfrm>
          </p:grpSpPr>
          <p:sp>
            <p:nvSpPr>
              <p:cNvPr id="4122" name="Rectangle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528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23" name="Line 12"/>
              <p:cNvSpPr>
                <a:spLocks noChangeShapeType="1"/>
              </p:cNvSpPr>
              <p:nvPr/>
            </p:nvSpPr>
            <p:spPr bwMode="auto">
              <a:xfrm flipV="1">
                <a:off x="19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4" name="Line 13"/>
              <p:cNvSpPr>
                <a:spLocks noChangeShapeType="1"/>
              </p:cNvSpPr>
              <p:nvPr/>
            </p:nvSpPr>
            <p:spPr bwMode="auto">
              <a:xfrm>
                <a:off x="19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5" name="Line 14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6" name="Line 15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" name="Line 1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8" name="Line 17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9" name="Line 1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6" name="Text Box 19"/>
            <p:cNvSpPr txBox="1">
              <a:spLocks noChangeArrowheads="1"/>
            </p:cNvSpPr>
            <p:nvPr/>
          </p:nvSpPr>
          <p:spPr bwMode="auto">
            <a:xfrm>
              <a:off x="960" y="1446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117" name="Text Box 20"/>
            <p:cNvSpPr txBox="1">
              <a:spLocks noChangeArrowheads="1"/>
            </p:cNvSpPr>
            <p:nvPr/>
          </p:nvSpPr>
          <p:spPr bwMode="auto">
            <a:xfrm>
              <a:off x="960" y="159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4118" name="Text Box 21"/>
            <p:cNvSpPr txBox="1">
              <a:spLocks noChangeArrowheads="1"/>
            </p:cNvSpPr>
            <p:nvPr/>
          </p:nvSpPr>
          <p:spPr bwMode="auto">
            <a:xfrm>
              <a:off x="960" y="1782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4119" name="Text Box 22"/>
            <p:cNvSpPr txBox="1">
              <a:spLocks noChangeArrowheads="1"/>
            </p:cNvSpPr>
            <p:nvPr/>
          </p:nvSpPr>
          <p:spPr bwMode="auto">
            <a:xfrm>
              <a:off x="960" y="192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4120" name="Text Box 23"/>
            <p:cNvSpPr txBox="1">
              <a:spLocks noChangeArrowheads="1"/>
            </p:cNvSpPr>
            <p:nvPr/>
          </p:nvSpPr>
          <p:spPr bwMode="auto">
            <a:xfrm>
              <a:off x="384" y="1494"/>
              <a:ext cx="2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N1</a:t>
              </a:r>
            </a:p>
          </p:txBody>
        </p:sp>
        <p:sp>
          <p:nvSpPr>
            <p:cNvPr id="4121" name="Text Box 24"/>
            <p:cNvSpPr txBox="1">
              <a:spLocks noChangeArrowheads="1"/>
            </p:cNvSpPr>
            <p:nvPr/>
          </p:nvSpPr>
          <p:spPr bwMode="auto">
            <a:xfrm>
              <a:off x="384" y="1858"/>
              <a:ext cx="2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N2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054600" y="1604963"/>
            <a:ext cx="3062288" cy="3735387"/>
            <a:chOff x="3060" y="944"/>
            <a:chExt cx="1956" cy="2384"/>
          </a:xfrm>
        </p:grpSpPr>
        <p:sp>
          <p:nvSpPr>
            <p:cNvPr id="4107" name="Line 26"/>
            <p:cNvSpPr>
              <a:spLocks noChangeShapeType="1"/>
            </p:cNvSpPr>
            <p:nvPr/>
          </p:nvSpPr>
          <p:spPr bwMode="auto">
            <a:xfrm>
              <a:off x="3060" y="108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27"/>
            <p:cNvSpPr>
              <a:spLocks noChangeShapeType="1"/>
            </p:cNvSpPr>
            <p:nvPr/>
          </p:nvSpPr>
          <p:spPr bwMode="auto">
            <a:xfrm>
              <a:off x="3936" y="948"/>
              <a:ext cx="0" cy="2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28"/>
            <p:cNvSpPr>
              <a:spLocks noChangeShapeType="1"/>
            </p:cNvSpPr>
            <p:nvPr/>
          </p:nvSpPr>
          <p:spPr bwMode="auto">
            <a:xfrm>
              <a:off x="3060" y="160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Line 29"/>
            <p:cNvSpPr>
              <a:spLocks noChangeShapeType="1"/>
            </p:cNvSpPr>
            <p:nvPr/>
          </p:nvSpPr>
          <p:spPr bwMode="auto">
            <a:xfrm>
              <a:off x="3076" y="2112"/>
              <a:ext cx="1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Line 30"/>
            <p:cNvSpPr>
              <a:spLocks noChangeShapeType="1"/>
            </p:cNvSpPr>
            <p:nvPr/>
          </p:nvSpPr>
          <p:spPr bwMode="auto">
            <a:xfrm>
              <a:off x="3068" y="2624"/>
              <a:ext cx="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31"/>
            <p:cNvSpPr>
              <a:spLocks noChangeArrowheads="1"/>
            </p:cNvSpPr>
            <p:nvPr/>
          </p:nvSpPr>
          <p:spPr bwMode="auto">
            <a:xfrm>
              <a:off x="3064" y="944"/>
              <a:ext cx="1952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	B	C	D	LT	EQ	GT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0	0	0	0	0	1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0	1	0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0	1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1	0	0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0	1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1	1	0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0	1	0</a:t>
              </a:r>
            </a:p>
            <a:p>
              <a:pPr eaLnBrk="1" hangingPunct="1">
                <a:lnSpc>
                  <a:spcPts val="1575"/>
                </a:lnSpc>
              </a:pPr>
              <a:endParaRPr lang="en-US" altLang="en-US" sz="1600" b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778000" y="3730625"/>
            <a:ext cx="2951163" cy="1309688"/>
            <a:chOff x="1136" y="2380"/>
            <a:chExt cx="1884" cy="836"/>
          </a:xfrm>
        </p:grpSpPr>
        <p:sp>
          <p:nvSpPr>
            <p:cNvPr id="4105" name="Line 33"/>
            <p:cNvSpPr>
              <a:spLocks noChangeShapeType="1"/>
            </p:cNvSpPr>
            <p:nvPr/>
          </p:nvSpPr>
          <p:spPr bwMode="auto">
            <a:xfrm flipV="1">
              <a:off x="2016" y="2380"/>
              <a:ext cx="1004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Rectangle 34"/>
            <p:cNvSpPr>
              <a:spLocks noChangeArrowheads="1"/>
            </p:cNvSpPr>
            <p:nvPr/>
          </p:nvSpPr>
          <p:spPr bwMode="auto">
            <a:xfrm>
              <a:off x="1136" y="2848"/>
              <a:ext cx="11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  <a:p>
              <a:pPr algn="ctr">
                <a:lnSpc>
                  <a:spcPts val="17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truth table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49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CAE5EDA-4846-412F-A3A4-4E79756AB9F0}" type="slidenum">
              <a:rPr lang="en-US">
                <a:latin typeface="+mn-lt"/>
              </a:rPr>
              <a:pPr defTabSz="820738">
                <a:defRPr/>
              </a:pPr>
              <a:t>20</a:t>
            </a:fld>
            <a:endParaRPr lang="en-US"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Maximum Finder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478588" cy="554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Design a maximum finder																																																																												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253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2513" y="2124075"/>
          <a:ext cx="50292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Visio" r:id="rId4" imgW="2603182" imgH="1572816" progId="Visio.Drawing.6">
                  <p:embed/>
                </p:oleObj>
              </mc:Choice>
              <mc:Fallback>
                <p:oleObj name="Visio" r:id="rId4" imgW="2603182" imgH="157281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124075"/>
                        <a:ext cx="50292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118" name="Rectangle 6"/>
          <p:cNvSpPr>
            <a:spLocks noChangeArrowheads="1"/>
          </p:cNvSpPr>
          <p:nvPr/>
        </p:nvSpPr>
        <p:spPr bwMode="auto">
          <a:xfrm>
            <a:off x="10032695" y="476672"/>
            <a:ext cx="3816350" cy="403383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57625" y="2662238"/>
            <a:ext cx="642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0">
                <a:latin typeface="Arial" pitchFamily="34" charset="0"/>
              </a:rPr>
              <a:t>7485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75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en-US" sz="4300" smtClean="0"/>
              <a:t>Adder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0B60A80-7F68-4D1D-BDD4-E29C73F9A650}" type="slidenum">
              <a:rPr lang="en-US">
                <a:latin typeface="+mn-lt"/>
              </a:rPr>
              <a:pPr defTabSz="820738">
                <a:defRPr/>
              </a:pPr>
              <a:t>22</a:t>
            </a:fld>
            <a:endParaRPr lang="en-US"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Adder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01_numbers.ppt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A326DEA-3F2A-4460-922B-21A6D0BC2CAB}" type="slidenum">
              <a:rPr lang="en-US">
                <a:latin typeface="+mn-lt"/>
              </a:rPr>
              <a:pPr defTabSz="820738">
                <a:defRPr/>
              </a:pPr>
              <a:t>23</a:t>
            </a:fld>
            <a:endParaRPr lang="en-US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Half Adder (HA)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6910387" cy="1130300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Adds single bits</a:t>
            </a:r>
          </a:p>
        </p:txBody>
      </p:sp>
      <p:pic>
        <p:nvPicPr>
          <p:cNvPr id="161383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718050"/>
            <a:ext cx="2425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1379538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Ai </a:t>
            </a:r>
            <a:endParaRPr lang="en-US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1416050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08" name="Rectangle 11"/>
          <p:cNvSpPr>
            <a:spLocks noChangeArrowheads="1"/>
          </p:cNvSpPr>
          <p:nvPr/>
        </p:nvSpPr>
        <p:spPr bwMode="auto">
          <a:xfrm>
            <a:off x="1416050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09" name="Rectangle 12"/>
          <p:cNvSpPr>
            <a:spLocks noChangeArrowheads="1"/>
          </p:cNvSpPr>
          <p:nvPr/>
        </p:nvSpPr>
        <p:spPr bwMode="auto">
          <a:xfrm>
            <a:off x="1416050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1416050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/>
          </a:p>
        </p:txBody>
      </p:sp>
      <p:sp>
        <p:nvSpPr>
          <p:cNvPr id="25611" name="Rectangle 14"/>
          <p:cNvSpPr>
            <a:spLocks noChangeArrowheads="1"/>
          </p:cNvSpPr>
          <p:nvPr/>
        </p:nvSpPr>
        <p:spPr bwMode="auto">
          <a:xfrm>
            <a:off x="1782763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Bi </a:t>
            </a:r>
            <a:endParaRPr lang="en-US" altLang="en-US"/>
          </a:p>
        </p:txBody>
      </p:sp>
      <p:sp>
        <p:nvSpPr>
          <p:cNvPr id="25612" name="Rectangle 15"/>
          <p:cNvSpPr>
            <a:spLocks noChangeArrowheads="1"/>
          </p:cNvSpPr>
          <p:nvPr/>
        </p:nvSpPr>
        <p:spPr bwMode="auto">
          <a:xfrm>
            <a:off x="18192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13" name="Rectangle 16"/>
          <p:cNvSpPr>
            <a:spLocks noChangeArrowheads="1"/>
          </p:cNvSpPr>
          <p:nvPr/>
        </p:nvSpPr>
        <p:spPr bwMode="auto">
          <a:xfrm>
            <a:off x="18192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14" name="Rectangle 17"/>
          <p:cNvSpPr>
            <a:spLocks noChangeArrowheads="1"/>
          </p:cNvSpPr>
          <p:nvPr/>
        </p:nvSpPr>
        <p:spPr bwMode="auto">
          <a:xfrm>
            <a:off x="18192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auto">
          <a:xfrm>
            <a:off x="18192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/>
          </a:p>
        </p:txBody>
      </p:sp>
      <p:sp>
        <p:nvSpPr>
          <p:cNvPr id="25616" name="Rectangle 19"/>
          <p:cNvSpPr>
            <a:spLocks noChangeArrowheads="1"/>
          </p:cNvSpPr>
          <p:nvPr/>
        </p:nvSpPr>
        <p:spPr bwMode="auto">
          <a:xfrm>
            <a:off x="2149475" y="1952625"/>
            <a:ext cx="5286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Sum </a:t>
            </a:r>
            <a:endParaRPr lang="en-US" altLang="en-US"/>
          </a:p>
        </p:txBody>
      </p:sp>
      <p:sp>
        <p:nvSpPr>
          <p:cNvPr id="25617" name="Rectangle 20"/>
          <p:cNvSpPr>
            <a:spLocks noChangeArrowheads="1"/>
          </p:cNvSpPr>
          <p:nvPr/>
        </p:nvSpPr>
        <p:spPr bwMode="auto">
          <a:xfrm>
            <a:off x="233362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18" name="Rectangle 21"/>
          <p:cNvSpPr>
            <a:spLocks noChangeArrowheads="1"/>
          </p:cNvSpPr>
          <p:nvPr/>
        </p:nvSpPr>
        <p:spPr bwMode="auto">
          <a:xfrm>
            <a:off x="233362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19" name="Rectangle 22"/>
          <p:cNvSpPr>
            <a:spLocks noChangeArrowheads="1"/>
          </p:cNvSpPr>
          <p:nvPr/>
        </p:nvSpPr>
        <p:spPr bwMode="auto">
          <a:xfrm>
            <a:off x="233362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20" name="Rectangle 23"/>
          <p:cNvSpPr>
            <a:spLocks noChangeArrowheads="1"/>
          </p:cNvSpPr>
          <p:nvPr/>
        </p:nvSpPr>
        <p:spPr bwMode="auto">
          <a:xfrm>
            <a:off x="233362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altLang="en-US"/>
          </a:p>
        </p:txBody>
      </p:sp>
      <p:sp>
        <p:nvSpPr>
          <p:cNvPr id="25621" name="Rectangle 24"/>
          <p:cNvSpPr>
            <a:spLocks noChangeArrowheads="1"/>
          </p:cNvSpPr>
          <p:nvPr/>
        </p:nvSpPr>
        <p:spPr bwMode="auto">
          <a:xfrm>
            <a:off x="2754313" y="1952625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Carry </a:t>
            </a:r>
            <a:endParaRPr lang="en-US" altLang="en-US"/>
          </a:p>
        </p:txBody>
      </p:sp>
      <p:sp>
        <p:nvSpPr>
          <p:cNvPr id="25622" name="Rectangle 25"/>
          <p:cNvSpPr>
            <a:spLocks noChangeArrowheads="1"/>
          </p:cNvSpPr>
          <p:nvPr/>
        </p:nvSpPr>
        <p:spPr bwMode="auto">
          <a:xfrm>
            <a:off x="29749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23" name="Rectangle 26"/>
          <p:cNvSpPr>
            <a:spLocks noChangeArrowheads="1"/>
          </p:cNvSpPr>
          <p:nvPr/>
        </p:nvSpPr>
        <p:spPr bwMode="auto">
          <a:xfrm>
            <a:off x="29749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24" name="Rectangle 27"/>
          <p:cNvSpPr>
            <a:spLocks noChangeArrowheads="1"/>
          </p:cNvSpPr>
          <p:nvPr/>
        </p:nvSpPr>
        <p:spPr bwMode="auto">
          <a:xfrm>
            <a:off x="29749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25" name="Rectangle 28"/>
          <p:cNvSpPr>
            <a:spLocks noChangeArrowheads="1"/>
          </p:cNvSpPr>
          <p:nvPr/>
        </p:nvSpPr>
        <p:spPr bwMode="auto">
          <a:xfrm>
            <a:off x="29749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>
            <a:off x="1306513" y="2205038"/>
            <a:ext cx="2108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30"/>
          <p:cNvSpPr>
            <a:spLocks noChangeShapeType="1"/>
          </p:cNvSpPr>
          <p:nvPr/>
        </p:nvSpPr>
        <p:spPr bwMode="auto">
          <a:xfrm>
            <a:off x="2076450" y="1970088"/>
            <a:ext cx="1588" cy="1250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781425" y="1735138"/>
            <a:ext cx="1547813" cy="1512887"/>
            <a:chOff x="2382" y="1093"/>
            <a:chExt cx="975" cy="953"/>
          </a:xfrm>
        </p:grpSpPr>
        <p:sp>
          <p:nvSpPr>
            <p:cNvPr id="25650" name="Rectangle 31"/>
            <p:cNvSpPr>
              <a:spLocks noChangeArrowheads="1"/>
            </p:cNvSpPr>
            <p:nvPr/>
          </p:nvSpPr>
          <p:spPr bwMode="auto">
            <a:xfrm>
              <a:off x="2630" y="1350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1" name="Line 32"/>
            <p:cNvSpPr>
              <a:spLocks noChangeShapeType="1"/>
            </p:cNvSpPr>
            <p:nvPr/>
          </p:nvSpPr>
          <p:spPr bwMode="auto">
            <a:xfrm>
              <a:off x="2982" y="1344"/>
              <a:ext cx="1" cy="6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33"/>
            <p:cNvSpPr>
              <a:spLocks noChangeShapeType="1"/>
            </p:cNvSpPr>
            <p:nvPr/>
          </p:nvSpPr>
          <p:spPr bwMode="auto">
            <a:xfrm>
              <a:off x="2624" y="1675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34"/>
            <p:cNvSpPr>
              <a:spLocks noChangeShapeType="1"/>
            </p:cNvSpPr>
            <p:nvPr/>
          </p:nvSpPr>
          <p:spPr bwMode="auto">
            <a:xfrm flipH="1" flipV="1">
              <a:off x="2463" y="1185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Rectangle 35"/>
            <p:cNvSpPr>
              <a:spLocks noChangeArrowheads="1"/>
            </p:cNvSpPr>
            <p:nvPr/>
          </p:nvSpPr>
          <p:spPr bwMode="auto">
            <a:xfrm>
              <a:off x="2509" y="109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Ai</a:t>
              </a:r>
              <a:endParaRPr lang="en-US" altLang="en-US"/>
            </a:p>
          </p:txBody>
        </p:sp>
        <p:sp>
          <p:nvSpPr>
            <p:cNvPr id="25655" name="Rectangle 36"/>
            <p:cNvSpPr>
              <a:spLocks noChangeArrowheads="1"/>
            </p:cNvSpPr>
            <p:nvPr/>
          </p:nvSpPr>
          <p:spPr bwMode="auto">
            <a:xfrm>
              <a:off x="2382" y="125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Bi</a:t>
              </a:r>
              <a:endParaRPr lang="en-US" altLang="en-US"/>
            </a:p>
          </p:txBody>
        </p:sp>
        <p:sp>
          <p:nvSpPr>
            <p:cNvPr id="25656" name="Rectangle 37"/>
            <p:cNvSpPr>
              <a:spLocks noChangeArrowheads="1"/>
            </p:cNvSpPr>
            <p:nvPr/>
          </p:nvSpPr>
          <p:spPr bwMode="auto">
            <a:xfrm>
              <a:off x="272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57" name="Rectangle 38"/>
            <p:cNvSpPr>
              <a:spLocks noChangeArrowheads="1"/>
            </p:cNvSpPr>
            <p:nvPr/>
          </p:nvSpPr>
          <p:spPr bwMode="auto">
            <a:xfrm>
              <a:off x="309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58" name="Rectangle 39"/>
            <p:cNvSpPr>
              <a:spLocks noChangeArrowheads="1"/>
            </p:cNvSpPr>
            <p:nvPr/>
          </p:nvSpPr>
          <p:spPr bwMode="auto">
            <a:xfrm>
              <a:off x="2463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59" name="Rectangle 40"/>
            <p:cNvSpPr>
              <a:spLocks noChangeArrowheads="1"/>
            </p:cNvSpPr>
            <p:nvPr/>
          </p:nvSpPr>
          <p:spPr bwMode="auto">
            <a:xfrm>
              <a:off x="2463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60" name="Rectangle 41"/>
            <p:cNvSpPr>
              <a:spLocks noChangeArrowheads="1"/>
            </p:cNvSpPr>
            <p:nvPr/>
          </p:nvSpPr>
          <p:spPr bwMode="auto">
            <a:xfrm>
              <a:off x="2740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61" name="Rectangle 42"/>
            <p:cNvSpPr>
              <a:spLocks noChangeArrowheads="1"/>
            </p:cNvSpPr>
            <p:nvPr/>
          </p:nvSpPr>
          <p:spPr bwMode="auto">
            <a:xfrm>
              <a:off x="3109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62" name="Rectangle 43"/>
            <p:cNvSpPr>
              <a:spLocks noChangeArrowheads="1"/>
            </p:cNvSpPr>
            <p:nvPr/>
          </p:nvSpPr>
          <p:spPr bwMode="auto">
            <a:xfrm>
              <a:off x="275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63" name="Rectangle 44"/>
            <p:cNvSpPr>
              <a:spLocks noChangeArrowheads="1"/>
            </p:cNvSpPr>
            <p:nvPr/>
          </p:nvSpPr>
          <p:spPr bwMode="auto">
            <a:xfrm>
              <a:off x="312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652838" y="3455988"/>
            <a:ext cx="2016125" cy="774700"/>
            <a:chOff x="2301" y="2177"/>
            <a:chExt cx="1270" cy="488"/>
          </a:xfrm>
        </p:grpSpPr>
        <p:sp>
          <p:nvSpPr>
            <p:cNvPr id="25646" name="Rectangle 45"/>
            <p:cNvSpPr>
              <a:spLocks noChangeArrowheads="1"/>
            </p:cNvSpPr>
            <p:nvPr/>
          </p:nvSpPr>
          <p:spPr bwMode="auto">
            <a:xfrm>
              <a:off x="2301" y="2178"/>
              <a:ext cx="12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Sum = Ai Bi + Ai Bi</a:t>
              </a:r>
              <a:endParaRPr lang="en-US" altLang="en-US"/>
            </a:p>
          </p:txBody>
        </p:sp>
        <p:sp>
          <p:nvSpPr>
            <p:cNvPr id="25647" name="Line 46"/>
            <p:cNvSpPr>
              <a:spLocks noChangeShapeType="1"/>
            </p:cNvSpPr>
            <p:nvPr/>
          </p:nvSpPr>
          <p:spPr bwMode="auto">
            <a:xfrm>
              <a:off x="2763" y="2177"/>
              <a:ext cx="1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3398" y="2177"/>
              <a:ext cx="1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3872" name="Rectangle 48"/>
            <p:cNvSpPr>
              <a:spLocks noChangeArrowheads="1"/>
            </p:cNvSpPr>
            <p:nvPr/>
          </p:nvSpPr>
          <p:spPr bwMode="auto">
            <a:xfrm>
              <a:off x="2636" y="2406"/>
              <a:ext cx="70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>
                <a:defRPr/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Ai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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Bi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108700" y="1752600"/>
            <a:ext cx="1547813" cy="1512888"/>
            <a:chOff x="3848" y="1104"/>
            <a:chExt cx="975" cy="953"/>
          </a:xfrm>
        </p:grpSpPr>
        <p:sp>
          <p:nvSpPr>
            <p:cNvPr id="25632" name="Rectangle 50"/>
            <p:cNvSpPr>
              <a:spLocks noChangeArrowheads="1"/>
            </p:cNvSpPr>
            <p:nvPr/>
          </p:nvSpPr>
          <p:spPr bwMode="auto">
            <a:xfrm>
              <a:off x="4096" y="1361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3" name="Line 51"/>
            <p:cNvSpPr>
              <a:spLocks noChangeShapeType="1"/>
            </p:cNvSpPr>
            <p:nvPr/>
          </p:nvSpPr>
          <p:spPr bwMode="auto">
            <a:xfrm>
              <a:off x="4448" y="1355"/>
              <a:ext cx="1" cy="6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52"/>
            <p:cNvSpPr>
              <a:spLocks noChangeShapeType="1"/>
            </p:cNvSpPr>
            <p:nvPr/>
          </p:nvSpPr>
          <p:spPr bwMode="auto">
            <a:xfrm>
              <a:off x="4090" y="1686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53"/>
            <p:cNvSpPr>
              <a:spLocks noChangeShapeType="1"/>
            </p:cNvSpPr>
            <p:nvPr/>
          </p:nvSpPr>
          <p:spPr bwMode="auto">
            <a:xfrm flipH="1" flipV="1">
              <a:off x="3929" y="1196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Rectangle 54"/>
            <p:cNvSpPr>
              <a:spLocks noChangeArrowheads="1"/>
            </p:cNvSpPr>
            <p:nvPr/>
          </p:nvSpPr>
          <p:spPr bwMode="auto">
            <a:xfrm>
              <a:off x="3975" y="110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Ai</a:t>
              </a:r>
              <a:endParaRPr lang="en-US" altLang="en-US"/>
            </a:p>
          </p:txBody>
        </p:sp>
        <p:sp>
          <p:nvSpPr>
            <p:cNvPr id="25637" name="Rectangle 55"/>
            <p:cNvSpPr>
              <a:spLocks noChangeArrowheads="1"/>
            </p:cNvSpPr>
            <p:nvPr/>
          </p:nvSpPr>
          <p:spPr bwMode="auto">
            <a:xfrm>
              <a:off x="3848" y="126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Bi</a:t>
              </a:r>
              <a:endParaRPr lang="en-US" altLang="en-US"/>
            </a:p>
          </p:txBody>
        </p:sp>
        <p:sp>
          <p:nvSpPr>
            <p:cNvPr id="25638" name="Rectangle 56"/>
            <p:cNvSpPr>
              <a:spLocks noChangeArrowheads="1"/>
            </p:cNvSpPr>
            <p:nvPr/>
          </p:nvSpPr>
          <p:spPr bwMode="auto">
            <a:xfrm>
              <a:off x="419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39" name="Rectangle 57"/>
            <p:cNvSpPr>
              <a:spLocks noChangeArrowheads="1"/>
            </p:cNvSpPr>
            <p:nvPr/>
          </p:nvSpPr>
          <p:spPr bwMode="auto">
            <a:xfrm>
              <a:off x="456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40" name="Rectangle 58"/>
            <p:cNvSpPr>
              <a:spLocks noChangeArrowheads="1"/>
            </p:cNvSpPr>
            <p:nvPr/>
          </p:nvSpPr>
          <p:spPr bwMode="auto">
            <a:xfrm>
              <a:off x="3929" y="14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41" name="Rectangle 59"/>
            <p:cNvSpPr>
              <a:spLocks noChangeArrowheads="1"/>
            </p:cNvSpPr>
            <p:nvPr/>
          </p:nvSpPr>
          <p:spPr bwMode="auto">
            <a:xfrm>
              <a:off x="3929" y="178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42" name="Rectangle 60"/>
            <p:cNvSpPr>
              <a:spLocks noChangeArrowheads="1"/>
            </p:cNvSpPr>
            <p:nvPr/>
          </p:nvSpPr>
          <p:spPr bwMode="auto">
            <a:xfrm>
              <a:off x="4217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43" name="Rectangle 61"/>
            <p:cNvSpPr>
              <a:spLocks noChangeArrowheads="1"/>
            </p:cNvSpPr>
            <p:nvPr/>
          </p:nvSpPr>
          <p:spPr bwMode="auto">
            <a:xfrm>
              <a:off x="4575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44" name="Rectangle 62"/>
            <p:cNvSpPr>
              <a:spLocks noChangeArrowheads="1"/>
            </p:cNvSpPr>
            <p:nvPr/>
          </p:nvSpPr>
          <p:spPr bwMode="auto">
            <a:xfrm>
              <a:off x="4587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45" name="Rectangle 63"/>
            <p:cNvSpPr>
              <a:spLocks noChangeArrowheads="1"/>
            </p:cNvSpPr>
            <p:nvPr/>
          </p:nvSpPr>
          <p:spPr bwMode="auto">
            <a:xfrm>
              <a:off x="4229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</p:grpSp>
      <p:sp>
        <p:nvSpPr>
          <p:cNvPr id="1613888" name="Rectangle 64"/>
          <p:cNvSpPr>
            <a:spLocks noChangeArrowheads="1"/>
          </p:cNvSpPr>
          <p:nvPr/>
        </p:nvSpPr>
        <p:spPr bwMode="auto">
          <a:xfrm>
            <a:off x="6365875" y="3438525"/>
            <a:ext cx="1423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Carry = Ai . Bi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D6BB33E-9C6C-4DAE-8494-DC72BAF7DAAD}" type="slidenum">
              <a:rPr lang="en-US">
                <a:latin typeface="+mn-lt"/>
              </a:rPr>
              <a:pPr defTabSz="820738">
                <a:defRPr/>
              </a:pPr>
              <a:t>24</a:t>
            </a:fld>
            <a:endParaRPr lang="en-US">
              <a:latin typeface="+mn-lt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Full Adder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606925" cy="10572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Adds three bits</a:t>
            </a:r>
          </a:p>
        </p:txBody>
      </p:sp>
      <p:pic>
        <p:nvPicPr>
          <p:cNvPr id="26629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2060575"/>
            <a:ext cx="55626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81671E2-7036-4EF3-B4A7-84197E12C883}" type="slidenum">
              <a:rPr lang="en-US">
                <a:latin typeface="+mn-lt"/>
              </a:rPr>
              <a:pPr defTabSz="820738">
                <a:defRPr/>
              </a:pPr>
              <a:t>25</a:t>
            </a:fld>
            <a:endParaRPr lang="en-US">
              <a:latin typeface="+mn-lt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Full Adder (FA)</a:t>
            </a:r>
          </a:p>
        </p:txBody>
      </p:sp>
      <p:sp>
        <p:nvSpPr>
          <p:cNvPr id="1635333" name="Rectangle 5"/>
          <p:cNvSpPr>
            <a:spLocks noChangeArrowheads="1"/>
          </p:cNvSpPr>
          <p:nvPr/>
        </p:nvSpPr>
        <p:spPr bwMode="auto">
          <a:xfrm>
            <a:off x="900113" y="3798888"/>
            <a:ext cx="47625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itchFamily="34" charset="0"/>
                <a:ea typeface="Gulim" pitchFamily="34" charset="-127"/>
              </a:rPr>
              <a:t>S = CI xor A xor B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solidFill>
                <a:schemeClr val="accent2"/>
              </a:solidFill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itchFamily="34" charset="0"/>
                <a:ea typeface="Gulim" pitchFamily="34" charset="-127"/>
              </a:rPr>
              <a:t>CO = B CI  +  A CI  +  A B = CI (A + B) + A B</a:t>
            </a:r>
          </a:p>
        </p:txBody>
      </p:sp>
      <p:grpSp>
        <p:nvGrpSpPr>
          <p:cNvPr id="27653" name="Group 109"/>
          <p:cNvGrpSpPr>
            <a:grpSpLocks/>
          </p:cNvGrpSpPr>
          <p:nvPr/>
        </p:nvGrpSpPr>
        <p:grpSpPr bwMode="auto">
          <a:xfrm>
            <a:off x="1403350" y="1206500"/>
            <a:ext cx="2320925" cy="2362200"/>
            <a:chOff x="1295" y="735"/>
            <a:chExt cx="1462" cy="1488"/>
          </a:xfrm>
        </p:grpSpPr>
        <p:sp>
          <p:nvSpPr>
            <p:cNvPr id="27710" name="Rectangle 8"/>
            <p:cNvSpPr>
              <a:spLocks noChangeArrowheads="1"/>
            </p:cNvSpPr>
            <p:nvPr/>
          </p:nvSpPr>
          <p:spPr bwMode="auto">
            <a:xfrm>
              <a:off x="1387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27711" name="Rectangle 9"/>
            <p:cNvSpPr>
              <a:spLocks noChangeArrowheads="1"/>
            </p:cNvSpPr>
            <p:nvPr/>
          </p:nvSpPr>
          <p:spPr bwMode="auto">
            <a:xfrm>
              <a:off x="1399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2" name="Rectangle 10"/>
            <p:cNvSpPr>
              <a:spLocks noChangeArrowheads="1"/>
            </p:cNvSpPr>
            <p:nvPr/>
          </p:nvSpPr>
          <p:spPr bwMode="auto">
            <a:xfrm>
              <a:off x="1399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3" name="Rectangle 11"/>
            <p:cNvSpPr>
              <a:spLocks noChangeArrowheads="1"/>
            </p:cNvSpPr>
            <p:nvPr/>
          </p:nvSpPr>
          <p:spPr bwMode="auto">
            <a:xfrm>
              <a:off x="1399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4" name="Rectangle 12"/>
            <p:cNvSpPr>
              <a:spLocks noChangeArrowheads="1"/>
            </p:cNvSpPr>
            <p:nvPr/>
          </p:nvSpPr>
          <p:spPr bwMode="auto">
            <a:xfrm>
              <a:off x="1399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5" name="Rectangle 13"/>
            <p:cNvSpPr>
              <a:spLocks noChangeArrowheads="1"/>
            </p:cNvSpPr>
            <p:nvPr/>
          </p:nvSpPr>
          <p:spPr bwMode="auto">
            <a:xfrm>
              <a:off x="1399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16" name="Rectangle 14"/>
            <p:cNvSpPr>
              <a:spLocks noChangeArrowheads="1"/>
            </p:cNvSpPr>
            <p:nvPr/>
          </p:nvSpPr>
          <p:spPr bwMode="auto">
            <a:xfrm>
              <a:off x="1399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17" name="Rectangle 15"/>
            <p:cNvSpPr>
              <a:spLocks noChangeArrowheads="1"/>
            </p:cNvSpPr>
            <p:nvPr/>
          </p:nvSpPr>
          <p:spPr bwMode="auto">
            <a:xfrm>
              <a:off x="1399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18" name="Rectangle 16"/>
            <p:cNvSpPr>
              <a:spLocks noChangeArrowheads="1"/>
            </p:cNvSpPr>
            <p:nvPr/>
          </p:nvSpPr>
          <p:spPr bwMode="auto">
            <a:xfrm>
              <a:off x="1399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19" name="Rectangle 17"/>
            <p:cNvSpPr>
              <a:spLocks noChangeArrowheads="1"/>
            </p:cNvSpPr>
            <p:nvPr/>
          </p:nvSpPr>
          <p:spPr bwMode="auto">
            <a:xfrm>
              <a:off x="1640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27720" name="Rectangle 18"/>
            <p:cNvSpPr>
              <a:spLocks noChangeArrowheads="1"/>
            </p:cNvSpPr>
            <p:nvPr/>
          </p:nvSpPr>
          <p:spPr bwMode="auto">
            <a:xfrm>
              <a:off x="1652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1" name="Rectangle 19"/>
            <p:cNvSpPr>
              <a:spLocks noChangeArrowheads="1"/>
            </p:cNvSpPr>
            <p:nvPr/>
          </p:nvSpPr>
          <p:spPr bwMode="auto">
            <a:xfrm>
              <a:off x="1652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2" name="Rectangle 20"/>
            <p:cNvSpPr>
              <a:spLocks noChangeArrowheads="1"/>
            </p:cNvSpPr>
            <p:nvPr/>
          </p:nvSpPr>
          <p:spPr bwMode="auto">
            <a:xfrm>
              <a:off x="1652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23" name="Rectangle 21"/>
            <p:cNvSpPr>
              <a:spLocks noChangeArrowheads="1"/>
            </p:cNvSpPr>
            <p:nvPr/>
          </p:nvSpPr>
          <p:spPr bwMode="auto">
            <a:xfrm>
              <a:off x="1652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24" name="Rectangle 22"/>
            <p:cNvSpPr>
              <a:spLocks noChangeArrowheads="1"/>
            </p:cNvSpPr>
            <p:nvPr/>
          </p:nvSpPr>
          <p:spPr bwMode="auto">
            <a:xfrm>
              <a:off x="1652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5" name="Rectangle 23"/>
            <p:cNvSpPr>
              <a:spLocks noChangeArrowheads="1"/>
            </p:cNvSpPr>
            <p:nvPr/>
          </p:nvSpPr>
          <p:spPr bwMode="auto">
            <a:xfrm>
              <a:off x="1652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6" name="Rectangle 24"/>
            <p:cNvSpPr>
              <a:spLocks noChangeArrowheads="1"/>
            </p:cNvSpPr>
            <p:nvPr/>
          </p:nvSpPr>
          <p:spPr bwMode="auto">
            <a:xfrm>
              <a:off x="1652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27" name="Rectangle 25"/>
            <p:cNvSpPr>
              <a:spLocks noChangeArrowheads="1"/>
            </p:cNvSpPr>
            <p:nvPr/>
          </p:nvSpPr>
          <p:spPr bwMode="auto">
            <a:xfrm>
              <a:off x="1652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28" name="Rectangle 26"/>
            <p:cNvSpPr>
              <a:spLocks noChangeArrowheads="1"/>
            </p:cNvSpPr>
            <p:nvPr/>
          </p:nvSpPr>
          <p:spPr bwMode="auto">
            <a:xfrm>
              <a:off x="1882" y="747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 </a:t>
              </a:r>
              <a:endParaRPr lang="en-US" altLang="en-US"/>
            </a:p>
          </p:txBody>
        </p:sp>
        <p:sp>
          <p:nvSpPr>
            <p:cNvPr id="27729" name="Rectangle 27"/>
            <p:cNvSpPr>
              <a:spLocks noChangeArrowheads="1"/>
            </p:cNvSpPr>
            <p:nvPr/>
          </p:nvSpPr>
          <p:spPr bwMode="auto">
            <a:xfrm>
              <a:off x="1905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0" name="Rectangle 28"/>
            <p:cNvSpPr>
              <a:spLocks noChangeArrowheads="1"/>
            </p:cNvSpPr>
            <p:nvPr/>
          </p:nvSpPr>
          <p:spPr bwMode="auto">
            <a:xfrm>
              <a:off x="1905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31" name="Rectangle 29"/>
            <p:cNvSpPr>
              <a:spLocks noChangeArrowheads="1"/>
            </p:cNvSpPr>
            <p:nvPr/>
          </p:nvSpPr>
          <p:spPr bwMode="auto">
            <a:xfrm>
              <a:off x="1905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2" name="Rectangle 30"/>
            <p:cNvSpPr>
              <a:spLocks noChangeArrowheads="1"/>
            </p:cNvSpPr>
            <p:nvPr/>
          </p:nvSpPr>
          <p:spPr bwMode="auto">
            <a:xfrm>
              <a:off x="1905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33" name="Rectangle 31"/>
            <p:cNvSpPr>
              <a:spLocks noChangeArrowheads="1"/>
            </p:cNvSpPr>
            <p:nvPr/>
          </p:nvSpPr>
          <p:spPr bwMode="auto">
            <a:xfrm>
              <a:off x="1905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4" name="Rectangle 32"/>
            <p:cNvSpPr>
              <a:spLocks noChangeArrowheads="1"/>
            </p:cNvSpPr>
            <p:nvPr/>
          </p:nvSpPr>
          <p:spPr bwMode="auto">
            <a:xfrm>
              <a:off x="1905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35" name="Rectangle 33"/>
            <p:cNvSpPr>
              <a:spLocks noChangeArrowheads="1"/>
            </p:cNvSpPr>
            <p:nvPr/>
          </p:nvSpPr>
          <p:spPr bwMode="auto">
            <a:xfrm>
              <a:off x="1905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6" name="Rectangle 34"/>
            <p:cNvSpPr>
              <a:spLocks noChangeArrowheads="1"/>
            </p:cNvSpPr>
            <p:nvPr/>
          </p:nvSpPr>
          <p:spPr bwMode="auto">
            <a:xfrm>
              <a:off x="1905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37" name="Rectangle 35"/>
            <p:cNvSpPr>
              <a:spLocks noChangeArrowheads="1"/>
            </p:cNvSpPr>
            <p:nvPr/>
          </p:nvSpPr>
          <p:spPr bwMode="auto">
            <a:xfrm>
              <a:off x="2239" y="747"/>
              <a:ext cx="1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27738" name="Rectangle 36"/>
            <p:cNvSpPr>
              <a:spLocks noChangeArrowheads="1"/>
            </p:cNvSpPr>
            <p:nvPr/>
          </p:nvSpPr>
          <p:spPr bwMode="auto">
            <a:xfrm>
              <a:off x="2251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9" name="Rectangle 37"/>
            <p:cNvSpPr>
              <a:spLocks noChangeArrowheads="1"/>
            </p:cNvSpPr>
            <p:nvPr/>
          </p:nvSpPr>
          <p:spPr bwMode="auto">
            <a:xfrm>
              <a:off x="2251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40" name="Rectangle 38"/>
            <p:cNvSpPr>
              <a:spLocks noChangeArrowheads="1"/>
            </p:cNvSpPr>
            <p:nvPr/>
          </p:nvSpPr>
          <p:spPr bwMode="auto">
            <a:xfrm>
              <a:off x="2251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41" name="Rectangle 39"/>
            <p:cNvSpPr>
              <a:spLocks noChangeArrowheads="1"/>
            </p:cNvSpPr>
            <p:nvPr/>
          </p:nvSpPr>
          <p:spPr bwMode="auto">
            <a:xfrm>
              <a:off x="2251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2" name="Rectangle 40"/>
            <p:cNvSpPr>
              <a:spLocks noChangeArrowheads="1"/>
            </p:cNvSpPr>
            <p:nvPr/>
          </p:nvSpPr>
          <p:spPr bwMode="auto">
            <a:xfrm>
              <a:off x="2251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43" name="Rectangle 41"/>
            <p:cNvSpPr>
              <a:spLocks noChangeArrowheads="1"/>
            </p:cNvSpPr>
            <p:nvPr/>
          </p:nvSpPr>
          <p:spPr bwMode="auto">
            <a:xfrm>
              <a:off x="2251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4" name="Rectangle 42"/>
            <p:cNvSpPr>
              <a:spLocks noChangeArrowheads="1"/>
            </p:cNvSpPr>
            <p:nvPr/>
          </p:nvSpPr>
          <p:spPr bwMode="auto">
            <a:xfrm>
              <a:off x="2251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5" name="Rectangle 43"/>
            <p:cNvSpPr>
              <a:spLocks noChangeArrowheads="1"/>
            </p:cNvSpPr>
            <p:nvPr/>
          </p:nvSpPr>
          <p:spPr bwMode="auto">
            <a:xfrm>
              <a:off x="2251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46" name="Rectangle 44"/>
            <p:cNvSpPr>
              <a:spLocks noChangeArrowheads="1"/>
            </p:cNvSpPr>
            <p:nvPr/>
          </p:nvSpPr>
          <p:spPr bwMode="auto">
            <a:xfrm>
              <a:off x="2493" y="747"/>
              <a:ext cx="2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CO </a:t>
              </a:r>
              <a:endParaRPr lang="en-US" altLang="en-US"/>
            </a:p>
          </p:txBody>
        </p:sp>
        <p:sp>
          <p:nvSpPr>
            <p:cNvPr id="27747" name="Rectangle 45"/>
            <p:cNvSpPr>
              <a:spLocks noChangeArrowheads="1"/>
            </p:cNvSpPr>
            <p:nvPr/>
          </p:nvSpPr>
          <p:spPr bwMode="auto">
            <a:xfrm>
              <a:off x="2550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8" name="Rectangle 46"/>
            <p:cNvSpPr>
              <a:spLocks noChangeArrowheads="1"/>
            </p:cNvSpPr>
            <p:nvPr/>
          </p:nvSpPr>
          <p:spPr bwMode="auto">
            <a:xfrm>
              <a:off x="2550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9" name="Rectangle 47"/>
            <p:cNvSpPr>
              <a:spLocks noChangeArrowheads="1"/>
            </p:cNvSpPr>
            <p:nvPr/>
          </p:nvSpPr>
          <p:spPr bwMode="auto">
            <a:xfrm>
              <a:off x="2550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50" name="Rectangle 48"/>
            <p:cNvSpPr>
              <a:spLocks noChangeArrowheads="1"/>
            </p:cNvSpPr>
            <p:nvPr/>
          </p:nvSpPr>
          <p:spPr bwMode="auto">
            <a:xfrm>
              <a:off x="2550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51" name="Rectangle 49"/>
            <p:cNvSpPr>
              <a:spLocks noChangeArrowheads="1"/>
            </p:cNvSpPr>
            <p:nvPr/>
          </p:nvSpPr>
          <p:spPr bwMode="auto">
            <a:xfrm>
              <a:off x="2550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52" name="Rectangle 50"/>
            <p:cNvSpPr>
              <a:spLocks noChangeArrowheads="1"/>
            </p:cNvSpPr>
            <p:nvPr/>
          </p:nvSpPr>
          <p:spPr bwMode="auto">
            <a:xfrm>
              <a:off x="2550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53" name="Rectangle 51"/>
            <p:cNvSpPr>
              <a:spLocks noChangeArrowheads="1"/>
            </p:cNvSpPr>
            <p:nvPr/>
          </p:nvSpPr>
          <p:spPr bwMode="auto">
            <a:xfrm>
              <a:off x="2550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54" name="Rectangle 52"/>
            <p:cNvSpPr>
              <a:spLocks noChangeArrowheads="1"/>
            </p:cNvSpPr>
            <p:nvPr/>
          </p:nvSpPr>
          <p:spPr bwMode="auto">
            <a:xfrm>
              <a:off x="2550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55" name="Line 53"/>
            <p:cNvSpPr>
              <a:spLocks noChangeShapeType="1"/>
            </p:cNvSpPr>
            <p:nvPr/>
          </p:nvSpPr>
          <p:spPr bwMode="auto">
            <a:xfrm>
              <a:off x="1295" y="910"/>
              <a:ext cx="14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Line 54"/>
            <p:cNvSpPr>
              <a:spLocks noChangeShapeType="1"/>
            </p:cNvSpPr>
            <p:nvPr/>
          </p:nvSpPr>
          <p:spPr bwMode="auto">
            <a:xfrm>
              <a:off x="2136" y="735"/>
              <a:ext cx="1" cy="1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346700" y="908050"/>
            <a:ext cx="2238375" cy="1484313"/>
            <a:chOff x="3368" y="747"/>
            <a:chExt cx="1410" cy="935"/>
          </a:xfrm>
        </p:grpSpPr>
        <p:sp>
          <p:nvSpPr>
            <p:cNvPr id="27684" name="Rectangle 55"/>
            <p:cNvSpPr>
              <a:spLocks noChangeArrowheads="1"/>
            </p:cNvSpPr>
            <p:nvPr/>
          </p:nvSpPr>
          <p:spPr bwMode="auto">
            <a:xfrm>
              <a:off x="3685" y="1090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85" name="Line 56"/>
            <p:cNvSpPr>
              <a:spLocks noChangeShapeType="1"/>
            </p:cNvSpPr>
            <p:nvPr/>
          </p:nvSpPr>
          <p:spPr bwMode="auto">
            <a:xfrm>
              <a:off x="3679" y="1375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57"/>
            <p:cNvSpPr>
              <a:spLocks noChangeShapeType="1"/>
            </p:cNvSpPr>
            <p:nvPr/>
          </p:nvSpPr>
          <p:spPr bwMode="auto">
            <a:xfrm>
              <a:off x="4231" y="1096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58"/>
            <p:cNvSpPr>
              <a:spLocks noChangeShapeType="1"/>
            </p:cNvSpPr>
            <p:nvPr/>
          </p:nvSpPr>
          <p:spPr bwMode="auto">
            <a:xfrm>
              <a:off x="4508" y="1084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59"/>
            <p:cNvSpPr>
              <a:spLocks noChangeShapeType="1"/>
            </p:cNvSpPr>
            <p:nvPr/>
          </p:nvSpPr>
          <p:spPr bwMode="auto">
            <a:xfrm>
              <a:off x="3955" y="1084"/>
              <a:ext cx="1" cy="5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60"/>
            <p:cNvSpPr>
              <a:spLocks noChangeShapeType="1"/>
            </p:cNvSpPr>
            <p:nvPr/>
          </p:nvSpPr>
          <p:spPr bwMode="auto">
            <a:xfrm flipH="1" flipV="1">
              <a:off x="3506" y="898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Rectangle 61"/>
            <p:cNvSpPr>
              <a:spLocks noChangeArrowheads="1"/>
            </p:cNvSpPr>
            <p:nvPr/>
          </p:nvSpPr>
          <p:spPr bwMode="auto">
            <a:xfrm>
              <a:off x="3552" y="747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B</a:t>
              </a:r>
              <a:endParaRPr lang="en-US" altLang="en-US"/>
            </a:p>
          </p:txBody>
        </p:sp>
        <p:sp>
          <p:nvSpPr>
            <p:cNvPr id="27691" name="Rectangle 62"/>
            <p:cNvSpPr>
              <a:spLocks noChangeArrowheads="1"/>
            </p:cNvSpPr>
            <p:nvPr/>
          </p:nvSpPr>
          <p:spPr bwMode="auto">
            <a:xfrm>
              <a:off x="3368" y="92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27692" name="Rectangle 63"/>
            <p:cNvSpPr>
              <a:spLocks noChangeArrowheads="1"/>
            </p:cNvSpPr>
            <p:nvPr/>
          </p:nvSpPr>
          <p:spPr bwMode="auto">
            <a:xfrm>
              <a:off x="3540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93" name="Rectangle 64"/>
            <p:cNvSpPr>
              <a:spLocks noChangeArrowheads="1"/>
            </p:cNvSpPr>
            <p:nvPr/>
          </p:nvSpPr>
          <p:spPr bwMode="auto">
            <a:xfrm>
              <a:off x="3540" y="142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94" name="Rectangle 65"/>
            <p:cNvSpPr>
              <a:spLocks noChangeArrowheads="1"/>
            </p:cNvSpPr>
            <p:nvPr/>
          </p:nvSpPr>
          <p:spPr bwMode="auto">
            <a:xfrm>
              <a:off x="3702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/>
            </a:p>
          </p:txBody>
        </p:sp>
        <p:sp>
          <p:nvSpPr>
            <p:cNvPr id="27695" name="Rectangle 66"/>
            <p:cNvSpPr>
              <a:spLocks noChangeArrowheads="1"/>
            </p:cNvSpPr>
            <p:nvPr/>
          </p:nvSpPr>
          <p:spPr bwMode="auto">
            <a:xfrm>
              <a:off x="3978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01</a:t>
              </a:r>
              <a:endParaRPr lang="en-US" altLang="en-US"/>
            </a:p>
          </p:txBody>
        </p:sp>
        <p:sp>
          <p:nvSpPr>
            <p:cNvPr id="27696" name="Rectangle 67"/>
            <p:cNvSpPr>
              <a:spLocks noChangeArrowheads="1"/>
            </p:cNvSpPr>
            <p:nvPr/>
          </p:nvSpPr>
          <p:spPr bwMode="auto">
            <a:xfrm>
              <a:off x="4266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11</a:t>
              </a:r>
              <a:endParaRPr lang="en-US" altLang="en-US"/>
            </a:p>
          </p:txBody>
        </p:sp>
        <p:sp>
          <p:nvSpPr>
            <p:cNvPr id="27697" name="Rectangle 68"/>
            <p:cNvSpPr>
              <a:spLocks noChangeArrowheads="1"/>
            </p:cNvSpPr>
            <p:nvPr/>
          </p:nvSpPr>
          <p:spPr bwMode="auto">
            <a:xfrm>
              <a:off x="4531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 altLang="en-US"/>
            </a:p>
          </p:txBody>
        </p:sp>
        <p:sp>
          <p:nvSpPr>
            <p:cNvPr id="27698" name="Rectangle 69"/>
            <p:cNvSpPr>
              <a:spLocks noChangeArrowheads="1"/>
            </p:cNvSpPr>
            <p:nvPr/>
          </p:nvSpPr>
          <p:spPr bwMode="auto">
            <a:xfrm>
              <a:off x="3771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99" name="Rectangle 70"/>
            <p:cNvSpPr>
              <a:spLocks noChangeArrowheads="1"/>
            </p:cNvSpPr>
            <p:nvPr/>
          </p:nvSpPr>
          <p:spPr bwMode="auto">
            <a:xfrm>
              <a:off x="3782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0" name="Rectangle 71"/>
            <p:cNvSpPr>
              <a:spLocks noChangeArrowheads="1"/>
            </p:cNvSpPr>
            <p:nvPr/>
          </p:nvSpPr>
          <p:spPr bwMode="auto">
            <a:xfrm>
              <a:off x="4036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1" name="Rectangle 72"/>
            <p:cNvSpPr>
              <a:spLocks noChangeArrowheads="1"/>
            </p:cNvSpPr>
            <p:nvPr/>
          </p:nvSpPr>
          <p:spPr bwMode="auto">
            <a:xfrm>
              <a:off x="4036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702" name="Rectangle 73"/>
            <p:cNvSpPr>
              <a:spLocks noChangeArrowheads="1"/>
            </p:cNvSpPr>
            <p:nvPr/>
          </p:nvSpPr>
          <p:spPr bwMode="auto">
            <a:xfrm>
              <a:off x="4588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3" name="Rectangle 74"/>
            <p:cNvSpPr>
              <a:spLocks noChangeArrowheads="1"/>
            </p:cNvSpPr>
            <p:nvPr/>
          </p:nvSpPr>
          <p:spPr bwMode="auto">
            <a:xfrm>
              <a:off x="4588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704" name="Rectangle 75"/>
            <p:cNvSpPr>
              <a:spLocks noChangeArrowheads="1"/>
            </p:cNvSpPr>
            <p:nvPr/>
          </p:nvSpPr>
          <p:spPr bwMode="auto">
            <a:xfrm>
              <a:off x="4312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705" name="Rectangle 76"/>
            <p:cNvSpPr>
              <a:spLocks noChangeArrowheads="1"/>
            </p:cNvSpPr>
            <p:nvPr/>
          </p:nvSpPr>
          <p:spPr bwMode="auto">
            <a:xfrm>
              <a:off x="4323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6" name="Rectangle 77"/>
            <p:cNvSpPr>
              <a:spLocks noChangeArrowheads="1"/>
            </p:cNvSpPr>
            <p:nvPr/>
          </p:nvSpPr>
          <p:spPr bwMode="auto">
            <a:xfrm>
              <a:off x="4019" y="1148"/>
              <a:ext cx="126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7" name="Rectangle 78"/>
            <p:cNvSpPr>
              <a:spLocks noChangeArrowheads="1"/>
            </p:cNvSpPr>
            <p:nvPr/>
          </p:nvSpPr>
          <p:spPr bwMode="auto">
            <a:xfrm>
              <a:off x="3754" y="1450"/>
              <a:ext cx="137" cy="1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8" name="Rectangle 79"/>
            <p:cNvSpPr>
              <a:spLocks noChangeArrowheads="1"/>
            </p:cNvSpPr>
            <p:nvPr/>
          </p:nvSpPr>
          <p:spPr bwMode="auto">
            <a:xfrm>
              <a:off x="4560" y="1148"/>
              <a:ext cx="137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9" name="Rectangle 80"/>
            <p:cNvSpPr>
              <a:spLocks noChangeArrowheads="1"/>
            </p:cNvSpPr>
            <p:nvPr/>
          </p:nvSpPr>
          <p:spPr bwMode="auto">
            <a:xfrm>
              <a:off x="4295" y="1439"/>
              <a:ext cx="138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5346700" y="2698750"/>
            <a:ext cx="2238375" cy="1484313"/>
            <a:chOff x="3368" y="1875"/>
            <a:chExt cx="1410" cy="935"/>
          </a:xfrm>
        </p:grpSpPr>
        <p:sp>
          <p:nvSpPr>
            <p:cNvPr id="27662" name="Rectangle 82"/>
            <p:cNvSpPr>
              <a:spLocks noChangeArrowheads="1"/>
            </p:cNvSpPr>
            <p:nvPr/>
          </p:nvSpPr>
          <p:spPr bwMode="auto">
            <a:xfrm>
              <a:off x="3685" y="2218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3" name="Line 83"/>
            <p:cNvSpPr>
              <a:spLocks noChangeShapeType="1"/>
            </p:cNvSpPr>
            <p:nvPr/>
          </p:nvSpPr>
          <p:spPr bwMode="auto">
            <a:xfrm>
              <a:off x="3679" y="2502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84"/>
            <p:cNvSpPr>
              <a:spLocks noChangeShapeType="1"/>
            </p:cNvSpPr>
            <p:nvPr/>
          </p:nvSpPr>
          <p:spPr bwMode="auto">
            <a:xfrm>
              <a:off x="4231" y="2223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85"/>
            <p:cNvSpPr>
              <a:spLocks noChangeShapeType="1"/>
            </p:cNvSpPr>
            <p:nvPr/>
          </p:nvSpPr>
          <p:spPr bwMode="auto">
            <a:xfrm>
              <a:off x="4508" y="2212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86"/>
            <p:cNvSpPr>
              <a:spLocks noChangeShapeType="1"/>
            </p:cNvSpPr>
            <p:nvPr/>
          </p:nvSpPr>
          <p:spPr bwMode="auto">
            <a:xfrm>
              <a:off x="3955" y="2212"/>
              <a:ext cx="1" cy="5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87"/>
            <p:cNvSpPr>
              <a:spLocks noChangeShapeType="1"/>
            </p:cNvSpPr>
            <p:nvPr/>
          </p:nvSpPr>
          <p:spPr bwMode="auto">
            <a:xfrm flipH="1" flipV="1">
              <a:off x="3506" y="2026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Rectangle 88"/>
            <p:cNvSpPr>
              <a:spLocks noChangeArrowheads="1"/>
            </p:cNvSpPr>
            <p:nvPr/>
          </p:nvSpPr>
          <p:spPr bwMode="auto">
            <a:xfrm>
              <a:off x="3552" y="1875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B</a:t>
              </a:r>
              <a:endParaRPr lang="en-US" altLang="en-US"/>
            </a:p>
          </p:txBody>
        </p:sp>
        <p:sp>
          <p:nvSpPr>
            <p:cNvPr id="27669" name="Rectangle 89"/>
            <p:cNvSpPr>
              <a:spLocks noChangeArrowheads="1"/>
            </p:cNvSpPr>
            <p:nvPr/>
          </p:nvSpPr>
          <p:spPr bwMode="auto">
            <a:xfrm>
              <a:off x="3368" y="2049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27670" name="Rectangle 90"/>
            <p:cNvSpPr>
              <a:spLocks noChangeArrowheads="1"/>
            </p:cNvSpPr>
            <p:nvPr/>
          </p:nvSpPr>
          <p:spPr bwMode="auto">
            <a:xfrm>
              <a:off x="3540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1" name="Rectangle 91"/>
            <p:cNvSpPr>
              <a:spLocks noChangeArrowheads="1"/>
            </p:cNvSpPr>
            <p:nvPr/>
          </p:nvSpPr>
          <p:spPr bwMode="auto">
            <a:xfrm>
              <a:off x="3540" y="25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72" name="Rectangle 92"/>
            <p:cNvSpPr>
              <a:spLocks noChangeArrowheads="1"/>
            </p:cNvSpPr>
            <p:nvPr/>
          </p:nvSpPr>
          <p:spPr bwMode="auto">
            <a:xfrm>
              <a:off x="3702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/>
            </a:p>
          </p:txBody>
        </p:sp>
        <p:sp>
          <p:nvSpPr>
            <p:cNvPr id="27673" name="Rectangle 93"/>
            <p:cNvSpPr>
              <a:spLocks noChangeArrowheads="1"/>
            </p:cNvSpPr>
            <p:nvPr/>
          </p:nvSpPr>
          <p:spPr bwMode="auto">
            <a:xfrm>
              <a:off x="3978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01</a:t>
              </a:r>
              <a:endParaRPr lang="en-US" altLang="en-US"/>
            </a:p>
          </p:txBody>
        </p:sp>
        <p:sp>
          <p:nvSpPr>
            <p:cNvPr id="27674" name="Rectangle 94"/>
            <p:cNvSpPr>
              <a:spLocks noChangeArrowheads="1"/>
            </p:cNvSpPr>
            <p:nvPr/>
          </p:nvSpPr>
          <p:spPr bwMode="auto">
            <a:xfrm>
              <a:off x="4266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11</a:t>
              </a:r>
              <a:endParaRPr lang="en-US" altLang="en-US"/>
            </a:p>
          </p:txBody>
        </p:sp>
        <p:sp>
          <p:nvSpPr>
            <p:cNvPr id="27675" name="Rectangle 95"/>
            <p:cNvSpPr>
              <a:spLocks noChangeArrowheads="1"/>
            </p:cNvSpPr>
            <p:nvPr/>
          </p:nvSpPr>
          <p:spPr bwMode="auto">
            <a:xfrm>
              <a:off x="4531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 altLang="en-US"/>
            </a:p>
          </p:txBody>
        </p:sp>
        <p:sp>
          <p:nvSpPr>
            <p:cNvPr id="27676" name="Rectangle 96"/>
            <p:cNvSpPr>
              <a:spLocks noChangeArrowheads="1"/>
            </p:cNvSpPr>
            <p:nvPr/>
          </p:nvSpPr>
          <p:spPr bwMode="auto">
            <a:xfrm>
              <a:off x="3771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7" name="Rectangle 97"/>
            <p:cNvSpPr>
              <a:spLocks noChangeArrowheads="1"/>
            </p:cNvSpPr>
            <p:nvPr/>
          </p:nvSpPr>
          <p:spPr bwMode="auto">
            <a:xfrm>
              <a:off x="3782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8" name="Rectangle 98"/>
            <p:cNvSpPr>
              <a:spLocks noChangeArrowheads="1"/>
            </p:cNvSpPr>
            <p:nvPr/>
          </p:nvSpPr>
          <p:spPr bwMode="auto">
            <a:xfrm>
              <a:off x="4036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9" name="Rectangle 99"/>
            <p:cNvSpPr>
              <a:spLocks noChangeArrowheads="1"/>
            </p:cNvSpPr>
            <p:nvPr/>
          </p:nvSpPr>
          <p:spPr bwMode="auto">
            <a:xfrm>
              <a:off x="4036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80" name="Rectangle 100"/>
            <p:cNvSpPr>
              <a:spLocks noChangeArrowheads="1"/>
            </p:cNvSpPr>
            <p:nvPr/>
          </p:nvSpPr>
          <p:spPr bwMode="auto">
            <a:xfrm>
              <a:off x="4588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81" name="Rectangle 101"/>
            <p:cNvSpPr>
              <a:spLocks noChangeArrowheads="1"/>
            </p:cNvSpPr>
            <p:nvPr/>
          </p:nvSpPr>
          <p:spPr bwMode="auto">
            <a:xfrm>
              <a:off x="4588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82" name="Rectangle 102"/>
            <p:cNvSpPr>
              <a:spLocks noChangeArrowheads="1"/>
            </p:cNvSpPr>
            <p:nvPr/>
          </p:nvSpPr>
          <p:spPr bwMode="auto">
            <a:xfrm>
              <a:off x="4312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83" name="Rectangle 103"/>
            <p:cNvSpPr>
              <a:spLocks noChangeArrowheads="1"/>
            </p:cNvSpPr>
            <p:nvPr/>
          </p:nvSpPr>
          <p:spPr bwMode="auto">
            <a:xfrm>
              <a:off x="4323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</p:grpSp>
      <p:sp>
        <p:nvSpPr>
          <p:cNvPr id="1635432" name="Rectangle 104"/>
          <p:cNvSpPr>
            <a:spLocks noChangeArrowheads="1"/>
          </p:cNvSpPr>
          <p:nvPr/>
        </p:nvSpPr>
        <p:spPr bwMode="auto">
          <a:xfrm>
            <a:off x="6835775" y="3295650"/>
            <a:ext cx="182563" cy="7747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5433" name="Rectangle 105"/>
          <p:cNvSpPr>
            <a:spLocks noChangeArrowheads="1"/>
          </p:cNvSpPr>
          <p:nvPr/>
        </p:nvSpPr>
        <p:spPr bwMode="auto">
          <a:xfrm>
            <a:off x="6380163" y="3794125"/>
            <a:ext cx="674687" cy="239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5434" name="Rectangle 106"/>
          <p:cNvSpPr>
            <a:spLocks noChangeArrowheads="1"/>
          </p:cNvSpPr>
          <p:nvPr/>
        </p:nvSpPr>
        <p:spPr bwMode="auto">
          <a:xfrm>
            <a:off x="6781800" y="3757613"/>
            <a:ext cx="657225" cy="3492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5435" name="Rectangle 107"/>
          <p:cNvSpPr>
            <a:spLocks noChangeArrowheads="1"/>
          </p:cNvSpPr>
          <p:nvPr/>
        </p:nvSpPr>
        <p:spPr bwMode="auto">
          <a:xfrm>
            <a:off x="4643438" y="1738313"/>
            <a:ext cx="1444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en-US"/>
          </a:p>
        </p:txBody>
      </p:sp>
      <p:sp>
        <p:nvSpPr>
          <p:cNvPr id="1635436" name="Rectangle 108"/>
          <p:cNvSpPr>
            <a:spLocks noChangeArrowheads="1"/>
          </p:cNvSpPr>
          <p:nvPr/>
        </p:nvSpPr>
        <p:spPr bwMode="auto">
          <a:xfrm>
            <a:off x="4716463" y="3565525"/>
            <a:ext cx="3238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CO</a:t>
            </a:r>
            <a:endParaRPr lang="en-US" altLang="en-US"/>
          </a:p>
        </p:txBody>
      </p:sp>
      <p:pic>
        <p:nvPicPr>
          <p:cNvPr id="1635442" name="Picture 1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1888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3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432" grpId="0" animBg="1"/>
      <p:bldP spid="1635433" grpId="0" animBg="1"/>
      <p:bldP spid="1635434" grpId="0" animBg="1"/>
      <p:bldP spid="1635435" grpId="0"/>
      <p:bldP spid="16354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89B4C46-7ECC-498D-8118-23DA58C9B335}" type="slidenum">
              <a:rPr lang="en-US">
                <a:latin typeface="+mn-lt"/>
              </a:rPr>
              <a:pPr defTabSz="820738">
                <a:defRPr/>
              </a:pPr>
              <a:t>26</a:t>
            </a:fld>
            <a:endParaRPr lang="en-US">
              <a:latin typeface="+mn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z="3600" smtClean="0"/>
              <a:t>Full Adder Using 2 Half Adders</a:t>
            </a:r>
          </a:p>
        </p:txBody>
      </p:sp>
      <p:sp>
        <p:nvSpPr>
          <p:cNvPr id="1646595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 full adder can also be realized with two half adders and an OR gate, since 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i+1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can also be expressed as: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i+1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= A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B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+ (Ai 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  <a:sym typeface="Symbol" pitchFamily="18" charset="2"/>
              </a:rPr>
              <a:t>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B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)C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endParaRPr lang="en-US" altLang="en-US" sz="2000" b="0">
              <a:solidFill>
                <a:srgbClr val="0000FF"/>
              </a:solidFill>
              <a:latin typeface="Arial" pitchFamily="34" charset="0"/>
              <a:cs typeface="Zar" pitchFamily="2" charset="-78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and S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= (A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  <a:sym typeface="Symbol" pitchFamily="18" charset="2"/>
              </a:rPr>
              <a:t>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B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) 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  <a:sym typeface="Symbol" pitchFamily="18" charset="2"/>
              </a:rPr>
              <a:t>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228600" y="3984625"/>
            <a:ext cx="8763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46597" name="Text Box 5"/>
          <p:cNvSpPr txBox="1">
            <a:spLocks noChangeArrowheads="1"/>
          </p:cNvSpPr>
          <p:nvPr/>
        </p:nvSpPr>
        <p:spPr bwMode="auto">
          <a:xfrm>
            <a:off x="304800" y="4357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304800" y="4738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9" name="Text Box 7"/>
          <p:cNvSpPr txBox="1">
            <a:spLocks noChangeArrowheads="1"/>
          </p:cNvSpPr>
          <p:nvPr/>
        </p:nvSpPr>
        <p:spPr bwMode="auto">
          <a:xfrm>
            <a:off x="304800" y="6172200"/>
            <a:ext cx="4572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600" name="Text Box 8"/>
          <p:cNvSpPr txBox="1">
            <a:spLocks noChangeArrowheads="1"/>
          </p:cNvSpPr>
          <p:nvPr/>
        </p:nvSpPr>
        <p:spPr bwMode="auto">
          <a:xfrm>
            <a:off x="8382000" y="57150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i+1</a:t>
            </a:r>
          </a:p>
        </p:txBody>
      </p:sp>
      <p:sp>
        <p:nvSpPr>
          <p:cNvPr id="1646601" name="Text Box 9"/>
          <p:cNvSpPr txBox="1">
            <a:spLocks noChangeArrowheads="1"/>
          </p:cNvSpPr>
          <p:nvPr/>
        </p:nvSpPr>
        <p:spPr bwMode="auto">
          <a:xfrm>
            <a:off x="8382000" y="47244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6048375" y="2357438"/>
            <a:ext cx="2238375" cy="1484312"/>
            <a:chOff x="3368" y="1875"/>
            <a:chExt cx="1410" cy="935"/>
          </a:xfrm>
        </p:grpSpPr>
        <p:sp>
          <p:nvSpPr>
            <p:cNvPr id="28684" name="Rectangle 82"/>
            <p:cNvSpPr>
              <a:spLocks noChangeArrowheads="1"/>
            </p:cNvSpPr>
            <p:nvPr/>
          </p:nvSpPr>
          <p:spPr bwMode="auto">
            <a:xfrm>
              <a:off x="3685" y="2218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5" name="Line 83"/>
            <p:cNvSpPr>
              <a:spLocks noChangeShapeType="1"/>
            </p:cNvSpPr>
            <p:nvPr/>
          </p:nvSpPr>
          <p:spPr bwMode="auto">
            <a:xfrm>
              <a:off x="3679" y="2502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84"/>
            <p:cNvSpPr>
              <a:spLocks noChangeShapeType="1"/>
            </p:cNvSpPr>
            <p:nvPr/>
          </p:nvSpPr>
          <p:spPr bwMode="auto">
            <a:xfrm>
              <a:off x="4231" y="2223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85"/>
            <p:cNvSpPr>
              <a:spLocks noChangeShapeType="1"/>
            </p:cNvSpPr>
            <p:nvPr/>
          </p:nvSpPr>
          <p:spPr bwMode="auto">
            <a:xfrm>
              <a:off x="4508" y="2212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86"/>
            <p:cNvSpPr>
              <a:spLocks noChangeShapeType="1"/>
            </p:cNvSpPr>
            <p:nvPr/>
          </p:nvSpPr>
          <p:spPr bwMode="auto">
            <a:xfrm>
              <a:off x="3955" y="2212"/>
              <a:ext cx="1" cy="5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87"/>
            <p:cNvSpPr>
              <a:spLocks noChangeShapeType="1"/>
            </p:cNvSpPr>
            <p:nvPr/>
          </p:nvSpPr>
          <p:spPr bwMode="auto">
            <a:xfrm flipH="1" flipV="1">
              <a:off x="3506" y="2026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Rectangle 88"/>
            <p:cNvSpPr>
              <a:spLocks noChangeArrowheads="1"/>
            </p:cNvSpPr>
            <p:nvPr/>
          </p:nvSpPr>
          <p:spPr bwMode="auto">
            <a:xfrm>
              <a:off x="3552" y="1875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B</a:t>
              </a:r>
              <a:endParaRPr lang="en-US" altLang="en-US"/>
            </a:p>
          </p:txBody>
        </p:sp>
        <p:sp>
          <p:nvSpPr>
            <p:cNvPr id="28691" name="Rectangle 89"/>
            <p:cNvSpPr>
              <a:spLocks noChangeArrowheads="1"/>
            </p:cNvSpPr>
            <p:nvPr/>
          </p:nvSpPr>
          <p:spPr bwMode="auto">
            <a:xfrm>
              <a:off x="3368" y="2049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28692" name="Rectangle 90"/>
            <p:cNvSpPr>
              <a:spLocks noChangeArrowheads="1"/>
            </p:cNvSpPr>
            <p:nvPr/>
          </p:nvSpPr>
          <p:spPr bwMode="auto">
            <a:xfrm>
              <a:off x="3540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693" name="Rectangle 91"/>
            <p:cNvSpPr>
              <a:spLocks noChangeArrowheads="1"/>
            </p:cNvSpPr>
            <p:nvPr/>
          </p:nvSpPr>
          <p:spPr bwMode="auto">
            <a:xfrm>
              <a:off x="3540" y="25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694" name="Rectangle 92"/>
            <p:cNvSpPr>
              <a:spLocks noChangeArrowheads="1"/>
            </p:cNvSpPr>
            <p:nvPr/>
          </p:nvSpPr>
          <p:spPr bwMode="auto">
            <a:xfrm>
              <a:off x="3702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/>
            </a:p>
          </p:txBody>
        </p:sp>
        <p:sp>
          <p:nvSpPr>
            <p:cNvPr id="28695" name="Rectangle 93"/>
            <p:cNvSpPr>
              <a:spLocks noChangeArrowheads="1"/>
            </p:cNvSpPr>
            <p:nvPr/>
          </p:nvSpPr>
          <p:spPr bwMode="auto">
            <a:xfrm>
              <a:off x="3978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01</a:t>
              </a:r>
              <a:endParaRPr lang="en-US" altLang="en-US"/>
            </a:p>
          </p:txBody>
        </p:sp>
        <p:sp>
          <p:nvSpPr>
            <p:cNvPr id="28696" name="Rectangle 94"/>
            <p:cNvSpPr>
              <a:spLocks noChangeArrowheads="1"/>
            </p:cNvSpPr>
            <p:nvPr/>
          </p:nvSpPr>
          <p:spPr bwMode="auto">
            <a:xfrm>
              <a:off x="4266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11</a:t>
              </a:r>
              <a:endParaRPr lang="en-US" altLang="en-US"/>
            </a:p>
          </p:txBody>
        </p:sp>
        <p:sp>
          <p:nvSpPr>
            <p:cNvPr id="28697" name="Rectangle 95"/>
            <p:cNvSpPr>
              <a:spLocks noChangeArrowheads="1"/>
            </p:cNvSpPr>
            <p:nvPr/>
          </p:nvSpPr>
          <p:spPr bwMode="auto">
            <a:xfrm>
              <a:off x="4531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 altLang="en-US"/>
            </a:p>
          </p:txBody>
        </p:sp>
        <p:sp>
          <p:nvSpPr>
            <p:cNvPr id="28698" name="Rectangle 96"/>
            <p:cNvSpPr>
              <a:spLocks noChangeArrowheads="1"/>
            </p:cNvSpPr>
            <p:nvPr/>
          </p:nvSpPr>
          <p:spPr bwMode="auto">
            <a:xfrm>
              <a:off x="3771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699" name="Rectangle 97"/>
            <p:cNvSpPr>
              <a:spLocks noChangeArrowheads="1"/>
            </p:cNvSpPr>
            <p:nvPr/>
          </p:nvSpPr>
          <p:spPr bwMode="auto">
            <a:xfrm>
              <a:off x="3782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700" name="Rectangle 98"/>
            <p:cNvSpPr>
              <a:spLocks noChangeArrowheads="1"/>
            </p:cNvSpPr>
            <p:nvPr/>
          </p:nvSpPr>
          <p:spPr bwMode="auto">
            <a:xfrm>
              <a:off x="4036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701" name="Rectangle 99"/>
            <p:cNvSpPr>
              <a:spLocks noChangeArrowheads="1"/>
            </p:cNvSpPr>
            <p:nvPr/>
          </p:nvSpPr>
          <p:spPr bwMode="auto">
            <a:xfrm>
              <a:off x="4036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702" name="Rectangle 100"/>
            <p:cNvSpPr>
              <a:spLocks noChangeArrowheads="1"/>
            </p:cNvSpPr>
            <p:nvPr/>
          </p:nvSpPr>
          <p:spPr bwMode="auto">
            <a:xfrm>
              <a:off x="4588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703" name="Rectangle 101"/>
            <p:cNvSpPr>
              <a:spLocks noChangeArrowheads="1"/>
            </p:cNvSpPr>
            <p:nvPr/>
          </p:nvSpPr>
          <p:spPr bwMode="auto">
            <a:xfrm>
              <a:off x="4588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704" name="Rectangle 102"/>
            <p:cNvSpPr>
              <a:spLocks noChangeArrowheads="1"/>
            </p:cNvSpPr>
            <p:nvPr/>
          </p:nvSpPr>
          <p:spPr bwMode="auto">
            <a:xfrm>
              <a:off x="4312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705" name="Rectangle 103"/>
            <p:cNvSpPr>
              <a:spLocks noChangeArrowheads="1"/>
            </p:cNvSpPr>
            <p:nvPr/>
          </p:nvSpPr>
          <p:spPr bwMode="auto">
            <a:xfrm>
              <a:off x="4323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F4CDB8F-B488-41C2-9B3F-38AD58B9CC62}" type="slidenum">
              <a:rPr lang="en-US">
                <a:latin typeface="+mn-lt"/>
              </a:rPr>
              <a:pPr defTabSz="820738">
                <a:defRPr/>
              </a:pPr>
              <a:t>27</a:t>
            </a:fld>
            <a:endParaRPr lang="en-US">
              <a:latin typeface="+mn-lt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en-US" sz="3600" smtClean="0"/>
              <a:t>Example: 4-bit Ripple Carry Adder</a:t>
            </a:r>
          </a:p>
        </p:txBody>
      </p:sp>
      <p:pic>
        <p:nvPicPr>
          <p:cNvPr id="2970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1638404" name="Rectangle 4"/>
          <p:cNvSpPr>
            <a:spLocks noChangeArrowheads="1"/>
          </p:cNvSpPr>
          <p:nvPr/>
        </p:nvSpPr>
        <p:spPr bwMode="auto">
          <a:xfrm>
            <a:off x="2743200" y="1612900"/>
            <a:ext cx="3276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C</a:t>
            </a:r>
            <a:r>
              <a:rPr lang="en-US" sz="20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C3  C2  C1  C0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A3  A2  A1  A0 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+B3  B2  B1  B0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--------------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</a:t>
            </a: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S3  S2  S1  S0         </a:t>
            </a: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24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1371600"/>
            <a:ext cx="3200400" cy="4508500"/>
            <a:chOff x="2976" y="1000"/>
            <a:chExt cx="2016" cy="2840"/>
          </a:xfrm>
        </p:grpSpPr>
        <p:sp>
          <p:nvSpPr>
            <p:cNvPr id="29715" name="Rectangle 6"/>
            <p:cNvSpPr>
              <a:spLocks noChangeArrowheads="1"/>
            </p:cNvSpPr>
            <p:nvPr/>
          </p:nvSpPr>
          <p:spPr bwMode="auto">
            <a:xfrm>
              <a:off x="3216" y="1152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6" name="Freeform 7"/>
            <p:cNvSpPr>
              <a:spLocks/>
            </p:cNvSpPr>
            <p:nvPr/>
          </p:nvSpPr>
          <p:spPr bwMode="auto">
            <a:xfrm>
              <a:off x="2976" y="1000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Rectangle 8"/>
            <p:cNvSpPr>
              <a:spLocks noChangeArrowheads="1"/>
            </p:cNvSpPr>
            <p:nvPr/>
          </p:nvSpPr>
          <p:spPr bwMode="auto">
            <a:xfrm>
              <a:off x="40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91000" y="1384300"/>
            <a:ext cx="1828800" cy="4495800"/>
            <a:chOff x="2640" y="1008"/>
            <a:chExt cx="1152" cy="2832"/>
          </a:xfrm>
        </p:grpSpPr>
        <p:sp>
          <p:nvSpPr>
            <p:cNvPr id="29712" name="Rectangle 10"/>
            <p:cNvSpPr>
              <a:spLocks noChangeArrowheads="1"/>
            </p:cNvSpPr>
            <p:nvPr/>
          </p:nvSpPr>
          <p:spPr bwMode="auto">
            <a:xfrm>
              <a:off x="288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3" name="Freeform 11"/>
            <p:cNvSpPr>
              <a:spLocks/>
            </p:cNvSpPr>
            <p:nvPr/>
          </p:nvSpPr>
          <p:spPr bwMode="auto">
            <a:xfrm>
              <a:off x="264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Rectangle 12"/>
            <p:cNvSpPr>
              <a:spLocks noChangeArrowheads="1"/>
            </p:cNvSpPr>
            <p:nvPr/>
          </p:nvSpPr>
          <p:spPr bwMode="auto">
            <a:xfrm>
              <a:off x="28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1384300"/>
            <a:ext cx="1752600" cy="4495800"/>
            <a:chOff x="1728" y="1008"/>
            <a:chExt cx="1104" cy="2832"/>
          </a:xfrm>
        </p:grpSpPr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2544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0" name="Freeform 15"/>
            <p:cNvSpPr>
              <a:spLocks/>
            </p:cNvSpPr>
            <p:nvPr/>
          </p:nvSpPr>
          <p:spPr bwMode="auto">
            <a:xfrm>
              <a:off x="2304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17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14400" y="1384300"/>
            <a:ext cx="3048000" cy="4495800"/>
            <a:chOff x="528" y="1008"/>
            <a:chExt cx="1920" cy="2832"/>
          </a:xfrm>
        </p:grpSpPr>
        <p:sp>
          <p:nvSpPr>
            <p:cNvPr id="29706" name="Rectangle 18"/>
            <p:cNvSpPr>
              <a:spLocks noChangeArrowheads="1"/>
            </p:cNvSpPr>
            <p:nvPr/>
          </p:nvSpPr>
          <p:spPr bwMode="auto">
            <a:xfrm>
              <a:off x="216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7" name="Freeform 19"/>
            <p:cNvSpPr>
              <a:spLocks/>
            </p:cNvSpPr>
            <p:nvPr/>
          </p:nvSpPr>
          <p:spPr bwMode="auto">
            <a:xfrm>
              <a:off x="192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Rectangle 20"/>
            <p:cNvSpPr>
              <a:spLocks noChangeArrowheads="1"/>
            </p:cNvSpPr>
            <p:nvPr/>
          </p:nvSpPr>
          <p:spPr bwMode="auto">
            <a:xfrm>
              <a:off x="5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DC84DB2-7015-40B1-9FCF-7F8A7A814E76}" type="slidenum">
              <a:rPr lang="en-US">
                <a:latin typeface="+mn-lt"/>
              </a:rPr>
              <a:pPr defTabSz="820738">
                <a:defRPr/>
              </a:pPr>
              <a:t>28</a:t>
            </a:fld>
            <a:endParaRPr lang="en-US">
              <a:latin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Delay Analysis of RCA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985838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400" smtClean="0"/>
              <a:t>Carry out of a single stage can be implemented in 2 gate delays after CI is ready.</a:t>
            </a:r>
          </a:p>
        </p:txBody>
      </p:sp>
      <p:pic>
        <p:nvPicPr>
          <p:cNvPr id="3072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0695" name="Rectangle 7"/>
          <p:cNvSpPr>
            <a:spLocks noChangeArrowheads="1"/>
          </p:cNvSpPr>
          <p:nvPr/>
        </p:nvSpPr>
        <p:spPr bwMode="auto">
          <a:xfrm>
            <a:off x="755650" y="3284538"/>
            <a:ext cx="77724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For a 16 bit adder, the 16th bit carry is generated after about 16 * 2 = 32 gate delays.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The sum bit takes one additional gate delay to generate the sum of the 16th bit after 15th bit carry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0">
                <a:latin typeface="Arial" pitchFamily="34" charset="0"/>
                <a:cs typeface="Zar" pitchFamily="2" charset="-78"/>
              </a:rPr>
              <a:t>~ 15 * 2 + 1 = 31 gate delays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Takes too long - need to find FASTER adders!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5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05F15CA-4CBB-44B5-BC17-0990C8172BCF}" type="slidenum">
              <a:rPr lang="en-US">
                <a:latin typeface="+mn-lt"/>
              </a:rPr>
              <a:pPr defTabSz="820738">
                <a:defRPr/>
              </a:pPr>
              <a:t>29</a:t>
            </a:fld>
            <a:endParaRPr lang="en-US">
              <a:latin typeface="+mn-lt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Delay Analysis of RCA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54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3600" smtClean="0"/>
          </a:p>
        </p:txBody>
      </p:sp>
      <p:grpSp>
        <p:nvGrpSpPr>
          <p:cNvPr id="31749" name="Group 182"/>
          <p:cNvGrpSpPr>
            <a:grpSpLocks/>
          </p:cNvGrpSpPr>
          <p:nvPr/>
        </p:nvGrpSpPr>
        <p:grpSpPr bwMode="auto">
          <a:xfrm>
            <a:off x="596900" y="1549400"/>
            <a:ext cx="5741988" cy="1322388"/>
            <a:chOff x="376" y="976"/>
            <a:chExt cx="3617" cy="833"/>
          </a:xfrm>
        </p:grpSpPr>
        <p:sp>
          <p:nvSpPr>
            <p:cNvPr id="31905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6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7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8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9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0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1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2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3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4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5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6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7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8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9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0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1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2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3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4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5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6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7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8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9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0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1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2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33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 sz="2800"/>
            </a:p>
          </p:txBody>
        </p:sp>
        <p:sp>
          <p:nvSpPr>
            <p:cNvPr id="31934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5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 sz="2800"/>
            </a:p>
          </p:txBody>
        </p:sp>
        <p:sp>
          <p:nvSpPr>
            <p:cNvPr id="31936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7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38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 sz="2800"/>
            </a:p>
          </p:txBody>
        </p:sp>
        <p:sp>
          <p:nvSpPr>
            <p:cNvPr id="31939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0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 sz="2800"/>
            </a:p>
          </p:txBody>
        </p:sp>
        <p:sp>
          <p:nvSpPr>
            <p:cNvPr id="31941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2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43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44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 sz="2800"/>
            </a:p>
          </p:txBody>
        </p:sp>
        <p:sp>
          <p:nvSpPr>
            <p:cNvPr id="31945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6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7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8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9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0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1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2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3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4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5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6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CO</a:t>
              </a:r>
              <a:endParaRPr lang="en-US" altLang="en-US" sz="2800"/>
            </a:p>
          </p:txBody>
        </p:sp>
        <p:sp>
          <p:nvSpPr>
            <p:cNvPr id="31957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58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59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60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61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2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</a:t>
              </a:r>
              <a:endParaRPr lang="en-US" altLang="en-US" sz="2800"/>
            </a:p>
          </p:txBody>
        </p:sp>
        <p:sp>
          <p:nvSpPr>
            <p:cNvPr id="31962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  <a:endParaRPr lang="en-US" altLang="en-US" sz="2800"/>
            </a:p>
          </p:txBody>
        </p:sp>
        <p:sp>
          <p:nvSpPr>
            <p:cNvPr id="31963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  <a:endParaRPr lang="en-US" altLang="en-US" sz="2800"/>
            </a:p>
          </p:txBody>
        </p:sp>
        <p:sp>
          <p:nvSpPr>
            <p:cNvPr id="31964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33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@N+1</a:t>
              </a:r>
              <a:endParaRPr lang="en-US" altLang="en-US" sz="2800"/>
            </a:p>
          </p:txBody>
        </p:sp>
        <p:sp>
          <p:nvSpPr>
            <p:cNvPr id="31965" name="Rectangle 64"/>
            <p:cNvSpPr>
              <a:spLocks noChangeArrowheads="1"/>
            </p:cNvSpPr>
            <p:nvPr/>
          </p:nvSpPr>
          <p:spPr bwMode="auto">
            <a:xfrm>
              <a:off x="3656" y="1455"/>
              <a:ext cx="33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@N+2</a:t>
              </a:r>
              <a:endParaRPr lang="en-US" altLang="en-US" sz="2800"/>
            </a:p>
          </p:txBody>
        </p:sp>
        <p:sp>
          <p:nvSpPr>
            <p:cNvPr id="31966" name="Rectangle 65"/>
            <p:cNvSpPr>
              <a:spLocks noChangeArrowheads="1"/>
            </p:cNvSpPr>
            <p:nvPr/>
          </p:nvSpPr>
          <p:spPr bwMode="auto">
            <a:xfrm>
              <a:off x="376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Arial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Arial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Arial" pitchFamily="34" charset="0"/>
                </a:rPr>
                <a:t>signal</a:t>
              </a:r>
            </a:p>
          </p:txBody>
        </p:sp>
        <p:sp>
          <p:nvSpPr>
            <p:cNvPr id="31967" name="Line 66"/>
            <p:cNvSpPr>
              <a:spLocks noChangeShapeType="1"/>
            </p:cNvSpPr>
            <p:nvPr/>
          </p:nvSpPr>
          <p:spPr bwMode="auto">
            <a:xfrm>
              <a:off x="1000" y="1296"/>
              <a:ext cx="480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4853" name="Rectangle 69"/>
          <p:cNvSpPr>
            <a:spLocks noChangeArrowheads="1"/>
          </p:cNvSpPr>
          <p:nvPr/>
        </p:nvSpPr>
        <p:spPr bwMode="auto">
          <a:xfrm>
            <a:off x="488950" y="4033838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4 stage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adder</a:t>
            </a:r>
          </a:p>
        </p:txBody>
      </p:sp>
      <p:grpSp>
        <p:nvGrpSpPr>
          <p:cNvPr id="3" name="Group 183"/>
          <p:cNvGrpSpPr>
            <a:grpSpLocks/>
          </p:cNvGrpSpPr>
          <p:nvPr/>
        </p:nvGrpSpPr>
        <p:grpSpPr bwMode="auto">
          <a:xfrm>
            <a:off x="1852613" y="3141663"/>
            <a:ext cx="1949450" cy="1062037"/>
            <a:chOff x="1675" y="2102"/>
            <a:chExt cx="1228" cy="669"/>
          </a:xfrm>
        </p:grpSpPr>
        <p:sp>
          <p:nvSpPr>
            <p:cNvPr id="31872" name="Rectangle 71"/>
            <p:cNvSpPr>
              <a:spLocks noChangeArrowheads="1"/>
            </p:cNvSpPr>
            <p:nvPr/>
          </p:nvSpPr>
          <p:spPr bwMode="auto">
            <a:xfrm>
              <a:off x="2017" y="2360"/>
              <a:ext cx="335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873" name="Group 72"/>
            <p:cNvGrpSpPr>
              <a:grpSpLocks/>
            </p:cNvGrpSpPr>
            <p:nvPr/>
          </p:nvGrpSpPr>
          <p:grpSpPr bwMode="auto">
            <a:xfrm>
              <a:off x="1675" y="2339"/>
              <a:ext cx="157" cy="176"/>
              <a:chOff x="1675" y="2339"/>
              <a:chExt cx="157" cy="176"/>
            </a:xfrm>
          </p:grpSpPr>
          <p:sp>
            <p:nvSpPr>
              <p:cNvPr id="31903" name="Rectangle 73"/>
              <p:cNvSpPr>
                <a:spLocks noChangeArrowheads="1"/>
              </p:cNvSpPr>
              <p:nvPr/>
            </p:nvSpPr>
            <p:spPr bwMode="auto">
              <a:xfrm>
                <a:off x="1675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904" name="Rectangle 74"/>
              <p:cNvSpPr>
                <a:spLocks noChangeArrowheads="1"/>
              </p:cNvSpPr>
              <p:nvPr/>
            </p:nvSpPr>
            <p:spPr bwMode="auto">
              <a:xfrm>
                <a:off x="1759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1874" name="Group 75"/>
            <p:cNvGrpSpPr>
              <a:grpSpLocks/>
            </p:cNvGrpSpPr>
            <p:nvPr/>
          </p:nvGrpSpPr>
          <p:grpSpPr bwMode="auto">
            <a:xfrm>
              <a:off x="1675" y="2548"/>
              <a:ext cx="143" cy="176"/>
              <a:chOff x="1675" y="2548"/>
              <a:chExt cx="143" cy="176"/>
            </a:xfrm>
          </p:grpSpPr>
          <p:sp>
            <p:nvSpPr>
              <p:cNvPr id="31901" name="Rectangle 76"/>
              <p:cNvSpPr>
                <a:spLocks noChangeArrowheads="1"/>
              </p:cNvSpPr>
              <p:nvPr/>
            </p:nvSpPr>
            <p:spPr bwMode="auto">
              <a:xfrm>
                <a:off x="1675" y="2548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902" name="Rectangle 77"/>
              <p:cNvSpPr>
                <a:spLocks noChangeArrowheads="1"/>
              </p:cNvSpPr>
              <p:nvPr/>
            </p:nvSpPr>
            <p:spPr bwMode="auto">
              <a:xfrm>
                <a:off x="1745" y="261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1875" name="Group 78"/>
            <p:cNvGrpSpPr>
              <a:grpSpLocks/>
            </p:cNvGrpSpPr>
            <p:nvPr/>
          </p:nvGrpSpPr>
          <p:grpSpPr bwMode="auto">
            <a:xfrm>
              <a:off x="1675" y="2102"/>
              <a:ext cx="143" cy="176"/>
              <a:chOff x="1675" y="2102"/>
              <a:chExt cx="143" cy="176"/>
            </a:xfrm>
          </p:grpSpPr>
          <p:sp>
            <p:nvSpPr>
              <p:cNvPr id="31899" name="Rectangle 79"/>
              <p:cNvSpPr>
                <a:spLocks noChangeArrowheads="1"/>
              </p:cNvSpPr>
              <p:nvPr/>
            </p:nvSpPr>
            <p:spPr bwMode="auto">
              <a:xfrm>
                <a:off x="1675" y="210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900" name="Rectangle 80"/>
              <p:cNvSpPr>
                <a:spLocks noChangeArrowheads="1"/>
              </p:cNvSpPr>
              <p:nvPr/>
            </p:nvSpPr>
            <p:spPr bwMode="auto">
              <a:xfrm>
                <a:off x="1745" y="217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1876" name="Group 81"/>
            <p:cNvGrpSpPr>
              <a:grpSpLocks/>
            </p:cNvGrpSpPr>
            <p:nvPr/>
          </p:nvGrpSpPr>
          <p:grpSpPr bwMode="auto">
            <a:xfrm>
              <a:off x="2540" y="2339"/>
              <a:ext cx="349" cy="176"/>
              <a:chOff x="2540" y="2339"/>
              <a:chExt cx="349" cy="176"/>
            </a:xfrm>
          </p:grpSpPr>
          <p:sp>
            <p:nvSpPr>
              <p:cNvPr id="31896" name="Rectangle 82"/>
              <p:cNvSpPr>
                <a:spLocks noChangeArrowheads="1"/>
              </p:cNvSpPr>
              <p:nvPr/>
            </p:nvSpPr>
            <p:spPr bwMode="auto">
              <a:xfrm>
                <a:off x="2540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97" name="Rectangle 83"/>
              <p:cNvSpPr>
                <a:spLocks noChangeArrowheads="1"/>
              </p:cNvSpPr>
              <p:nvPr/>
            </p:nvSpPr>
            <p:spPr bwMode="auto">
              <a:xfrm>
                <a:off x="2610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  <p:sp>
            <p:nvSpPr>
              <p:cNvPr id="31898" name="Rectangle 84"/>
              <p:cNvSpPr>
                <a:spLocks noChangeArrowheads="1"/>
              </p:cNvSpPr>
              <p:nvPr/>
            </p:nvSpPr>
            <p:spPr bwMode="auto">
              <a:xfrm>
                <a:off x="2651" y="233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@2 </a:t>
                </a:r>
                <a:endParaRPr lang="en-US" altLang="en-US" sz="2800"/>
              </a:p>
            </p:txBody>
          </p:sp>
        </p:grpSp>
        <p:grpSp>
          <p:nvGrpSpPr>
            <p:cNvPr id="31877" name="Group 92"/>
            <p:cNvGrpSpPr>
              <a:grpSpLocks/>
            </p:cNvGrpSpPr>
            <p:nvPr/>
          </p:nvGrpSpPr>
          <p:grpSpPr bwMode="auto">
            <a:xfrm>
              <a:off x="2540" y="2562"/>
              <a:ext cx="363" cy="176"/>
              <a:chOff x="2540" y="2562"/>
              <a:chExt cx="363" cy="176"/>
            </a:xfrm>
          </p:grpSpPr>
          <p:sp>
            <p:nvSpPr>
              <p:cNvPr id="31893" name="Rectangle 93"/>
              <p:cNvSpPr>
                <a:spLocks noChangeArrowheads="1"/>
              </p:cNvSpPr>
              <p:nvPr/>
            </p:nvSpPr>
            <p:spPr bwMode="auto">
              <a:xfrm>
                <a:off x="2540" y="256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94" name="Rectangle 94"/>
              <p:cNvSpPr>
                <a:spLocks noChangeArrowheads="1"/>
              </p:cNvSpPr>
              <p:nvPr/>
            </p:nvSpPr>
            <p:spPr bwMode="auto">
              <a:xfrm>
                <a:off x="2610" y="263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1895" name="Rectangle 95"/>
              <p:cNvSpPr>
                <a:spLocks noChangeArrowheads="1"/>
              </p:cNvSpPr>
              <p:nvPr/>
            </p:nvSpPr>
            <p:spPr bwMode="auto">
              <a:xfrm>
                <a:off x="2665" y="2562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1878" name="Rectangle 134"/>
            <p:cNvSpPr>
              <a:spLocks noChangeArrowheads="1"/>
            </p:cNvSpPr>
            <p:nvPr/>
          </p:nvSpPr>
          <p:spPr bwMode="auto">
            <a:xfrm>
              <a:off x="2135" y="245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 sz="2800"/>
            </a:p>
          </p:txBody>
        </p:sp>
        <p:pic>
          <p:nvPicPr>
            <p:cNvPr id="31879" name="Picture 1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" y="2283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80" name="Freeform 139"/>
            <p:cNvSpPr>
              <a:spLocks/>
            </p:cNvSpPr>
            <p:nvPr/>
          </p:nvSpPr>
          <p:spPr bwMode="auto">
            <a:xfrm>
              <a:off x="2149" y="2283"/>
              <a:ext cx="42" cy="42"/>
            </a:xfrm>
            <a:custGeom>
              <a:avLst/>
              <a:gdLst>
                <a:gd name="T0" fmla="*/ 14 w 42"/>
                <a:gd name="T1" fmla="*/ 42 h 42"/>
                <a:gd name="T2" fmla="*/ 14 w 42"/>
                <a:gd name="T3" fmla="*/ 14 h 42"/>
                <a:gd name="T4" fmla="*/ 0 w 42"/>
                <a:gd name="T5" fmla="*/ 0 h 42"/>
                <a:gd name="T6" fmla="*/ 14 w 42"/>
                <a:gd name="T7" fmla="*/ 0 h 42"/>
                <a:gd name="T8" fmla="*/ 28 w 42"/>
                <a:gd name="T9" fmla="*/ 0 h 42"/>
                <a:gd name="T10" fmla="*/ 42 w 42"/>
                <a:gd name="T11" fmla="*/ 0 h 42"/>
                <a:gd name="T12" fmla="*/ 28 w 42"/>
                <a:gd name="T13" fmla="*/ 14 h 42"/>
                <a:gd name="T14" fmla="*/ 28 w 42"/>
                <a:gd name="T15" fmla="*/ 42 h 42"/>
                <a:gd name="T16" fmla="*/ 14 w 42"/>
                <a:gd name="T17" fmla="*/ 42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14" y="42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28" y="14"/>
                  </a:lnTo>
                  <a:lnTo>
                    <a:pt x="28" y="42"/>
                  </a:lnTo>
                  <a:lnTo>
                    <a:pt x="14" y="4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881" name="Group 140"/>
            <p:cNvGrpSpPr>
              <a:grpSpLocks/>
            </p:cNvGrpSpPr>
            <p:nvPr/>
          </p:nvGrpSpPr>
          <p:grpSpPr bwMode="auto">
            <a:xfrm>
              <a:off x="1828" y="2409"/>
              <a:ext cx="154" cy="42"/>
              <a:chOff x="1828" y="2409"/>
              <a:chExt cx="154" cy="42"/>
            </a:xfrm>
          </p:grpSpPr>
          <p:sp>
            <p:nvSpPr>
              <p:cNvPr id="31891" name="Freeform 141"/>
              <p:cNvSpPr>
                <a:spLocks/>
              </p:cNvSpPr>
              <p:nvPr/>
            </p:nvSpPr>
            <p:spPr bwMode="auto">
              <a:xfrm>
                <a:off x="1940" y="2409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14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14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2" name="Line 142"/>
              <p:cNvSpPr>
                <a:spLocks noChangeShapeType="1"/>
              </p:cNvSpPr>
              <p:nvPr/>
            </p:nvSpPr>
            <p:spPr bwMode="auto">
              <a:xfrm flipH="1">
                <a:off x="1828" y="2423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82" name="Group 143"/>
            <p:cNvGrpSpPr>
              <a:grpSpLocks/>
            </p:cNvGrpSpPr>
            <p:nvPr/>
          </p:nvGrpSpPr>
          <p:grpSpPr bwMode="auto">
            <a:xfrm>
              <a:off x="1828" y="2618"/>
              <a:ext cx="154" cy="42"/>
              <a:chOff x="1828" y="2618"/>
              <a:chExt cx="154" cy="42"/>
            </a:xfrm>
          </p:grpSpPr>
          <p:sp>
            <p:nvSpPr>
              <p:cNvPr id="31889" name="Freeform 144"/>
              <p:cNvSpPr>
                <a:spLocks/>
              </p:cNvSpPr>
              <p:nvPr/>
            </p:nvSpPr>
            <p:spPr bwMode="auto">
              <a:xfrm>
                <a:off x="1940" y="2618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0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0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0" name="Line 145"/>
              <p:cNvSpPr>
                <a:spLocks noChangeShapeType="1"/>
              </p:cNvSpPr>
              <p:nvPr/>
            </p:nvSpPr>
            <p:spPr bwMode="auto">
              <a:xfrm flipH="1">
                <a:off x="1828" y="2632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83" name="Freeform 146"/>
            <p:cNvSpPr>
              <a:spLocks/>
            </p:cNvSpPr>
            <p:nvPr/>
          </p:nvSpPr>
          <p:spPr bwMode="auto">
            <a:xfrm>
              <a:off x="1814" y="2186"/>
              <a:ext cx="363" cy="125"/>
            </a:xfrm>
            <a:custGeom>
              <a:avLst/>
              <a:gdLst>
                <a:gd name="T0" fmla="*/ 0 w 363"/>
                <a:gd name="T1" fmla="*/ 0 h 125"/>
                <a:gd name="T2" fmla="*/ 363 w 363"/>
                <a:gd name="T3" fmla="*/ 0 h 125"/>
                <a:gd name="T4" fmla="*/ 363 w 363"/>
                <a:gd name="T5" fmla="*/ 125 h 125"/>
                <a:gd name="T6" fmla="*/ 0 60000 65536"/>
                <a:gd name="T7" fmla="*/ 0 60000 65536"/>
                <a:gd name="T8" fmla="*/ 0 60000 65536"/>
                <a:gd name="T9" fmla="*/ 0 w 363"/>
                <a:gd name="T10" fmla="*/ 0 h 125"/>
                <a:gd name="T11" fmla="*/ 363 w 363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25">
                  <a:moveTo>
                    <a:pt x="0" y="0"/>
                  </a:moveTo>
                  <a:lnTo>
                    <a:pt x="363" y="0"/>
                  </a:lnTo>
                  <a:lnTo>
                    <a:pt x="363" y="12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4" name="Freeform 147"/>
            <p:cNvSpPr>
              <a:spLocks/>
            </p:cNvSpPr>
            <p:nvPr/>
          </p:nvSpPr>
          <p:spPr bwMode="auto">
            <a:xfrm>
              <a:off x="2442" y="2423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0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0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5" name="Line 148"/>
            <p:cNvSpPr>
              <a:spLocks noChangeShapeType="1"/>
            </p:cNvSpPr>
            <p:nvPr/>
          </p:nvSpPr>
          <p:spPr bwMode="auto">
            <a:xfrm flipH="1">
              <a:off x="2345" y="2437"/>
              <a:ext cx="12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86" name="Picture 1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" y="2730"/>
              <a:ext cx="2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87" name="Freeform 150"/>
            <p:cNvSpPr>
              <a:spLocks/>
            </p:cNvSpPr>
            <p:nvPr/>
          </p:nvSpPr>
          <p:spPr bwMode="auto">
            <a:xfrm>
              <a:off x="2484" y="2730"/>
              <a:ext cx="42" cy="41"/>
            </a:xfrm>
            <a:custGeom>
              <a:avLst/>
              <a:gdLst>
                <a:gd name="T0" fmla="*/ 14 w 42"/>
                <a:gd name="T1" fmla="*/ 41 h 41"/>
                <a:gd name="T2" fmla="*/ 14 w 42"/>
                <a:gd name="T3" fmla="*/ 14 h 41"/>
                <a:gd name="T4" fmla="*/ 0 w 42"/>
                <a:gd name="T5" fmla="*/ 0 h 41"/>
                <a:gd name="T6" fmla="*/ 14 w 42"/>
                <a:gd name="T7" fmla="*/ 0 h 41"/>
                <a:gd name="T8" fmla="*/ 28 w 42"/>
                <a:gd name="T9" fmla="*/ 0 h 41"/>
                <a:gd name="T10" fmla="*/ 42 w 42"/>
                <a:gd name="T11" fmla="*/ 0 h 41"/>
                <a:gd name="T12" fmla="*/ 28 w 42"/>
                <a:gd name="T13" fmla="*/ 14 h 41"/>
                <a:gd name="T14" fmla="*/ 28 w 42"/>
                <a:gd name="T15" fmla="*/ 41 h 41"/>
                <a:gd name="T16" fmla="*/ 14 w 42"/>
                <a:gd name="T17" fmla="*/ 41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1"/>
                <a:gd name="T29" fmla="*/ 42 w 42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1">
                  <a:moveTo>
                    <a:pt x="14" y="41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28" y="14"/>
                  </a:lnTo>
                  <a:lnTo>
                    <a:pt x="28" y="41"/>
                  </a:lnTo>
                  <a:lnTo>
                    <a:pt x="14" y="41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8" name="Freeform 151"/>
            <p:cNvSpPr>
              <a:spLocks/>
            </p:cNvSpPr>
            <p:nvPr/>
          </p:nvSpPr>
          <p:spPr bwMode="auto">
            <a:xfrm>
              <a:off x="2345" y="2632"/>
              <a:ext cx="167" cy="126"/>
            </a:xfrm>
            <a:custGeom>
              <a:avLst/>
              <a:gdLst>
                <a:gd name="T0" fmla="*/ 0 w 167"/>
                <a:gd name="T1" fmla="*/ 0 h 126"/>
                <a:gd name="T2" fmla="*/ 167 w 167"/>
                <a:gd name="T3" fmla="*/ 0 h 126"/>
                <a:gd name="T4" fmla="*/ 167 w 167"/>
                <a:gd name="T5" fmla="*/ 126 h 126"/>
                <a:gd name="T6" fmla="*/ 0 60000 65536"/>
                <a:gd name="T7" fmla="*/ 0 60000 65536"/>
                <a:gd name="T8" fmla="*/ 0 60000 65536"/>
                <a:gd name="T9" fmla="*/ 0 w 167"/>
                <a:gd name="T10" fmla="*/ 0 h 126"/>
                <a:gd name="T11" fmla="*/ 167 w 167"/>
                <a:gd name="T12" fmla="*/ 126 h 1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" h="126">
                  <a:moveTo>
                    <a:pt x="0" y="0"/>
                  </a:moveTo>
                  <a:lnTo>
                    <a:pt x="167" y="0"/>
                  </a:lnTo>
                  <a:lnTo>
                    <a:pt x="167" y="12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84"/>
          <p:cNvGrpSpPr>
            <a:grpSpLocks/>
          </p:cNvGrpSpPr>
          <p:nvPr/>
        </p:nvGrpSpPr>
        <p:grpSpPr bwMode="auto">
          <a:xfrm>
            <a:off x="2406650" y="4225925"/>
            <a:ext cx="1927225" cy="709613"/>
            <a:chOff x="2024" y="2785"/>
            <a:chExt cx="1214" cy="447"/>
          </a:xfrm>
        </p:grpSpPr>
        <p:sp>
          <p:nvSpPr>
            <p:cNvPr id="31845" name="Rectangle 85"/>
            <p:cNvSpPr>
              <a:spLocks noChangeArrowheads="1"/>
            </p:cNvSpPr>
            <p:nvPr/>
          </p:nvSpPr>
          <p:spPr bwMode="auto">
            <a:xfrm>
              <a:off x="2352" y="2806"/>
              <a:ext cx="334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846" name="Group 86"/>
            <p:cNvGrpSpPr>
              <a:grpSpLocks/>
            </p:cNvGrpSpPr>
            <p:nvPr/>
          </p:nvGrpSpPr>
          <p:grpSpPr bwMode="auto">
            <a:xfrm>
              <a:off x="2024" y="2785"/>
              <a:ext cx="156" cy="176"/>
              <a:chOff x="2024" y="2785"/>
              <a:chExt cx="156" cy="176"/>
            </a:xfrm>
          </p:grpSpPr>
          <p:sp>
            <p:nvSpPr>
              <p:cNvPr id="31870" name="Rectangle 87"/>
              <p:cNvSpPr>
                <a:spLocks noChangeArrowheads="1"/>
              </p:cNvSpPr>
              <p:nvPr/>
            </p:nvSpPr>
            <p:spPr bwMode="auto">
              <a:xfrm>
                <a:off x="2024" y="278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871" name="Rectangle 88"/>
              <p:cNvSpPr>
                <a:spLocks noChangeArrowheads="1"/>
              </p:cNvSpPr>
              <p:nvPr/>
            </p:nvSpPr>
            <p:spPr bwMode="auto">
              <a:xfrm>
                <a:off x="2107" y="285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1847" name="Group 89"/>
            <p:cNvGrpSpPr>
              <a:grpSpLocks/>
            </p:cNvGrpSpPr>
            <p:nvPr/>
          </p:nvGrpSpPr>
          <p:grpSpPr bwMode="auto">
            <a:xfrm>
              <a:off x="2024" y="2980"/>
              <a:ext cx="142" cy="176"/>
              <a:chOff x="2024" y="2980"/>
              <a:chExt cx="142" cy="176"/>
            </a:xfrm>
          </p:grpSpPr>
          <p:sp>
            <p:nvSpPr>
              <p:cNvPr id="31868" name="Rectangle 90"/>
              <p:cNvSpPr>
                <a:spLocks noChangeArrowheads="1"/>
              </p:cNvSpPr>
              <p:nvPr/>
            </p:nvSpPr>
            <p:spPr bwMode="auto">
              <a:xfrm>
                <a:off x="2024" y="298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869" name="Rectangle 91"/>
              <p:cNvSpPr>
                <a:spLocks noChangeArrowheads="1"/>
              </p:cNvSpPr>
              <p:nvPr/>
            </p:nvSpPr>
            <p:spPr bwMode="auto">
              <a:xfrm>
                <a:off x="2093" y="3050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1848" name="Group 96"/>
            <p:cNvGrpSpPr>
              <a:grpSpLocks/>
            </p:cNvGrpSpPr>
            <p:nvPr/>
          </p:nvGrpSpPr>
          <p:grpSpPr bwMode="auto">
            <a:xfrm>
              <a:off x="2875" y="2799"/>
              <a:ext cx="349" cy="176"/>
              <a:chOff x="2875" y="2799"/>
              <a:chExt cx="349" cy="176"/>
            </a:xfrm>
          </p:grpSpPr>
          <p:sp>
            <p:nvSpPr>
              <p:cNvPr id="31865" name="Rectangle 97"/>
              <p:cNvSpPr>
                <a:spLocks noChangeArrowheads="1"/>
              </p:cNvSpPr>
              <p:nvPr/>
            </p:nvSpPr>
            <p:spPr bwMode="auto">
              <a:xfrm>
                <a:off x="2875" y="279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66" name="Rectangle 98"/>
              <p:cNvSpPr>
                <a:spLocks noChangeArrowheads="1"/>
              </p:cNvSpPr>
              <p:nvPr/>
            </p:nvSpPr>
            <p:spPr bwMode="auto">
              <a:xfrm>
                <a:off x="2944" y="286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1867" name="Rectangle 99"/>
              <p:cNvSpPr>
                <a:spLocks noChangeArrowheads="1"/>
              </p:cNvSpPr>
              <p:nvPr/>
            </p:nvSpPr>
            <p:spPr bwMode="auto">
              <a:xfrm>
                <a:off x="2986" y="279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1849" name="Group 107"/>
            <p:cNvGrpSpPr>
              <a:grpSpLocks/>
            </p:cNvGrpSpPr>
            <p:nvPr/>
          </p:nvGrpSpPr>
          <p:grpSpPr bwMode="auto">
            <a:xfrm>
              <a:off x="2875" y="3008"/>
              <a:ext cx="363" cy="176"/>
              <a:chOff x="2875" y="3008"/>
              <a:chExt cx="363" cy="176"/>
            </a:xfrm>
          </p:grpSpPr>
          <p:sp>
            <p:nvSpPr>
              <p:cNvPr id="31862" name="Rectangle 108"/>
              <p:cNvSpPr>
                <a:spLocks noChangeArrowheads="1"/>
              </p:cNvSpPr>
              <p:nvPr/>
            </p:nvSpPr>
            <p:spPr bwMode="auto">
              <a:xfrm>
                <a:off x="2875" y="3008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63" name="Rectangle 109"/>
              <p:cNvSpPr>
                <a:spLocks noChangeArrowheads="1"/>
              </p:cNvSpPr>
              <p:nvPr/>
            </p:nvSpPr>
            <p:spPr bwMode="auto">
              <a:xfrm>
                <a:off x="2944" y="307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1864" name="Rectangle 110"/>
              <p:cNvSpPr>
                <a:spLocks noChangeArrowheads="1"/>
              </p:cNvSpPr>
              <p:nvPr/>
            </p:nvSpPr>
            <p:spPr bwMode="auto">
              <a:xfrm>
                <a:off x="3000" y="3008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@5 </a:t>
                </a:r>
                <a:endParaRPr lang="en-US" altLang="en-US" sz="2800"/>
              </a:p>
            </p:txBody>
          </p:sp>
        </p:grpSp>
        <p:sp>
          <p:nvSpPr>
            <p:cNvPr id="31850" name="Rectangle 135"/>
            <p:cNvSpPr>
              <a:spLocks noChangeArrowheads="1"/>
            </p:cNvSpPr>
            <p:nvPr/>
          </p:nvSpPr>
          <p:spPr bwMode="auto">
            <a:xfrm>
              <a:off x="2470" y="289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 sz="2800"/>
            </a:p>
          </p:txBody>
        </p:sp>
        <p:sp>
          <p:nvSpPr>
            <p:cNvPr id="31851" name="Freeform 152"/>
            <p:cNvSpPr>
              <a:spLocks/>
            </p:cNvSpPr>
            <p:nvPr/>
          </p:nvSpPr>
          <p:spPr bwMode="auto">
            <a:xfrm>
              <a:off x="2777" y="2869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2" name="Line 153"/>
            <p:cNvSpPr>
              <a:spLocks noChangeShapeType="1"/>
            </p:cNvSpPr>
            <p:nvPr/>
          </p:nvSpPr>
          <p:spPr bwMode="auto">
            <a:xfrm flipH="1">
              <a:off x="2679" y="2883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53" name="Picture 1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2855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54" name="Freeform 155"/>
            <p:cNvSpPr>
              <a:spLocks/>
            </p:cNvSpPr>
            <p:nvPr/>
          </p:nvSpPr>
          <p:spPr bwMode="auto">
            <a:xfrm>
              <a:off x="2275" y="2855"/>
              <a:ext cx="42" cy="42"/>
            </a:xfrm>
            <a:custGeom>
              <a:avLst/>
              <a:gdLst>
                <a:gd name="T0" fmla="*/ 42 w 42"/>
                <a:gd name="T1" fmla="*/ 14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5" name="Line 156"/>
            <p:cNvSpPr>
              <a:spLocks noChangeShapeType="1"/>
            </p:cNvSpPr>
            <p:nvPr/>
          </p:nvSpPr>
          <p:spPr bwMode="auto">
            <a:xfrm flipH="1">
              <a:off x="2163" y="2869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56" name="Picture 15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3050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57" name="Freeform 158"/>
            <p:cNvSpPr>
              <a:spLocks/>
            </p:cNvSpPr>
            <p:nvPr/>
          </p:nvSpPr>
          <p:spPr bwMode="auto">
            <a:xfrm>
              <a:off x="2275" y="3050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14 h 42"/>
                <a:gd name="T14" fmla="*/ 42 w 42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8" name="Line 159"/>
            <p:cNvSpPr>
              <a:spLocks noChangeShapeType="1"/>
            </p:cNvSpPr>
            <p:nvPr/>
          </p:nvSpPr>
          <p:spPr bwMode="auto">
            <a:xfrm flipH="1">
              <a:off x="2163" y="3078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9" name="Rectangle 160"/>
            <p:cNvSpPr>
              <a:spLocks noChangeArrowheads="1"/>
            </p:cNvSpPr>
            <p:nvPr/>
          </p:nvSpPr>
          <p:spPr bwMode="auto">
            <a:xfrm>
              <a:off x="2833" y="3190"/>
              <a:ext cx="14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60" name="Freeform 161"/>
            <p:cNvSpPr>
              <a:spLocks/>
            </p:cNvSpPr>
            <p:nvPr/>
          </p:nvSpPr>
          <p:spPr bwMode="auto">
            <a:xfrm>
              <a:off x="2819" y="3176"/>
              <a:ext cx="42" cy="56"/>
            </a:xfrm>
            <a:custGeom>
              <a:avLst/>
              <a:gdLst>
                <a:gd name="T0" fmla="*/ 14 w 42"/>
                <a:gd name="T1" fmla="*/ 56 h 56"/>
                <a:gd name="T2" fmla="*/ 14 w 42"/>
                <a:gd name="T3" fmla="*/ 28 h 56"/>
                <a:gd name="T4" fmla="*/ 0 w 42"/>
                <a:gd name="T5" fmla="*/ 0 h 56"/>
                <a:gd name="T6" fmla="*/ 14 w 42"/>
                <a:gd name="T7" fmla="*/ 14 h 56"/>
                <a:gd name="T8" fmla="*/ 28 w 42"/>
                <a:gd name="T9" fmla="*/ 14 h 56"/>
                <a:gd name="T10" fmla="*/ 42 w 42"/>
                <a:gd name="T11" fmla="*/ 0 h 56"/>
                <a:gd name="T12" fmla="*/ 28 w 42"/>
                <a:gd name="T13" fmla="*/ 28 h 56"/>
                <a:gd name="T14" fmla="*/ 28 w 42"/>
                <a:gd name="T15" fmla="*/ 56 h 56"/>
                <a:gd name="T16" fmla="*/ 14 w 42"/>
                <a:gd name="T17" fmla="*/ 5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56"/>
                <a:gd name="T29" fmla="*/ 42 w 42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56">
                  <a:moveTo>
                    <a:pt x="14" y="56"/>
                  </a:moveTo>
                  <a:lnTo>
                    <a:pt x="14" y="28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28" y="14"/>
                  </a:lnTo>
                  <a:lnTo>
                    <a:pt x="42" y="0"/>
                  </a:lnTo>
                  <a:lnTo>
                    <a:pt x="28" y="28"/>
                  </a:lnTo>
                  <a:lnTo>
                    <a:pt x="28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1" name="Freeform 162"/>
            <p:cNvSpPr>
              <a:spLocks/>
            </p:cNvSpPr>
            <p:nvPr/>
          </p:nvSpPr>
          <p:spPr bwMode="auto">
            <a:xfrm>
              <a:off x="2679" y="3092"/>
              <a:ext cx="168" cy="112"/>
            </a:xfrm>
            <a:custGeom>
              <a:avLst/>
              <a:gdLst>
                <a:gd name="T0" fmla="*/ 0 w 168"/>
                <a:gd name="T1" fmla="*/ 0 h 112"/>
                <a:gd name="T2" fmla="*/ 168 w 168"/>
                <a:gd name="T3" fmla="*/ 0 h 112"/>
                <a:gd name="T4" fmla="*/ 168 w 168"/>
                <a:gd name="T5" fmla="*/ 112 h 112"/>
                <a:gd name="T6" fmla="*/ 0 60000 65536"/>
                <a:gd name="T7" fmla="*/ 0 60000 65536"/>
                <a:gd name="T8" fmla="*/ 0 60000 65536"/>
                <a:gd name="T9" fmla="*/ 0 w 168"/>
                <a:gd name="T10" fmla="*/ 0 h 112"/>
                <a:gd name="T11" fmla="*/ 168 w 16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12">
                  <a:moveTo>
                    <a:pt x="0" y="0"/>
                  </a:moveTo>
                  <a:lnTo>
                    <a:pt x="168" y="0"/>
                  </a:lnTo>
                  <a:lnTo>
                    <a:pt x="168" y="11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85"/>
          <p:cNvGrpSpPr>
            <a:grpSpLocks/>
          </p:cNvGrpSpPr>
          <p:nvPr/>
        </p:nvGrpSpPr>
        <p:grpSpPr bwMode="auto">
          <a:xfrm>
            <a:off x="2938463" y="4933950"/>
            <a:ext cx="1927225" cy="709613"/>
            <a:chOff x="2359" y="3231"/>
            <a:chExt cx="1214" cy="447"/>
          </a:xfrm>
        </p:grpSpPr>
        <p:sp>
          <p:nvSpPr>
            <p:cNvPr id="31820" name="Rectangle 100"/>
            <p:cNvSpPr>
              <a:spLocks noChangeArrowheads="1"/>
            </p:cNvSpPr>
            <p:nvPr/>
          </p:nvSpPr>
          <p:spPr bwMode="auto">
            <a:xfrm>
              <a:off x="2686" y="3253"/>
              <a:ext cx="335" cy="39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821" name="Group 101"/>
            <p:cNvGrpSpPr>
              <a:grpSpLocks/>
            </p:cNvGrpSpPr>
            <p:nvPr/>
          </p:nvGrpSpPr>
          <p:grpSpPr bwMode="auto">
            <a:xfrm>
              <a:off x="2359" y="3231"/>
              <a:ext cx="156" cy="176"/>
              <a:chOff x="2359" y="3231"/>
              <a:chExt cx="156" cy="176"/>
            </a:xfrm>
          </p:grpSpPr>
          <p:sp>
            <p:nvSpPr>
              <p:cNvPr id="31843" name="Rectangle 102"/>
              <p:cNvSpPr>
                <a:spLocks noChangeArrowheads="1"/>
              </p:cNvSpPr>
              <p:nvPr/>
            </p:nvSpPr>
            <p:spPr bwMode="auto">
              <a:xfrm>
                <a:off x="2359" y="323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844" name="Rectangle 103"/>
              <p:cNvSpPr>
                <a:spLocks noChangeArrowheads="1"/>
              </p:cNvSpPr>
              <p:nvPr/>
            </p:nvSpPr>
            <p:spPr bwMode="auto">
              <a:xfrm>
                <a:off x="2442" y="330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1822" name="Group 104"/>
            <p:cNvGrpSpPr>
              <a:grpSpLocks/>
            </p:cNvGrpSpPr>
            <p:nvPr/>
          </p:nvGrpSpPr>
          <p:grpSpPr bwMode="auto">
            <a:xfrm>
              <a:off x="2359" y="3426"/>
              <a:ext cx="142" cy="176"/>
              <a:chOff x="2359" y="3426"/>
              <a:chExt cx="142" cy="176"/>
            </a:xfrm>
          </p:grpSpPr>
          <p:sp>
            <p:nvSpPr>
              <p:cNvPr id="31841" name="Rectangle 105"/>
              <p:cNvSpPr>
                <a:spLocks noChangeArrowheads="1"/>
              </p:cNvSpPr>
              <p:nvPr/>
            </p:nvSpPr>
            <p:spPr bwMode="auto">
              <a:xfrm>
                <a:off x="2359" y="3426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842" name="Rectangle 106"/>
              <p:cNvSpPr>
                <a:spLocks noChangeArrowheads="1"/>
              </p:cNvSpPr>
              <p:nvPr/>
            </p:nvSpPr>
            <p:spPr bwMode="auto">
              <a:xfrm>
                <a:off x="2428" y="3496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1823" name="Group 111"/>
            <p:cNvGrpSpPr>
              <a:grpSpLocks/>
            </p:cNvGrpSpPr>
            <p:nvPr/>
          </p:nvGrpSpPr>
          <p:grpSpPr bwMode="auto">
            <a:xfrm>
              <a:off x="3196" y="3245"/>
              <a:ext cx="349" cy="176"/>
              <a:chOff x="3196" y="3245"/>
              <a:chExt cx="349" cy="176"/>
            </a:xfrm>
          </p:grpSpPr>
          <p:sp>
            <p:nvSpPr>
              <p:cNvPr id="31838" name="Rectangle 112"/>
              <p:cNvSpPr>
                <a:spLocks noChangeArrowheads="1"/>
              </p:cNvSpPr>
              <p:nvPr/>
            </p:nvSpPr>
            <p:spPr bwMode="auto">
              <a:xfrm>
                <a:off x="3196" y="324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39" name="Rectangle 113"/>
              <p:cNvSpPr>
                <a:spLocks noChangeArrowheads="1"/>
              </p:cNvSpPr>
              <p:nvPr/>
            </p:nvSpPr>
            <p:spPr bwMode="auto">
              <a:xfrm>
                <a:off x="3265" y="331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1840" name="Rectangle 114"/>
              <p:cNvSpPr>
                <a:spLocks noChangeArrowheads="1"/>
              </p:cNvSpPr>
              <p:nvPr/>
            </p:nvSpPr>
            <p:spPr bwMode="auto">
              <a:xfrm>
                <a:off x="3307" y="324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@6 </a:t>
                </a:r>
                <a:endParaRPr lang="en-US" altLang="en-US" sz="2800"/>
              </a:p>
            </p:txBody>
          </p:sp>
        </p:grpSp>
        <p:grpSp>
          <p:nvGrpSpPr>
            <p:cNvPr id="31824" name="Group 122"/>
            <p:cNvGrpSpPr>
              <a:grpSpLocks/>
            </p:cNvGrpSpPr>
            <p:nvPr/>
          </p:nvGrpSpPr>
          <p:grpSpPr bwMode="auto">
            <a:xfrm>
              <a:off x="3209" y="3454"/>
              <a:ext cx="364" cy="176"/>
              <a:chOff x="3209" y="3454"/>
              <a:chExt cx="364" cy="176"/>
            </a:xfrm>
          </p:grpSpPr>
          <p:sp>
            <p:nvSpPr>
              <p:cNvPr id="31835" name="Rectangle 123"/>
              <p:cNvSpPr>
                <a:spLocks noChangeArrowheads="1"/>
              </p:cNvSpPr>
              <p:nvPr/>
            </p:nvSpPr>
            <p:spPr bwMode="auto">
              <a:xfrm>
                <a:off x="3209" y="3454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36" name="Rectangle 124"/>
              <p:cNvSpPr>
                <a:spLocks noChangeArrowheads="1"/>
              </p:cNvSpPr>
              <p:nvPr/>
            </p:nvSpPr>
            <p:spPr bwMode="auto">
              <a:xfrm>
                <a:off x="3279" y="3524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1837" name="Rectangle 125"/>
              <p:cNvSpPr>
                <a:spLocks noChangeArrowheads="1"/>
              </p:cNvSpPr>
              <p:nvPr/>
            </p:nvSpPr>
            <p:spPr bwMode="auto">
              <a:xfrm>
                <a:off x="3335" y="3454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@7 </a:t>
                </a:r>
                <a:endParaRPr lang="en-US" altLang="en-US" sz="2800"/>
              </a:p>
            </p:txBody>
          </p:sp>
        </p:grpSp>
        <p:sp>
          <p:nvSpPr>
            <p:cNvPr id="31825" name="Rectangle 136"/>
            <p:cNvSpPr>
              <a:spLocks noChangeArrowheads="1"/>
            </p:cNvSpPr>
            <p:nvPr/>
          </p:nvSpPr>
          <p:spPr bwMode="auto">
            <a:xfrm>
              <a:off x="2805" y="33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 sz="2800"/>
            </a:p>
          </p:txBody>
        </p:sp>
        <p:sp>
          <p:nvSpPr>
            <p:cNvPr id="31826" name="Freeform 163"/>
            <p:cNvSpPr>
              <a:spLocks/>
            </p:cNvSpPr>
            <p:nvPr/>
          </p:nvSpPr>
          <p:spPr bwMode="auto">
            <a:xfrm>
              <a:off x="2610" y="3315"/>
              <a:ext cx="41" cy="42"/>
            </a:xfrm>
            <a:custGeom>
              <a:avLst/>
              <a:gdLst>
                <a:gd name="T0" fmla="*/ 14 w 41"/>
                <a:gd name="T1" fmla="*/ 14 h 42"/>
                <a:gd name="T2" fmla="*/ 14 w 41"/>
                <a:gd name="T3" fmla="*/ 28 h 42"/>
                <a:gd name="T4" fmla="*/ 0 w 41"/>
                <a:gd name="T5" fmla="*/ 42 h 42"/>
                <a:gd name="T6" fmla="*/ 0 w 41"/>
                <a:gd name="T7" fmla="*/ 28 h 42"/>
                <a:gd name="T8" fmla="*/ 0 w 41"/>
                <a:gd name="T9" fmla="*/ 14 h 42"/>
                <a:gd name="T10" fmla="*/ 0 w 41"/>
                <a:gd name="T11" fmla="*/ 0 h 42"/>
                <a:gd name="T12" fmla="*/ 14 w 41"/>
                <a:gd name="T13" fmla="*/ 0 h 42"/>
                <a:gd name="T14" fmla="*/ 41 w 41"/>
                <a:gd name="T15" fmla="*/ 14 h 42"/>
                <a:gd name="T16" fmla="*/ 14 w 41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2"/>
                <a:gd name="T29" fmla="*/ 41 w 41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1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164"/>
            <p:cNvSpPr>
              <a:spLocks noChangeShapeType="1"/>
            </p:cNvSpPr>
            <p:nvPr/>
          </p:nvSpPr>
          <p:spPr bwMode="auto">
            <a:xfrm flipH="1">
              <a:off x="2498" y="332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Freeform 165"/>
            <p:cNvSpPr>
              <a:spLocks/>
            </p:cNvSpPr>
            <p:nvPr/>
          </p:nvSpPr>
          <p:spPr bwMode="auto">
            <a:xfrm>
              <a:off x="2610" y="3511"/>
              <a:ext cx="41" cy="41"/>
            </a:xfrm>
            <a:custGeom>
              <a:avLst/>
              <a:gdLst>
                <a:gd name="T0" fmla="*/ 14 w 41"/>
                <a:gd name="T1" fmla="*/ 27 h 41"/>
                <a:gd name="T2" fmla="*/ 0 w 41"/>
                <a:gd name="T3" fmla="*/ 41 h 41"/>
                <a:gd name="T4" fmla="*/ 0 w 41"/>
                <a:gd name="T5" fmla="*/ 27 h 41"/>
                <a:gd name="T6" fmla="*/ 0 w 41"/>
                <a:gd name="T7" fmla="*/ 14 h 41"/>
                <a:gd name="T8" fmla="*/ 0 w 41"/>
                <a:gd name="T9" fmla="*/ 0 h 41"/>
                <a:gd name="T10" fmla="*/ 14 w 41"/>
                <a:gd name="T11" fmla="*/ 14 h 41"/>
                <a:gd name="T12" fmla="*/ 41 w 41"/>
                <a:gd name="T13" fmla="*/ 14 h 41"/>
                <a:gd name="T14" fmla="*/ 41 w 41"/>
                <a:gd name="T15" fmla="*/ 27 h 41"/>
                <a:gd name="T16" fmla="*/ 14 w 41"/>
                <a:gd name="T17" fmla="*/ 27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1"/>
                <a:gd name="T29" fmla="*/ 41 w 41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1">
                  <a:moveTo>
                    <a:pt x="14" y="27"/>
                  </a:moveTo>
                  <a:lnTo>
                    <a:pt x="0" y="41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1" y="14"/>
                  </a:lnTo>
                  <a:lnTo>
                    <a:pt x="41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166"/>
            <p:cNvSpPr>
              <a:spLocks noChangeShapeType="1"/>
            </p:cNvSpPr>
            <p:nvPr/>
          </p:nvSpPr>
          <p:spPr bwMode="auto">
            <a:xfrm flipH="1">
              <a:off x="2498" y="3538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Freeform 167"/>
            <p:cNvSpPr>
              <a:spLocks/>
            </p:cNvSpPr>
            <p:nvPr/>
          </p:nvSpPr>
          <p:spPr bwMode="auto">
            <a:xfrm>
              <a:off x="3112" y="3315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168"/>
            <p:cNvSpPr>
              <a:spLocks noChangeShapeType="1"/>
            </p:cNvSpPr>
            <p:nvPr/>
          </p:nvSpPr>
          <p:spPr bwMode="auto">
            <a:xfrm flipH="1">
              <a:off x="3014" y="332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Rectangle 169"/>
            <p:cNvSpPr>
              <a:spLocks noChangeArrowheads="1"/>
            </p:cNvSpPr>
            <p:nvPr/>
          </p:nvSpPr>
          <p:spPr bwMode="auto">
            <a:xfrm>
              <a:off x="3168" y="3636"/>
              <a:ext cx="14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33" name="Freeform 170"/>
            <p:cNvSpPr>
              <a:spLocks/>
            </p:cNvSpPr>
            <p:nvPr/>
          </p:nvSpPr>
          <p:spPr bwMode="auto">
            <a:xfrm>
              <a:off x="3154" y="3622"/>
              <a:ext cx="42" cy="56"/>
            </a:xfrm>
            <a:custGeom>
              <a:avLst/>
              <a:gdLst>
                <a:gd name="T0" fmla="*/ 14 w 42"/>
                <a:gd name="T1" fmla="*/ 56 h 56"/>
                <a:gd name="T2" fmla="*/ 14 w 42"/>
                <a:gd name="T3" fmla="*/ 28 h 56"/>
                <a:gd name="T4" fmla="*/ 0 w 42"/>
                <a:gd name="T5" fmla="*/ 0 h 56"/>
                <a:gd name="T6" fmla="*/ 14 w 42"/>
                <a:gd name="T7" fmla="*/ 14 h 56"/>
                <a:gd name="T8" fmla="*/ 28 w 42"/>
                <a:gd name="T9" fmla="*/ 14 h 56"/>
                <a:gd name="T10" fmla="*/ 42 w 42"/>
                <a:gd name="T11" fmla="*/ 0 h 56"/>
                <a:gd name="T12" fmla="*/ 28 w 42"/>
                <a:gd name="T13" fmla="*/ 28 h 56"/>
                <a:gd name="T14" fmla="*/ 28 w 42"/>
                <a:gd name="T15" fmla="*/ 56 h 56"/>
                <a:gd name="T16" fmla="*/ 14 w 42"/>
                <a:gd name="T17" fmla="*/ 5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56"/>
                <a:gd name="T29" fmla="*/ 42 w 42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56">
                  <a:moveTo>
                    <a:pt x="14" y="56"/>
                  </a:moveTo>
                  <a:lnTo>
                    <a:pt x="14" y="28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28" y="14"/>
                  </a:lnTo>
                  <a:lnTo>
                    <a:pt x="42" y="0"/>
                  </a:lnTo>
                  <a:lnTo>
                    <a:pt x="28" y="28"/>
                  </a:lnTo>
                  <a:lnTo>
                    <a:pt x="28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4" name="Freeform 171"/>
            <p:cNvSpPr>
              <a:spLocks/>
            </p:cNvSpPr>
            <p:nvPr/>
          </p:nvSpPr>
          <p:spPr bwMode="auto">
            <a:xfrm>
              <a:off x="3014" y="3538"/>
              <a:ext cx="168" cy="112"/>
            </a:xfrm>
            <a:custGeom>
              <a:avLst/>
              <a:gdLst>
                <a:gd name="T0" fmla="*/ 0 w 168"/>
                <a:gd name="T1" fmla="*/ 0 h 112"/>
                <a:gd name="T2" fmla="*/ 168 w 168"/>
                <a:gd name="T3" fmla="*/ 0 h 112"/>
                <a:gd name="T4" fmla="*/ 168 w 168"/>
                <a:gd name="T5" fmla="*/ 112 h 112"/>
                <a:gd name="T6" fmla="*/ 0 60000 65536"/>
                <a:gd name="T7" fmla="*/ 0 60000 65536"/>
                <a:gd name="T8" fmla="*/ 0 60000 65536"/>
                <a:gd name="T9" fmla="*/ 0 w 168"/>
                <a:gd name="T10" fmla="*/ 0 h 112"/>
                <a:gd name="T11" fmla="*/ 168 w 16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12">
                  <a:moveTo>
                    <a:pt x="0" y="0"/>
                  </a:moveTo>
                  <a:lnTo>
                    <a:pt x="168" y="0"/>
                  </a:lnTo>
                  <a:lnTo>
                    <a:pt x="168" y="11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6"/>
          <p:cNvGrpSpPr>
            <a:grpSpLocks/>
          </p:cNvGrpSpPr>
          <p:nvPr/>
        </p:nvGrpSpPr>
        <p:grpSpPr bwMode="auto">
          <a:xfrm>
            <a:off x="3446463" y="5664200"/>
            <a:ext cx="1928812" cy="654050"/>
            <a:chOff x="2679" y="3691"/>
            <a:chExt cx="1215" cy="412"/>
          </a:xfrm>
        </p:grpSpPr>
        <p:sp>
          <p:nvSpPr>
            <p:cNvPr id="31794" name="Rectangle 115"/>
            <p:cNvSpPr>
              <a:spLocks noChangeArrowheads="1"/>
            </p:cNvSpPr>
            <p:nvPr/>
          </p:nvSpPr>
          <p:spPr bwMode="auto">
            <a:xfrm>
              <a:off x="3021" y="3699"/>
              <a:ext cx="335" cy="40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795" name="Group 116"/>
            <p:cNvGrpSpPr>
              <a:grpSpLocks/>
            </p:cNvGrpSpPr>
            <p:nvPr/>
          </p:nvGrpSpPr>
          <p:grpSpPr bwMode="auto">
            <a:xfrm>
              <a:off x="2679" y="3691"/>
              <a:ext cx="157" cy="176"/>
              <a:chOff x="2679" y="3691"/>
              <a:chExt cx="157" cy="176"/>
            </a:xfrm>
          </p:grpSpPr>
          <p:sp>
            <p:nvSpPr>
              <p:cNvPr id="31818" name="Rectangle 117"/>
              <p:cNvSpPr>
                <a:spLocks noChangeArrowheads="1"/>
              </p:cNvSpPr>
              <p:nvPr/>
            </p:nvSpPr>
            <p:spPr bwMode="auto">
              <a:xfrm>
                <a:off x="2679" y="369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819" name="Rectangle 118"/>
              <p:cNvSpPr>
                <a:spLocks noChangeArrowheads="1"/>
              </p:cNvSpPr>
              <p:nvPr/>
            </p:nvSpPr>
            <p:spPr bwMode="auto">
              <a:xfrm>
                <a:off x="2763" y="376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1796" name="Group 119"/>
            <p:cNvGrpSpPr>
              <a:grpSpLocks/>
            </p:cNvGrpSpPr>
            <p:nvPr/>
          </p:nvGrpSpPr>
          <p:grpSpPr bwMode="auto">
            <a:xfrm>
              <a:off x="2679" y="3887"/>
              <a:ext cx="157" cy="176"/>
              <a:chOff x="2679" y="3887"/>
              <a:chExt cx="157" cy="176"/>
            </a:xfrm>
          </p:grpSpPr>
          <p:sp>
            <p:nvSpPr>
              <p:cNvPr id="31816" name="Rectangle 120"/>
              <p:cNvSpPr>
                <a:spLocks noChangeArrowheads="1"/>
              </p:cNvSpPr>
              <p:nvPr/>
            </p:nvSpPr>
            <p:spPr bwMode="auto">
              <a:xfrm>
                <a:off x="2679" y="3887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817" name="Rectangle 121"/>
              <p:cNvSpPr>
                <a:spLocks noChangeArrowheads="1"/>
              </p:cNvSpPr>
              <p:nvPr/>
            </p:nvSpPr>
            <p:spPr bwMode="auto">
              <a:xfrm>
                <a:off x="2763" y="3957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1797" name="Group 126"/>
            <p:cNvGrpSpPr>
              <a:grpSpLocks/>
            </p:cNvGrpSpPr>
            <p:nvPr/>
          </p:nvGrpSpPr>
          <p:grpSpPr bwMode="auto">
            <a:xfrm>
              <a:off x="3530" y="3705"/>
              <a:ext cx="350" cy="176"/>
              <a:chOff x="3530" y="3705"/>
              <a:chExt cx="350" cy="176"/>
            </a:xfrm>
          </p:grpSpPr>
          <p:sp>
            <p:nvSpPr>
              <p:cNvPr id="31813" name="Rectangle 127"/>
              <p:cNvSpPr>
                <a:spLocks noChangeArrowheads="1"/>
              </p:cNvSpPr>
              <p:nvPr/>
            </p:nvSpPr>
            <p:spPr bwMode="auto">
              <a:xfrm>
                <a:off x="3530" y="370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14" name="Rectangle 128"/>
              <p:cNvSpPr>
                <a:spLocks noChangeArrowheads="1"/>
              </p:cNvSpPr>
              <p:nvPr/>
            </p:nvSpPr>
            <p:spPr bwMode="auto">
              <a:xfrm>
                <a:off x="3600" y="377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1815" name="Rectangle 129"/>
              <p:cNvSpPr>
                <a:spLocks noChangeArrowheads="1"/>
              </p:cNvSpPr>
              <p:nvPr/>
            </p:nvSpPr>
            <p:spPr bwMode="auto">
              <a:xfrm>
                <a:off x="3642" y="370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@8 </a:t>
                </a:r>
                <a:endParaRPr lang="en-US" altLang="en-US" sz="2800"/>
              </a:p>
            </p:txBody>
          </p:sp>
        </p:grpSp>
        <p:grpSp>
          <p:nvGrpSpPr>
            <p:cNvPr id="31798" name="Group 130"/>
            <p:cNvGrpSpPr>
              <a:grpSpLocks/>
            </p:cNvGrpSpPr>
            <p:nvPr/>
          </p:nvGrpSpPr>
          <p:grpSpPr bwMode="auto">
            <a:xfrm>
              <a:off x="3530" y="3901"/>
              <a:ext cx="364" cy="176"/>
              <a:chOff x="3530" y="3901"/>
              <a:chExt cx="364" cy="176"/>
            </a:xfrm>
          </p:grpSpPr>
          <p:sp>
            <p:nvSpPr>
              <p:cNvPr id="31810" name="Rectangle 131"/>
              <p:cNvSpPr>
                <a:spLocks noChangeArrowheads="1"/>
              </p:cNvSpPr>
              <p:nvPr/>
            </p:nvSpPr>
            <p:spPr bwMode="auto">
              <a:xfrm>
                <a:off x="3530" y="3901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11" name="Rectangle 132"/>
              <p:cNvSpPr>
                <a:spLocks noChangeArrowheads="1"/>
              </p:cNvSpPr>
              <p:nvPr/>
            </p:nvSpPr>
            <p:spPr bwMode="auto">
              <a:xfrm>
                <a:off x="3600" y="397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4 </a:t>
                </a:r>
                <a:endParaRPr lang="en-US" altLang="en-US" sz="2800"/>
              </a:p>
            </p:txBody>
          </p:sp>
          <p:sp>
            <p:nvSpPr>
              <p:cNvPr id="31812" name="Rectangle 133"/>
              <p:cNvSpPr>
                <a:spLocks noChangeArrowheads="1"/>
              </p:cNvSpPr>
              <p:nvPr/>
            </p:nvSpPr>
            <p:spPr bwMode="auto">
              <a:xfrm>
                <a:off x="3656" y="3901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@9 </a:t>
                </a:r>
                <a:endParaRPr lang="en-US" altLang="en-US" sz="2800"/>
              </a:p>
            </p:txBody>
          </p:sp>
        </p:grpSp>
        <p:sp>
          <p:nvSpPr>
            <p:cNvPr id="31799" name="Rectangle 137"/>
            <p:cNvSpPr>
              <a:spLocks noChangeArrowheads="1"/>
            </p:cNvSpPr>
            <p:nvPr/>
          </p:nvSpPr>
          <p:spPr bwMode="auto">
            <a:xfrm>
              <a:off x="3154" y="381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 sz="2800"/>
            </a:p>
          </p:txBody>
        </p:sp>
        <p:sp>
          <p:nvSpPr>
            <p:cNvPr id="31800" name="Freeform 172"/>
            <p:cNvSpPr>
              <a:spLocks/>
            </p:cNvSpPr>
            <p:nvPr/>
          </p:nvSpPr>
          <p:spPr bwMode="auto">
            <a:xfrm>
              <a:off x="3447" y="3762"/>
              <a:ext cx="55" cy="41"/>
            </a:xfrm>
            <a:custGeom>
              <a:avLst/>
              <a:gdLst>
                <a:gd name="T0" fmla="*/ 14 w 55"/>
                <a:gd name="T1" fmla="*/ 28 h 41"/>
                <a:gd name="T2" fmla="*/ 0 w 55"/>
                <a:gd name="T3" fmla="*/ 41 h 41"/>
                <a:gd name="T4" fmla="*/ 0 w 55"/>
                <a:gd name="T5" fmla="*/ 28 h 41"/>
                <a:gd name="T6" fmla="*/ 0 w 55"/>
                <a:gd name="T7" fmla="*/ 14 h 41"/>
                <a:gd name="T8" fmla="*/ 0 w 55"/>
                <a:gd name="T9" fmla="*/ 0 h 41"/>
                <a:gd name="T10" fmla="*/ 28 w 55"/>
                <a:gd name="T11" fmla="*/ 14 h 41"/>
                <a:gd name="T12" fmla="*/ 55 w 55"/>
                <a:gd name="T13" fmla="*/ 28 h 41"/>
                <a:gd name="T14" fmla="*/ 14 w 55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1"/>
                <a:gd name="T26" fmla="*/ 55 w 55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1">
                  <a:moveTo>
                    <a:pt x="14" y="28"/>
                  </a:move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14"/>
                  </a:lnTo>
                  <a:lnTo>
                    <a:pt x="55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173"/>
            <p:cNvSpPr>
              <a:spLocks noChangeShapeType="1"/>
            </p:cNvSpPr>
            <p:nvPr/>
          </p:nvSpPr>
          <p:spPr bwMode="auto">
            <a:xfrm flipH="1">
              <a:off x="3349" y="3790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Freeform 174"/>
            <p:cNvSpPr>
              <a:spLocks/>
            </p:cNvSpPr>
            <p:nvPr/>
          </p:nvSpPr>
          <p:spPr bwMode="auto">
            <a:xfrm>
              <a:off x="3447" y="3971"/>
              <a:ext cx="55" cy="42"/>
            </a:xfrm>
            <a:custGeom>
              <a:avLst/>
              <a:gdLst>
                <a:gd name="T0" fmla="*/ 14 w 55"/>
                <a:gd name="T1" fmla="*/ 28 h 42"/>
                <a:gd name="T2" fmla="*/ 0 w 55"/>
                <a:gd name="T3" fmla="*/ 42 h 42"/>
                <a:gd name="T4" fmla="*/ 0 w 55"/>
                <a:gd name="T5" fmla="*/ 28 h 42"/>
                <a:gd name="T6" fmla="*/ 0 w 55"/>
                <a:gd name="T7" fmla="*/ 14 h 42"/>
                <a:gd name="T8" fmla="*/ 0 w 55"/>
                <a:gd name="T9" fmla="*/ 0 h 42"/>
                <a:gd name="T10" fmla="*/ 28 w 55"/>
                <a:gd name="T11" fmla="*/ 0 h 42"/>
                <a:gd name="T12" fmla="*/ 55 w 55"/>
                <a:gd name="T13" fmla="*/ 14 h 42"/>
                <a:gd name="T14" fmla="*/ 14 w 55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2"/>
                <a:gd name="T26" fmla="*/ 55 w 55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2">
                  <a:moveTo>
                    <a:pt x="14" y="28"/>
                  </a:move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5" y="14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175"/>
            <p:cNvSpPr>
              <a:spLocks noChangeShapeType="1"/>
            </p:cNvSpPr>
            <p:nvPr/>
          </p:nvSpPr>
          <p:spPr bwMode="auto">
            <a:xfrm flipH="1">
              <a:off x="3349" y="399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04" name="Picture 17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762"/>
              <a:ext cx="2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5" name="Freeform 177"/>
            <p:cNvSpPr>
              <a:spLocks/>
            </p:cNvSpPr>
            <p:nvPr/>
          </p:nvSpPr>
          <p:spPr bwMode="auto">
            <a:xfrm>
              <a:off x="2944" y="3762"/>
              <a:ext cx="42" cy="41"/>
            </a:xfrm>
            <a:custGeom>
              <a:avLst/>
              <a:gdLst>
                <a:gd name="T0" fmla="*/ 42 w 42"/>
                <a:gd name="T1" fmla="*/ 28 h 41"/>
                <a:gd name="T2" fmla="*/ 14 w 42"/>
                <a:gd name="T3" fmla="*/ 28 h 41"/>
                <a:gd name="T4" fmla="*/ 0 w 42"/>
                <a:gd name="T5" fmla="*/ 41 h 41"/>
                <a:gd name="T6" fmla="*/ 0 w 42"/>
                <a:gd name="T7" fmla="*/ 28 h 41"/>
                <a:gd name="T8" fmla="*/ 0 w 42"/>
                <a:gd name="T9" fmla="*/ 14 h 41"/>
                <a:gd name="T10" fmla="*/ 0 w 42"/>
                <a:gd name="T11" fmla="*/ 0 h 41"/>
                <a:gd name="T12" fmla="*/ 14 w 42"/>
                <a:gd name="T13" fmla="*/ 14 h 41"/>
                <a:gd name="T14" fmla="*/ 42 w 42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1"/>
                <a:gd name="T26" fmla="*/ 42 w 4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1">
                  <a:moveTo>
                    <a:pt x="42" y="28"/>
                  </a:moveTo>
                  <a:lnTo>
                    <a:pt x="14" y="28"/>
                  </a:ln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Line 178"/>
            <p:cNvSpPr>
              <a:spLocks noChangeShapeType="1"/>
            </p:cNvSpPr>
            <p:nvPr/>
          </p:nvSpPr>
          <p:spPr bwMode="auto">
            <a:xfrm flipH="1">
              <a:off x="2833" y="3790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07" name="Picture 17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971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8" name="Freeform 180"/>
            <p:cNvSpPr>
              <a:spLocks/>
            </p:cNvSpPr>
            <p:nvPr/>
          </p:nvSpPr>
          <p:spPr bwMode="auto">
            <a:xfrm>
              <a:off x="2944" y="3971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42 w 42"/>
                <a:gd name="T17" fmla="*/ 28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9" name="Line 181"/>
            <p:cNvSpPr>
              <a:spLocks noChangeShapeType="1"/>
            </p:cNvSpPr>
            <p:nvPr/>
          </p:nvSpPr>
          <p:spPr bwMode="auto">
            <a:xfrm flipH="1">
              <a:off x="2833" y="3999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5" name="AutoShape 188"/>
          <p:cNvSpPr>
            <a:spLocks noChangeAspect="1" noChangeArrowheads="1" noTextEdit="1"/>
          </p:cNvSpPr>
          <p:nvPr/>
        </p:nvSpPr>
        <p:spPr bwMode="auto">
          <a:xfrm>
            <a:off x="5003800" y="3429000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56" name="Group 276"/>
          <p:cNvGrpSpPr>
            <a:grpSpLocks/>
          </p:cNvGrpSpPr>
          <p:nvPr/>
        </p:nvGrpSpPr>
        <p:grpSpPr bwMode="auto">
          <a:xfrm>
            <a:off x="5148263" y="3568700"/>
            <a:ext cx="3527425" cy="1012825"/>
            <a:chOff x="3243" y="2248"/>
            <a:chExt cx="2222" cy="638"/>
          </a:xfrm>
        </p:grpSpPr>
        <p:sp>
          <p:nvSpPr>
            <p:cNvPr id="31761" name="Arc 190"/>
            <p:cNvSpPr>
              <a:spLocks/>
            </p:cNvSpPr>
            <p:nvPr/>
          </p:nvSpPr>
          <p:spPr bwMode="auto">
            <a:xfrm>
              <a:off x="3771" y="2305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Arc 191"/>
            <p:cNvSpPr>
              <a:spLocks/>
            </p:cNvSpPr>
            <p:nvPr/>
          </p:nvSpPr>
          <p:spPr bwMode="auto">
            <a:xfrm>
              <a:off x="3771" y="2438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lnTo>
                    <a:pt x="216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92"/>
            <p:cNvSpPr>
              <a:spLocks noChangeShapeType="1"/>
            </p:cNvSpPr>
            <p:nvPr/>
          </p:nvSpPr>
          <p:spPr bwMode="auto">
            <a:xfrm>
              <a:off x="3795" y="2375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193"/>
            <p:cNvSpPr>
              <a:spLocks noChangeShapeType="1"/>
            </p:cNvSpPr>
            <p:nvPr/>
          </p:nvSpPr>
          <p:spPr bwMode="auto">
            <a:xfrm>
              <a:off x="3795" y="250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Arc 194"/>
            <p:cNvSpPr>
              <a:spLocks/>
            </p:cNvSpPr>
            <p:nvPr/>
          </p:nvSpPr>
          <p:spPr bwMode="auto">
            <a:xfrm>
              <a:off x="3845" y="2305"/>
              <a:ext cx="69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Arc 195"/>
            <p:cNvSpPr>
              <a:spLocks/>
            </p:cNvSpPr>
            <p:nvPr/>
          </p:nvSpPr>
          <p:spPr bwMode="auto">
            <a:xfrm>
              <a:off x="3845" y="2305"/>
              <a:ext cx="465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Arc 196"/>
            <p:cNvSpPr>
              <a:spLocks/>
            </p:cNvSpPr>
            <p:nvPr/>
          </p:nvSpPr>
          <p:spPr bwMode="auto">
            <a:xfrm>
              <a:off x="3870" y="2438"/>
              <a:ext cx="44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Arc 197"/>
            <p:cNvSpPr>
              <a:spLocks/>
            </p:cNvSpPr>
            <p:nvPr/>
          </p:nvSpPr>
          <p:spPr bwMode="auto">
            <a:xfrm>
              <a:off x="3845" y="2438"/>
              <a:ext cx="69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Arc 198"/>
            <p:cNvSpPr>
              <a:spLocks/>
            </p:cNvSpPr>
            <p:nvPr/>
          </p:nvSpPr>
          <p:spPr bwMode="auto">
            <a:xfrm>
              <a:off x="4515" y="2557"/>
              <a:ext cx="8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Arc 199"/>
            <p:cNvSpPr>
              <a:spLocks/>
            </p:cNvSpPr>
            <p:nvPr/>
          </p:nvSpPr>
          <p:spPr bwMode="auto">
            <a:xfrm>
              <a:off x="4515" y="2690"/>
              <a:ext cx="8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200"/>
            <p:cNvSpPr>
              <a:spLocks noChangeShapeType="1"/>
            </p:cNvSpPr>
            <p:nvPr/>
          </p:nvSpPr>
          <p:spPr bwMode="auto">
            <a:xfrm>
              <a:off x="4540" y="262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201"/>
            <p:cNvSpPr>
              <a:spLocks noChangeShapeType="1"/>
            </p:cNvSpPr>
            <p:nvPr/>
          </p:nvSpPr>
          <p:spPr bwMode="auto">
            <a:xfrm>
              <a:off x="4540" y="2753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Arc 202"/>
            <p:cNvSpPr>
              <a:spLocks/>
            </p:cNvSpPr>
            <p:nvPr/>
          </p:nvSpPr>
          <p:spPr bwMode="auto">
            <a:xfrm>
              <a:off x="4590" y="2557"/>
              <a:ext cx="69" cy="133"/>
            </a:xfrm>
            <a:custGeom>
              <a:avLst/>
              <a:gdLst>
                <a:gd name="T0" fmla="*/ 0 w 21633"/>
                <a:gd name="T1" fmla="*/ 0 h 21600"/>
                <a:gd name="T2" fmla="*/ 0 w 21633"/>
                <a:gd name="T3" fmla="*/ 0 h 21600"/>
                <a:gd name="T4" fmla="*/ 0 w 2163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3"/>
                <a:gd name="T10" fmla="*/ 0 h 21600"/>
                <a:gd name="T11" fmla="*/ 21633 w 216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Arc 203"/>
            <p:cNvSpPr>
              <a:spLocks/>
            </p:cNvSpPr>
            <p:nvPr/>
          </p:nvSpPr>
          <p:spPr bwMode="auto">
            <a:xfrm>
              <a:off x="4590" y="2557"/>
              <a:ext cx="466" cy="146"/>
            </a:xfrm>
            <a:custGeom>
              <a:avLst/>
              <a:gdLst>
                <a:gd name="T0" fmla="*/ 0 w 21617"/>
                <a:gd name="T1" fmla="*/ 0 h 21600"/>
                <a:gd name="T2" fmla="*/ 0 w 21617"/>
                <a:gd name="T3" fmla="*/ 0 h 21600"/>
                <a:gd name="T4" fmla="*/ 0 w 216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600"/>
                <a:gd name="T11" fmla="*/ 21617 w 216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Arc 204"/>
            <p:cNvSpPr>
              <a:spLocks/>
            </p:cNvSpPr>
            <p:nvPr/>
          </p:nvSpPr>
          <p:spPr bwMode="auto">
            <a:xfrm>
              <a:off x="4614" y="2690"/>
              <a:ext cx="44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Arc 205"/>
            <p:cNvSpPr>
              <a:spLocks/>
            </p:cNvSpPr>
            <p:nvPr/>
          </p:nvSpPr>
          <p:spPr bwMode="auto">
            <a:xfrm>
              <a:off x="4590" y="2690"/>
              <a:ext cx="69" cy="145"/>
            </a:xfrm>
            <a:custGeom>
              <a:avLst/>
              <a:gdLst>
                <a:gd name="T0" fmla="*/ 0 w 21637"/>
                <a:gd name="T1" fmla="*/ 0 h 21600"/>
                <a:gd name="T2" fmla="*/ 0 w 21637"/>
                <a:gd name="T3" fmla="*/ 0 h 21600"/>
                <a:gd name="T4" fmla="*/ 0 w 21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7"/>
                <a:gd name="T10" fmla="*/ 0 h 21600"/>
                <a:gd name="T11" fmla="*/ 21637 w 21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lnTo>
                    <a:pt x="216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237"/>
            <p:cNvSpPr>
              <a:spLocks noChangeShapeType="1"/>
            </p:cNvSpPr>
            <p:nvPr/>
          </p:nvSpPr>
          <p:spPr bwMode="auto">
            <a:xfrm>
              <a:off x="3684" y="23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Rectangle 238"/>
            <p:cNvSpPr>
              <a:spLocks noChangeArrowheads="1"/>
            </p:cNvSpPr>
            <p:nvPr/>
          </p:nvSpPr>
          <p:spPr bwMode="auto">
            <a:xfrm>
              <a:off x="3597" y="22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en-US"/>
            </a:p>
          </p:txBody>
        </p:sp>
        <p:sp>
          <p:nvSpPr>
            <p:cNvPr id="31779" name="Line 244"/>
            <p:cNvSpPr>
              <a:spLocks noChangeShapeType="1"/>
            </p:cNvSpPr>
            <p:nvPr/>
          </p:nvSpPr>
          <p:spPr bwMode="auto">
            <a:xfrm>
              <a:off x="3684" y="25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Rectangle 245"/>
            <p:cNvSpPr>
              <a:spLocks noChangeArrowheads="1"/>
            </p:cNvSpPr>
            <p:nvPr/>
          </p:nvSpPr>
          <p:spPr bwMode="auto">
            <a:xfrm>
              <a:off x="3597" y="243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B</a:t>
              </a:r>
              <a:endParaRPr lang="en-US" altLang="en-US"/>
            </a:p>
          </p:txBody>
        </p:sp>
        <p:sp>
          <p:nvSpPr>
            <p:cNvPr id="31781" name="Line 246"/>
            <p:cNvSpPr>
              <a:spLocks noChangeShapeType="1"/>
            </p:cNvSpPr>
            <p:nvPr/>
          </p:nvSpPr>
          <p:spPr bwMode="auto">
            <a:xfrm>
              <a:off x="4428" y="26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Line 247"/>
            <p:cNvSpPr>
              <a:spLocks noChangeShapeType="1"/>
            </p:cNvSpPr>
            <p:nvPr/>
          </p:nvSpPr>
          <p:spPr bwMode="auto">
            <a:xfrm>
              <a:off x="4304" y="24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Rectangle 248"/>
            <p:cNvSpPr>
              <a:spLocks noChangeArrowheads="1"/>
            </p:cNvSpPr>
            <p:nvPr/>
          </p:nvSpPr>
          <p:spPr bwMode="auto">
            <a:xfrm>
              <a:off x="4428" y="2438"/>
              <a:ext cx="12" cy="20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4" name="Line 253"/>
            <p:cNvSpPr>
              <a:spLocks noChangeShapeType="1"/>
            </p:cNvSpPr>
            <p:nvPr/>
          </p:nvSpPr>
          <p:spPr bwMode="auto">
            <a:xfrm>
              <a:off x="4428" y="27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Rectangle 254"/>
            <p:cNvSpPr>
              <a:spLocks noChangeArrowheads="1"/>
            </p:cNvSpPr>
            <p:nvPr/>
          </p:nvSpPr>
          <p:spPr bwMode="auto">
            <a:xfrm>
              <a:off x="3684" y="2753"/>
              <a:ext cx="756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6" name="Rectangle 255"/>
            <p:cNvSpPr>
              <a:spLocks noChangeArrowheads="1"/>
            </p:cNvSpPr>
            <p:nvPr/>
          </p:nvSpPr>
          <p:spPr bwMode="auto">
            <a:xfrm>
              <a:off x="3535" y="269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CI</a:t>
              </a:r>
              <a:endParaRPr lang="en-US" altLang="en-US"/>
            </a:p>
          </p:txBody>
        </p:sp>
        <p:sp>
          <p:nvSpPr>
            <p:cNvPr id="31787" name="Line 256"/>
            <p:cNvSpPr>
              <a:spLocks noChangeShapeType="1"/>
            </p:cNvSpPr>
            <p:nvPr/>
          </p:nvSpPr>
          <p:spPr bwMode="auto">
            <a:xfrm>
              <a:off x="5048" y="2690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Rectangle 257"/>
            <p:cNvSpPr>
              <a:spLocks noChangeArrowheads="1"/>
            </p:cNvSpPr>
            <p:nvPr/>
          </p:nvSpPr>
          <p:spPr bwMode="auto">
            <a:xfrm>
              <a:off x="5172" y="2690"/>
              <a:ext cx="75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9" name="Rectangle 258"/>
            <p:cNvSpPr>
              <a:spLocks noChangeArrowheads="1"/>
            </p:cNvSpPr>
            <p:nvPr/>
          </p:nvSpPr>
          <p:spPr bwMode="auto">
            <a:xfrm>
              <a:off x="5209" y="256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en-US"/>
            </a:p>
          </p:txBody>
        </p:sp>
        <p:sp>
          <p:nvSpPr>
            <p:cNvPr id="31790" name="Rectangle 272"/>
            <p:cNvSpPr>
              <a:spLocks noChangeArrowheads="1"/>
            </p:cNvSpPr>
            <p:nvPr/>
          </p:nvSpPr>
          <p:spPr bwMode="auto">
            <a:xfrm>
              <a:off x="3243" y="2249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</a:p>
          </p:txBody>
        </p:sp>
        <p:sp>
          <p:nvSpPr>
            <p:cNvPr id="31791" name="Rectangle 273"/>
            <p:cNvSpPr>
              <a:spLocks noChangeArrowheads="1"/>
            </p:cNvSpPr>
            <p:nvPr/>
          </p:nvSpPr>
          <p:spPr bwMode="auto">
            <a:xfrm>
              <a:off x="3243" y="2387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</a:p>
          </p:txBody>
        </p:sp>
        <p:sp>
          <p:nvSpPr>
            <p:cNvPr id="31792" name="Rectangle 274"/>
            <p:cNvSpPr>
              <a:spLocks noChangeArrowheads="1"/>
            </p:cNvSpPr>
            <p:nvPr/>
          </p:nvSpPr>
          <p:spPr bwMode="auto">
            <a:xfrm>
              <a:off x="3243" y="2657"/>
              <a:ext cx="29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</a:t>
              </a:r>
            </a:p>
          </p:txBody>
        </p:sp>
        <p:sp>
          <p:nvSpPr>
            <p:cNvPr id="31793" name="Rectangle 275"/>
            <p:cNvSpPr>
              <a:spLocks noChangeArrowheads="1"/>
            </p:cNvSpPr>
            <p:nvPr/>
          </p:nvSpPr>
          <p:spPr bwMode="auto">
            <a:xfrm>
              <a:off x="5054" y="2703"/>
              <a:ext cx="41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@N+1</a:t>
              </a:r>
            </a:p>
          </p:txBody>
        </p:sp>
      </p:grpSp>
      <p:sp>
        <p:nvSpPr>
          <p:cNvPr id="222" name="Line 68"/>
          <p:cNvSpPr>
            <a:spLocks noChangeShapeType="1"/>
          </p:cNvSpPr>
          <p:nvPr/>
        </p:nvSpPr>
        <p:spPr bwMode="auto">
          <a:xfrm flipH="1">
            <a:off x="8172450" y="3500438"/>
            <a:ext cx="0" cy="5572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67"/>
          <p:cNvSpPr>
            <a:spLocks noChangeArrowheads="1"/>
          </p:cNvSpPr>
          <p:nvPr/>
        </p:nvSpPr>
        <p:spPr bwMode="auto">
          <a:xfrm>
            <a:off x="7213600" y="2781300"/>
            <a:ext cx="15906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1 gate delay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to compute 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(N&gt;0)</a:t>
            </a:r>
          </a:p>
        </p:txBody>
      </p:sp>
      <p:sp>
        <p:nvSpPr>
          <p:cNvPr id="224" name="Rectangle 67"/>
          <p:cNvSpPr>
            <a:spLocks noChangeArrowheads="1"/>
          </p:cNvSpPr>
          <p:nvPr/>
        </p:nvSpPr>
        <p:spPr bwMode="auto">
          <a:xfrm>
            <a:off x="7126288" y="1844675"/>
            <a:ext cx="178276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2 gate delays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to compute CO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(N&gt;0)</a:t>
            </a:r>
          </a:p>
        </p:txBody>
      </p:sp>
      <p:sp>
        <p:nvSpPr>
          <p:cNvPr id="225" name="Line 68"/>
          <p:cNvSpPr>
            <a:spLocks noChangeShapeType="1"/>
          </p:cNvSpPr>
          <p:nvPr/>
        </p:nvSpPr>
        <p:spPr bwMode="auto">
          <a:xfrm flipH="1" flipV="1">
            <a:off x="6300788" y="2209800"/>
            <a:ext cx="793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6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5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853" grpId="0"/>
      <p:bldP spid="222" grpId="0" animBg="1"/>
      <p:bldP spid="223" grpId="0"/>
      <p:bldP spid="224" grpId="0"/>
      <p:bldP spid="2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3A0B6F6-BF27-4F09-A6CF-DF0A6CFCF7EC}" type="slidenum">
              <a:rPr lang="en-US">
                <a:latin typeface="+mn-lt"/>
              </a:rPr>
              <a:pPr defTabSz="820738">
                <a:defRPr/>
              </a:pPr>
              <a:t>3</a:t>
            </a:fld>
            <a:endParaRPr lang="en-US">
              <a:latin typeface="+mn-lt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0850" y="1855788"/>
            <a:ext cx="6813550" cy="2859087"/>
            <a:chOff x="288" y="1584"/>
            <a:chExt cx="4352" cy="1824"/>
          </a:xfrm>
        </p:grpSpPr>
        <p:grpSp>
          <p:nvGrpSpPr>
            <p:cNvPr id="5222" name="Group 3"/>
            <p:cNvGrpSpPr>
              <a:grpSpLocks/>
            </p:cNvGrpSpPr>
            <p:nvPr/>
          </p:nvGrpSpPr>
          <p:grpSpPr bwMode="auto">
            <a:xfrm>
              <a:off x="1504" y="1824"/>
              <a:ext cx="579" cy="264"/>
              <a:chOff x="1861" y="2593"/>
              <a:chExt cx="579" cy="264"/>
            </a:xfrm>
          </p:grpSpPr>
          <p:sp>
            <p:nvSpPr>
              <p:cNvPr id="5229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30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223" name="Group 6"/>
            <p:cNvGrpSpPr>
              <a:grpSpLocks/>
            </p:cNvGrpSpPr>
            <p:nvPr/>
          </p:nvGrpSpPr>
          <p:grpSpPr bwMode="auto">
            <a:xfrm flipH="1">
              <a:off x="288" y="1829"/>
              <a:ext cx="579" cy="264"/>
              <a:chOff x="1861" y="2593"/>
              <a:chExt cx="579" cy="264"/>
            </a:xfrm>
          </p:grpSpPr>
          <p:sp>
            <p:nvSpPr>
              <p:cNvPr id="5227" name="Oval 7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8" name="Rectangle 8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224" name="Rectangle 9"/>
            <p:cNvSpPr>
              <a:spLocks noChangeArrowheads="1"/>
            </p:cNvSpPr>
            <p:nvPr/>
          </p:nvSpPr>
          <p:spPr bwMode="auto">
            <a:xfrm>
              <a:off x="928" y="307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en-US" sz="1800" b="0">
                  <a:solidFill>
                    <a:srgbClr val="000000"/>
                  </a:solidFill>
                  <a:latin typeface="Comic Sans MS" pitchFamily="66" charset="0"/>
                </a:rPr>
                <a:t>A' B' D  +  A' C  +  B' C D</a:t>
              </a:r>
            </a:p>
          </p:txBody>
        </p:sp>
        <p:sp>
          <p:nvSpPr>
            <p:cNvPr id="5225" name="AutoShape 10"/>
            <p:cNvSpPr>
              <a:spLocks noChangeArrowheads="1"/>
            </p:cNvSpPr>
            <p:nvPr/>
          </p:nvSpPr>
          <p:spPr bwMode="auto">
            <a:xfrm>
              <a:off x="624" y="1872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6" name="AutoShape 11"/>
            <p:cNvSpPr>
              <a:spLocks noChangeArrowheads="1"/>
            </p:cNvSpPr>
            <p:nvPr/>
          </p:nvSpPr>
          <p:spPr bwMode="auto">
            <a:xfrm>
              <a:off x="672" y="1584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452563" y="847725"/>
            <a:ext cx="6815137" cy="4618038"/>
            <a:chOff x="928" y="941"/>
            <a:chExt cx="4352" cy="2947"/>
          </a:xfrm>
        </p:grpSpPr>
        <p:grpSp>
          <p:nvGrpSpPr>
            <p:cNvPr id="5212" name="Group 13"/>
            <p:cNvGrpSpPr>
              <a:grpSpLocks/>
            </p:cNvGrpSpPr>
            <p:nvPr/>
          </p:nvGrpSpPr>
          <p:grpSpPr bwMode="auto">
            <a:xfrm rot="-5400000">
              <a:off x="3989" y="1704"/>
              <a:ext cx="1795" cy="269"/>
              <a:chOff x="3680" y="2880"/>
              <a:chExt cx="1795" cy="269"/>
            </a:xfrm>
          </p:grpSpPr>
          <p:grpSp>
            <p:nvGrpSpPr>
              <p:cNvPr id="5216" name="Group 14"/>
              <p:cNvGrpSpPr>
                <a:grpSpLocks/>
              </p:cNvGrpSpPr>
              <p:nvPr/>
            </p:nvGrpSpPr>
            <p:grpSpPr bwMode="auto">
              <a:xfrm>
                <a:off x="4896" y="2880"/>
                <a:ext cx="579" cy="264"/>
                <a:chOff x="1861" y="2593"/>
                <a:chExt cx="579" cy="264"/>
              </a:xfrm>
            </p:grpSpPr>
            <p:sp>
              <p:nvSpPr>
                <p:cNvPr id="5220" name="Oval 15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221" name="Rectangle 16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217" name="Group 17"/>
              <p:cNvGrpSpPr>
                <a:grpSpLocks/>
              </p:cNvGrpSpPr>
              <p:nvPr/>
            </p:nvGrpSpPr>
            <p:grpSpPr bwMode="auto">
              <a:xfrm flipH="1">
                <a:off x="3680" y="2885"/>
                <a:ext cx="579" cy="264"/>
                <a:chOff x="1861" y="2593"/>
                <a:chExt cx="579" cy="264"/>
              </a:xfrm>
            </p:grpSpPr>
            <p:sp>
              <p:nvSpPr>
                <p:cNvPr id="5218" name="Oval 18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21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5213" name="Rectangle 20"/>
            <p:cNvSpPr>
              <a:spLocks noChangeArrowheads="1"/>
            </p:cNvSpPr>
            <p:nvPr/>
          </p:nvSpPr>
          <p:spPr bwMode="auto">
            <a:xfrm>
              <a:off x="928" y="355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en-US" sz="1800" b="0">
                  <a:solidFill>
                    <a:srgbClr val="000000"/>
                  </a:solidFill>
                  <a:latin typeface="Comic Sans MS" pitchFamily="66" charset="0"/>
                </a:rPr>
                <a:t>B C' D'  +  A C'  +  A B D'</a:t>
              </a:r>
            </a:p>
          </p:txBody>
        </p:sp>
        <p:sp>
          <p:nvSpPr>
            <p:cNvPr id="5214" name="AutoShape 21"/>
            <p:cNvSpPr>
              <a:spLocks noChangeArrowheads="1"/>
            </p:cNvSpPr>
            <p:nvPr/>
          </p:nvSpPr>
          <p:spPr bwMode="auto">
            <a:xfrm>
              <a:off x="4800" y="1296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15" name="AutoShape 22"/>
            <p:cNvSpPr>
              <a:spLocks noChangeArrowheads="1"/>
            </p:cNvSpPr>
            <p:nvPr/>
          </p:nvSpPr>
          <p:spPr bwMode="auto">
            <a:xfrm rot="-5400000">
              <a:off x="4608" y="115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125" name="Rectangle 23"/>
          <p:cNvSpPr>
            <a:spLocks noChangeArrowheads="1"/>
          </p:cNvSpPr>
          <p:nvPr/>
        </p:nvSpPr>
        <p:spPr bwMode="auto">
          <a:xfrm>
            <a:off x="525463" y="4175125"/>
            <a:ext cx="8778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LT	=</a:t>
            </a:r>
          </a:p>
          <a:p>
            <a:pPr algn="ctr"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EQ	=</a:t>
            </a:r>
          </a:p>
          <a:p>
            <a:pPr algn="ctr"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GT	=</a:t>
            </a:r>
          </a:p>
        </p:txBody>
      </p:sp>
      <p:sp>
        <p:nvSpPr>
          <p:cNvPr id="5126" name="Rectangle 24"/>
          <p:cNvSpPr>
            <a:spLocks noChangeArrowheads="1"/>
          </p:cNvSpPr>
          <p:nvPr/>
        </p:nvSpPr>
        <p:spPr bwMode="auto">
          <a:xfrm>
            <a:off x="3757613" y="3473450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K-map for EQ</a:t>
            </a:r>
          </a:p>
        </p:txBody>
      </p:sp>
      <p:sp>
        <p:nvSpPr>
          <p:cNvPr id="5127" name="Rectangle 25"/>
          <p:cNvSpPr>
            <a:spLocks noChangeArrowheads="1"/>
          </p:cNvSpPr>
          <p:nvPr/>
        </p:nvSpPr>
        <p:spPr bwMode="auto">
          <a:xfrm>
            <a:off x="976313" y="3473450"/>
            <a:ext cx="17541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K-map for LT</a:t>
            </a:r>
          </a:p>
        </p:txBody>
      </p:sp>
      <p:sp>
        <p:nvSpPr>
          <p:cNvPr id="5128" name="Rectangle 26"/>
          <p:cNvSpPr>
            <a:spLocks noChangeArrowheads="1"/>
          </p:cNvSpPr>
          <p:nvPr/>
        </p:nvSpPr>
        <p:spPr bwMode="auto">
          <a:xfrm>
            <a:off x="6538913" y="3473450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K-map for GT</a:t>
            </a:r>
          </a:p>
        </p:txBody>
      </p:sp>
      <p:sp>
        <p:nvSpPr>
          <p:cNvPr id="512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mtClean="0"/>
              <a:t>2-Bit Comparator (Cont’d)</a:t>
            </a:r>
          </a:p>
        </p:txBody>
      </p:sp>
      <p:grpSp>
        <p:nvGrpSpPr>
          <p:cNvPr id="5130" name="Group 28"/>
          <p:cNvGrpSpPr>
            <a:grpSpLocks/>
          </p:cNvGrpSpPr>
          <p:nvPr/>
        </p:nvGrpSpPr>
        <p:grpSpPr bwMode="auto">
          <a:xfrm>
            <a:off x="676275" y="1100138"/>
            <a:ext cx="2720975" cy="2335212"/>
            <a:chOff x="4245" y="2703"/>
            <a:chExt cx="1738" cy="1490"/>
          </a:xfrm>
        </p:grpSpPr>
        <p:sp>
          <p:nvSpPr>
            <p:cNvPr id="5188" name="Rectangle 2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5189" name="Rectangle 3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90" name="Rectangle 3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1" name="Line 3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3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3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3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3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196" name="Rectangle 3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97" name="Rectangle 3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8" name="Line 3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4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Rectangle 4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201" name="Rectangle 4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202" name="Rectangle 4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03" name="Line 4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4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5" name="Line 4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Line 4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Rectangle 4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208" name="Rectangle 4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09" name="Line 5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Text Box 52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5131" name="Group 53"/>
          <p:cNvGrpSpPr>
            <a:grpSpLocks/>
          </p:cNvGrpSpPr>
          <p:nvPr/>
        </p:nvGrpSpPr>
        <p:grpSpPr bwMode="auto">
          <a:xfrm>
            <a:off x="3457575" y="1100138"/>
            <a:ext cx="2720975" cy="2335212"/>
            <a:chOff x="4245" y="2703"/>
            <a:chExt cx="1738" cy="1490"/>
          </a:xfrm>
        </p:grpSpPr>
        <p:sp>
          <p:nvSpPr>
            <p:cNvPr id="5164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5165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66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7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172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73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74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77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5178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79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184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85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Text Box 77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5132" name="Group 78"/>
          <p:cNvGrpSpPr>
            <a:grpSpLocks/>
          </p:cNvGrpSpPr>
          <p:nvPr/>
        </p:nvGrpSpPr>
        <p:grpSpPr bwMode="auto">
          <a:xfrm>
            <a:off x="6237288" y="1100138"/>
            <a:ext cx="2722562" cy="2335212"/>
            <a:chOff x="4245" y="2703"/>
            <a:chExt cx="1738" cy="1490"/>
          </a:xfrm>
        </p:grpSpPr>
        <p:sp>
          <p:nvSpPr>
            <p:cNvPr id="5140" name="Rectangle 7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41" name="Rectangle 8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142" name="Rectangle 8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Line 8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8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8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Line 8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8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148" name="Rectangle 8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49" name="Rectangle 8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0" name="Line 8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9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Rectangle 9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53" name="Rectangle 9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5154" name="Rectangle 9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5" name="Line 9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9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9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9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Rectangle 9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160" name="Rectangle 9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1" name="Line 10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0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Text Box 102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1707111" name="Rectangle 103"/>
          <p:cNvSpPr>
            <a:spLocks noChangeArrowheads="1"/>
          </p:cNvSpPr>
          <p:nvPr/>
        </p:nvSpPr>
        <p:spPr bwMode="auto">
          <a:xfrm>
            <a:off x="6313488" y="4564063"/>
            <a:ext cx="26050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= (A xnor C) • (B xnor D)</a:t>
            </a:r>
          </a:p>
        </p:txBody>
      </p: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1452563" y="1404938"/>
            <a:ext cx="4860925" cy="3609975"/>
            <a:chOff x="928" y="1296"/>
            <a:chExt cx="3104" cy="2304"/>
          </a:xfrm>
        </p:grpSpPr>
        <p:sp>
          <p:nvSpPr>
            <p:cNvPr id="5135" name="Rectangle 106"/>
            <p:cNvSpPr>
              <a:spLocks noChangeArrowheads="1"/>
            </p:cNvSpPr>
            <p:nvPr/>
          </p:nvSpPr>
          <p:spPr bwMode="auto">
            <a:xfrm>
              <a:off x="928" y="3312"/>
              <a:ext cx="3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en-US" sz="1800" b="0">
                  <a:solidFill>
                    <a:srgbClr val="000000"/>
                  </a:solidFill>
                  <a:latin typeface="Comic Sans MS" pitchFamily="66" charset="0"/>
                </a:rPr>
                <a:t>A'B'C'D'  +  A'BC'D  +  ABCD  +  AB'CD’</a:t>
              </a:r>
            </a:p>
          </p:txBody>
        </p:sp>
        <p:sp>
          <p:nvSpPr>
            <p:cNvPr id="5136" name="AutoShape 107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7" name="AutoShape 108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8" name="AutoShape 109"/>
            <p:cNvSpPr>
              <a:spLocks noChangeArrowheads="1"/>
            </p:cNvSpPr>
            <p:nvPr/>
          </p:nvSpPr>
          <p:spPr bwMode="auto">
            <a:xfrm>
              <a:off x="2976" y="1872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AutoShape 110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0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11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17B1E0-1E86-4BFA-90A8-5A3D93F4223A}" type="slidenum">
              <a:rPr lang="en-US">
                <a:latin typeface="+mn-lt"/>
              </a:rPr>
              <a:pPr defTabSz="820738">
                <a:defRPr/>
              </a:pPr>
              <a:t>30</a:t>
            </a:fld>
            <a:endParaRPr lang="en-US">
              <a:latin typeface="+mn-lt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Carry Lookahead Adder</a:t>
            </a:r>
          </a:p>
        </p:txBody>
      </p:sp>
      <p:sp>
        <p:nvSpPr>
          <p:cNvPr id="1657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01013" cy="2281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Again, RCA delay can be too long for some applications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Need a faster adder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Idea: can we “look ahead” at (foresee, predict) the carry and not have to wait so long?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Generate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Gi = Ai Bi</a:t>
            </a:r>
            <a:r>
              <a:rPr kumimoji="1" lang="en-US" altLang="ko-KR" sz="1600" smtClean="0">
                <a:ea typeface="Gulim" pitchFamily="34" charset="-127"/>
              </a:rPr>
              <a:t>               </a:t>
            </a:r>
            <a:r>
              <a:rPr kumimoji="1" lang="en-US" altLang="ko-KR" sz="1600" i="1" smtClean="0">
                <a:ea typeface="Gulim" pitchFamily="34" charset="-127"/>
              </a:rPr>
              <a:t>must generate carry when Ai = Bi = 1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Propagate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Pi = Ai xor Bi</a:t>
            </a:r>
            <a:r>
              <a:rPr kumimoji="1" lang="en-US" altLang="ko-KR" sz="1600" smtClean="0">
                <a:ea typeface="Gulim" pitchFamily="34" charset="-127"/>
              </a:rPr>
              <a:t>       </a:t>
            </a:r>
            <a:r>
              <a:rPr kumimoji="1" lang="en-US" altLang="ko-KR" sz="1600" i="1" smtClean="0">
                <a:ea typeface="Gulim" pitchFamily="34" charset="-127"/>
              </a:rPr>
              <a:t>carry-in will equal carry-out here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ko-KR" sz="1600" i="1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i="1" smtClean="0">
                <a:ea typeface="Gulim" pitchFamily="34" charset="-127"/>
              </a:rPr>
              <a:t>Sum and Carry can be reexpressed in terms of carry generate and carry propagate:</a:t>
            </a:r>
          </a:p>
          <a:p>
            <a:pPr eaLnBrk="1" hangingPunct="1">
              <a:lnSpc>
                <a:spcPct val="90000"/>
              </a:lnSpc>
            </a:pPr>
            <a:endParaRPr kumimoji="1" lang="en-US" altLang="ko-KR" sz="2000" i="1" smtClean="0">
              <a:ea typeface="Gulim" pitchFamily="34" charset="-127"/>
            </a:endParaRPr>
          </a:p>
        </p:txBody>
      </p:sp>
      <p:sp>
        <p:nvSpPr>
          <p:cNvPr id="1657861" name="Rectangle 5"/>
          <p:cNvSpPr>
            <a:spLocks noChangeArrowheads="1"/>
          </p:cNvSpPr>
          <p:nvPr/>
        </p:nvSpPr>
        <p:spPr bwMode="auto">
          <a:xfrm>
            <a:off x="1908175" y="4772025"/>
            <a:ext cx="35179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Si = Ai xor Bi xor Ci = Pi xor Ci</a:t>
            </a:r>
          </a:p>
          <a:p>
            <a:pPr>
              <a:lnSpc>
                <a:spcPct val="85000"/>
              </a:lnSpc>
            </a:pPr>
            <a:endParaRPr lang="en-US" altLang="en-US" sz="1800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Ci+1 = Ai Bi + Ci (Ai xor Bi)</a:t>
            </a:r>
          </a:p>
          <a:p>
            <a:pPr>
              <a:lnSpc>
                <a:spcPct val="85000"/>
              </a:lnSpc>
            </a:pPr>
            <a:endParaRPr lang="en-US" altLang="en-US" sz="1800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         = Gi + Ci 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7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5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5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57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786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039E27D-B918-4E65-8152-2E84F1468822}" type="slidenum">
              <a:rPr lang="en-US">
                <a:latin typeface="+mn-lt"/>
              </a:rPr>
              <a:pPr defTabSz="820738">
                <a:defRPr/>
              </a:pPr>
              <a:t>31</a:t>
            </a:fld>
            <a:endParaRPr lang="en-US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Carry Lookahead Adder</a:t>
            </a:r>
          </a:p>
        </p:txBody>
      </p:sp>
      <p:sp>
        <p:nvSpPr>
          <p:cNvPr id="1658885" name="Rectangle 5"/>
          <p:cNvSpPr>
            <a:spLocks noChangeArrowheads="1"/>
          </p:cNvSpPr>
          <p:nvPr/>
        </p:nvSpPr>
        <p:spPr bwMode="auto">
          <a:xfrm>
            <a:off x="827088" y="1196975"/>
            <a:ext cx="7561262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C1 = G0 + P0 C0</a:t>
            </a:r>
          </a:p>
          <a:p>
            <a:pPr>
              <a:lnSpc>
                <a:spcPct val="85000"/>
              </a:lnSpc>
            </a:pPr>
            <a:endParaRPr lang="en-US" altLang="en-US" sz="18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C2 = G1 + P1 C1 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      = G1 + P1 G0 + P1 P0 C0</a:t>
            </a:r>
          </a:p>
          <a:p>
            <a:pPr>
              <a:lnSpc>
                <a:spcPct val="85000"/>
              </a:lnSpc>
            </a:pPr>
            <a:endParaRPr lang="en-US" altLang="en-US" sz="18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C3 = G2 + P2 C2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      = G2 + P2 G1 + P2 P1 G0 + P2 P1 P0 C0</a:t>
            </a:r>
          </a:p>
          <a:p>
            <a:pPr>
              <a:lnSpc>
                <a:spcPct val="85000"/>
              </a:lnSpc>
            </a:pPr>
            <a:endParaRPr lang="en-US" altLang="en-US" sz="18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C4 = G3 + P3 C3 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      = G3 + P3 G2 + P3 P2 G1 + P3 P2 P1 G0 + P3 P2 P1 P0 C0</a:t>
            </a:r>
          </a:p>
        </p:txBody>
      </p:sp>
      <p:sp>
        <p:nvSpPr>
          <p:cNvPr id="16588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0825" y="4005263"/>
            <a:ext cx="8497888" cy="1800225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Each of the carry equations can be implemented in a two-level logic network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Each carry equation only needs the adder inputs and carry in for its own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8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8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853EECE-96DB-48D2-AD61-82201F0B8E27}" type="slidenum">
              <a:rPr lang="en-US">
                <a:latin typeface="+mn-lt"/>
              </a:rPr>
              <a:pPr defTabSz="820738">
                <a:defRPr/>
              </a:pPr>
              <a:t>32</a:t>
            </a:fld>
            <a:endParaRPr lang="en-US">
              <a:latin typeface="+mn-lt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Carry Lookahead Adder:</a:t>
            </a:r>
            <a:br>
              <a:rPr lang="en-US" altLang="en-US" sz="3600" smtClean="0"/>
            </a:br>
            <a:r>
              <a:rPr lang="en-US" altLang="en-US" sz="3600" smtClean="0"/>
              <a:t>Internal Circuit</a:t>
            </a:r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935538"/>
            <a:ext cx="7772400" cy="4222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Increasingly complex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High fan-in gates are very hard to make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Therefore, CLA is expensive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</p:txBody>
      </p:sp>
      <p:grpSp>
        <p:nvGrpSpPr>
          <p:cNvPr id="2" name="Group 296"/>
          <p:cNvGrpSpPr>
            <a:grpSpLocks/>
          </p:cNvGrpSpPr>
          <p:nvPr/>
        </p:nvGrpSpPr>
        <p:grpSpPr bwMode="auto">
          <a:xfrm>
            <a:off x="560388" y="1500188"/>
            <a:ext cx="2347912" cy="646112"/>
            <a:chOff x="353" y="1804"/>
            <a:chExt cx="1479" cy="407"/>
          </a:xfrm>
        </p:grpSpPr>
        <p:sp>
          <p:nvSpPr>
            <p:cNvPr id="35027" name="Line 68"/>
            <p:cNvSpPr>
              <a:spLocks noChangeShapeType="1"/>
            </p:cNvSpPr>
            <p:nvPr/>
          </p:nvSpPr>
          <p:spPr bwMode="auto">
            <a:xfrm>
              <a:off x="592" y="1804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8" name="Line 69"/>
            <p:cNvSpPr>
              <a:spLocks noChangeShapeType="1"/>
            </p:cNvSpPr>
            <p:nvPr/>
          </p:nvSpPr>
          <p:spPr bwMode="auto">
            <a:xfrm>
              <a:off x="592" y="2064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9" name="Line 70"/>
            <p:cNvSpPr>
              <a:spLocks noChangeShapeType="1"/>
            </p:cNvSpPr>
            <p:nvPr/>
          </p:nvSpPr>
          <p:spPr bwMode="auto">
            <a:xfrm flipV="1">
              <a:off x="592" y="1804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0" name="Freeform 71"/>
            <p:cNvSpPr>
              <a:spLocks/>
            </p:cNvSpPr>
            <p:nvPr/>
          </p:nvSpPr>
          <p:spPr bwMode="auto">
            <a:xfrm>
              <a:off x="852" y="1804"/>
              <a:ext cx="131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1" name="Arc 72"/>
            <p:cNvSpPr>
              <a:spLocks/>
            </p:cNvSpPr>
            <p:nvPr/>
          </p:nvSpPr>
          <p:spPr bwMode="auto">
            <a:xfrm>
              <a:off x="853" y="1809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2" name="Freeform 73"/>
            <p:cNvSpPr>
              <a:spLocks/>
            </p:cNvSpPr>
            <p:nvPr/>
          </p:nvSpPr>
          <p:spPr bwMode="auto">
            <a:xfrm>
              <a:off x="852" y="1934"/>
              <a:ext cx="131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3" name="Arc 74"/>
            <p:cNvSpPr>
              <a:spLocks/>
            </p:cNvSpPr>
            <p:nvPr/>
          </p:nvSpPr>
          <p:spPr bwMode="auto">
            <a:xfrm>
              <a:off x="853" y="1934"/>
              <a:ext cx="126" cy="135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Arc 75"/>
            <p:cNvSpPr>
              <a:spLocks/>
            </p:cNvSpPr>
            <p:nvPr/>
          </p:nvSpPr>
          <p:spPr bwMode="auto">
            <a:xfrm>
              <a:off x="1167" y="1874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Arc 76"/>
            <p:cNvSpPr>
              <a:spLocks/>
            </p:cNvSpPr>
            <p:nvPr/>
          </p:nvSpPr>
          <p:spPr bwMode="auto">
            <a:xfrm>
              <a:off x="1167" y="1874"/>
              <a:ext cx="408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Arc 77"/>
            <p:cNvSpPr>
              <a:spLocks/>
            </p:cNvSpPr>
            <p:nvPr/>
          </p:nvSpPr>
          <p:spPr bwMode="auto">
            <a:xfrm>
              <a:off x="1189" y="198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7" name="Arc 78"/>
            <p:cNvSpPr>
              <a:spLocks/>
            </p:cNvSpPr>
            <p:nvPr/>
          </p:nvSpPr>
          <p:spPr bwMode="auto">
            <a:xfrm>
              <a:off x="1167" y="1988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8" name="Line 79"/>
            <p:cNvSpPr>
              <a:spLocks noChangeShapeType="1"/>
            </p:cNvSpPr>
            <p:nvPr/>
          </p:nvSpPr>
          <p:spPr bwMode="auto">
            <a:xfrm>
              <a:off x="1189" y="193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Line 80"/>
            <p:cNvSpPr>
              <a:spLocks noChangeShapeType="1"/>
            </p:cNvSpPr>
            <p:nvPr/>
          </p:nvSpPr>
          <p:spPr bwMode="auto">
            <a:xfrm>
              <a:off x="1189" y="204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Line 182"/>
            <p:cNvSpPr>
              <a:spLocks noChangeShapeType="1"/>
            </p:cNvSpPr>
            <p:nvPr/>
          </p:nvSpPr>
          <p:spPr bwMode="auto">
            <a:xfrm>
              <a:off x="483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1" name="Rectangle 183"/>
            <p:cNvSpPr>
              <a:spLocks noChangeArrowheads="1"/>
            </p:cNvSpPr>
            <p:nvPr/>
          </p:nvSpPr>
          <p:spPr bwMode="auto">
            <a:xfrm>
              <a:off x="353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5042" name="Line 190"/>
            <p:cNvSpPr>
              <a:spLocks noChangeShapeType="1"/>
            </p:cNvSpPr>
            <p:nvPr/>
          </p:nvSpPr>
          <p:spPr bwMode="auto">
            <a:xfrm>
              <a:off x="483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3" name="Rectangle 191"/>
            <p:cNvSpPr>
              <a:spLocks noChangeArrowheads="1"/>
            </p:cNvSpPr>
            <p:nvPr/>
          </p:nvSpPr>
          <p:spPr bwMode="auto">
            <a:xfrm>
              <a:off x="353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5044" name="Line 192"/>
            <p:cNvSpPr>
              <a:spLocks noChangeShapeType="1"/>
            </p:cNvSpPr>
            <p:nvPr/>
          </p:nvSpPr>
          <p:spPr bwMode="auto">
            <a:xfrm>
              <a:off x="972" y="193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5" name="Line 193"/>
            <p:cNvSpPr>
              <a:spLocks noChangeShapeType="1"/>
            </p:cNvSpPr>
            <p:nvPr/>
          </p:nvSpPr>
          <p:spPr bwMode="auto">
            <a:xfrm>
              <a:off x="1080" y="193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6" name="Line 200"/>
            <p:cNvSpPr>
              <a:spLocks noChangeShapeType="1"/>
            </p:cNvSpPr>
            <p:nvPr/>
          </p:nvSpPr>
          <p:spPr bwMode="auto">
            <a:xfrm>
              <a:off x="1080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7" name="Rectangle 201"/>
            <p:cNvSpPr>
              <a:spLocks noChangeArrowheads="1"/>
            </p:cNvSpPr>
            <p:nvPr/>
          </p:nvSpPr>
          <p:spPr bwMode="auto">
            <a:xfrm>
              <a:off x="1080" y="2042"/>
              <a:ext cx="11" cy="11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48" name="Rectangle 202"/>
            <p:cNvSpPr>
              <a:spLocks noChangeArrowheads="1"/>
            </p:cNvSpPr>
            <p:nvPr/>
          </p:nvSpPr>
          <p:spPr bwMode="auto">
            <a:xfrm>
              <a:off x="483" y="2150"/>
              <a:ext cx="60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49" name="Rectangle 203"/>
            <p:cNvSpPr>
              <a:spLocks noChangeArrowheads="1"/>
            </p:cNvSpPr>
            <p:nvPr/>
          </p:nvSpPr>
          <p:spPr bwMode="auto">
            <a:xfrm>
              <a:off x="353" y="209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5050" name="Line 204"/>
            <p:cNvSpPr>
              <a:spLocks noChangeShapeType="1"/>
            </p:cNvSpPr>
            <p:nvPr/>
          </p:nvSpPr>
          <p:spPr bwMode="auto">
            <a:xfrm>
              <a:off x="1569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1" name="Rectangle 205"/>
            <p:cNvSpPr>
              <a:spLocks noChangeArrowheads="1"/>
            </p:cNvSpPr>
            <p:nvPr/>
          </p:nvSpPr>
          <p:spPr bwMode="auto">
            <a:xfrm>
              <a:off x="1710" y="193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C1</a:t>
              </a:r>
              <a:endParaRPr lang="en-US" altLang="en-US"/>
            </a:p>
          </p:txBody>
        </p:sp>
      </p:grpSp>
      <p:grpSp>
        <p:nvGrpSpPr>
          <p:cNvPr id="3" name="Group 297"/>
          <p:cNvGrpSpPr>
            <a:grpSpLocks/>
          </p:cNvGrpSpPr>
          <p:nvPr/>
        </p:nvGrpSpPr>
        <p:grpSpPr bwMode="auto">
          <a:xfrm>
            <a:off x="560388" y="2563813"/>
            <a:ext cx="2347912" cy="1382712"/>
            <a:chOff x="353" y="2474"/>
            <a:chExt cx="1479" cy="871"/>
          </a:xfrm>
        </p:grpSpPr>
        <p:sp>
          <p:nvSpPr>
            <p:cNvPr id="34983" name="Line 81"/>
            <p:cNvSpPr>
              <a:spLocks noChangeShapeType="1"/>
            </p:cNvSpPr>
            <p:nvPr/>
          </p:nvSpPr>
          <p:spPr bwMode="auto">
            <a:xfrm>
              <a:off x="592" y="2506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4" name="Line 82"/>
            <p:cNvSpPr>
              <a:spLocks noChangeShapeType="1"/>
            </p:cNvSpPr>
            <p:nvPr/>
          </p:nvSpPr>
          <p:spPr bwMode="auto">
            <a:xfrm>
              <a:off x="592" y="2765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5" name="Line 83"/>
            <p:cNvSpPr>
              <a:spLocks noChangeShapeType="1"/>
            </p:cNvSpPr>
            <p:nvPr/>
          </p:nvSpPr>
          <p:spPr bwMode="auto">
            <a:xfrm>
              <a:off x="592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6" name="Freeform 84"/>
            <p:cNvSpPr>
              <a:spLocks/>
            </p:cNvSpPr>
            <p:nvPr/>
          </p:nvSpPr>
          <p:spPr bwMode="auto">
            <a:xfrm>
              <a:off x="852" y="2506"/>
              <a:ext cx="131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7" name="Arc 85"/>
            <p:cNvSpPr>
              <a:spLocks/>
            </p:cNvSpPr>
            <p:nvPr/>
          </p:nvSpPr>
          <p:spPr bwMode="auto">
            <a:xfrm>
              <a:off x="853" y="2511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8" name="Freeform 86"/>
            <p:cNvSpPr>
              <a:spLocks/>
            </p:cNvSpPr>
            <p:nvPr/>
          </p:nvSpPr>
          <p:spPr bwMode="auto">
            <a:xfrm>
              <a:off x="852" y="2636"/>
              <a:ext cx="131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9" name="Arc 87"/>
            <p:cNvSpPr>
              <a:spLocks/>
            </p:cNvSpPr>
            <p:nvPr/>
          </p:nvSpPr>
          <p:spPr bwMode="auto">
            <a:xfrm>
              <a:off x="853" y="2636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0" name="Line 88"/>
            <p:cNvSpPr>
              <a:spLocks noChangeShapeType="1"/>
            </p:cNvSpPr>
            <p:nvPr/>
          </p:nvSpPr>
          <p:spPr bwMode="auto">
            <a:xfrm>
              <a:off x="592" y="2830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1" name="Line 89"/>
            <p:cNvSpPr>
              <a:spLocks noChangeShapeType="1"/>
            </p:cNvSpPr>
            <p:nvPr/>
          </p:nvSpPr>
          <p:spPr bwMode="auto">
            <a:xfrm>
              <a:off x="592" y="3089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2" name="Line 90"/>
            <p:cNvSpPr>
              <a:spLocks noChangeShapeType="1"/>
            </p:cNvSpPr>
            <p:nvPr/>
          </p:nvSpPr>
          <p:spPr bwMode="auto">
            <a:xfrm flipV="1">
              <a:off x="592" y="2830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3" name="Freeform 91"/>
            <p:cNvSpPr>
              <a:spLocks/>
            </p:cNvSpPr>
            <p:nvPr/>
          </p:nvSpPr>
          <p:spPr bwMode="auto">
            <a:xfrm>
              <a:off x="852" y="2830"/>
              <a:ext cx="131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4" name="Arc 92"/>
            <p:cNvSpPr>
              <a:spLocks/>
            </p:cNvSpPr>
            <p:nvPr/>
          </p:nvSpPr>
          <p:spPr bwMode="auto">
            <a:xfrm>
              <a:off x="853" y="2835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5" name="Freeform 93"/>
            <p:cNvSpPr>
              <a:spLocks/>
            </p:cNvSpPr>
            <p:nvPr/>
          </p:nvSpPr>
          <p:spPr bwMode="auto">
            <a:xfrm>
              <a:off x="852" y="2960"/>
              <a:ext cx="131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6" name="Arc 94"/>
            <p:cNvSpPr>
              <a:spLocks/>
            </p:cNvSpPr>
            <p:nvPr/>
          </p:nvSpPr>
          <p:spPr bwMode="auto">
            <a:xfrm>
              <a:off x="853" y="2960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7" name="Freeform 95"/>
            <p:cNvSpPr>
              <a:spLocks/>
            </p:cNvSpPr>
            <p:nvPr/>
          </p:nvSpPr>
          <p:spPr bwMode="auto">
            <a:xfrm>
              <a:off x="1156" y="2841"/>
              <a:ext cx="413" cy="130"/>
            </a:xfrm>
            <a:custGeom>
              <a:avLst/>
              <a:gdLst>
                <a:gd name="T0" fmla="*/ 2147483647 w 38"/>
                <a:gd name="T1" fmla="*/ 2147483647 h 12"/>
                <a:gd name="T2" fmla="*/ 0 w 38"/>
                <a:gd name="T3" fmla="*/ 0 h 12"/>
                <a:gd name="T4" fmla="*/ 0 w 38"/>
                <a:gd name="T5" fmla="*/ 2147483647 h 12"/>
                <a:gd name="T6" fmla="*/ 2147483647 w 38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12"/>
                <a:gd name="T14" fmla="*/ 38 w 3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12">
                  <a:moveTo>
                    <a:pt x="38" y="12"/>
                  </a:moveTo>
                  <a:cubicBezTo>
                    <a:pt x="38" y="5"/>
                    <a:pt x="20" y="0"/>
                    <a:pt x="0" y="0"/>
                  </a:cubicBezTo>
                  <a:lnTo>
                    <a:pt x="0" y="12"/>
                  </a:lnTo>
                  <a:lnTo>
                    <a:pt x="38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8" name="Arc 96"/>
            <p:cNvSpPr>
              <a:spLocks/>
            </p:cNvSpPr>
            <p:nvPr/>
          </p:nvSpPr>
          <p:spPr bwMode="auto">
            <a:xfrm>
              <a:off x="1157" y="2846"/>
              <a:ext cx="408" cy="125"/>
            </a:xfrm>
            <a:custGeom>
              <a:avLst/>
              <a:gdLst>
                <a:gd name="T0" fmla="*/ 0 w 21620"/>
                <a:gd name="T1" fmla="*/ 0 h 21600"/>
                <a:gd name="T2" fmla="*/ 0 w 21620"/>
                <a:gd name="T3" fmla="*/ 0 h 21600"/>
                <a:gd name="T4" fmla="*/ 0 w 216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0"/>
                <a:gd name="T10" fmla="*/ 0 h 21600"/>
                <a:gd name="T11" fmla="*/ 21620 w 216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0" h="21600" fill="none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</a:path>
                <a:path w="21620" h="21600" stroke="0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  <a:lnTo>
                    <a:pt x="2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9" name="Freeform 97"/>
            <p:cNvSpPr>
              <a:spLocks/>
            </p:cNvSpPr>
            <p:nvPr/>
          </p:nvSpPr>
          <p:spPr bwMode="auto">
            <a:xfrm>
              <a:off x="1178" y="2960"/>
              <a:ext cx="391" cy="129"/>
            </a:xfrm>
            <a:custGeom>
              <a:avLst/>
              <a:gdLst>
                <a:gd name="T0" fmla="*/ 0 w 36"/>
                <a:gd name="T1" fmla="*/ 2147483647 h 12"/>
                <a:gd name="T2" fmla="*/ 2147483647 w 36"/>
                <a:gd name="T3" fmla="*/ 0 h 12"/>
                <a:gd name="T4" fmla="*/ 0 w 36"/>
                <a:gd name="T5" fmla="*/ 0 h 12"/>
                <a:gd name="T6" fmla="*/ 0 w 3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0" name="Arc 98"/>
            <p:cNvSpPr>
              <a:spLocks/>
            </p:cNvSpPr>
            <p:nvPr/>
          </p:nvSpPr>
          <p:spPr bwMode="auto">
            <a:xfrm>
              <a:off x="1178" y="2960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1" name="Freeform 99"/>
            <p:cNvSpPr>
              <a:spLocks/>
            </p:cNvSpPr>
            <p:nvPr/>
          </p:nvSpPr>
          <p:spPr bwMode="auto">
            <a:xfrm>
              <a:off x="1156" y="2960"/>
              <a:ext cx="66" cy="129"/>
            </a:xfrm>
            <a:custGeom>
              <a:avLst/>
              <a:gdLst>
                <a:gd name="T0" fmla="*/ 0 w 6"/>
                <a:gd name="T1" fmla="*/ 2147483647 h 12"/>
                <a:gd name="T2" fmla="*/ 2147483647 w 6"/>
                <a:gd name="T3" fmla="*/ 0 h 12"/>
                <a:gd name="T4" fmla="*/ 0 w 6"/>
                <a:gd name="T5" fmla="*/ 0 h 12"/>
                <a:gd name="T6" fmla="*/ 0 w 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2" name="Arc 100"/>
            <p:cNvSpPr>
              <a:spLocks/>
            </p:cNvSpPr>
            <p:nvPr/>
          </p:nvSpPr>
          <p:spPr bwMode="auto">
            <a:xfrm>
              <a:off x="1157" y="2960"/>
              <a:ext cx="61" cy="125"/>
            </a:xfrm>
            <a:custGeom>
              <a:avLst/>
              <a:gdLst>
                <a:gd name="T0" fmla="*/ 0 w 21642"/>
                <a:gd name="T1" fmla="*/ 0 h 21600"/>
                <a:gd name="T2" fmla="*/ 0 w 21642"/>
                <a:gd name="T3" fmla="*/ 0 h 21600"/>
                <a:gd name="T4" fmla="*/ 0 w 2164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2"/>
                <a:gd name="T10" fmla="*/ 0 h 21600"/>
                <a:gd name="T11" fmla="*/ 21642 w 216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2" h="21600" fill="none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</a:path>
                <a:path w="21642" h="21600" stroke="0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  <a:lnTo>
                    <a:pt x="42" y="0"/>
                  </a:lnTo>
                  <a:lnTo>
                    <a:pt x="2164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3" name="Line 101"/>
            <p:cNvSpPr>
              <a:spLocks noChangeShapeType="1"/>
            </p:cNvSpPr>
            <p:nvPr/>
          </p:nvSpPr>
          <p:spPr bwMode="auto">
            <a:xfrm>
              <a:off x="1189" y="2960"/>
              <a:ext cx="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4" name="Freeform 102"/>
            <p:cNvSpPr>
              <a:spLocks/>
            </p:cNvSpPr>
            <p:nvPr/>
          </p:nvSpPr>
          <p:spPr bwMode="auto">
            <a:xfrm>
              <a:off x="1156" y="2841"/>
              <a:ext cx="66" cy="119"/>
            </a:xfrm>
            <a:custGeom>
              <a:avLst/>
              <a:gdLst>
                <a:gd name="T0" fmla="*/ 2147483647 w 6"/>
                <a:gd name="T1" fmla="*/ 2147483647 h 11"/>
                <a:gd name="T2" fmla="*/ 0 w 6"/>
                <a:gd name="T3" fmla="*/ 0 h 11"/>
                <a:gd name="T4" fmla="*/ 0 w 6"/>
                <a:gd name="T5" fmla="*/ 2147483647 h 11"/>
                <a:gd name="T6" fmla="*/ 2147483647 w 6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5" name="Arc 103"/>
            <p:cNvSpPr>
              <a:spLocks/>
            </p:cNvSpPr>
            <p:nvPr/>
          </p:nvSpPr>
          <p:spPr bwMode="auto">
            <a:xfrm>
              <a:off x="1157" y="2846"/>
              <a:ext cx="61" cy="114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6" name="Line 180"/>
            <p:cNvSpPr>
              <a:spLocks noChangeShapeType="1"/>
            </p:cNvSpPr>
            <p:nvPr/>
          </p:nvSpPr>
          <p:spPr bwMode="auto">
            <a:xfrm>
              <a:off x="483" y="252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7" name="Rectangle 181"/>
            <p:cNvSpPr>
              <a:spLocks noChangeArrowheads="1"/>
            </p:cNvSpPr>
            <p:nvPr/>
          </p:nvSpPr>
          <p:spPr bwMode="auto">
            <a:xfrm>
              <a:off x="353" y="247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5008" name="Line 188"/>
            <p:cNvSpPr>
              <a:spLocks noChangeShapeType="1"/>
            </p:cNvSpPr>
            <p:nvPr/>
          </p:nvSpPr>
          <p:spPr bwMode="auto">
            <a:xfrm>
              <a:off x="48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Rectangle 189"/>
            <p:cNvSpPr>
              <a:spLocks noChangeArrowheads="1"/>
            </p:cNvSpPr>
            <p:nvPr/>
          </p:nvSpPr>
          <p:spPr bwMode="auto">
            <a:xfrm>
              <a:off x="353" y="258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5010" name="Line 198"/>
            <p:cNvSpPr>
              <a:spLocks noChangeShapeType="1"/>
            </p:cNvSpPr>
            <p:nvPr/>
          </p:nvSpPr>
          <p:spPr bwMode="auto">
            <a:xfrm>
              <a:off x="483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1" name="Rectangle 199"/>
            <p:cNvSpPr>
              <a:spLocks noChangeArrowheads="1"/>
            </p:cNvSpPr>
            <p:nvPr/>
          </p:nvSpPr>
          <p:spPr bwMode="auto">
            <a:xfrm>
              <a:off x="353" y="285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5012" name="Line 214"/>
            <p:cNvSpPr>
              <a:spLocks noChangeShapeType="1"/>
            </p:cNvSpPr>
            <p:nvPr/>
          </p:nvSpPr>
          <p:spPr bwMode="auto">
            <a:xfrm>
              <a:off x="483" y="274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3" name="Rectangle 215"/>
            <p:cNvSpPr>
              <a:spLocks noChangeArrowheads="1"/>
            </p:cNvSpPr>
            <p:nvPr/>
          </p:nvSpPr>
          <p:spPr bwMode="auto">
            <a:xfrm>
              <a:off x="353" y="269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5014" name="Line 216"/>
            <p:cNvSpPr>
              <a:spLocks noChangeShapeType="1"/>
            </p:cNvSpPr>
            <p:nvPr/>
          </p:nvSpPr>
          <p:spPr bwMode="auto">
            <a:xfrm>
              <a:off x="483" y="301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5" name="Rectangle 217"/>
            <p:cNvSpPr>
              <a:spLocks noChangeArrowheads="1"/>
            </p:cNvSpPr>
            <p:nvPr/>
          </p:nvSpPr>
          <p:spPr bwMode="auto">
            <a:xfrm>
              <a:off x="353" y="296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5016" name="Line 218"/>
            <p:cNvSpPr>
              <a:spLocks noChangeShapeType="1"/>
            </p:cNvSpPr>
            <p:nvPr/>
          </p:nvSpPr>
          <p:spPr bwMode="auto">
            <a:xfrm>
              <a:off x="1080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7" name="Line 219"/>
            <p:cNvSpPr>
              <a:spLocks noChangeShapeType="1"/>
            </p:cNvSpPr>
            <p:nvPr/>
          </p:nvSpPr>
          <p:spPr bwMode="auto">
            <a:xfrm>
              <a:off x="972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8" name="Rectangle 220"/>
            <p:cNvSpPr>
              <a:spLocks noChangeArrowheads="1"/>
            </p:cNvSpPr>
            <p:nvPr/>
          </p:nvSpPr>
          <p:spPr bwMode="auto">
            <a:xfrm>
              <a:off x="1080" y="2636"/>
              <a:ext cx="11" cy="22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19" name="Line 221"/>
            <p:cNvSpPr>
              <a:spLocks noChangeShapeType="1"/>
            </p:cNvSpPr>
            <p:nvPr/>
          </p:nvSpPr>
          <p:spPr bwMode="auto">
            <a:xfrm>
              <a:off x="972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0" name="Line 222"/>
            <p:cNvSpPr>
              <a:spLocks noChangeShapeType="1"/>
            </p:cNvSpPr>
            <p:nvPr/>
          </p:nvSpPr>
          <p:spPr bwMode="auto">
            <a:xfrm>
              <a:off x="1080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" name="Line 227"/>
            <p:cNvSpPr>
              <a:spLocks noChangeShapeType="1"/>
            </p:cNvSpPr>
            <p:nvPr/>
          </p:nvSpPr>
          <p:spPr bwMode="auto">
            <a:xfrm>
              <a:off x="1080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" name="Rectangle 228"/>
            <p:cNvSpPr>
              <a:spLocks noChangeArrowheads="1"/>
            </p:cNvSpPr>
            <p:nvPr/>
          </p:nvSpPr>
          <p:spPr bwMode="auto">
            <a:xfrm>
              <a:off x="1080" y="3068"/>
              <a:ext cx="11" cy="22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23" name="Rectangle 229"/>
            <p:cNvSpPr>
              <a:spLocks noChangeArrowheads="1"/>
            </p:cNvSpPr>
            <p:nvPr/>
          </p:nvSpPr>
          <p:spPr bwMode="auto">
            <a:xfrm>
              <a:off x="483" y="3284"/>
              <a:ext cx="608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24" name="Rectangle 230"/>
            <p:cNvSpPr>
              <a:spLocks noChangeArrowheads="1"/>
            </p:cNvSpPr>
            <p:nvPr/>
          </p:nvSpPr>
          <p:spPr bwMode="auto">
            <a:xfrm>
              <a:off x="353" y="323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en-US"/>
            </a:p>
          </p:txBody>
        </p:sp>
        <p:sp>
          <p:nvSpPr>
            <p:cNvPr id="35025" name="Line 231"/>
            <p:cNvSpPr>
              <a:spLocks noChangeShapeType="1"/>
            </p:cNvSpPr>
            <p:nvPr/>
          </p:nvSpPr>
          <p:spPr bwMode="auto">
            <a:xfrm>
              <a:off x="1569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6" name="Rectangle 232"/>
            <p:cNvSpPr>
              <a:spLocks noChangeArrowheads="1"/>
            </p:cNvSpPr>
            <p:nvPr/>
          </p:nvSpPr>
          <p:spPr bwMode="auto">
            <a:xfrm>
              <a:off x="1710" y="290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C2</a:t>
              </a:r>
              <a:endParaRPr lang="en-US" altLang="en-US"/>
            </a:p>
          </p:txBody>
        </p:sp>
      </p:grpSp>
      <p:grpSp>
        <p:nvGrpSpPr>
          <p:cNvPr id="4" name="Group 298"/>
          <p:cNvGrpSpPr>
            <a:grpSpLocks/>
          </p:cNvGrpSpPr>
          <p:nvPr/>
        </p:nvGrpSpPr>
        <p:grpSpPr bwMode="auto">
          <a:xfrm>
            <a:off x="3146425" y="1535113"/>
            <a:ext cx="2608263" cy="2239962"/>
            <a:chOff x="1982" y="1826"/>
            <a:chExt cx="1643" cy="1411"/>
          </a:xfrm>
        </p:grpSpPr>
        <p:sp>
          <p:nvSpPr>
            <p:cNvPr id="34913" name="Line 104"/>
            <p:cNvSpPr>
              <a:spLocks noChangeShapeType="1"/>
            </p:cNvSpPr>
            <p:nvPr/>
          </p:nvSpPr>
          <p:spPr bwMode="auto">
            <a:xfrm>
              <a:off x="2221" y="191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105"/>
            <p:cNvSpPr>
              <a:spLocks noChangeShapeType="1"/>
            </p:cNvSpPr>
            <p:nvPr/>
          </p:nvSpPr>
          <p:spPr bwMode="auto">
            <a:xfrm>
              <a:off x="2221" y="2172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106"/>
            <p:cNvSpPr>
              <a:spLocks noChangeShapeType="1"/>
            </p:cNvSpPr>
            <p:nvPr/>
          </p:nvSpPr>
          <p:spPr bwMode="auto">
            <a:xfrm flipV="1">
              <a:off x="2221" y="1912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7"/>
            <p:cNvSpPr>
              <a:spLocks noChangeShapeType="1"/>
            </p:cNvSpPr>
            <p:nvPr/>
          </p:nvSpPr>
          <p:spPr bwMode="auto">
            <a:xfrm>
              <a:off x="2221" y="1826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Freeform 108"/>
            <p:cNvSpPr>
              <a:spLocks/>
            </p:cNvSpPr>
            <p:nvPr/>
          </p:nvSpPr>
          <p:spPr bwMode="auto">
            <a:xfrm>
              <a:off x="2482" y="1912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Arc 109"/>
            <p:cNvSpPr>
              <a:spLocks/>
            </p:cNvSpPr>
            <p:nvPr/>
          </p:nvSpPr>
          <p:spPr bwMode="auto">
            <a:xfrm>
              <a:off x="2482" y="191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Freeform 110"/>
            <p:cNvSpPr>
              <a:spLocks/>
            </p:cNvSpPr>
            <p:nvPr/>
          </p:nvSpPr>
          <p:spPr bwMode="auto">
            <a:xfrm>
              <a:off x="2482" y="2042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Arc 111"/>
            <p:cNvSpPr>
              <a:spLocks/>
            </p:cNvSpPr>
            <p:nvPr/>
          </p:nvSpPr>
          <p:spPr bwMode="auto">
            <a:xfrm>
              <a:off x="2482" y="2042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Line 112"/>
            <p:cNvSpPr>
              <a:spLocks noChangeShapeType="1"/>
            </p:cNvSpPr>
            <p:nvPr/>
          </p:nvSpPr>
          <p:spPr bwMode="auto">
            <a:xfrm>
              <a:off x="2221" y="2344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Line 113"/>
            <p:cNvSpPr>
              <a:spLocks noChangeShapeType="1"/>
            </p:cNvSpPr>
            <p:nvPr/>
          </p:nvSpPr>
          <p:spPr bwMode="auto">
            <a:xfrm>
              <a:off x="2221" y="2603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Line 114"/>
            <p:cNvSpPr>
              <a:spLocks noChangeShapeType="1"/>
            </p:cNvSpPr>
            <p:nvPr/>
          </p:nvSpPr>
          <p:spPr bwMode="auto">
            <a:xfrm>
              <a:off x="2221" y="2344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Freeform 115"/>
            <p:cNvSpPr>
              <a:spLocks/>
            </p:cNvSpPr>
            <p:nvPr/>
          </p:nvSpPr>
          <p:spPr bwMode="auto">
            <a:xfrm>
              <a:off x="2482" y="2344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Arc 116"/>
            <p:cNvSpPr>
              <a:spLocks/>
            </p:cNvSpPr>
            <p:nvPr/>
          </p:nvSpPr>
          <p:spPr bwMode="auto">
            <a:xfrm>
              <a:off x="2482" y="2349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Freeform 117"/>
            <p:cNvSpPr>
              <a:spLocks/>
            </p:cNvSpPr>
            <p:nvPr/>
          </p:nvSpPr>
          <p:spPr bwMode="auto">
            <a:xfrm>
              <a:off x="2482" y="2474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Arc 118"/>
            <p:cNvSpPr>
              <a:spLocks/>
            </p:cNvSpPr>
            <p:nvPr/>
          </p:nvSpPr>
          <p:spPr bwMode="auto">
            <a:xfrm>
              <a:off x="2482" y="2474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Line 119"/>
            <p:cNvSpPr>
              <a:spLocks noChangeShapeType="1"/>
            </p:cNvSpPr>
            <p:nvPr/>
          </p:nvSpPr>
          <p:spPr bwMode="auto">
            <a:xfrm>
              <a:off x="2221" y="272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9" name="Line 120"/>
            <p:cNvSpPr>
              <a:spLocks noChangeShapeType="1"/>
            </p:cNvSpPr>
            <p:nvPr/>
          </p:nvSpPr>
          <p:spPr bwMode="auto">
            <a:xfrm>
              <a:off x="2221" y="2981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Line 121"/>
            <p:cNvSpPr>
              <a:spLocks noChangeShapeType="1"/>
            </p:cNvSpPr>
            <p:nvPr/>
          </p:nvSpPr>
          <p:spPr bwMode="auto">
            <a:xfrm flipV="1">
              <a:off x="2221" y="272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Freeform 122"/>
            <p:cNvSpPr>
              <a:spLocks/>
            </p:cNvSpPr>
            <p:nvPr/>
          </p:nvSpPr>
          <p:spPr bwMode="auto">
            <a:xfrm>
              <a:off x="2482" y="2722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Arc 123"/>
            <p:cNvSpPr>
              <a:spLocks/>
            </p:cNvSpPr>
            <p:nvPr/>
          </p:nvSpPr>
          <p:spPr bwMode="auto">
            <a:xfrm>
              <a:off x="2482" y="272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3" name="Freeform 124"/>
            <p:cNvSpPr>
              <a:spLocks/>
            </p:cNvSpPr>
            <p:nvPr/>
          </p:nvSpPr>
          <p:spPr bwMode="auto">
            <a:xfrm>
              <a:off x="2482" y="2852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Arc 125"/>
            <p:cNvSpPr>
              <a:spLocks/>
            </p:cNvSpPr>
            <p:nvPr/>
          </p:nvSpPr>
          <p:spPr bwMode="auto">
            <a:xfrm>
              <a:off x="2482" y="285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Freeform 126"/>
            <p:cNvSpPr>
              <a:spLocks/>
            </p:cNvSpPr>
            <p:nvPr/>
          </p:nvSpPr>
          <p:spPr bwMode="auto">
            <a:xfrm>
              <a:off x="2981" y="2679"/>
              <a:ext cx="391" cy="130"/>
            </a:xfrm>
            <a:custGeom>
              <a:avLst/>
              <a:gdLst>
                <a:gd name="T0" fmla="*/ 2147483647 w 36"/>
                <a:gd name="T1" fmla="*/ 2147483647 h 12"/>
                <a:gd name="T2" fmla="*/ 0 w 36"/>
                <a:gd name="T3" fmla="*/ 0 h 12"/>
                <a:gd name="T4" fmla="*/ 0 w 36"/>
                <a:gd name="T5" fmla="*/ 2147483647 h 12"/>
                <a:gd name="T6" fmla="*/ 2147483647 w 3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36" y="12"/>
                  </a:moveTo>
                  <a:cubicBezTo>
                    <a:pt x="36" y="5"/>
                    <a:pt x="19" y="0"/>
                    <a:pt x="0" y="0"/>
                  </a:cubicBezTo>
                  <a:lnTo>
                    <a:pt x="0" y="12"/>
                  </a:lnTo>
                  <a:lnTo>
                    <a:pt x="36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Arc 127"/>
            <p:cNvSpPr>
              <a:spLocks/>
            </p:cNvSpPr>
            <p:nvPr/>
          </p:nvSpPr>
          <p:spPr bwMode="auto">
            <a:xfrm>
              <a:off x="2981" y="2684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Freeform 128"/>
            <p:cNvSpPr>
              <a:spLocks/>
            </p:cNvSpPr>
            <p:nvPr/>
          </p:nvSpPr>
          <p:spPr bwMode="auto">
            <a:xfrm>
              <a:off x="2981" y="2679"/>
              <a:ext cx="44" cy="119"/>
            </a:xfrm>
            <a:custGeom>
              <a:avLst/>
              <a:gdLst>
                <a:gd name="T0" fmla="*/ 2147483647 w 4"/>
                <a:gd name="T1" fmla="*/ 2147483647 h 11"/>
                <a:gd name="T2" fmla="*/ 0 w 4"/>
                <a:gd name="T3" fmla="*/ 0 h 11"/>
                <a:gd name="T4" fmla="*/ 0 w 4"/>
                <a:gd name="T5" fmla="*/ 2147483647 h 11"/>
                <a:gd name="T6" fmla="*/ 2147483647 w 4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1"/>
                <a:gd name="T14" fmla="*/ 4 w 4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1">
                  <a:moveTo>
                    <a:pt x="4" y="11"/>
                  </a:moveTo>
                  <a:cubicBezTo>
                    <a:pt x="4" y="4"/>
                    <a:pt x="2" y="0"/>
                    <a:pt x="0" y="0"/>
                  </a:cubicBezTo>
                  <a:lnTo>
                    <a:pt x="0" y="11"/>
                  </a:lnTo>
                  <a:lnTo>
                    <a:pt x="4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Arc 129"/>
            <p:cNvSpPr>
              <a:spLocks/>
            </p:cNvSpPr>
            <p:nvPr/>
          </p:nvSpPr>
          <p:spPr bwMode="auto">
            <a:xfrm>
              <a:off x="2982" y="2684"/>
              <a:ext cx="39" cy="114"/>
            </a:xfrm>
            <a:custGeom>
              <a:avLst/>
              <a:gdLst>
                <a:gd name="T0" fmla="*/ 0 w 21659"/>
                <a:gd name="T1" fmla="*/ 0 h 21600"/>
                <a:gd name="T2" fmla="*/ 0 w 21659"/>
                <a:gd name="T3" fmla="*/ 0 h 21600"/>
                <a:gd name="T4" fmla="*/ 0 w 216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9"/>
                <a:gd name="T10" fmla="*/ 0 h 21600"/>
                <a:gd name="T11" fmla="*/ 21659 w 216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9" name="Freeform 130"/>
            <p:cNvSpPr>
              <a:spLocks/>
            </p:cNvSpPr>
            <p:nvPr/>
          </p:nvSpPr>
          <p:spPr bwMode="auto">
            <a:xfrm>
              <a:off x="2981" y="2798"/>
              <a:ext cx="391" cy="129"/>
            </a:xfrm>
            <a:custGeom>
              <a:avLst/>
              <a:gdLst>
                <a:gd name="T0" fmla="*/ 0 w 36"/>
                <a:gd name="T1" fmla="*/ 2147483647 h 12"/>
                <a:gd name="T2" fmla="*/ 2147483647 w 36"/>
                <a:gd name="T3" fmla="*/ 0 h 12"/>
                <a:gd name="T4" fmla="*/ 0 w 36"/>
                <a:gd name="T5" fmla="*/ 0 h 12"/>
                <a:gd name="T6" fmla="*/ 0 w 3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Arc 131"/>
            <p:cNvSpPr>
              <a:spLocks/>
            </p:cNvSpPr>
            <p:nvPr/>
          </p:nvSpPr>
          <p:spPr bwMode="auto">
            <a:xfrm>
              <a:off x="2981" y="279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1" name="Freeform 132"/>
            <p:cNvSpPr>
              <a:spLocks/>
            </p:cNvSpPr>
            <p:nvPr/>
          </p:nvSpPr>
          <p:spPr bwMode="auto">
            <a:xfrm>
              <a:off x="2981" y="2798"/>
              <a:ext cx="44" cy="129"/>
            </a:xfrm>
            <a:custGeom>
              <a:avLst/>
              <a:gdLst>
                <a:gd name="T0" fmla="*/ 0 w 4"/>
                <a:gd name="T1" fmla="*/ 2147483647 h 12"/>
                <a:gd name="T2" fmla="*/ 2147483647 w 4"/>
                <a:gd name="T3" fmla="*/ 0 h 12"/>
                <a:gd name="T4" fmla="*/ 0 w 4"/>
                <a:gd name="T5" fmla="*/ 0 h 12"/>
                <a:gd name="T6" fmla="*/ 0 w 4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2"/>
                <a:gd name="T14" fmla="*/ 4 w 4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2">
                  <a:moveTo>
                    <a:pt x="0" y="11"/>
                  </a:moveTo>
                  <a:cubicBezTo>
                    <a:pt x="2" y="12"/>
                    <a:pt x="4" y="6"/>
                    <a:pt x="4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2" name="Arc 133"/>
            <p:cNvSpPr>
              <a:spLocks/>
            </p:cNvSpPr>
            <p:nvPr/>
          </p:nvSpPr>
          <p:spPr bwMode="auto">
            <a:xfrm>
              <a:off x="2982" y="2798"/>
              <a:ext cx="39" cy="125"/>
            </a:xfrm>
            <a:custGeom>
              <a:avLst/>
              <a:gdLst>
                <a:gd name="T0" fmla="*/ 0 w 21665"/>
                <a:gd name="T1" fmla="*/ 0 h 21600"/>
                <a:gd name="T2" fmla="*/ 0 w 21665"/>
                <a:gd name="T3" fmla="*/ 0 h 21600"/>
                <a:gd name="T4" fmla="*/ 0 w 2166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5"/>
                <a:gd name="T10" fmla="*/ 0 h 21600"/>
                <a:gd name="T11" fmla="*/ 21665 w 216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5" h="21600" fill="none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</a:path>
                <a:path w="21665" h="21600" stroke="0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  <a:lnTo>
                    <a:pt x="65" y="0"/>
                  </a:lnTo>
                  <a:lnTo>
                    <a:pt x="21665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Line 134"/>
            <p:cNvSpPr>
              <a:spLocks noChangeShapeType="1"/>
            </p:cNvSpPr>
            <p:nvPr/>
          </p:nvSpPr>
          <p:spPr bwMode="auto">
            <a:xfrm>
              <a:off x="2981" y="274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4" name="Line 135"/>
            <p:cNvSpPr>
              <a:spLocks noChangeShapeType="1"/>
            </p:cNvSpPr>
            <p:nvPr/>
          </p:nvSpPr>
          <p:spPr bwMode="auto">
            <a:xfrm>
              <a:off x="2981" y="285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5" name="Line 136"/>
            <p:cNvSpPr>
              <a:spLocks noChangeShapeType="1"/>
            </p:cNvSpPr>
            <p:nvPr/>
          </p:nvSpPr>
          <p:spPr bwMode="auto">
            <a:xfrm flipV="1">
              <a:off x="2981" y="2917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Line 137"/>
            <p:cNvSpPr>
              <a:spLocks noChangeShapeType="1"/>
            </p:cNvSpPr>
            <p:nvPr/>
          </p:nvSpPr>
          <p:spPr bwMode="auto">
            <a:xfrm>
              <a:off x="2981" y="2582"/>
              <a:ext cx="1" cy="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7" name="Line 178"/>
            <p:cNvSpPr>
              <a:spLocks noChangeShapeType="1"/>
            </p:cNvSpPr>
            <p:nvPr/>
          </p:nvSpPr>
          <p:spPr bwMode="auto">
            <a:xfrm>
              <a:off x="2112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8" name="Rectangle 179"/>
            <p:cNvSpPr>
              <a:spLocks noChangeArrowheads="1"/>
            </p:cNvSpPr>
            <p:nvPr/>
          </p:nvSpPr>
          <p:spPr bwMode="auto">
            <a:xfrm>
              <a:off x="1982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4949" name="Line 186"/>
            <p:cNvSpPr>
              <a:spLocks noChangeShapeType="1"/>
            </p:cNvSpPr>
            <p:nvPr/>
          </p:nvSpPr>
          <p:spPr bwMode="auto">
            <a:xfrm>
              <a:off x="2112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0" name="Rectangle 187"/>
            <p:cNvSpPr>
              <a:spLocks noChangeArrowheads="1"/>
            </p:cNvSpPr>
            <p:nvPr/>
          </p:nvSpPr>
          <p:spPr bwMode="auto">
            <a:xfrm>
              <a:off x="1982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4951" name="Line 196"/>
            <p:cNvSpPr>
              <a:spLocks noChangeShapeType="1"/>
            </p:cNvSpPr>
            <p:nvPr/>
          </p:nvSpPr>
          <p:spPr bwMode="auto">
            <a:xfrm>
              <a:off x="2112" y="236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2" name="Rectangle 197"/>
            <p:cNvSpPr>
              <a:spLocks noChangeArrowheads="1"/>
            </p:cNvSpPr>
            <p:nvPr/>
          </p:nvSpPr>
          <p:spPr bwMode="auto">
            <a:xfrm>
              <a:off x="1982" y="231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4953" name="Line 210"/>
            <p:cNvSpPr>
              <a:spLocks noChangeShapeType="1"/>
            </p:cNvSpPr>
            <p:nvPr/>
          </p:nvSpPr>
          <p:spPr bwMode="auto">
            <a:xfrm>
              <a:off x="2112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4" name="Rectangle 211"/>
            <p:cNvSpPr>
              <a:spLocks noChangeArrowheads="1"/>
            </p:cNvSpPr>
            <p:nvPr/>
          </p:nvSpPr>
          <p:spPr bwMode="auto">
            <a:xfrm>
              <a:off x="1982" y="242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955" name="Line 212"/>
            <p:cNvSpPr>
              <a:spLocks noChangeShapeType="1"/>
            </p:cNvSpPr>
            <p:nvPr/>
          </p:nvSpPr>
          <p:spPr bwMode="auto">
            <a:xfrm>
              <a:off x="2112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Rectangle 213"/>
            <p:cNvSpPr>
              <a:spLocks noChangeArrowheads="1"/>
            </p:cNvSpPr>
            <p:nvPr/>
          </p:nvSpPr>
          <p:spPr bwMode="auto">
            <a:xfrm>
              <a:off x="1982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957" name="Line 225"/>
            <p:cNvSpPr>
              <a:spLocks noChangeShapeType="1"/>
            </p:cNvSpPr>
            <p:nvPr/>
          </p:nvSpPr>
          <p:spPr bwMode="auto">
            <a:xfrm>
              <a:off x="2112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Rectangle 226"/>
            <p:cNvSpPr>
              <a:spLocks noChangeArrowheads="1"/>
            </p:cNvSpPr>
            <p:nvPr/>
          </p:nvSpPr>
          <p:spPr bwMode="auto">
            <a:xfrm>
              <a:off x="1982" y="274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en-US"/>
            </a:p>
          </p:txBody>
        </p:sp>
        <p:sp>
          <p:nvSpPr>
            <p:cNvPr id="34959" name="Line 239"/>
            <p:cNvSpPr>
              <a:spLocks noChangeShapeType="1"/>
            </p:cNvSpPr>
            <p:nvPr/>
          </p:nvSpPr>
          <p:spPr bwMode="auto">
            <a:xfrm>
              <a:off x="2112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Rectangle 240"/>
            <p:cNvSpPr>
              <a:spLocks noChangeArrowheads="1"/>
            </p:cNvSpPr>
            <p:nvPr/>
          </p:nvSpPr>
          <p:spPr bwMode="auto">
            <a:xfrm>
              <a:off x="1982" y="285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961" name="Line 241"/>
            <p:cNvSpPr>
              <a:spLocks noChangeShapeType="1"/>
            </p:cNvSpPr>
            <p:nvPr/>
          </p:nvSpPr>
          <p:spPr bwMode="auto">
            <a:xfrm>
              <a:off x="2112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2" name="Rectangle 242"/>
            <p:cNvSpPr>
              <a:spLocks noChangeArrowheads="1"/>
            </p:cNvSpPr>
            <p:nvPr/>
          </p:nvSpPr>
          <p:spPr bwMode="auto">
            <a:xfrm>
              <a:off x="1982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963" name="Line 243"/>
            <p:cNvSpPr>
              <a:spLocks noChangeShapeType="1"/>
            </p:cNvSpPr>
            <p:nvPr/>
          </p:nvSpPr>
          <p:spPr bwMode="auto">
            <a:xfrm>
              <a:off x="2112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4" name="Rectangle 244"/>
            <p:cNvSpPr>
              <a:spLocks noChangeArrowheads="1"/>
            </p:cNvSpPr>
            <p:nvPr/>
          </p:nvSpPr>
          <p:spPr bwMode="auto">
            <a:xfrm>
              <a:off x="1982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965" name="Line 245"/>
            <p:cNvSpPr>
              <a:spLocks noChangeShapeType="1"/>
            </p:cNvSpPr>
            <p:nvPr/>
          </p:nvSpPr>
          <p:spPr bwMode="auto">
            <a:xfrm>
              <a:off x="2873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6" name="Line 246"/>
            <p:cNvSpPr>
              <a:spLocks noChangeShapeType="1"/>
            </p:cNvSpPr>
            <p:nvPr/>
          </p:nvSpPr>
          <p:spPr bwMode="auto">
            <a:xfrm>
              <a:off x="2601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7" name="Rectangle 247"/>
            <p:cNvSpPr>
              <a:spLocks noChangeArrowheads="1"/>
            </p:cNvSpPr>
            <p:nvPr/>
          </p:nvSpPr>
          <p:spPr bwMode="auto">
            <a:xfrm>
              <a:off x="2710" y="2042"/>
              <a:ext cx="17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68" name="Rectangle 248"/>
            <p:cNvSpPr>
              <a:spLocks noChangeArrowheads="1"/>
            </p:cNvSpPr>
            <p:nvPr/>
          </p:nvSpPr>
          <p:spPr bwMode="auto">
            <a:xfrm>
              <a:off x="2873" y="2042"/>
              <a:ext cx="10" cy="60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69" name="Line 249"/>
            <p:cNvSpPr>
              <a:spLocks noChangeShapeType="1"/>
            </p:cNvSpPr>
            <p:nvPr/>
          </p:nvSpPr>
          <p:spPr bwMode="auto">
            <a:xfrm>
              <a:off x="2873" y="274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0" name="Line 250"/>
            <p:cNvSpPr>
              <a:spLocks noChangeShapeType="1"/>
            </p:cNvSpPr>
            <p:nvPr/>
          </p:nvSpPr>
          <p:spPr bwMode="auto">
            <a:xfrm>
              <a:off x="2601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1" name="Rectangle 251"/>
            <p:cNvSpPr>
              <a:spLocks noChangeArrowheads="1"/>
            </p:cNvSpPr>
            <p:nvPr/>
          </p:nvSpPr>
          <p:spPr bwMode="auto">
            <a:xfrm>
              <a:off x="2710" y="2474"/>
              <a:ext cx="65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2" name="Rectangle 252"/>
            <p:cNvSpPr>
              <a:spLocks noChangeArrowheads="1"/>
            </p:cNvSpPr>
            <p:nvPr/>
          </p:nvSpPr>
          <p:spPr bwMode="auto">
            <a:xfrm>
              <a:off x="2764" y="2474"/>
              <a:ext cx="11" cy="28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3" name="Rectangle 253"/>
            <p:cNvSpPr>
              <a:spLocks noChangeArrowheads="1"/>
            </p:cNvSpPr>
            <p:nvPr/>
          </p:nvSpPr>
          <p:spPr bwMode="auto">
            <a:xfrm>
              <a:off x="2764" y="2744"/>
              <a:ext cx="11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4" name="Line 254"/>
            <p:cNvSpPr>
              <a:spLocks noChangeShapeType="1"/>
            </p:cNvSpPr>
            <p:nvPr/>
          </p:nvSpPr>
          <p:spPr bwMode="auto">
            <a:xfrm>
              <a:off x="2873" y="2852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Line 255"/>
            <p:cNvSpPr>
              <a:spLocks noChangeShapeType="1"/>
            </p:cNvSpPr>
            <p:nvPr/>
          </p:nvSpPr>
          <p:spPr bwMode="auto">
            <a:xfrm>
              <a:off x="2601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Rectangle 256"/>
            <p:cNvSpPr>
              <a:spLocks noChangeArrowheads="1"/>
            </p:cNvSpPr>
            <p:nvPr/>
          </p:nvSpPr>
          <p:spPr bwMode="auto">
            <a:xfrm>
              <a:off x="2710" y="2852"/>
              <a:ext cx="17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7" name="Line 259"/>
            <p:cNvSpPr>
              <a:spLocks noChangeShapeType="1"/>
            </p:cNvSpPr>
            <p:nvPr/>
          </p:nvSpPr>
          <p:spPr bwMode="auto">
            <a:xfrm>
              <a:off x="2873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Rectangle 260"/>
            <p:cNvSpPr>
              <a:spLocks noChangeArrowheads="1"/>
            </p:cNvSpPr>
            <p:nvPr/>
          </p:nvSpPr>
          <p:spPr bwMode="auto">
            <a:xfrm>
              <a:off x="2873" y="2960"/>
              <a:ext cx="10" cy="22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9" name="Rectangle 261"/>
            <p:cNvSpPr>
              <a:spLocks noChangeArrowheads="1"/>
            </p:cNvSpPr>
            <p:nvPr/>
          </p:nvSpPr>
          <p:spPr bwMode="auto">
            <a:xfrm>
              <a:off x="2112" y="3176"/>
              <a:ext cx="77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80" name="Rectangle 262"/>
            <p:cNvSpPr>
              <a:spLocks noChangeArrowheads="1"/>
            </p:cNvSpPr>
            <p:nvPr/>
          </p:nvSpPr>
          <p:spPr bwMode="auto">
            <a:xfrm>
              <a:off x="1982" y="312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en-US"/>
            </a:p>
          </p:txBody>
        </p:sp>
        <p:sp>
          <p:nvSpPr>
            <p:cNvPr id="34981" name="Line 263"/>
            <p:cNvSpPr>
              <a:spLocks noChangeShapeType="1"/>
            </p:cNvSpPr>
            <p:nvPr/>
          </p:nvSpPr>
          <p:spPr bwMode="auto">
            <a:xfrm>
              <a:off x="3361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2" name="Rectangle 264"/>
            <p:cNvSpPr>
              <a:spLocks noChangeArrowheads="1"/>
            </p:cNvSpPr>
            <p:nvPr/>
          </p:nvSpPr>
          <p:spPr bwMode="auto">
            <a:xfrm>
              <a:off x="3503" y="274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C3</a:t>
              </a:r>
              <a:endParaRPr lang="en-US" altLang="en-US"/>
            </a:p>
          </p:txBody>
        </p:sp>
      </p:grpSp>
      <p:grpSp>
        <p:nvGrpSpPr>
          <p:cNvPr id="5" name="Group 299"/>
          <p:cNvGrpSpPr>
            <a:grpSpLocks/>
          </p:cNvGrpSpPr>
          <p:nvPr/>
        </p:nvGrpSpPr>
        <p:grpSpPr bwMode="auto">
          <a:xfrm>
            <a:off x="5991225" y="1535113"/>
            <a:ext cx="2693988" cy="3011487"/>
            <a:chOff x="3774" y="1826"/>
            <a:chExt cx="1697" cy="1897"/>
          </a:xfrm>
        </p:grpSpPr>
        <p:sp>
          <p:nvSpPr>
            <p:cNvPr id="34825" name="Line 138"/>
            <p:cNvSpPr>
              <a:spLocks noChangeShapeType="1"/>
            </p:cNvSpPr>
            <p:nvPr/>
          </p:nvSpPr>
          <p:spPr bwMode="auto">
            <a:xfrm>
              <a:off x="4013" y="196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139"/>
            <p:cNvSpPr>
              <a:spLocks noChangeShapeType="1"/>
            </p:cNvSpPr>
            <p:nvPr/>
          </p:nvSpPr>
          <p:spPr bwMode="auto">
            <a:xfrm>
              <a:off x="4013" y="2226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Arc 140"/>
            <p:cNvSpPr>
              <a:spLocks/>
            </p:cNvSpPr>
            <p:nvPr/>
          </p:nvSpPr>
          <p:spPr bwMode="auto">
            <a:xfrm>
              <a:off x="4274" y="197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Arc 141"/>
            <p:cNvSpPr>
              <a:spLocks/>
            </p:cNvSpPr>
            <p:nvPr/>
          </p:nvSpPr>
          <p:spPr bwMode="auto">
            <a:xfrm>
              <a:off x="4274" y="2096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42"/>
            <p:cNvSpPr>
              <a:spLocks noChangeShapeType="1"/>
            </p:cNvSpPr>
            <p:nvPr/>
          </p:nvSpPr>
          <p:spPr bwMode="auto">
            <a:xfrm>
              <a:off x="4013" y="1826"/>
              <a:ext cx="1" cy="5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43"/>
            <p:cNvSpPr>
              <a:spLocks noChangeShapeType="1"/>
            </p:cNvSpPr>
            <p:nvPr/>
          </p:nvSpPr>
          <p:spPr bwMode="auto">
            <a:xfrm>
              <a:off x="4013" y="250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44"/>
            <p:cNvSpPr>
              <a:spLocks noChangeShapeType="1"/>
            </p:cNvSpPr>
            <p:nvPr/>
          </p:nvSpPr>
          <p:spPr bwMode="auto">
            <a:xfrm>
              <a:off x="4013" y="2765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145"/>
            <p:cNvSpPr>
              <a:spLocks noChangeShapeType="1"/>
            </p:cNvSpPr>
            <p:nvPr/>
          </p:nvSpPr>
          <p:spPr bwMode="auto">
            <a:xfrm flipV="1">
              <a:off x="4013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46"/>
            <p:cNvSpPr>
              <a:spLocks noChangeShapeType="1"/>
            </p:cNvSpPr>
            <p:nvPr/>
          </p:nvSpPr>
          <p:spPr bwMode="auto">
            <a:xfrm>
              <a:off x="4013" y="2420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Freeform 147"/>
            <p:cNvSpPr>
              <a:spLocks/>
            </p:cNvSpPr>
            <p:nvPr/>
          </p:nvSpPr>
          <p:spPr bwMode="auto">
            <a:xfrm>
              <a:off x="4274" y="2506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Arc 148"/>
            <p:cNvSpPr>
              <a:spLocks/>
            </p:cNvSpPr>
            <p:nvPr/>
          </p:nvSpPr>
          <p:spPr bwMode="auto">
            <a:xfrm>
              <a:off x="4274" y="251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Freeform 149"/>
            <p:cNvSpPr>
              <a:spLocks/>
            </p:cNvSpPr>
            <p:nvPr/>
          </p:nvSpPr>
          <p:spPr bwMode="auto">
            <a:xfrm>
              <a:off x="4274" y="2636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Arc 150"/>
            <p:cNvSpPr>
              <a:spLocks/>
            </p:cNvSpPr>
            <p:nvPr/>
          </p:nvSpPr>
          <p:spPr bwMode="auto">
            <a:xfrm>
              <a:off x="4274" y="2636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151"/>
            <p:cNvSpPr>
              <a:spLocks noChangeShapeType="1"/>
            </p:cNvSpPr>
            <p:nvPr/>
          </p:nvSpPr>
          <p:spPr bwMode="auto">
            <a:xfrm>
              <a:off x="4013" y="2938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152"/>
            <p:cNvSpPr>
              <a:spLocks noChangeShapeType="1"/>
            </p:cNvSpPr>
            <p:nvPr/>
          </p:nvSpPr>
          <p:spPr bwMode="auto">
            <a:xfrm>
              <a:off x="4013" y="3197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153"/>
            <p:cNvSpPr>
              <a:spLocks noChangeShapeType="1"/>
            </p:cNvSpPr>
            <p:nvPr/>
          </p:nvSpPr>
          <p:spPr bwMode="auto">
            <a:xfrm>
              <a:off x="4013" y="2938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Freeform 154"/>
            <p:cNvSpPr>
              <a:spLocks/>
            </p:cNvSpPr>
            <p:nvPr/>
          </p:nvSpPr>
          <p:spPr bwMode="auto">
            <a:xfrm>
              <a:off x="4274" y="2938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Arc 155"/>
            <p:cNvSpPr>
              <a:spLocks/>
            </p:cNvSpPr>
            <p:nvPr/>
          </p:nvSpPr>
          <p:spPr bwMode="auto">
            <a:xfrm>
              <a:off x="4274" y="2943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156"/>
            <p:cNvSpPr>
              <a:spLocks/>
            </p:cNvSpPr>
            <p:nvPr/>
          </p:nvSpPr>
          <p:spPr bwMode="auto">
            <a:xfrm>
              <a:off x="4274" y="3068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Arc 157"/>
            <p:cNvSpPr>
              <a:spLocks/>
            </p:cNvSpPr>
            <p:nvPr/>
          </p:nvSpPr>
          <p:spPr bwMode="auto">
            <a:xfrm>
              <a:off x="4274" y="3068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Line 158"/>
            <p:cNvSpPr>
              <a:spLocks noChangeShapeType="1"/>
            </p:cNvSpPr>
            <p:nvPr/>
          </p:nvSpPr>
          <p:spPr bwMode="auto">
            <a:xfrm>
              <a:off x="4013" y="326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159"/>
            <p:cNvSpPr>
              <a:spLocks noChangeShapeType="1"/>
            </p:cNvSpPr>
            <p:nvPr/>
          </p:nvSpPr>
          <p:spPr bwMode="auto">
            <a:xfrm>
              <a:off x="4013" y="3521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160"/>
            <p:cNvSpPr>
              <a:spLocks noChangeShapeType="1"/>
            </p:cNvSpPr>
            <p:nvPr/>
          </p:nvSpPr>
          <p:spPr bwMode="auto">
            <a:xfrm flipV="1">
              <a:off x="4013" y="326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Freeform 161"/>
            <p:cNvSpPr>
              <a:spLocks/>
            </p:cNvSpPr>
            <p:nvPr/>
          </p:nvSpPr>
          <p:spPr bwMode="auto">
            <a:xfrm>
              <a:off x="4274" y="3262"/>
              <a:ext cx="130" cy="140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Arc 162"/>
            <p:cNvSpPr>
              <a:spLocks/>
            </p:cNvSpPr>
            <p:nvPr/>
          </p:nvSpPr>
          <p:spPr bwMode="auto">
            <a:xfrm>
              <a:off x="4274" y="326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163"/>
            <p:cNvSpPr>
              <a:spLocks/>
            </p:cNvSpPr>
            <p:nvPr/>
          </p:nvSpPr>
          <p:spPr bwMode="auto">
            <a:xfrm>
              <a:off x="4274" y="3392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Arc 164"/>
            <p:cNvSpPr>
              <a:spLocks/>
            </p:cNvSpPr>
            <p:nvPr/>
          </p:nvSpPr>
          <p:spPr bwMode="auto">
            <a:xfrm>
              <a:off x="4274" y="339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Freeform 165"/>
            <p:cNvSpPr>
              <a:spLocks/>
            </p:cNvSpPr>
            <p:nvPr/>
          </p:nvSpPr>
          <p:spPr bwMode="auto">
            <a:xfrm>
              <a:off x="4828" y="3284"/>
              <a:ext cx="402" cy="129"/>
            </a:xfrm>
            <a:custGeom>
              <a:avLst/>
              <a:gdLst>
                <a:gd name="T0" fmla="*/ 0 w 37"/>
                <a:gd name="T1" fmla="*/ 2147483647 h 12"/>
                <a:gd name="T2" fmla="*/ 2147483647 w 37"/>
                <a:gd name="T3" fmla="*/ 0 h 12"/>
                <a:gd name="T4" fmla="*/ 0 w 37"/>
                <a:gd name="T5" fmla="*/ 0 h 12"/>
                <a:gd name="T6" fmla="*/ 0 w 37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0" y="11"/>
                  </a:moveTo>
                  <a:cubicBezTo>
                    <a:pt x="20" y="12"/>
                    <a:pt x="37" y="6"/>
                    <a:pt x="37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Arc 166"/>
            <p:cNvSpPr>
              <a:spLocks/>
            </p:cNvSpPr>
            <p:nvPr/>
          </p:nvSpPr>
          <p:spPr bwMode="auto">
            <a:xfrm>
              <a:off x="4828" y="3284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Freeform 167"/>
            <p:cNvSpPr>
              <a:spLocks/>
            </p:cNvSpPr>
            <p:nvPr/>
          </p:nvSpPr>
          <p:spPr bwMode="auto">
            <a:xfrm>
              <a:off x="4828" y="3165"/>
              <a:ext cx="402" cy="129"/>
            </a:xfrm>
            <a:custGeom>
              <a:avLst/>
              <a:gdLst>
                <a:gd name="T0" fmla="*/ 2147483647 w 37"/>
                <a:gd name="T1" fmla="*/ 2147483647 h 12"/>
                <a:gd name="T2" fmla="*/ 0 w 37"/>
                <a:gd name="T3" fmla="*/ 0 h 12"/>
                <a:gd name="T4" fmla="*/ 0 w 37"/>
                <a:gd name="T5" fmla="*/ 2147483647 h 12"/>
                <a:gd name="T6" fmla="*/ 2147483647 w 37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37" y="12"/>
                  </a:moveTo>
                  <a:cubicBezTo>
                    <a:pt x="37" y="5"/>
                    <a:pt x="20" y="0"/>
                    <a:pt x="0" y="0"/>
                  </a:cubicBezTo>
                  <a:lnTo>
                    <a:pt x="0" y="12"/>
                  </a:lnTo>
                  <a:lnTo>
                    <a:pt x="37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Arc 168"/>
            <p:cNvSpPr>
              <a:spLocks/>
            </p:cNvSpPr>
            <p:nvPr/>
          </p:nvSpPr>
          <p:spPr bwMode="auto">
            <a:xfrm>
              <a:off x="4828" y="3170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Freeform 169"/>
            <p:cNvSpPr>
              <a:spLocks/>
            </p:cNvSpPr>
            <p:nvPr/>
          </p:nvSpPr>
          <p:spPr bwMode="auto">
            <a:xfrm>
              <a:off x="4828" y="3165"/>
              <a:ext cx="65" cy="119"/>
            </a:xfrm>
            <a:custGeom>
              <a:avLst/>
              <a:gdLst>
                <a:gd name="T0" fmla="*/ 2147483647 w 6"/>
                <a:gd name="T1" fmla="*/ 2147483647 h 11"/>
                <a:gd name="T2" fmla="*/ 0 w 6"/>
                <a:gd name="T3" fmla="*/ 0 h 11"/>
                <a:gd name="T4" fmla="*/ 0 w 6"/>
                <a:gd name="T5" fmla="*/ 2147483647 h 11"/>
                <a:gd name="T6" fmla="*/ 2147483647 w 6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Arc 170"/>
            <p:cNvSpPr>
              <a:spLocks/>
            </p:cNvSpPr>
            <p:nvPr/>
          </p:nvSpPr>
          <p:spPr bwMode="auto">
            <a:xfrm>
              <a:off x="4828" y="3170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Freeform 171"/>
            <p:cNvSpPr>
              <a:spLocks/>
            </p:cNvSpPr>
            <p:nvPr/>
          </p:nvSpPr>
          <p:spPr bwMode="auto">
            <a:xfrm>
              <a:off x="4828" y="3284"/>
              <a:ext cx="65" cy="129"/>
            </a:xfrm>
            <a:custGeom>
              <a:avLst/>
              <a:gdLst>
                <a:gd name="T0" fmla="*/ 0 w 6"/>
                <a:gd name="T1" fmla="*/ 2147483647 h 12"/>
                <a:gd name="T2" fmla="*/ 2147483647 w 6"/>
                <a:gd name="T3" fmla="*/ 0 h 12"/>
                <a:gd name="T4" fmla="*/ 0 w 6"/>
                <a:gd name="T5" fmla="*/ 0 h 12"/>
                <a:gd name="T6" fmla="*/ 0 w 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Arc 172"/>
            <p:cNvSpPr>
              <a:spLocks/>
            </p:cNvSpPr>
            <p:nvPr/>
          </p:nvSpPr>
          <p:spPr bwMode="auto">
            <a:xfrm>
              <a:off x="4828" y="3284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173"/>
            <p:cNvSpPr>
              <a:spLocks noChangeShapeType="1"/>
            </p:cNvSpPr>
            <p:nvPr/>
          </p:nvSpPr>
          <p:spPr bwMode="auto">
            <a:xfrm>
              <a:off x="4828" y="3014"/>
              <a:ext cx="1" cy="1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174"/>
            <p:cNvSpPr>
              <a:spLocks noChangeShapeType="1"/>
            </p:cNvSpPr>
            <p:nvPr/>
          </p:nvSpPr>
          <p:spPr bwMode="auto">
            <a:xfrm flipV="1">
              <a:off x="4828" y="3402"/>
              <a:ext cx="1" cy="15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175"/>
            <p:cNvSpPr>
              <a:spLocks noChangeShapeType="1"/>
            </p:cNvSpPr>
            <p:nvPr/>
          </p:nvSpPr>
          <p:spPr bwMode="auto">
            <a:xfrm>
              <a:off x="4828" y="3284"/>
              <a:ext cx="5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Line 176"/>
            <p:cNvSpPr>
              <a:spLocks noChangeShapeType="1"/>
            </p:cNvSpPr>
            <p:nvPr/>
          </p:nvSpPr>
          <p:spPr bwMode="auto">
            <a:xfrm>
              <a:off x="3904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Rectangle 177"/>
            <p:cNvSpPr>
              <a:spLocks noChangeArrowheads="1"/>
            </p:cNvSpPr>
            <p:nvPr/>
          </p:nvSpPr>
          <p:spPr bwMode="auto">
            <a:xfrm>
              <a:off x="3774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4865" name="Line 184"/>
            <p:cNvSpPr>
              <a:spLocks noChangeShapeType="1"/>
            </p:cNvSpPr>
            <p:nvPr/>
          </p:nvSpPr>
          <p:spPr bwMode="auto">
            <a:xfrm>
              <a:off x="3904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6" name="Rectangle 185"/>
            <p:cNvSpPr>
              <a:spLocks noChangeArrowheads="1"/>
            </p:cNvSpPr>
            <p:nvPr/>
          </p:nvSpPr>
          <p:spPr bwMode="auto">
            <a:xfrm>
              <a:off x="3774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4867" name="Line 194"/>
            <p:cNvSpPr>
              <a:spLocks noChangeShapeType="1"/>
            </p:cNvSpPr>
            <p:nvPr/>
          </p:nvSpPr>
          <p:spPr bwMode="auto">
            <a:xfrm>
              <a:off x="3904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8" name="Rectangle 195"/>
            <p:cNvSpPr>
              <a:spLocks noChangeArrowheads="1"/>
            </p:cNvSpPr>
            <p:nvPr/>
          </p:nvSpPr>
          <p:spPr bwMode="auto">
            <a:xfrm>
              <a:off x="3774" y="242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4869" name="Line 206"/>
            <p:cNvSpPr>
              <a:spLocks noChangeShapeType="1"/>
            </p:cNvSpPr>
            <p:nvPr/>
          </p:nvSpPr>
          <p:spPr bwMode="auto">
            <a:xfrm>
              <a:off x="3904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0" name="Rectangle 207"/>
            <p:cNvSpPr>
              <a:spLocks noChangeArrowheads="1"/>
            </p:cNvSpPr>
            <p:nvPr/>
          </p:nvSpPr>
          <p:spPr bwMode="auto">
            <a:xfrm>
              <a:off x="3774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871" name="Line 208"/>
            <p:cNvSpPr>
              <a:spLocks noChangeShapeType="1"/>
            </p:cNvSpPr>
            <p:nvPr/>
          </p:nvSpPr>
          <p:spPr bwMode="auto">
            <a:xfrm>
              <a:off x="3904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Rectangle 209"/>
            <p:cNvSpPr>
              <a:spLocks noChangeArrowheads="1"/>
            </p:cNvSpPr>
            <p:nvPr/>
          </p:nvSpPr>
          <p:spPr bwMode="auto">
            <a:xfrm>
              <a:off x="3774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873" name="Line 223"/>
            <p:cNvSpPr>
              <a:spLocks noChangeShapeType="1"/>
            </p:cNvSpPr>
            <p:nvPr/>
          </p:nvSpPr>
          <p:spPr bwMode="auto">
            <a:xfrm>
              <a:off x="3904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4" name="Rectangle 224"/>
            <p:cNvSpPr>
              <a:spLocks noChangeArrowheads="1"/>
            </p:cNvSpPr>
            <p:nvPr/>
          </p:nvSpPr>
          <p:spPr bwMode="auto">
            <a:xfrm>
              <a:off x="3774" y="290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en-US"/>
            </a:p>
          </p:txBody>
        </p:sp>
        <p:sp>
          <p:nvSpPr>
            <p:cNvPr id="34875" name="Line 233"/>
            <p:cNvSpPr>
              <a:spLocks noChangeShapeType="1"/>
            </p:cNvSpPr>
            <p:nvPr/>
          </p:nvSpPr>
          <p:spPr bwMode="auto">
            <a:xfrm>
              <a:off x="3904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Rectangle 234"/>
            <p:cNvSpPr>
              <a:spLocks noChangeArrowheads="1"/>
            </p:cNvSpPr>
            <p:nvPr/>
          </p:nvSpPr>
          <p:spPr bwMode="auto">
            <a:xfrm>
              <a:off x="3774" y="301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877" name="Line 235"/>
            <p:cNvSpPr>
              <a:spLocks noChangeShapeType="1"/>
            </p:cNvSpPr>
            <p:nvPr/>
          </p:nvSpPr>
          <p:spPr bwMode="auto">
            <a:xfrm>
              <a:off x="3904" y="269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Rectangle 236"/>
            <p:cNvSpPr>
              <a:spLocks noChangeArrowheads="1"/>
            </p:cNvSpPr>
            <p:nvPr/>
          </p:nvSpPr>
          <p:spPr bwMode="auto">
            <a:xfrm>
              <a:off x="3774" y="263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879" name="Line 237"/>
            <p:cNvSpPr>
              <a:spLocks noChangeShapeType="1"/>
            </p:cNvSpPr>
            <p:nvPr/>
          </p:nvSpPr>
          <p:spPr bwMode="auto">
            <a:xfrm>
              <a:off x="3904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Rectangle 238"/>
            <p:cNvSpPr>
              <a:spLocks noChangeArrowheads="1"/>
            </p:cNvSpPr>
            <p:nvPr/>
          </p:nvSpPr>
          <p:spPr bwMode="auto">
            <a:xfrm>
              <a:off x="3774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881" name="Line 257"/>
            <p:cNvSpPr>
              <a:spLocks noChangeShapeType="1"/>
            </p:cNvSpPr>
            <p:nvPr/>
          </p:nvSpPr>
          <p:spPr bwMode="auto">
            <a:xfrm>
              <a:off x="3904" y="333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Rectangle 258"/>
            <p:cNvSpPr>
              <a:spLocks noChangeArrowheads="1"/>
            </p:cNvSpPr>
            <p:nvPr/>
          </p:nvSpPr>
          <p:spPr bwMode="auto">
            <a:xfrm>
              <a:off x="3774" y="328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en-US"/>
            </a:p>
          </p:txBody>
        </p:sp>
        <p:sp>
          <p:nvSpPr>
            <p:cNvPr id="34883" name="Line 265"/>
            <p:cNvSpPr>
              <a:spLocks noChangeShapeType="1"/>
            </p:cNvSpPr>
            <p:nvPr/>
          </p:nvSpPr>
          <p:spPr bwMode="auto">
            <a:xfrm>
              <a:off x="3904" y="344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Rectangle 266"/>
            <p:cNvSpPr>
              <a:spLocks noChangeArrowheads="1"/>
            </p:cNvSpPr>
            <p:nvPr/>
          </p:nvSpPr>
          <p:spPr bwMode="auto">
            <a:xfrm>
              <a:off x="3774" y="339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85" name="Line 267"/>
            <p:cNvSpPr>
              <a:spLocks noChangeShapeType="1"/>
            </p:cNvSpPr>
            <p:nvPr/>
          </p:nvSpPr>
          <p:spPr bwMode="auto">
            <a:xfrm>
              <a:off x="3904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Rectangle 269"/>
            <p:cNvSpPr>
              <a:spLocks noChangeArrowheads="1"/>
            </p:cNvSpPr>
            <p:nvPr/>
          </p:nvSpPr>
          <p:spPr bwMode="auto">
            <a:xfrm>
              <a:off x="3774" y="312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87" name="Line 270"/>
            <p:cNvSpPr>
              <a:spLocks noChangeShapeType="1"/>
            </p:cNvSpPr>
            <p:nvPr/>
          </p:nvSpPr>
          <p:spPr bwMode="auto">
            <a:xfrm>
              <a:off x="3904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Rectangle 271"/>
            <p:cNvSpPr>
              <a:spLocks noChangeArrowheads="1"/>
            </p:cNvSpPr>
            <p:nvPr/>
          </p:nvSpPr>
          <p:spPr bwMode="auto">
            <a:xfrm>
              <a:off x="3774" y="274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89" name="Line 272"/>
            <p:cNvSpPr>
              <a:spLocks noChangeShapeType="1"/>
            </p:cNvSpPr>
            <p:nvPr/>
          </p:nvSpPr>
          <p:spPr bwMode="auto">
            <a:xfrm>
              <a:off x="3904" y="231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Rectangle 273"/>
            <p:cNvSpPr>
              <a:spLocks noChangeArrowheads="1"/>
            </p:cNvSpPr>
            <p:nvPr/>
          </p:nvSpPr>
          <p:spPr bwMode="auto">
            <a:xfrm>
              <a:off x="3774" y="225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91" name="Line 274"/>
            <p:cNvSpPr>
              <a:spLocks noChangeShapeType="1"/>
            </p:cNvSpPr>
            <p:nvPr/>
          </p:nvSpPr>
          <p:spPr bwMode="auto">
            <a:xfrm>
              <a:off x="4719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275"/>
            <p:cNvSpPr>
              <a:spLocks noChangeShapeType="1"/>
            </p:cNvSpPr>
            <p:nvPr/>
          </p:nvSpPr>
          <p:spPr bwMode="auto">
            <a:xfrm>
              <a:off x="4393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Rectangle 276"/>
            <p:cNvSpPr>
              <a:spLocks noChangeArrowheads="1"/>
            </p:cNvSpPr>
            <p:nvPr/>
          </p:nvSpPr>
          <p:spPr bwMode="auto">
            <a:xfrm>
              <a:off x="4502" y="2096"/>
              <a:ext cx="22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94" name="Rectangle 277"/>
            <p:cNvSpPr>
              <a:spLocks noChangeArrowheads="1"/>
            </p:cNvSpPr>
            <p:nvPr/>
          </p:nvSpPr>
          <p:spPr bwMode="auto">
            <a:xfrm>
              <a:off x="4719" y="2096"/>
              <a:ext cx="11" cy="9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95" name="Line 278"/>
            <p:cNvSpPr>
              <a:spLocks noChangeShapeType="1"/>
            </p:cNvSpPr>
            <p:nvPr/>
          </p:nvSpPr>
          <p:spPr bwMode="auto">
            <a:xfrm>
              <a:off x="4719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279"/>
            <p:cNvSpPr>
              <a:spLocks noChangeShapeType="1"/>
            </p:cNvSpPr>
            <p:nvPr/>
          </p:nvSpPr>
          <p:spPr bwMode="auto">
            <a:xfrm>
              <a:off x="4393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Rectangle 280"/>
            <p:cNvSpPr>
              <a:spLocks noChangeArrowheads="1"/>
            </p:cNvSpPr>
            <p:nvPr/>
          </p:nvSpPr>
          <p:spPr bwMode="auto">
            <a:xfrm>
              <a:off x="4502" y="3392"/>
              <a:ext cx="228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98" name="Line 281"/>
            <p:cNvSpPr>
              <a:spLocks noChangeShapeType="1"/>
            </p:cNvSpPr>
            <p:nvPr/>
          </p:nvSpPr>
          <p:spPr bwMode="auto">
            <a:xfrm>
              <a:off x="439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Line 282"/>
            <p:cNvSpPr>
              <a:spLocks noChangeShapeType="1"/>
            </p:cNvSpPr>
            <p:nvPr/>
          </p:nvSpPr>
          <p:spPr bwMode="auto">
            <a:xfrm>
              <a:off x="4719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Rectangle 283"/>
            <p:cNvSpPr>
              <a:spLocks noChangeArrowheads="1"/>
            </p:cNvSpPr>
            <p:nvPr/>
          </p:nvSpPr>
          <p:spPr bwMode="auto">
            <a:xfrm>
              <a:off x="4502" y="2636"/>
              <a:ext cx="11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1" name="Rectangle 284"/>
            <p:cNvSpPr>
              <a:spLocks noChangeArrowheads="1"/>
            </p:cNvSpPr>
            <p:nvPr/>
          </p:nvSpPr>
          <p:spPr bwMode="auto">
            <a:xfrm>
              <a:off x="4610" y="3176"/>
              <a:ext cx="120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2" name="Rectangle 285"/>
            <p:cNvSpPr>
              <a:spLocks noChangeArrowheads="1"/>
            </p:cNvSpPr>
            <p:nvPr/>
          </p:nvSpPr>
          <p:spPr bwMode="auto">
            <a:xfrm>
              <a:off x="4610" y="2636"/>
              <a:ext cx="11" cy="5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3" name="Line 286"/>
            <p:cNvSpPr>
              <a:spLocks noChangeShapeType="1"/>
            </p:cNvSpPr>
            <p:nvPr/>
          </p:nvSpPr>
          <p:spPr bwMode="auto">
            <a:xfrm>
              <a:off x="4393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287"/>
            <p:cNvSpPr>
              <a:spLocks noChangeShapeType="1"/>
            </p:cNvSpPr>
            <p:nvPr/>
          </p:nvSpPr>
          <p:spPr bwMode="auto">
            <a:xfrm>
              <a:off x="4719" y="328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Rectangle 288"/>
            <p:cNvSpPr>
              <a:spLocks noChangeArrowheads="1"/>
            </p:cNvSpPr>
            <p:nvPr/>
          </p:nvSpPr>
          <p:spPr bwMode="auto">
            <a:xfrm>
              <a:off x="4502" y="3284"/>
              <a:ext cx="228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6" name="Rectangle 289"/>
            <p:cNvSpPr>
              <a:spLocks noChangeArrowheads="1"/>
            </p:cNvSpPr>
            <p:nvPr/>
          </p:nvSpPr>
          <p:spPr bwMode="auto">
            <a:xfrm>
              <a:off x="4502" y="3068"/>
              <a:ext cx="11" cy="22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7" name="Line 290"/>
            <p:cNvSpPr>
              <a:spLocks noChangeShapeType="1"/>
            </p:cNvSpPr>
            <p:nvPr/>
          </p:nvSpPr>
          <p:spPr bwMode="auto">
            <a:xfrm>
              <a:off x="4719" y="350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Rectangle 291"/>
            <p:cNvSpPr>
              <a:spLocks noChangeArrowheads="1"/>
            </p:cNvSpPr>
            <p:nvPr/>
          </p:nvSpPr>
          <p:spPr bwMode="auto">
            <a:xfrm>
              <a:off x="4719" y="3500"/>
              <a:ext cx="11" cy="17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9" name="Rectangle 292"/>
            <p:cNvSpPr>
              <a:spLocks noChangeArrowheads="1"/>
            </p:cNvSpPr>
            <p:nvPr/>
          </p:nvSpPr>
          <p:spPr bwMode="auto">
            <a:xfrm>
              <a:off x="3904" y="3662"/>
              <a:ext cx="826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10" name="Rectangle 293"/>
            <p:cNvSpPr>
              <a:spLocks noChangeArrowheads="1"/>
            </p:cNvSpPr>
            <p:nvPr/>
          </p:nvSpPr>
          <p:spPr bwMode="auto">
            <a:xfrm>
              <a:off x="3774" y="3608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G3</a:t>
              </a:r>
              <a:endParaRPr lang="en-US" altLang="en-US"/>
            </a:p>
          </p:txBody>
        </p:sp>
        <p:sp>
          <p:nvSpPr>
            <p:cNvPr id="34911" name="Line 294"/>
            <p:cNvSpPr>
              <a:spLocks noChangeShapeType="1"/>
            </p:cNvSpPr>
            <p:nvPr/>
          </p:nvSpPr>
          <p:spPr bwMode="auto">
            <a:xfrm>
              <a:off x="5208" y="328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Rectangle 295"/>
            <p:cNvSpPr>
              <a:spLocks noChangeArrowheads="1"/>
            </p:cNvSpPr>
            <p:nvPr/>
          </p:nvSpPr>
          <p:spPr bwMode="auto">
            <a:xfrm>
              <a:off x="5349" y="3230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C4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7A66C6-E786-41DA-8BED-39FB86DBDF23}" type="slidenum">
              <a:rPr lang="en-US">
                <a:latin typeface="+mn-lt"/>
              </a:rPr>
              <a:pPr defTabSz="820738">
                <a:defRPr/>
              </a:pPr>
              <a:t>33</a:t>
            </a:fld>
            <a:endParaRPr lang="en-US">
              <a:latin typeface="+mn-lt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Delay Analysis of CLA</a:t>
            </a:r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3173413" y="908050"/>
            <a:ext cx="5113337" cy="1574800"/>
            <a:chOff x="3173413" y="908050"/>
            <a:chExt cx="5113337" cy="1574800"/>
          </a:xfrm>
        </p:grpSpPr>
        <p:grpSp>
          <p:nvGrpSpPr>
            <p:cNvPr id="35998" name="Group 157"/>
            <p:cNvGrpSpPr>
              <a:grpSpLocks/>
            </p:cNvGrpSpPr>
            <p:nvPr/>
          </p:nvGrpSpPr>
          <p:grpSpPr bwMode="auto">
            <a:xfrm>
              <a:off x="3173413" y="908050"/>
              <a:ext cx="5113337" cy="1574800"/>
              <a:chOff x="3173413" y="908050"/>
              <a:chExt cx="5113337" cy="1574800"/>
            </a:xfrm>
          </p:grpSpPr>
          <p:grpSp>
            <p:nvGrpSpPr>
              <p:cNvPr id="36002" name="Group 8"/>
              <p:cNvGrpSpPr>
                <a:grpSpLocks noChangeAspect="1"/>
              </p:cNvGrpSpPr>
              <p:nvPr/>
            </p:nvGrpSpPr>
            <p:grpSpPr bwMode="auto">
              <a:xfrm>
                <a:off x="3625850" y="908050"/>
                <a:ext cx="4660900" cy="1574800"/>
                <a:chOff x="806" y="792"/>
                <a:chExt cx="2936" cy="992"/>
              </a:xfrm>
            </p:grpSpPr>
            <p:sp>
              <p:nvSpPr>
                <p:cNvPr id="36006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06" y="792"/>
                  <a:ext cx="2936" cy="9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" name="Arc 9"/>
                <p:cNvSpPr>
                  <a:spLocks/>
                </p:cNvSpPr>
                <p:nvPr/>
              </p:nvSpPr>
              <p:spPr bwMode="auto">
                <a:xfrm>
                  <a:off x="1983" y="1121"/>
                  <a:ext cx="79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8" name="Arc 10"/>
                <p:cNvSpPr>
                  <a:spLocks/>
                </p:cNvSpPr>
                <p:nvPr/>
              </p:nvSpPr>
              <p:spPr bwMode="auto">
                <a:xfrm>
                  <a:off x="1983" y="1247"/>
                  <a:ext cx="79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9" name="Line 11"/>
                <p:cNvSpPr>
                  <a:spLocks noChangeShapeType="1"/>
                </p:cNvSpPr>
                <p:nvPr/>
              </p:nvSpPr>
              <p:spPr bwMode="auto">
                <a:xfrm>
                  <a:off x="2007" y="1186"/>
                  <a:ext cx="36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0" name="Line 12"/>
                <p:cNvSpPr>
                  <a:spLocks noChangeShapeType="1"/>
                </p:cNvSpPr>
                <p:nvPr/>
              </p:nvSpPr>
              <p:spPr bwMode="auto">
                <a:xfrm>
                  <a:off x="2007" y="1306"/>
                  <a:ext cx="36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1" name="Arc 13"/>
                <p:cNvSpPr>
                  <a:spLocks/>
                </p:cNvSpPr>
                <p:nvPr/>
              </p:nvSpPr>
              <p:spPr bwMode="auto">
                <a:xfrm>
                  <a:off x="2056" y="1121"/>
                  <a:ext cx="67" cy="12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2" name="Arc 14"/>
                <p:cNvSpPr>
                  <a:spLocks/>
                </p:cNvSpPr>
                <p:nvPr/>
              </p:nvSpPr>
              <p:spPr bwMode="auto">
                <a:xfrm>
                  <a:off x="2056" y="1121"/>
                  <a:ext cx="455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3" name="Arc 15"/>
                <p:cNvSpPr>
                  <a:spLocks/>
                </p:cNvSpPr>
                <p:nvPr/>
              </p:nvSpPr>
              <p:spPr bwMode="auto">
                <a:xfrm>
                  <a:off x="2080" y="1247"/>
                  <a:ext cx="431" cy="138"/>
                </a:xfrm>
                <a:custGeom>
                  <a:avLst/>
                  <a:gdLst>
                    <a:gd name="T0" fmla="*/ 0 w 21600"/>
                    <a:gd name="T1" fmla="*/ 0 h 21656"/>
                    <a:gd name="T2" fmla="*/ 0 w 21600"/>
                    <a:gd name="T3" fmla="*/ 0 h 21656"/>
                    <a:gd name="T4" fmla="*/ 0 w 21600"/>
                    <a:gd name="T5" fmla="*/ 0 h 216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56"/>
                    <a:gd name="T11" fmla="*/ 21600 w 21600"/>
                    <a:gd name="T12" fmla="*/ 21656 h 216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56" fill="none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</a:path>
                    <a:path w="21600" h="21656" stroke="0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  <a:lnTo>
                        <a:pt x="0" y="56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4" name="Arc 16"/>
                <p:cNvSpPr>
                  <a:spLocks/>
                </p:cNvSpPr>
                <p:nvPr/>
              </p:nvSpPr>
              <p:spPr bwMode="auto">
                <a:xfrm>
                  <a:off x="2056" y="1247"/>
                  <a:ext cx="67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5" name="Arc 17"/>
                <p:cNvSpPr>
                  <a:spLocks/>
                </p:cNvSpPr>
                <p:nvPr/>
              </p:nvSpPr>
              <p:spPr bwMode="auto">
                <a:xfrm>
                  <a:off x="1255" y="822"/>
                  <a:ext cx="79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6" name="Arc 18"/>
                <p:cNvSpPr>
                  <a:spLocks/>
                </p:cNvSpPr>
                <p:nvPr/>
              </p:nvSpPr>
              <p:spPr bwMode="auto">
                <a:xfrm>
                  <a:off x="1255" y="948"/>
                  <a:ext cx="79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7" name="Line 19"/>
                <p:cNvSpPr>
                  <a:spLocks noChangeShapeType="1"/>
                </p:cNvSpPr>
                <p:nvPr/>
              </p:nvSpPr>
              <p:spPr bwMode="auto">
                <a:xfrm>
                  <a:off x="1279" y="888"/>
                  <a:ext cx="37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8" name="Line 20"/>
                <p:cNvSpPr>
                  <a:spLocks noChangeShapeType="1"/>
                </p:cNvSpPr>
                <p:nvPr/>
              </p:nvSpPr>
              <p:spPr bwMode="auto">
                <a:xfrm>
                  <a:off x="1279" y="1007"/>
                  <a:ext cx="37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9" name="Arc 21"/>
                <p:cNvSpPr>
                  <a:spLocks/>
                </p:cNvSpPr>
                <p:nvPr/>
              </p:nvSpPr>
              <p:spPr bwMode="auto">
                <a:xfrm>
                  <a:off x="1328" y="822"/>
                  <a:ext cx="67" cy="12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0" name="Arc 22"/>
                <p:cNvSpPr>
                  <a:spLocks/>
                </p:cNvSpPr>
                <p:nvPr/>
              </p:nvSpPr>
              <p:spPr bwMode="auto">
                <a:xfrm>
                  <a:off x="1328" y="822"/>
                  <a:ext cx="455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1" name="Arc 23"/>
                <p:cNvSpPr>
                  <a:spLocks/>
                </p:cNvSpPr>
                <p:nvPr/>
              </p:nvSpPr>
              <p:spPr bwMode="auto">
                <a:xfrm>
                  <a:off x="1352" y="948"/>
                  <a:ext cx="431" cy="138"/>
                </a:xfrm>
                <a:custGeom>
                  <a:avLst/>
                  <a:gdLst>
                    <a:gd name="T0" fmla="*/ 0 w 21600"/>
                    <a:gd name="T1" fmla="*/ 0 h 21656"/>
                    <a:gd name="T2" fmla="*/ 0 w 21600"/>
                    <a:gd name="T3" fmla="*/ 0 h 21656"/>
                    <a:gd name="T4" fmla="*/ 0 w 21600"/>
                    <a:gd name="T5" fmla="*/ 0 h 216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56"/>
                    <a:gd name="T11" fmla="*/ 21600 w 21600"/>
                    <a:gd name="T12" fmla="*/ 21656 h 216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56" fill="none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</a:path>
                    <a:path w="21600" h="21656" stroke="0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  <a:lnTo>
                        <a:pt x="0" y="56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2" name="Arc 24"/>
                <p:cNvSpPr>
                  <a:spLocks/>
                </p:cNvSpPr>
                <p:nvPr/>
              </p:nvSpPr>
              <p:spPr bwMode="auto">
                <a:xfrm>
                  <a:off x="1328" y="948"/>
                  <a:ext cx="67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3" name="Line 25"/>
                <p:cNvSpPr>
                  <a:spLocks noChangeShapeType="1"/>
                </p:cNvSpPr>
                <p:nvPr/>
              </p:nvSpPr>
              <p:spPr bwMode="auto">
                <a:xfrm>
                  <a:off x="1413" y="1461"/>
                  <a:ext cx="29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4" name="Line 26"/>
                <p:cNvSpPr>
                  <a:spLocks noChangeShapeType="1"/>
                </p:cNvSpPr>
                <p:nvPr/>
              </p:nvSpPr>
              <p:spPr bwMode="auto">
                <a:xfrm>
                  <a:off x="1413" y="1748"/>
                  <a:ext cx="30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413" y="1461"/>
                  <a:ext cx="1" cy="2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6" name="Freeform 28"/>
                <p:cNvSpPr>
                  <a:spLocks/>
                </p:cNvSpPr>
                <p:nvPr/>
              </p:nvSpPr>
              <p:spPr bwMode="auto">
                <a:xfrm>
                  <a:off x="1704" y="1461"/>
                  <a:ext cx="145" cy="156"/>
                </a:xfrm>
                <a:custGeom>
                  <a:avLst/>
                  <a:gdLst>
                    <a:gd name="T0" fmla="*/ 2147483647 w 12"/>
                    <a:gd name="T1" fmla="*/ 2147483647 h 13"/>
                    <a:gd name="T2" fmla="*/ 0 w 12"/>
                    <a:gd name="T3" fmla="*/ 0 h 13"/>
                    <a:gd name="T4" fmla="*/ 0 w 12"/>
                    <a:gd name="T5" fmla="*/ 2147483647 h 13"/>
                    <a:gd name="T6" fmla="*/ 2147483647 w 12"/>
                    <a:gd name="T7" fmla="*/ 2147483647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"/>
                    <a:gd name="T13" fmla="*/ 0 h 13"/>
                    <a:gd name="T14" fmla="*/ 12 w 12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" h="13">
                      <a:moveTo>
                        <a:pt x="12" y="13"/>
                      </a:moveTo>
                      <a:cubicBezTo>
                        <a:pt x="12" y="5"/>
                        <a:pt x="6" y="0"/>
                        <a:pt x="0" y="0"/>
                      </a:cubicBezTo>
                      <a:lnTo>
                        <a:pt x="0" y="13"/>
                      </a:lnTo>
                      <a:lnTo>
                        <a:pt x="12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7" name="Arc 29"/>
                <p:cNvSpPr>
                  <a:spLocks/>
                </p:cNvSpPr>
                <p:nvPr/>
              </p:nvSpPr>
              <p:spPr bwMode="auto">
                <a:xfrm>
                  <a:off x="1704" y="1467"/>
                  <a:ext cx="140" cy="1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8" name="Freeform 30"/>
                <p:cNvSpPr>
                  <a:spLocks/>
                </p:cNvSpPr>
                <p:nvPr/>
              </p:nvSpPr>
              <p:spPr bwMode="auto">
                <a:xfrm>
                  <a:off x="1704" y="1605"/>
                  <a:ext cx="145" cy="155"/>
                </a:xfrm>
                <a:custGeom>
                  <a:avLst/>
                  <a:gdLst>
                    <a:gd name="T0" fmla="*/ 0 w 12"/>
                    <a:gd name="T1" fmla="*/ 2147483647 h 13"/>
                    <a:gd name="T2" fmla="*/ 2147483647 w 12"/>
                    <a:gd name="T3" fmla="*/ 0 h 13"/>
                    <a:gd name="T4" fmla="*/ 0 w 12"/>
                    <a:gd name="T5" fmla="*/ 0 h 13"/>
                    <a:gd name="T6" fmla="*/ 0 w 12"/>
                    <a:gd name="T7" fmla="*/ 2147483647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"/>
                    <a:gd name="T13" fmla="*/ 0 h 13"/>
                    <a:gd name="T14" fmla="*/ 12 w 12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" h="13">
                      <a:moveTo>
                        <a:pt x="0" y="12"/>
                      </a:moveTo>
                      <a:cubicBezTo>
                        <a:pt x="6" y="13"/>
                        <a:pt x="12" y="7"/>
                        <a:pt x="12" y="0"/>
                      </a:cubicBezTo>
                      <a:lnTo>
                        <a:pt x="0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9" name="Arc 31"/>
                <p:cNvSpPr>
                  <a:spLocks/>
                </p:cNvSpPr>
                <p:nvPr/>
              </p:nvSpPr>
              <p:spPr bwMode="auto">
                <a:xfrm>
                  <a:off x="1704" y="1605"/>
                  <a:ext cx="140" cy="1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0" name="Line 32"/>
                <p:cNvSpPr>
                  <a:spLocks noChangeShapeType="1"/>
                </p:cNvSpPr>
                <p:nvPr/>
              </p:nvSpPr>
              <p:spPr bwMode="auto">
                <a:xfrm>
                  <a:off x="1777" y="947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1" name="Rectangle 33"/>
                <p:cNvSpPr>
                  <a:spLocks noChangeArrowheads="1"/>
                </p:cNvSpPr>
                <p:nvPr/>
              </p:nvSpPr>
              <p:spPr bwMode="auto">
                <a:xfrm>
                  <a:off x="1886" y="935"/>
                  <a:ext cx="36" cy="3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2" name="Line 34"/>
                <p:cNvSpPr>
                  <a:spLocks noChangeShapeType="1"/>
                </p:cNvSpPr>
                <p:nvPr/>
              </p:nvSpPr>
              <p:spPr bwMode="auto">
                <a:xfrm>
                  <a:off x="1898" y="1186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3" name="Rectangle 35"/>
                <p:cNvSpPr>
                  <a:spLocks noChangeArrowheads="1"/>
                </p:cNvSpPr>
                <p:nvPr/>
              </p:nvSpPr>
              <p:spPr bwMode="auto">
                <a:xfrm>
                  <a:off x="1898" y="947"/>
                  <a:ext cx="12" cy="25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4" name="Rectangle 36"/>
                <p:cNvSpPr>
                  <a:spLocks noChangeArrowheads="1"/>
                </p:cNvSpPr>
                <p:nvPr/>
              </p:nvSpPr>
              <p:spPr bwMode="auto">
                <a:xfrm>
                  <a:off x="1898" y="947"/>
                  <a:ext cx="740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5" name="Rectangle 37"/>
                <p:cNvSpPr>
                  <a:spLocks noChangeArrowheads="1"/>
                </p:cNvSpPr>
                <p:nvPr/>
              </p:nvSpPr>
              <p:spPr bwMode="auto">
                <a:xfrm>
                  <a:off x="2662" y="887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Pi</a:t>
                  </a:r>
                  <a:endParaRPr lang="en-US" altLang="en-US"/>
                </a:p>
              </p:txBody>
            </p:sp>
            <p:sp>
              <p:nvSpPr>
                <p:cNvPr id="36036" name="Line 38"/>
                <p:cNvSpPr>
                  <a:spLocks noChangeShapeType="1"/>
                </p:cNvSpPr>
                <p:nvPr/>
              </p:nvSpPr>
              <p:spPr bwMode="auto">
                <a:xfrm>
                  <a:off x="1898" y="1306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7" name="Rectangle 39"/>
                <p:cNvSpPr>
                  <a:spLocks noChangeArrowheads="1"/>
                </p:cNvSpPr>
                <p:nvPr/>
              </p:nvSpPr>
              <p:spPr bwMode="auto">
                <a:xfrm>
                  <a:off x="988" y="1306"/>
                  <a:ext cx="922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8" name="Rectangle 40"/>
                <p:cNvSpPr>
                  <a:spLocks noChangeArrowheads="1"/>
                </p:cNvSpPr>
                <p:nvPr/>
              </p:nvSpPr>
              <p:spPr bwMode="auto">
                <a:xfrm>
                  <a:off x="842" y="1234"/>
                  <a:ext cx="10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Ci</a:t>
                  </a:r>
                  <a:endParaRPr lang="en-US" altLang="en-US"/>
                </a:p>
              </p:txBody>
            </p:sp>
            <p:sp>
              <p:nvSpPr>
                <p:cNvPr id="36039" name="Line 41"/>
                <p:cNvSpPr>
                  <a:spLocks noChangeShapeType="1"/>
                </p:cNvSpPr>
                <p:nvPr/>
              </p:nvSpPr>
              <p:spPr bwMode="auto">
                <a:xfrm>
                  <a:off x="2505" y="1246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0" name="Rectangle 42"/>
                <p:cNvSpPr>
                  <a:spLocks noChangeArrowheads="1"/>
                </p:cNvSpPr>
                <p:nvPr/>
              </p:nvSpPr>
              <p:spPr bwMode="auto">
                <a:xfrm>
                  <a:off x="2662" y="1186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Si</a:t>
                  </a:r>
                  <a:endParaRPr lang="en-US" altLang="en-US"/>
                </a:p>
              </p:txBody>
            </p:sp>
            <p:sp>
              <p:nvSpPr>
                <p:cNvPr id="36041" name="Line 43"/>
                <p:cNvSpPr>
                  <a:spLocks noChangeShapeType="1"/>
                </p:cNvSpPr>
                <p:nvPr/>
              </p:nvSpPr>
              <p:spPr bwMode="auto">
                <a:xfrm>
                  <a:off x="1170" y="1007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2" name="Rectangle 44"/>
                <p:cNvSpPr>
                  <a:spLocks noChangeArrowheads="1"/>
                </p:cNvSpPr>
                <p:nvPr/>
              </p:nvSpPr>
              <p:spPr bwMode="auto">
                <a:xfrm>
                  <a:off x="1158" y="995"/>
                  <a:ext cx="36" cy="3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3" name="Line 45"/>
                <p:cNvSpPr>
                  <a:spLocks noChangeShapeType="1"/>
                </p:cNvSpPr>
                <p:nvPr/>
              </p:nvSpPr>
              <p:spPr bwMode="auto">
                <a:xfrm>
                  <a:off x="1291" y="1545"/>
                  <a:ext cx="12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4" name="Rectangle 46"/>
                <p:cNvSpPr>
                  <a:spLocks noChangeArrowheads="1"/>
                </p:cNvSpPr>
                <p:nvPr/>
              </p:nvSpPr>
              <p:spPr bwMode="auto">
                <a:xfrm>
                  <a:off x="1170" y="1545"/>
                  <a:ext cx="133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5" name="Rectangle 47"/>
                <p:cNvSpPr>
                  <a:spLocks noChangeArrowheads="1"/>
                </p:cNvSpPr>
                <p:nvPr/>
              </p:nvSpPr>
              <p:spPr bwMode="auto">
                <a:xfrm>
                  <a:off x="1170" y="1007"/>
                  <a:ext cx="12" cy="550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6" name="Rectangle 48"/>
                <p:cNvSpPr>
                  <a:spLocks noChangeArrowheads="1"/>
                </p:cNvSpPr>
                <p:nvPr/>
              </p:nvSpPr>
              <p:spPr bwMode="auto">
                <a:xfrm>
                  <a:off x="988" y="1007"/>
                  <a:ext cx="194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7" name="Rectangle 49"/>
                <p:cNvSpPr>
                  <a:spLocks noChangeArrowheads="1"/>
                </p:cNvSpPr>
                <p:nvPr/>
              </p:nvSpPr>
              <p:spPr bwMode="auto">
                <a:xfrm>
                  <a:off x="842" y="947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Bi</a:t>
                  </a:r>
                  <a:endParaRPr lang="en-US" altLang="en-US"/>
                </a:p>
              </p:txBody>
            </p:sp>
            <p:sp>
              <p:nvSpPr>
                <p:cNvPr id="36048" name="Line 50"/>
                <p:cNvSpPr>
                  <a:spLocks noChangeShapeType="1"/>
                </p:cNvSpPr>
                <p:nvPr/>
              </p:nvSpPr>
              <p:spPr bwMode="auto">
                <a:xfrm>
                  <a:off x="1170" y="888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9" name="Line 51"/>
                <p:cNvSpPr>
                  <a:spLocks noChangeShapeType="1"/>
                </p:cNvSpPr>
                <p:nvPr/>
              </p:nvSpPr>
              <p:spPr bwMode="auto">
                <a:xfrm>
                  <a:off x="1291" y="1664"/>
                  <a:ext cx="12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50" name="Rectangle 52"/>
                <p:cNvSpPr>
                  <a:spLocks noChangeArrowheads="1"/>
                </p:cNvSpPr>
                <p:nvPr/>
              </p:nvSpPr>
              <p:spPr bwMode="auto">
                <a:xfrm>
                  <a:off x="988" y="888"/>
                  <a:ext cx="73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1" name="Rectangle 53"/>
                <p:cNvSpPr>
                  <a:spLocks noChangeArrowheads="1"/>
                </p:cNvSpPr>
                <p:nvPr/>
              </p:nvSpPr>
              <p:spPr bwMode="auto">
                <a:xfrm>
                  <a:off x="1037" y="876"/>
                  <a:ext cx="36" cy="3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2" name="Rectangle 54"/>
                <p:cNvSpPr>
                  <a:spLocks noChangeArrowheads="1"/>
                </p:cNvSpPr>
                <p:nvPr/>
              </p:nvSpPr>
              <p:spPr bwMode="auto">
                <a:xfrm>
                  <a:off x="1049" y="888"/>
                  <a:ext cx="133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3" name="Rectangle 55"/>
                <p:cNvSpPr>
                  <a:spLocks noChangeArrowheads="1"/>
                </p:cNvSpPr>
                <p:nvPr/>
              </p:nvSpPr>
              <p:spPr bwMode="auto">
                <a:xfrm>
                  <a:off x="1049" y="1664"/>
                  <a:ext cx="254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4" name="Rectangle 56"/>
                <p:cNvSpPr>
                  <a:spLocks noChangeArrowheads="1"/>
                </p:cNvSpPr>
                <p:nvPr/>
              </p:nvSpPr>
              <p:spPr bwMode="auto">
                <a:xfrm>
                  <a:off x="1049" y="888"/>
                  <a:ext cx="12" cy="788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5" name="Rectangle 57"/>
                <p:cNvSpPr>
                  <a:spLocks noChangeArrowheads="1"/>
                </p:cNvSpPr>
                <p:nvPr/>
              </p:nvSpPr>
              <p:spPr bwMode="auto">
                <a:xfrm>
                  <a:off x="842" y="804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Ai</a:t>
                  </a:r>
                  <a:endParaRPr lang="en-US" altLang="en-US"/>
                </a:p>
              </p:txBody>
            </p:sp>
            <p:sp>
              <p:nvSpPr>
                <p:cNvPr id="36056" name="Line 58"/>
                <p:cNvSpPr>
                  <a:spLocks noChangeShapeType="1"/>
                </p:cNvSpPr>
                <p:nvPr/>
              </p:nvSpPr>
              <p:spPr bwMode="auto">
                <a:xfrm>
                  <a:off x="1837" y="1605"/>
                  <a:ext cx="12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57" name="Rectangle 59"/>
                <p:cNvSpPr>
                  <a:spLocks noChangeArrowheads="1"/>
                </p:cNvSpPr>
                <p:nvPr/>
              </p:nvSpPr>
              <p:spPr bwMode="auto">
                <a:xfrm>
                  <a:off x="1959" y="1605"/>
                  <a:ext cx="679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8" name="Rectangle 60"/>
                <p:cNvSpPr>
                  <a:spLocks noChangeArrowheads="1"/>
                </p:cNvSpPr>
                <p:nvPr/>
              </p:nvSpPr>
              <p:spPr bwMode="auto">
                <a:xfrm>
                  <a:off x="2662" y="1545"/>
                  <a:ext cx="113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Gi</a:t>
                  </a:r>
                  <a:endParaRPr lang="en-US" altLang="en-US"/>
                </a:p>
              </p:txBody>
            </p:sp>
          </p:grpSp>
          <p:sp>
            <p:nvSpPr>
              <p:cNvPr id="36003" name="Rectangle 301"/>
              <p:cNvSpPr>
                <a:spLocks noChangeArrowheads="1"/>
              </p:cNvSpPr>
              <p:nvPr/>
            </p:nvSpPr>
            <p:spPr bwMode="auto">
              <a:xfrm>
                <a:off x="3173413" y="908050"/>
                <a:ext cx="436562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@0</a:t>
                </a:r>
              </a:p>
            </p:txBody>
          </p:sp>
          <p:sp>
            <p:nvSpPr>
              <p:cNvPr id="36004" name="Rectangle 302"/>
              <p:cNvSpPr>
                <a:spLocks noChangeArrowheads="1"/>
              </p:cNvSpPr>
              <p:nvPr/>
            </p:nvSpPr>
            <p:spPr bwMode="auto">
              <a:xfrm>
                <a:off x="3173413" y="1125538"/>
                <a:ext cx="436562" cy="290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@0</a:t>
                </a:r>
              </a:p>
            </p:txBody>
          </p:sp>
          <p:sp>
            <p:nvSpPr>
              <p:cNvPr id="36005" name="Rectangle 303"/>
              <p:cNvSpPr>
                <a:spLocks noChangeArrowheads="1"/>
              </p:cNvSpPr>
              <p:nvPr/>
            </p:nvSpPr>
            <p:spPr bwMode="auto">
              <a:xfrm>
                <a:off x="3246438" y="1625600"/>
                <a:ext cx="439737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@0</a:t>
                </a:r>
              </a:p>
            </p:txBody>
          </p:sp>
        </p:grpSp>
        <p:sp>
          <p:nvSpPr>
            <p:cNvPr id="35999" name="Rectangle 304"/>
            <p:cNvSpPr>
              <a:spLocks noChangeArrowheads="1"/>
            </p:cNvSpPr>
            <p:nvPr/>
          </p:nvSpPr>
          <p:spPr bwMode="auto">
            <a:xfrm>
              <a:off x="6769100" y="1050925"/>
              <a:ext cx="4365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6000" name="Rectangle 305"/>
            <p:cNvSpPr>
              <a:spLocks noChangeArrowheads="1"/>
            </p:cNvSpPr>
            <p:nvPr/>
          </p:nvSpPr>
          <p:spPr bwMode="auto">
            <a:xfrm>
              <a:off x="6769100" y="1482725"/>
              <a:ext cx="4397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@2</a:t>
              </a:r>
            </a:p>
          </p:txBody>
        </p:sp>
        <p:sp>
          <p:nvSpPr>
            <p:cNvPr id="36001" name="Rectangle 306"/>
            <p:cNvSpPr>
              <a:spLocks noChangeArrowheads="1"/>
            </p:cNvSpPr>
            <p:nvPr/>
          </p:nvSpPr>
          <p:spPr bwMode="auto">
            <a:xfrm>
              <a:off x="6842125" y="2060575"/>
              <a:ext cx="4365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</p:grpSp>
      <p:sp>
        <p:nvSpPr>
          <p:cNvPr id="296" name="Rectangle 3"/>
          <p:cNvSpPr txBox="1">
            <a:spLocks noChangeArrowheads="1"/>
          </p:cNvSpPr>
          <p:nvPr/>
        </p:nvSpPr>
        <p:spPr bwMode="auto">
          <a:xfrm>
            <a:off x="285750" y="928688"/>
            <a:ext cx="27717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For </a:t>
            </a:r>
            <a:r>
              <a:rPr lang="en-US" sz="2400" b="0" kern="0" dirty="0" err="1">
                <a:solidFill>
                  <a:srgbClr val="0000FF"/>
                </a:solidFill>
                <a:latin typeface="+mn-lt"/>
                <a:cs typeface="+mn-cs"/>
              </a:rPr>
              <a:t>i</a:t>
            </a: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 = 0: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85750" y="3213100"/>
            <a:ext cx="8001000" cy="1646238"/>
            <a:chOff x="285750" y="6823323"/>
            <a:chExt cx="8001000" cy="1646237"/>
          </a:xfrm>
        </p:grpSpPr>
        <p:grpSp>
          <p:nvGrpSpPr>
            <p:cNvPr id="35935" name="Group 161"/>
            <p:cNvGrpSpPr>
              <a:grpSpLocks/>
            </p:cNvGrpSpPr>
            <p:nvPr/>
          </p:nvGrpSpPr>
          <p:grpSpPr bwMode="auto">
            <a:xfrm>
              <a:off x="3173413" y="6894760"/>
              <a:ext cx="5113337" cy="1574800"/>
              <a:chOff x="3173413" y="3997325"/>
              <a:chExt cx="5113337" cy="1574800"/>
            </a:xfrm>
          </p:grpSpPr>
          <p:grpSp>
            <p:nvGrpSpPr>
              <p:cNvPr id="35937" name="Group 158"/>
              <p:cNvGrpSpPr>
                <a:grpSpLocks/>
              </p:cNvGrpSpPr>
              <p:nvPr/>
            </p:nvGrpSpPr>
            <p:grpSpPr bwMode="auto">
              <a:xfrm>
                <a:off x="3173413" y="3997325"/>
                <a:ext cx="5113337" cy="1574800"/>
                <a:chOff x="3173413" y="3997325"/>
                <a:chExt cx="5113337" cy="1574800"/>
              </a:xfrm>
            </p:grpSpPr>
            <p:grpSp>
              <p:nvGrpSpPr>
                <p:cNvPr id="35941" name="Group 8"/>
                <p:cNvGrpSpPr>
                  <a:grpSpLocks noChangeAspect="1"/>
                </p:cNvGrpSpPr>
                <p:nvPr/>
              </p:nvGrpSpPr>
              <p:grpSpPr bwMode="auto">
                <a:xfrm>
                  <a:off x="3625850" y="3997325"/>
                  <a:ext cx="4660900" cy="1574800"/>
                  <a:chOff x="806" y="792"/>
                  <a:chExt cx="2936" cy="992"/>
                </a:xfrm>
              </p:grpSpPr>
              <p:sp>
                <p:nvSpPr>
                  <p:cNvPr id="35945" name="AutoShape 7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06" y="792"/>
                    <a:ext cx="2936" cy="9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6" name="Arc 9"/>
                  <p:cNvSpPr>
                    <a:spLocks/>
                  </p:cNvSpPr>
                  <p:nvPr/>
                </p:nvSpPr>
                <p:spPr bwMode="auto">
                  <a:xfrm>
                    <a:off x="1983" y="1121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7" name="Arc 10"/>
                  <p:cNvSpPr>
                    <a:spLocks/>
                  </p:cNvSpPr>
                  <p:nvPr/>
                </p:nvSpPr>
                <p:spPr bwMode="auto">
                  <a:xfrm>
                    <a:off x="1983" y="1247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007" y="1186"/>
                    <a:ext cx="3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007" y="1306"/>
                    <a:ext cx="3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0" name="Arc 13"/>
                  <p:cNvSpPr>
                    <a:spLocks/>
                  </p:cNvSpPr>
                  <p:nvPr/>
                </p:nvSpPr>
                <p:spPr bwMode="auto">
                  <a:xfrm>
                    <a:off x="2056" y="1121"/>
                    <a:ext cx="67" cy="12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1" name="Arc 14"/>
                  <p:cNvSpPr>
                    <a:spLocks/>
                  </p:cNvSpPr>
                  <p:nvPr/>
                </p:nvSpPr>
                <p:spPr bwMode="auto">
                  <a:xfrm>
                    <a:off x="2056" y="1121"/>
                    <a:ext cx="455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2" name="Arc 15"/>
                  <p:cNvSpPr>
                    <a:spLocks/>
                  </p:cNvSpPr>
                  <p:nvPr/>
                </p:nvSpPr>
                <p:spPr bwMode="auto">
                  <a:xfrm>
                    <a:off x="2080" y="1247"/>
                    <a:ext cx="431" cy="138"/>
                  </a:xfrm>
                  <a:custGeom>
                    <a:avLst/>
                    <a:gdLst>
                      <a:gd name="T0" fmla="*/ 0 w 21600"/>
                      <a:gd name="T1" fmla="*/ 0 h 21656"/>
                      <a:gd name="T2" fmla="*/ 0 w 21600"/>
                      <a:gd name="T3" fmla="*/ 0 h 21656"/>
                      <a:gd name="T4" fmla="*/ 0 w 21600"/>
                      <a:gd name="T5" fmla="*/ 0 h 2165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56"/>
                      <a:gd name="T11" fmla="*/ 21600 w 21600"/>
                      <a:gd name="T12" fmla="*/ 21656 h 216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56" fill="none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</a:path>
                      <a:path w="21600" h="21656" stroke="0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  <a:lnTo>
                          <a:pt x="0" y="56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3" name="Arc 16"/>
                  <p:cNvSpPr>
                    <a:spLocks/>
                  </p:cNvSpPr>
                  <p:nvPr/>
                </p:nvSpPr>
                <p:spPr bwMode="auto">
                  <a:xfrm>
                    <a:off x="2056" y="1247"/>
                    <a:ext cx="67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4" name="Arc 17"/>
                  <p:cNvSpPr>
                    <a:spLocks/>
                  </p:cNvSpPr>
                  <p:nvPr/>
                </p:nvSpPr>
                <p:spPr bwMode="auto">
                  <a:xfrm>
                    <a:off x="1255" y="822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5" name="Arc 18"/>
                  <p:cNvSpPr>
                    <a:spLocks/>
                  </p:cNvSpPr>
                  <p:nvPr/>
                </p:nvSpPr>
                <p:spPr bwMode="auto">
                  <a:xfrm>
                    <a:off x="1255" y="948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888"/>
                    <a:ext cx="3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007"/>
                    <a:ext cx="3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8" name="Arc 21"/>
                  <p:cNvSpPr>
                    <a:spLocks/>
                  </p:cNvSpPr>
                  <p:nvPr/>
                </p:nvSpPr>
                <p:spPr bwMode="auto">
                  <a:xfrm>
                    <a:off x="1328" y="822"/>
                    <a:ext cx="67" cy="12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9" name="Arc 22"/>
                  <p:cNvSpPr>
                    <a:spLocks/>
                  </p:cNvSpPr>
                  <p:nvPr/>
                </p:nvSpPr>
                <p:spPr bwMode="auto">
                  <a:xfrm>
                    <a:off x="1328" y="822"/>
                    <a:ext cx="455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0" name="Arc 23"/>
                  <p:cNvSpPr>
                    <a:spLocks/>
                  </p:cNvSpPr>
                  <p:nvPr/>
                </p:nvSpPr>
                <p:spPr bwMode="auto">
                  <a:xfrm>
                    <a:off x="1352" y="948"/>
                    <a:ext cx="431" cy="138"/>
                  </a:xfrm>
                  <a:custGeom>
                    <a:avLst/>
                    <a:gdLst>
                      <a:gd name="T0" fmla="*/ 0 w 21600"/>
                      <a:gd name="T1" fmla="*/ 0 h 21656"/>
                      <a:gd name="T2" fmla="*/ 0 w 21600"/>
                      <a:gd name="T3" fmla="*/ 0 h 21656"/>
                      <a:gd name="T4" fmla="*/ 0 w 21600"/>
                      <a:gd name="T5" fmla="*/ 0 h 2165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56"/>
                      <a:gd name="T11" fmla="*/ 21600 w 21600"/>
                      <a:gd name="T12" fmla="*/ 21656 h 216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56" fill="none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</a:path>
                      <a:path w="21600" h="21656" stroke="0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  <a:lnTo>
                          <a:pt x="0" y="56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1" name="Arc 24"/>
                  <p:cNvSpPr>
                    <a:spLocks/>
                  </p:cNvSpPr>
                  <p:nvPr/>
                </p:nvSpPr>
                <p:spPr bwMode="auto">
                  <a:xfrm>
                    <a:off x="1328" y="948"/>
                    <a:ext cx="67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413" y="1461"/>
                    <a:ext cx="29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413" y="1748"/>
                    <a:ext cx="30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4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13" y="1461"/>
                    <a:ext cx="1" cy="28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5" name="Freeform 28"/>
                  <p:cNvSpPr>
                    <a:spLocks/>
                  </p:cNvSpPr>
                  <p:nvPr/>
                </p:nvSpPr>
                <p:spPr bwMode="auto">
                  <a:xfrm>
                    <a:off x="1704" y="1461"/>
                    <a:ext cx="145" cy="156"/>
                  </a:xfrm>
                  <a:custGeom>
                    <a:avLst/>
                    <a:gdLst>
                      <a:gd name="T0" fmla="*/ 2147483647 w 12"/>
                      <a:gd name="T1" fmla="*/ 2147483647 h 13"/>
                      <a:gd name="T2" fmla="*/ 0 w 12"/>
                      <a:gd name="T3" fmla="*/ 0 h 13"/>
                      <a:gd name="T4" fmla="*/ 0 w 12"/>
                      <a:gd name="T5" fmla="*/ 2147483647 h 13"/>
                      <a:gd name="T6" fmla="*/ 2147483647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12" y="13"/>
                        </a:moveTo>
                        <a:cubicBezTo>
                          <a:pt x="12" y="5"/>
                          <a:pt x="6" y="0"/>
                          <a:pt x="0" y="0"/>
                        </a:cubicBezTo>
                        <a:lnTo>
                          <a:pt x="0" y="13"/>
                        </a:lnTo>
                        <a:lnTo>
                          <a:pt x="12" y="13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6" name="Arc 29"/>
                  <p:cNvSpPr>
                    <a:spLocks/>
                  </p:cNvSpPr>
                  <p:nvPr/>
                </p:nvSpPr>
                <p:spPr bwMode="auto">
                  <a:xfrm>
                    <a:off x="1704" y="1467"/>
                    <a:ext cx="140" cy="15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7" name="Freeform 30"/>
                  <p:cNvSpPr>
                    <a:spLocks/>
                  </p:cNvSpPr>
                  <p:nvPr/>
                </p:nvSpPr>
                <p:spPr bwMode="auto">
                  <a:xfrm>
                    <a:off x="1704" y="1605"/>
                    <a:ext cx="145" cy="155"/>
                  </a:xfrm>
                  <a:custGeom>
                    <a:avLst/>
                    <a:gdLst>
                      <a:gd name="T0" fmla="*/ 0 w 12"/>
                      <a:gd name="T1" fmla="*/ 2147483647 h 13"/>
                      <a:gd name="T2" fmla="*/ 2147483647 w 12"/>
                      <a:gd name="T3" fmla="*/ 0 h 13"/>
                      <a:gd name="T4" fmla="*/ 0 w 12"/>
                      <a:gd name="T5" fmla="*/ 0 h 13"/>
                      <a:gd name="T6" fmla="*/ 0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0" y="12"/>
                        </a:moveTo>
                        <a:cubicBezTo>
                          <a:pt x="6" y="13"/>
                          <a:pt x="12" y="7"/>
                          <a:pt x="12" y="0"/>
                        </a:cubicBezTo>
                        <a:lnTo>
                          <a:pt x="0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8" name="Arc 31"/>
                  <p:cNvSpPr>
                    <a:spLocks/>
                  </p:cNvSpPr>
                  <p:nvPr/>
                </p:nvSpPr>
                <p:spPr bwMode="auto">
                  <a:xfrm>
                    <a:off x="1704" y="1605"/>
                    <a:ext cx="140" cy="15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947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886" y="935"/>
                    <a:ext cx="36" cy="3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98" y="1186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898" y="947"/>
                    <a:ext cx="12" cy="251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898" y="947"/>
                    <a:ext cx="740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887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Pi</a:t>
                    </a:r>
                    <a:endParaRPr lang="en-US" altLang="en-US"/>
                  </a:p>
                </p:txBody>
              </p:sp>
              <p:sp>
                <p:nvSpPr>
                  <p:cNvPr id="3597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898" y="1306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988" y="1306"/>
                    <a:ext cx="922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1234"/>
                    <a:ext cx="10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Ci</a:t>
                    </a:r>
                    <a:endParaRPr lang="en-US" altLang="en-US"/>
                  </a:p>
                </p:txBody>
              </p:sp>
              <p:sp>
                <p:nvSpPr>
                  <p:cNvPr id="3597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505" y="1246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9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1186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Si</a:t>
                    </a:r>
                    <a:endParaRPr lang="en-US" altLang="en-US"/>
                  </a:p>
                </p:txBody>
              </p:sp>
              <p:sp>
                <p:nvSpPr>
                  <p:cNvPr id="3598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170" y="1007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158" y="995"/>
                    <a:ext cx="36" cy="3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291" y="1545"/>
                    <a:ext cx="1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1545"/>
                    <a:ext cx="133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1007"/>
                    <a:ext cx="12" cy="550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5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988" y="1007"/>
                    <a:ext cx="194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947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Bi</a:t>
                    </a:r>
                    <a:endParaRPr lang="en-US" altLang="en-US"/>
                  </a:p>
                </p:txBody>
              </p:sp>
              <p:sp>
                <p:nvSpPr>
                  <p:cNvPr id="3598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170" y="888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291" y="1664"/>
                    <a:ext cx="1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988" y="888"/>
                    <a:ext cx="73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0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037" y="876"/>
                    <a:ext cx="36" cy="36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888"/>
                    <a:ext cx="133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1664"/>
                    <a:ext cx="254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3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888"/>
                    <a:ext cx="12" cy="788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4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804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Ai</a:t>
                    </a:r>
                    <a:endParaRPr lang="en-US" altLang="en-US"/>
                  </a:p>
                </p:txBody>
              </p:sp>
              <p:sp>
                <p:nvSpPr>
                  <p:cNvPr id="3599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605"/>
                    <a:ext cx="1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96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959" y="1605"/>
                    <a:ext cx="679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1545"/>
                    <a:ext cx="113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Gi</a:t>
                    </a:r>
                    <a:endParaRPr lang="en-US" altLang="en-US"/>
                  </a:p>
                </p:txBody>
              </p:sp>
            </p:grpSp>
            <p:sp>
              <p:nvSpPr>
                <p:cNvPr id="35942" name="Rectangle 301"/>
                <p:cNvSpPr>
                  <a:spLocks noChangeArrowheads="1"/>
                </p:cNvSpPr>
                <p:nvPr/>
              </p:nvSpPr>
              <p:spPr bwMode="auto">
                <a:xfrm>
                  <a:off x="3173413" y="3997325"/>
                  <a:ext cx="436562" cy="2905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@0</a:t>
                  </a:r>
                </a:p>
              </p:txBody>
            </p:sp>
            <p:sp>
              <p:nvSpPr>
                <p:cNvPr id="35943" name="Rectangle 302"/>
                <p:cNvSpPr>
                  <a:spLocks noChangeArrowheads="1"/>
                </p:cNvSpPr>
                <p:nvPr/>
              </p:nvSpPr>
              <p:spPr bwMode="auto">
                <a:xfrm>
                  <a:off x="3173413" y="4214813"/>
                  <a:ext cx="436562" cy="290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@0</a:t>
                  </a:r>
                </a:p>
              </p:txBody>
            </p:sp>
            <p:sp>
              <p:nvSpPr>
                <p:cNvPr id="35944" name="Rectangle 303"/>
                <p:cNvSpPr>
                  <a:spLocks noChangeArrowheads="1"/>
                </p:cNvSpPr>
                <p:nvPr/>
              </p:nvSpPr>
              <p:spPr bwMode="auto">
                <a:xfrm>
                  <a:off x="3246438" y="4714875"/>
                  <a:ext cx="400050" cy="2905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@t</a:t>
                  </a:r>
                </a:p>
              </p:txBody>
            </p:sp>
          </p:grpSp>
          <p:sp>
            <p:nvSpPr>
              <p:cNvPr id="35938" name="Rectangle 304"/>
              <p:cNvSpPr>
                <a:spLocks noChangeArrowheads="1"/>
              </p:cNvSpPr>
              <p:nvPr/>
            </p:nvSpPr>
            <p:spPr bwMode="auto">
              <a:xfrm>
                <a:off x="6769100" y="4140200"/>
                <a:ext cx="436563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@1</a:t>
                </a:r>
              </a:p>
            </p:txBody>
          </p:sp>
          <p:sp>
            <p:nvSpPr>
              <p:cNvPr id="35939" name="Rectangle 305"/>
              <p:cNvSpPr>
                <a:spLocks noChangeArrowheads="1"/>
              </p:cNvSpPr>
              <p:nvPr/>
            </p:nvSpPr>
            <p:spPr bwMode="auto">
              <a:xfrm>
                <a:off x="6769100" y="4572000"/>
                <a:ext cx="588963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@t+1</a:t>
                </a:r>
              </a:p>
            </p:txBody>
          </p:sp>
          <p:sp>
            <p:nvSpPr>
              <p:cNvPr id="35940" name="Rectangle 306"/>
              <p:cNvSpPr>
                <a:spLocks noChangeArrowheads="1"/>
              </p:cNvSpPr>
              <p:nvPr/>
            </p:nvSpPr>
            <p:spPr bwMode="auto">
              <a:xfrm>
                <a:off x="6842125" y="5149850"/>
                <a:ext cx="436563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@1</a:t>
                </a:r>
              </a:p>
            </p:txBody>
          </p:sp>
        </p:grpSp>
        <p:sp>
          <p:nvSpPr>
            <p:cNvPr id="357" name="Rectangle 3"/>
            <p:cNvSpPr txBox="1">
              <a:spLocks noChangeArrowheads="1"/>
            </p:cNvSpPr>
            <p:nvPr/>
          </p:nvSpPr>
          <p:spPr bwMode="auto">
            <a:xfrm>
              <a:off x="285750" y="6823323"/>
              <a:ext cx="277177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28" tIns="50914" rIns="101828" bIns="50914"/>
            <a:lstStyle/>
            <a:p>
              <a:pPr marL="914400" lvl="1" indent="-457200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Char char="Ø"/>
                <a:defRPr/>
              </a:pP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For </a:t>
              </a:r>
              <a:r>
                <a:rPr lang="en-US" sz="2400" b="0" kern="0" dirty="0" err="1">
                  <a:solidFill>
                    <a:srgbClr val="0000FF"/>
                  </a:solidFill>
                  <a:latin typeface="+mn-lt"/>
                  <a:cs typeface="+mn-cs"/>
                </a:rPr>
                <a:t>i</a:t>
              </a: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 &gt; 0: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5750" y="2276475"/>
            <a:ext cx="7011988" cy="928688"/>
            <a:chOff x="285750" y="4429125"/>
            <a:chExt cx="7011988" cy="928688"/>
          </a:xfrm>
        </p:grpSpPr>
        <p:grpSp>
          <p:nvGrpSpPr>
            <p:cNvPr id="35902" name="Group 160"/>
            <p:cNvGrpSpPr>
              <a:grpSpLocks/>
            </p:cNvGrpSpPr>
            <p:nvPr/>
          </p:nvGrpSpPr>
          <p:grpSpPr bwMode="auto">
            <a:xfrm>
              <a:off x="3398838" y="4572000"/>
              <a:ext cx="3898900" cy="785813"/>
              <a:chOff x="3398838" y="2571750"/>
              <a:chExt cx="3898900" cy="785813"/>
            </a:xfrm>
          </p:grpSpPr>
          <p:grpSp>
            <p:nvGrpSpPr>
              <p:cNvPr id="35904" name="Group 156"/>
              <p:cNvGrpSpPr>
                <a:grpSpLocks/>
              </p:cNvGrpSpPr>
              <p:nvPr/>
            </p:nvGrpSpPr>
            <p:grpSpPr bwMode="auto">
              <a:xfrm>
                <a:off x="3398838" y="2571750"/>
                <a:ext cx="3298825" cy="785813"/>
                <a:chOff x="3398838" y="2571750"/>
                <a:chExt cx="3298825" cy="785813"/>
              </a:xfrm>
            </p:grpSpPr>
            <p:grpSp>
              <p:nvGrpSpPr>
                <p:cNvPr id="35906" name="Group 296"/>
                <p:cNvGrpSpPr>
                  <a:grpSpLocks/>
                </p:cNvGrpSpPr>
                <p:nvPr/>
              </p:nvGrpSpPr>
              <p:grpSpPr bwMode="auto">
                <a:xfrm>
                  <a:off x="4224338" y="2640013"/>
                  <a:ext cx="2473325" cy="647700"/>
                  <a:chOff x="353" y="1804"/>
                  <a:chExt cx="1558" cy="408"/>
                </a:xfrm>
              </p:grpSpPr>
              <p:sp>
                <p:nvSpPr>
                  <p:cNvPr id="3591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1804"/>
                    <a:ext cx="260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2064"/>
                    <a:ext cx="271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2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2" y="1804"/>
                    <a:ext cx="1" cy="260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3" name="Freeform 71"/>
                  <p:cNvSpPr>
                    <a:spLocks/>
                  </p:cNvSpPr>
                  <p:nvPr/>
                </p:nvSpPr>
                <p:spPr bwMode="auto">
                  <a:xfrm>
                    <a:off x="852" y="1804"/>
                    <a:ext cx="131" cy="141"/>
                  </a:xfrm>
                  <a:custGeom>
                    <a:avLst/>
                    <a:gdLst>
                      <a:gd name="T0" fmla="*/ 2147483647 w 12"/>
                      <a:gd name="T1" fmla="*/ 2147483647 h 13"/>
                      <a:gd name="T2" fmla="*/ 0 w 12"/>
                      <a:gd name="T3" fmla="*/ 0 h 13"/>
                      <a:gd name="T4" fmla="*/ 0 w 12"/>
                      <a:gd name="T5" fmla="*/ 2147483647 h 13"/>
                      <a:gd name="T6" fmla="*/ 2147483647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12" y="13"/>
                        </a:moveTo>
                        <a:cubicBezTo>
                          <a:pt x="12" y="5"/>
                          <a:pt x="6" y="0"/>
                          <a:pt x="0" y="0"/>
                        </a:cubicBezTo>
                        <a:lnTo>
                          <a:pt x="0" y="13"/>
                        </a:lnTo>
                        <a:lnTo>
                          <a:pt x="12" y="13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4" name="Arc 72"/>
                  <p:cNvSpPr>
                    <a:spLocks/>
                  </p:cNvSpPr>
                  <p:nvPr/>
                </p:nvSpPr>
                <p:spPr bwMode="auto">
                  <a:xfrm>
                    <a:off x="853" y="1809"/>
                    <a:ext cx="126" cy="136"/>
                  </a:xfrm>
                  <a:custGeom>
                    <a:avLst/>
                    <a:gdLst>
                      <a:gd name="T0" fmla="*/ 0 w 21622"/>
                      <a:gd name="T1" fmla="*/ 0 h 21600"/>
                      <a:gd name="T2" fmla="*/ 0 w 21622"/>
                      <a:gd name="T3" fmla="*/ 0 h 21600"/>
                      <a:gd name="T4" fmla="*/ 0 w 21622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22"/>
                      <a:gd name="T10" fmla="*/ 0 h 21600"/>
                      <a:gd name="T11" fmla="*/ 21622 w 2162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22" h="21600" fill="none" extrusionOk="0">
                        <a:moveTo>
                          <a:pt x="0" y="0"/>
                        </a:moveTo>
                        <a:cubicBezTo>
                          <a:pt x="7" y="0"/>
                          <a:pt x="14" y="-1"/>
                          <a:pt x="22" y="0"/>
                        </a:cubicBezTo>
                        <a:cubicBezTo>
                          <a:pt x="11951" y="0"/>
                          <a:pt x="21622" y="9670"/>
                          <a:pt x="21622" y="21600"/>
                        </a:cubicBezTo>
                      </a:path>
                      <a:path w="21622" h="21600" stroke="0" extrusionOk="0">
                        <a:moveTo>
                          <a:pt x="0" y="0"/>
                        </a:moveTo>
                        <a:cubicBezTo>
                          <a:pt x="7" y="0"/>
                          <a:pt x="14" y="-1"/>
                          <a:pt x="22" y="0"/>
                        </a:cubicBezTo>
                        <a:cubicBezTo>
                          <a:pt x="11951" y="0"/>
                          <a:pt x="21622" y="9670"/>
                          <a:pt x="21622" y="21600"/>
                        </a:cubicBezTo>
                        <a:lnTo>
                          <a:pt x="2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5" name="Freeform 73"/>
                  <p:cNvSpPr>
                    <a:spLocks/>
                  </p:cNvSpPr>
                  <p:nvPr/>
                </p:nvSpPr>
                <p:spPr bwMode="auto">
                  <a:xfrm>
                    <a:off x="852" y="1934"/>
                    <a:ext cx="131" cy="140"/>
                  </a:xfrm>
                  <a:custGeom>
                    <a:avLst/>
                    <a:gdLst>
                      <a:gd name="T0" fmla="*/ 0 w 12"/>
                      <a:gd name="T1" fmla="*/ 2147483647 h 13"/>
                      <a:gd name="T2" fmla="*/ 2147483647 w 12"/>
                      <a:gd name="T3" fmla="*/ 0 h 13"/>
                      <a:gd name="T4" fmla="*/ 0 w 12"/>
                      <a:gd name="T5" fmla="*/ 0 h 13"/>
                      <a:gd name="T6" fmla="*/ 0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0" y="12"/>
                        </a:moveTo>
                        <a:cubicBezTo>
                          <a:pt x="6" y="13"/>
                          <a:pt x="12" y="7"/>
                          <a:pt x="12" y="0"/>
                        </a:cubicBezTo>
                        <a:lnTo>
                          <a:pt x="0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6" name="Arc 74"/>
                  <p:cNvSpPr>
                    <a:spLocks/>
                  </p:cNvSpPr>
                  <p:nvPr/>
                </p:nvSpPr>
                <p:spPr bwMode="auto">
                  <a:xfrm>
                    <a:off x="853" y="1934"/>
                    <a:ext cx="126" cy="135"/>
                  </a:xfrm>
                  <a:custGeom>
                    <a:avLst/>
                    <a:gdLst>
                      <a:gd name="T0" fmla="*/ 0 w 21622"/>
                      <a:gd name="T1" fmla="*/ 0 h 21600"/>
                      <a:gd name="T2" fmla="*/ 0 w 21622"/>
                      <a:gd name="T3" fmla="*/ 0 h 21600"/>
                      <a:gd name="T4" fmla="*/ 0 w 21622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22"/>
                      <a:gd name="T10" fmla="*/ 0 h 21600"/>
                      <a:gd name="T11" fmla="*/ 21622 w 2162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22" h="21600" fill="none" extrusionOk="0">
                        <a:moveTo>
                          <a:pt x="21622" y="0"/>
                        </a:moveTo>
                        <a:cubicBezTo>
                          <a:pt x="21622" y="11929"/>
                          <a:pt x="11951" y="21600"/>
                          <a:pt x="22" y="21600"/>
                        </a:cubicBezTo>
                        <a:cubicBezTo>
                          <a:pt x="14" y="21600"/>
                          <a:pt x="7" y="21599"/>
                          <a:pt x="0" y="21599"/>
                        </a:cubicBezTo>
                      </a:path>
                      <a:path w="21622" h="21600" stroke="0" extrusionOk="0">
                        <a:moveTo>
                          <a:pt x="21622" y="0"/>
                        </a:moveTo>
                        <a:cubicBezTo>
                          <a:pt x="21622" y="11929"/>
                          <a:pt x="11951" y="21600"/>
                          <a:pt x="22" y="21600"/>
                        </a:cubicBezTo>
                        <a:cubicBezTo>
                          <a:pt x="14" y="21600"/>
                          <a:pt x="7" y="21599"/>
                          <a:pt x="0" y="21599"/>
                        </a:cubicBezTo>
                        <a:lnTo>
                          <a:pt x="22" y="0"/>
                        </a:lnTo>
                        <a:lnTo>
                          <a:pt x="21622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7" name="Arc 75"/>
                  <p:cNvSpPr>
                    <a:spLocks/>
                  </p:cNvSpPr>
                  <p:nvPr/>
                </p:nvSpPr>
                <p:spPr bwMode="auto">
                  <a:xfrm>
                    <a:off x="1167" y="1874"/>
                    <a:ext cx="60" cy="11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8" name="Arc 76"/>
                  <p:cNvSpPr>
                    <a:spLocks/>
                  </p:cNvSpPr>
                  <p:nvPr/>
                </p:nvSpPr>
                <p:spPr bwMode="auto">
                  <a:xfrm>
                    <a:off x="1167" y="1874"/>
                    <a:ext cx="408" cy="1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9" name="Arc 77"/>
                  <p:cNvSpPr>
                    <a:spLocks/>
                  </p:cNvSpPr>
                  <p:nvPr/>
                </p:nvSpPr>
                <p:spPr bwMode="auto">
                  <a:xfrm>
                    <a:off x="1189" y="1988"/>
                    <a:ext cx="386" cy="1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0" name="Arc 78"/>
                  <p:cNvSpPr>
                    <a:spLocks/>
                  </p:cNvSpPr>
                  <p:nvPr/>
                </p:nvSpPr>
                <p:spPr bwMode="auto">
                  <a:xfrm>
                    <a:off x="1167" y="1988"/>
                    <a:ext cx="60" cy="1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1934"/>
                    <a:ext cx="22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2042"/>
                    <a:ext cx="22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3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483" y="1880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4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1826"/>
                    <a:ext cx="91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Ci</a:t>
                    </a:r>
                    <a:endParaRPr lang="en-US" altLang="en-US"/>
                  </a:p>
                </p:txBody>
              </p:sp>
              <p:sp>
                <p:nvSpPr>
                  <p:cNvPr id="35925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483" y="1988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6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1934"/>
                    <a:ext cx="86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Pi</a:t>
                    </a:r>
                    <a:endParaRPr lang="en-US" altLang="en-US"/>
                  </a:p>
                </p:txBody>
              </p:sp>
              <p:sp>
                <p:nvSpPr>
                  <p:cNvPr id="35927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972" y="1934"/>
                    <a:ext cx="108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8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1934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9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2042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30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042"/>
                    <a:ext cx="11" cy="119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31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483" y="2150"/>
                    <a:ext cx="608" cy="11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32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2096"/>
                    <a:ext cx="97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Gi</a:t>
                    </a:r>
                    <a:endParaRPr lang="en-US" altLang="en-US"/>
                  </a:p>
                </p:txBody>
              </p:sp>
              <p:sp>
                <p:nvSpPr>
                  <p:cNvPr id="35933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569" y="1988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34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1710" y="1934"/>
                    <a:ext cx="201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Ci+1</a:t>
                    </a:r>
                    <a:endParaRPr lang="en-US" altLang="en-US"/>
                  </a:p>
                </p:txBody>
              </p:sp>
            </p:grpSp>
            <p:sp>
              <p:nvSpPr>
                <p:cNvPr id="35907" name="Rectangle 303"/>
                <p:cNvSpPr>
                  <a:spLocks noChangeArrowheads="1"/>
                </p:cNvSpPr>
                <p:nvPr/>
              </p:nvSpPr>
              <p:spPr bwMode="auto">
                <a:xfrm>
                  <a:off x="3398838" y="2571750"/>
                  <a:ext cx="439737" cy="29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@0</a:t>
                  </a:r>
                </a:p>
              </p:txBody>
            </p:sp>
            <p:sp>
              <p:nvSpPr>
                <p:cNvPr id="35908" name="Rectangle 303"/>
                <p:cNvSpPr>
                  <a:spLocks noChangeArrowheads="1"/>
                </p:cNvSpPr>
                <p:nvPr/>
              </p:nvSpPr>
              <p:spPr bwMode="auto">
                <a:xfrm>
                  <a:off x="3398838" y="2779713"/>
                  <a:ext cx="439737" cy="29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@1</a:t>
                  </a:r>
                </a:p>
              </p:txBody>
            </p:sp>
            <p:sp>
              <p:nvSpPr>
                <p:cNvPr id="35909" name="Rectangle 303"/>
                <p:cNvSpPr>
                  <a:spLocks noChangeArrowheads="1"/>
                </p:cNvSpPr>
                <p:nvPr/>
              </p:nvSpPr>
              <p:spPr bwMode="auto">
                <a:xfrm>
                  <a:off x="3417888" y="3065463"/>
                  <a:ext cx="439737" cy="29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@1</a:t>
                  </a:r>
                </a:p>
              </p:txBody>
            </p:sp>
          </p:grpSp>
          <p:sp>
            <p:nvSpPr>
              <p:cNvPr id="35905" name="Rectangle 303"/>
              <p:cNvSpPr>
                <a:spLocks noChangeArrowheads="1"/>
              </p:cNvSpPr>
              <p:nvPr/>
            </p:nvSpPr>
            <p:spPr bwMode="auto">
              <a:xfrm>
                <a:off x="6858000" y="2786063"/>
                <a:ext cx="439738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@3</a:t>
                </a:r>
              </a:p>
            </p:txBody>
          </p:sp>
        </p:grpSp>
        <p:sp>
          <p:nvSpPr>
            <p:cNvPr id="196" name="Rectangle 3"/>
            <p:cNvSpPr txBox="1">
              <a:spLocks noChangeArrowheads="1"/>
            </p:cNvSpPr>
            <p:nvPr/>
          </p:nvSpPr>
          <p:spPr bwMode="auto">
            <a:xfrm>
              <a:off x="285750" y="4429125"/>
              <a:ext cx="277177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28" tIns="50914" rIns="101828" bIns="50914"/>
            <a:lstStyle/>
            <a:p>
              <a:pPr marL="914400" lvl="1" indent="-457200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Char char="Ø"/>
                <a:defRPr/>
              </a:pP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For </a:t>
              </a:r>
              <a:r>
                <a:rPr lang="en-US" sz="2400" b="0" kern="0" dirty="0" err="1">
                  <a:solidFill>
                    <a:srgbClr val="0000FF"/>
                  </a:solidFill>
                  <a:latin typeface="+mn-lt"/>
                  <a:cs typeface="+mn-cs"/>
                </a:rPr>
                <a:t>i</a:t>
              </a: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 = 0:</a:t>
              </a:r>
            </a:p>
          </p:txBody>
        </p:sp>
      </p:grpSp>
      <p:sp>
        <p:nvSpPr>
          <p:cNvPr id="168" name="Rectangle 3"/>
          <p:cNvSpPr txBox="1">
            <a:spLocks noChangeArrowheads="1"/>
          </p:cNvSpPr>
          <p:nvPr/>
        </p:nvSpPr>
        <p:spPr bwMode="auto">
          <a:xfrm>
            <a:off x="296863" y="4724400"/>
            <a:ext cx="27717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For </a:t>
            </a:r>
            <a:r>
              <a:rPr lang="en-US" sz="2400" b="0" kern="0" dirty="0" err="1">
                <a:solidFill>
                  <a:srgbClr val="0000FF"/>
                </a:solidFill>
                <a:latin typeface="+mn-lt"/>
                <a:cs typeface="+mn-cs"/>
              </a:rPr>
              <a:t>i</a:t>
            </a: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 &gt; 0: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556000" y="4797425"/>
            <a:ext cx="3616325" cy="1511300"/>
            <a:chOff x="3556199" y="4797152"/>
            <a:chExt cx="3615779" cy="1512168"/>
          </a:xfrm>
        </p:grpSpPr>
        <p:sp>
          <p:nvSpPr>
            <p:cNvPr id="35850" name="Rectangle 303"/>
            <p:cNvSpPr>
              <a:spLocks noChangeArrowheads="1"/>
            </p:cNvSpPr>
            <p:nvPr/>
          </p:nvSpPr>
          <p:spPr bwMode="auto">
            <a:xfrm>
              <a:off x="3563888" y="479715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</a:p>
          </p:txBody>
        </p:sp>
        <p:sp>
          <p:nvSpPr>
            <p:cNvPr id="35851" name="Rectangle 303"/>
            <p:cNvSpPr>
              <a:spLocks noChangeArrowheads="1"/>
            </p:cNvSpPr>
            <p:nvPr/>
          </p:nvSpPr>
          <p:spPr bwMode="auto">
            <a:xfrm>
              <a:off x="3556199" y="507598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2" name="Rectangle 303"/>
            <p:cNvSpPr>
              <a:spLocks noChangeArrowheads="1"/>
            </p:cNvSpPr>
            <p:nvPr/>
          </p:nvSpPr>
          <p:spPr bwMode="auto">
            <a:xfrm>
              <a:off x="3556199" y="536173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3" name="Rectangle 303"/>
            <p:cNvSpPr>
              <a:spLocks noChangeArrowheads="1"/>
            </p:cNvSpPr>
            <p:nvPr/>
          </p:nvSpPr>
          <p:spPr bwMode="auto">
            <a:xfrm>
              <a:off x="6732240" y="5513164"/>
              <a:ext cx="4397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@3</a:t>
              </a:r>
            </a:p>
          </p:txBody>
        </p:sp>
        <p:grpSp>
          <p:nvGrpSpPr>
            <p:cNvPr id="35854" name="Group 297"/>
            <p:cNvGrpSpPr>
              <a:grpSpLocks/>
            </p:cNvGrpSpPr>
            <p:nvPr/>
          </p:nvGrpSpPr>
          <p:grpSpPr bwMode="auto">
            <a:xfrm>
              <a:off x="4240312" y="4869160"/>
              <a:ext cx="2347912" cy="1382712"/>
              <a:chOff x="353" y="2474"/>
              <a:chExt cx="1479" cy="871"/>
            </a:xfrm>
          </p:grpSpPr>
          <p:sp>
            <p:nvSpPr>
              <p:cNvPr id="35858" name="Line 81"/>
              <p:cNvSpPr>
                <a:spLocks noChangeShapeType="1"/>
              </p:cNvSpPr>
              <p:nvPr/>
            </p:nvSpPr>
            <p:spPr bwMode="auto">
              <a:xfrm>
                <a:off x="592" y="2506"/>
                <a:ext cx="260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9" name="Line 82"/>
              <p:cNvSpPr>
                <a:spLocks noChangeShapeType="1"/>
              </p:cNvSpPr>
              <p:nvPr/>
            </p:nvSpPr>
            <p:spPr bwMode="auto">
              <a:xfrm>
                <a:off x="592" y="2765"/>
                <a:ext cx="27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0" name="Line 83"/>
              <p:cNvSpPr>
                <a:spLocks noChangeShapeType="1"/>
              </p:cNvSpPr>
              <p:nvPr/>
            </p:nvSpPr>
            <p:spPr bwMode="auto">
              <a:xfrm>
                <a:off x="592" y="2506"/>
                <a:ext cx="1" cy="25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1" name="Freeform 84"/>
              <p:cNvSpPr>
                <a:spLocks/>
              </p:cNvSpPr>
              <p:nvPr/>
            </p:nvSpPr>
            <p:spPr bwMode="auto">
              <a:xfrm>
                <a:off x="852" y="2506"/>
                <a:ext cx="131" cy="141"/>
              </a:xfrm>
              <a:custGeom>
                <a:avLst/>
                <a:gdLst>
                  <a:gd name="T0" fmla="*/ 2147483647 w 12"/>
                  <a:gd name="T1" fmla="*/ 2147483647 h 13"/>
                  <a:gd name="T2" fmla="*/ 0 w 12"/>
                  <a:gd name="T3" fmla="*/ 0 h 13"/>
                  <a:gd name="T4" fmla="*/ 0 w 12"/>
                  <a:gd name="T5" fmla="*/ 2147483647 h 13"/>
                  <a:gd name="T6" fmla="*/ 2147483647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12" y="13"/>
                    </a:moveTo>
                    <a:cubicBezTo>
                      <a:pt x="12" y="5"/>
                      <a:pt x="6" y="0"/>
                      <a:pt x="0" y="0"/>
                    </a:cubicBezTo>
                    <a:lnTo>
                      <a:pt x="0" y="13"/>
                    </a:lnTo>
                    <a:lnTo>
                      <a:pt x="12" y="1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2" name="Arc 85"/>
              <p:cNvSpPr>
                <a:spLocks/>
              </p:cNvSpPr>
              <p:nvPr/>
            </p:nvSpPr>
            <p:spPr bwMode="auto">
              <a:xfrm>
                <a:off x="853" y="2511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</a:path>
                  <a:path w="21622" h="21600" stroke="0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  <a:lnTo>
                      <a:pt x="22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86"/>
              <p:cNvSpPr>
                <a:spLocks/>
              </p:cNvSpPr>
              <p:nvPr/>
            </p:nvSpPr>
            <p:spPr bwMode="auto">
              <a:xfrm>
                <a:off x="852" y="2636"/>
                <a:ext cx="131" cy="140"/>
              </a:xfrm>
              <a:custGeom>
                <a:avLst/>
                <a:gdLst>
                  <a:gd name="T0" fmla="*/ 0 w 12"/>
                  <a:gd name="T1" fmla="*/ 2147483647 h 13"/>
                  <a:gd name="T2" fmla="*/ 2147483647 w 12"/>
                  <a:gd name="T3" fmla="*/ 0 h 13"/>
                  <a:gd name="T4" fmla="*/ 0 w 12"/>
                  <a:gd name="T5" fmla="*/ 0 h 13"/>
                  <a:gd name="T6" fmla="*/ 0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0" y="12"/>
                    </a:moveTo>
                    <a:cubicBezTo>
                      <a:pt x="6" y="13"/>
                      <a:pt x="12" y="7"/>
                      <a:pt x="12" y="0"/>
                    </a:cubicBez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4" name="Arc 87"/>
              <p:cNvSpPr>
                <a:spLocks/>
              </p:cNvSpPr>
              <p:nvPr/>
            </p:nvSpPr>
            <p:spPr bwMode="auto">
              <a:xfrm>
                <a:off x="853" y="2636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</a:path>
                  <a:path w="21622" h="21600" stroke="0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  <a:lnTo>
                      <a:pt x="22" y="0"/>
                    </a:lnTo>
                    <a:lnTo>
                      <a:pt x="21622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5" name="Line 88"/>
              <p:cNvSpPr>
                <a:spLocks noChangeShapeType="1"/>
              </p:cNvSpPr>
              <p:nvPr/>
            </p:nvSpPr>
            <p:spPr bwMode="auto">
              <a:xfrm>
                <a:off x="592" y="2830"/>
                <a:ext cx="260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6" name="Line 89"/>
              <p:cNvSpPr>
                <a:spLocks noChangeShapeType="1"/>
              </p:cNvSpPr>
              <p:nvPr/>
            </p:nvSpPr>
            <p:spPr bwMode="auto">
              <a:xfrm>
                <a:off x="592" y="3089"/>
                <a:ext cx="27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7" name="Line 90"/>
              <p:cNvSpPr>
                <a:spLocks noChangeShapeType="1"/>
              </p:cNvSpPr>
              <p:nvPr/>
            </p:nvSpPr>
            <p:spPr bwMode="auto">
              <a:xfrm flipV="1">
                <a:off x="592" y="2830"/>
                <a:ext cx="1" cy="25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8" name="Freeform 91"/>
              <p:cNvSpPr>
                <a:spLocks/>
              </p:cNvSpPr>
              <p:nvPr/>
            </p:nvSpPr>
            <p:spPr bwMode="auto">
              <a:xfrm>
                <a:off x="852" y="2830"/>
                <a:ext cx="131" cy="141"/>
              </a:xfrm>
              <a:custGeom>
                <a:avLst/>
                <a:gdLst>
                  <a:gd name="T0" fmla="*/ 2147483647 w 12"/>
                  <a:gd name="T1" fmla="*/ 2147483647 h 13"/>
                  <a:gd name="T2" fmla="*/ 0 w 12"/>
                  <a:gd name="T3" fmla="*/ 0 h 13"/>
                  <a:gd name="T4" fmla="*/ 0 w 12"/>
                  <a:gd name="T5" fmla="*/ 2147483647 h 13"/>
                  <a:gd name="T6" fmla="*/ 2147483647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12" y="13"/>
                    </a:moveTo>
                    <a:cubicBezTo>
                      <a:pt x="12" y="5"/>
                      <a:pt x="6" y="0"/>
                      <a:pt x="0" y="0"/>
                    </a:cubicBezTo>
                    <a:lnTo>
                      <a:pt x="0" y="13"/>
                    </a:lnTo>
                    <a:lnTo>
                      <a:pt x="12" y="1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9" name="Arc 92"/>
              <p:cNvSpPr>
                <a:spLocks/>
              </p:cNvSpPr>
              <p:nvPr/>
            </p:nvSpPr>
            <p:spPr bwMode="auto">
              <a:xfrm>
                <a:off x="853" y="2835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</a:path>
                  <a:path w="21622" h="21600" stroke="0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  <a:lnTo>
                      <a:pt x="22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0" name="Freeform 93"/>
              <p:cNvSpPr>
                <a:spLocks/>
              </p:cNvSpPr>
              <p:nvPr/>
            </p:nvSpPr>
            <p:spPr bwMode="auto">
              <a:xfrm>
                <a:off x="852" y="2960"/>
                <a:ext cx="131" cy="140"/>
              </a:xfrm>
              <a:custGeom>
                <a:avLst/>
                <a:gdLst>
                  <a:gd name="T0" fmla="*/ 0 w 12"/>
                  <a:gd name="T1" fmla="*/ 2147483647 h 13"/>
                  <a:gd name="T2" fmla="*/ 2147483647 w 12"/>
                  <a:gd name="T3" fmla="*/ 0 h 13"/>
                  <a:gd name="T4" fmla="*/ 0 w 12"/>
                  <a:gd name="T5" fmla="*/ 0 h 13"/>
                  <a:gd name="T6" fmla="*/ 0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0" y="12"/>
                    </a:moveTo>
                    <a:cubicBezTo>
                      <a:pt x="6" y="13"/>
                      <a:pt x="12" y="7"/>
                      <a:pt x="12" y="0"/>
                    </a:cubicBez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1" name="Arc 94"/>
              <p:cNvSpPr>
                <a:spLocks/>
              </p:cNvSpPr>
              <p:nvPr/>
            </p:nvSpPr>
            <p:spPr bwMode="auto">
              <a:xfrm>
                <a:off x="853" y="2960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</a:path>
                  <a:path w="21622" h="21600" stroke="0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  <a:lnTo>
                      <a:pt x="22" y="0"/>
                    </a:lnTo>
                    <a:lnTo>
                      <a:pt x="21622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2" name="Freeform 95"/>
              <p:cNvSpPr>
                <a:spLocks/>
              </p:cNvSpPr>
              <p:nvPr/>
            </p:nvSpPr>
            <p:spPr bwMode="auto">
              <a:xfrm>
                <a:off x="1156" y="2841"/>
                <a:ext cx="413" cy="130"/>
              </a:xfrm>
              <a:custGeom>
                <a:avLst/>
                <a:gdLst>
                  <a:gd name="T0" fmla="*/ 2147483647 w 38"/>
                  <a:gd name="T1" fmla="*/ 2147483647 h 12"/>
                  <a:gd name="T2" fmla="*/ 0 w 38"/>
                  <a:gd name="T3" fmla="*/ 0 h 12"/>
                  <a:gd name="T4" fmla="*/ 0 w 38"/>
                  <a:gd name="T5" fmla="*/ 2147483647 h 12"/>
                  <a:gd name="T6" fmla="*/ 2147483647 w 38"/>
                  <a:gd name="T7" fmla="*/ 2147483647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12"/>
                  <a:gd name="T14" fmla="*/ 38 w 38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12">
                    <a:moveTo>
                      <a:pt x="38" y="12"/>
                    </a:moveTo>
                    <a:cubicBezTo>
                      <a:pt x="38" y="5"/>
                      <a:pt x="20" y="0"/>
                      <a:pt x="0" y="0"/>
                    </a:cubicBezTo>
                    <a:lnTo>
                      <a:pt x="0" y="12"/>
                    </a:lnTo>
                    <a:lnTo>
                      <a:pt x="38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3" name="Arc 96"/>
              <p:cNvSpPr>
                <a:spLocks/>
              </p:cNvSpPr>
              <p:nvPr/>
            </p:nvSpPr>
            <p:spPr bwMode="auto">
              <a:xfrm>
                <a:off x="1157" y="2846"/>
                <a:ext cx="408" cy="125"/>
              </a:xfrm>
              <a:custGeom>
                <a:avLst/>
                <a:gdLst>
                  <a:gd name="T0" fmla="*/ 0 w 21620"/>
                  <a:gd name="T1" fmla="*/ 0 h 21600"/>
                  <a:gd name="T2" fmla="*/ 0 w 21620"/>
                  <a:gd name="T3" fmla="*/ 0 h 21600"/>
                  <a:gd name="T4" fmla="*/ 0 w 2162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0"/>
                  <a:gd name="T10" fmla="*/ 0 h 21600"/>
                  <a:gd name="T11" fmla="*/ 21620 w 216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0" h="21600" fill="none" extrusionOk="0">
                    <a:moveTo>
                      <a:pt x="0" y="0"/>
                    </a:moveTo>
                    <a:cubicBezTo>
                      <a:pt x="6" y="0"/>
                      <a:pt x="13" y="-1"/>
                      <a:pt x="20" y="0"/>
                    </a:cubicBezTo>
                    <a:cubicBezTo>
                      <a:pt x="11949" y="0"/>
                      <a:pt x="21620" y="9670"/>
                      <a:pt x="21620" y="21600"/>
                    </a:cubicBezTo>
                  </a:path>
                  <a:path w="21620" h="21600" stroke="0" extrusionOk="0">
                    <a:moveTo>
                      <a:pt x="0" y="0"/>
                    </a:moveTo>
                    <a:cubicBezTo>
                      <a:pt x="6" y="0"/>
                      <a:pt x="13" y="-1"/>
                      <a:pt x="20" y="0"/>
                    </a:cubicBezTo>
                    <a:cubicBezTo>
                      <a:pt x="11949" y="0"/>
                      <a:pt x="21620" y="9670"/>
                      <a:pt x="21620" y="21600"/>
                    </a:cubicBezTo>
                    <a:lnTo>
                      <a:pt x="2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4" name="Freeform 97"/>
              <p:cNvSpPr>
                <a:spLocks/>
              </p:cNvSpPr>
              <p:nvPr/>
            </p:nvSpPr>
            <p:spPr bwMode="auto">
              <a:xfrm>
                <a:off x="1178" y="2960"/>
                <a:ext cx="391" cy="129"/>
              </a:xfrm>
              <a:custGeom>
                <a:avLst/>
                <a:gdLst>
                  <a:gd name="T0" fmla="*/ 0 w 36"/>
                  <a:gd name="T1" fmla="*/ 2147483647 h 12"/>
                  <a:gd name="T2" fmla="*/ 2147483647 w 36"/>
                  <a:gd name="T3" fmla="*/ 0 h 12"/>
                  <a:gd name="T4" fmla="*/ 0 w 36"/>
                  <a:gd name="T5" fmla="*/ 0 h 12"/>
                  <a:gd name="T6" fmla="*/ 0 w 36"/>
                  <a:gd name="T7" fmla="*/ 2147483647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12"/>
                  <a:gd name="T14" fmla="*/ 36 w 36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12">
                    <a:moveTo>
                      <a:pt x="0" y="11"/>
                    </a:moveTo>
                    <a:cubicBezTo>
                      <a:pt x="19" y="12"/>
                      <a:pt x="36" y="6"/>
                      <a:pt x="36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5" name="Arc 98"/>
              <p:cNvSpPr>
                <a:spLocks/>
              </p:cNvSpPr>
              <p:nvPr/>
            </p:nvSpPr>
            <p:spPr bwMode="auto">
              <a:xfrm>
                <a:off x="1178" y="2960"/>
                <a:ext cx="386" cy="1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6" name="Freeform 99"/>
              <p:cNvSpPr>
                <a:spLocks/>
              </p:cNvSpPr>
              <p:nvPr/>
            </p:nvSpPr>
            <p:spPr bwMode="auto">
              <a:xfrm>
                <a:off x="1156" y="2960"/>
                <a:ext cx="66" cy="129"/>
              </a:xfrm>
              <a:custGeom>
                <a:avLst/>
                <a:gdLst>
                  <a:gd name="T0" fmla="*/ 0 w 6"/>
                  <a:gd name="T1" fmla="*/ 2147483647 h 12"/>
                  <a:gd name="T2" fmla="*/ 2147483647 w 6"/>
                  <a:gd name="T3" fmla="*/ 0 h 12"/>
                  <a:gd name="T4" fmla="*/ 0 w 6"/>
                  <a:gd name="T5" fmla="*/ 0 h 12"/>
                  <a:gd name="T6" fmla="*/ 0 w 6"/>
                  <a:gd name="T7" fmla="*/ 2147483647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2"/>
                  <a:gd name="T14" fmla="*/ 6 w 6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2">
                    <a:moveTo>
                      <a:pt x="0" y="11"/>
                    </a:moveTo>
                    <a:cubicBezTo>
                      <a:pt x="3" y="12"/>
                      <a:pt x="6" y="6"/>
                      <a:pt x="6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7" name="Arc 100"/>
              <p:cNvSpPr>
                <a:spLocks/>
              </p:cNvSpPr>
              <p:nvPr/>
            </p:nvSpPr>
            <p:spPr bwMode="auto">
              <a:xfrm>
                <a:off x="1157" y="2960"/>
                <a:ext cx="61" cy="125"/>
              </a:xfrm>
              <a:custGeom>
                <a:avLst/>
                <a:gdLst>
                  <a:gd name="T0" fmla="*/ 0 w 21642"/>
                  <a:gd name="T1" fmla="*/ 0 h 21600"/>
                  <a:gd name="T2" fmla="*/ 0 w 21642"/>
                  <a:gd name="T3" fmla="*/ 0 h 21600"/>
                  <a:gd name="T4" fmla="*/ 0 w 216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2"/>
                  <a:gd name="T10" fmla="*/ 0 h 21600"/>
                  <a:gd name="T11" fmla="*/ 21642 w 216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2" h="21600" fill="none" extrusionOk="0">
                    <a:moveTo>
                      <a:pt x="21642" y="0"/>
                    </a:moveTo>
                    <a:cubicBezTo>
                      <a:pt x="21642" y="11929"/>
                      <a:pt x="11971" y="21600"/>
                      <a:pt x="42" y="21600"/>
                    </a:cubicBezTo>
                    <a:cubicBezTo>
                      <a:pt x="28" y="21600"/>
                      <a:pt x="14" y="21599"/>
                      <a:pt x="0" y="21599"/>
                    </a:cubicBezTo>
                  </a:path>
                  <a:path w="21642" h="21600" stroke="0" extrusionOk="0">
                    <a:moveTo>
                      <a:pt x="21642" y="0"/>
                    </a:moveTo>
                    <a:cubicBezTo>
                      <a:pt x="21642" y="11929"/>
                      <a:pt x="11971" y="21600"/>
                      <a:pt x="42" y="21600"/>
                    </a:cubicBezTo>
                    <a:cubicBezTo>
                      <a:pt x="28" y="21600"/>
                      <a:pt x="14" y="21599"/>
                      <a:pt x="0" y="21599"/>
                    </a:cubicBezTo>
                    <a:lnTo>
                      <a:pt x="42" y="0"/>
                    </a:lnTo>
                    <a:lnTo>
                      <a:pt x="21642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8" name="Line 101"/>
              <p:cNvSpPr>
                <a:spLocks noChangeShapeType="1"/>
              </p:cNvSpPr>
              <p:nvPr/>
            </p:nvSpPr>
            <p:spPr bwMode="auto">
              <a:xfrm>
                <a:off x="1189" y="2960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9" name="Freeform 102"/>
              <p:cNvSpPr>
                <a:spLocks/>
              </p:cNvSpPr>
              <p:nvPr/>
            </p:nvSpPr>
            <p:spPr bwMode="auto">
              <a:xfrm>
                <a:off x="1156" y="2841"/>
                <a:ext cx="66" cy="119"/>
              </a:xfrm>
              <a:custGeom>
                <a:avLst/>
                <a:gdLst>
                  <a:gd name="T0" fmla="*/ 2147483647 w 6"/>
                  <a:gd name="T1" fmla="*/ 2147483647 h 11"/>
                  <a:gd name="T2" fmla="*/ 0 w 6"/>
                  <a:gd name="T3" fmla="*/ 0 h 11"/>
                  <a:gd name="T4" fmla="*/ 0 w 6"/>
                  <a:gd name="T5" fmla="*/ 2147483647 h 11"/>
                  <a:gd name="T6" fmla="*/ 2147483647 w 6"/>
                  <a:gd name="T7" fmla="*/ 2147483647 h 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1"/>
                  <a:gd name="T14" fmla="*/ 6 w 6"/>
                  <a:gd name="T15" fmla="*/ 11 h 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1">
                    <a:moveTo>
                      <a:pt x="6" y="11"/>
                    </a:moveTo>
                    <a:cubicBezTo>
                      <a:pt x="6" y="4"/>
                      <a:pt x="3" y="0"/>
                      <a:pt x="0" y="0"/>
                    </a:cubicBez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Arc 103"/>
              <p:cNvSpPr>
                <a:spLocks/>
              </p:cNvSpPr>
              <p:nvPr/>
            </p:nvSpPr>
            <p:spPr bwMode="auto">
              <a:xfrm>
                <a:off x="1157" y="2846"/>
                <a:ext cx="61" cy="114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1" name="Line 180"/>
              <p:cNvSpPr>
                <a:spLocks noChangeShapeType="1"/>
              </p:cNvSpPr>
              <p:nvPr/>
            </p:nvSpPr>
            <p:spPr bwMode="auto">
              <a:xfrm>
                <a:off x="483" y="2528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Rectangle 181"/>
              <p:cNvSpPr>
                <a:spLocks noChangeArrowheads="1"/>
              </p:cNvSpPr>
              <p:nvPr/>
            </p:nvSpPr>
            <p:spPr bwMode="auto">
              <a:xfrm>
                <a:off x="353" y="2474"/>
                <a:ext cx="12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C0</a:t>
                </a:r>
                <a:endParaRPr lang="en-US" altLang="en-US"/>
              </a:p>
            </p:txBody>
          </p:sp>
          <p:sp>
            <p:nvSpPr>
              <p:cNvPr id="35883" name="Line 188"/>
              <p:cNvSpPr>
                <a:spLocks noChangeShapeType="1"/>
              </p:cNvSpPr>
              <p:nvPr/>
            </p:nvSpPr>
            <p:spPr bwMode="auto">
              <a:xfrm>
                <a:off x="483" y="2636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Rectangle 189"/>
              <p:cNvSpPr>
                <a:spLocks noChangeArrowheads="1"/>
              </p:cNvSpPr>
              <p:nvPr/>
            </p:nvSpPr>
            <p:spPr bwMode="auto">
              <a:xfrm>
                <a:off x="353" y="2582"/>
                <a:ext cx="1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P0</a:t>
                </a:r>
                <a:endParaRPr lang="en-US" altLang="en-US"/>
              </a:p>
            </p:txBody>
          </p:sp>
          <p:sp>
            <p:nvSpPr>
              <p:cNvPr id="35885" name="Line 198"/>
              <p:cNvSpPr>
                <a:spLocks noChangeShapeType="1"/>
              </p:cNvSpPr>
              <p:nvPr/>
            </p:nvSpPr>
            <p:spPr bwMode="auto">
              <a:xfrm>
                <a:off x="483" y="2906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6" name="Rectangle 199"/>
              <p:cNvSpPr>
                <a:spLocks noChangeArrowheads="1"/>
              </p:cNvSpPr>
              <p:nvPr/>
            </p:nvSpPr>
            <p:spPr bwMode="auto">
              <a:xfrm>
                <a:off x="353" y="2852"/>
                <a:ext cx="12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G0</a:t>
                </a:r>
                <a:endParaRPr lang="en-US" altLang="en-US"/>
              </a:p>
            </p:txBody>
          </p:sp>
          <p:sp>
            <p:nvSpPr>
              <p:cNvPr id="35887" name="Line 214"/>
              <p:cNvSpPr>
                <a:spLocks noChangeShapeType="1"/>
              </p:cNvSpPr>
              <p:nvPr/>
            </p:nvSpPr>
            <p:spPr bwMode="auto">
              <a:xfrm>
                <a:off x="483" y="2744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8" name="Rectangle 215"/>
              <p:cNvSpPr>
                <a:spLocks noChangeArrowheads="1"/>
              </p:cNvSpPr>
              <p:nvPr/>
            </p:nvSpPr>
            <p:spPr bwMode="auto">
              <a:xfrm>
                <a:off x="353" y="2690"/>
                <a:ext cx="1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P1</a:t>
                </a:r>
                <a:endParaRPr lang="en-US" altLang="en-US"/>
              </a:p>
            </p:txBody>
          </p:sp>
          <p:sp>
            <p:nvSpPr>
              <p:cNvPr id="35889" name="Line 216"/>
              <p:cNvSpPr>
                <a:spLocks noChangeShapeType="1"/>
              </p:cNvSpPr>
              <p:nvPr/>
            </p:nvSpPr>
            <p:spPr bwMode="auto">
              <a:xfrm>
                <a:off x="483" y="3014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0" name="Rectangle 217"/>
              <p:cNvSpPr>
                <a:spLocks noChangeArrowheads="1"/>
              </p:cNvSpPr>
              <p:nvPr/>
            </p:nvSpPr>
            <p:spPr bwMode="auto">
              <a:xfrm>
                <a:off x="353" y="2960"/>
                <a:ext cx="1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P1</a:t>
                </a:r>
                <a:endParaRPr lang="en-US" altLang="en-US"/>
              </a:p>
            </p:txBody>
          </p:sp>
          <p:sp>
            <p:nvSpPr>
              <p:cNvPr id="35891" name="Line 218"/>
              <p:cNvSpPr>
                <a:spLocks noChangeShapeType="1"/>
              </p:cNvSpPr>
              <p:nvPr/>
            </p:nvSpPr>
            <p:spPr bwMode="auto">
              <a:xfrm>
                <a:off x="1080" y="2852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2" name="Line 219"/>
              <p:cNvSpPr>
                <a:spLocks noChangeShapeType="1"/>
              </p:cNvSpPr>
              <p:nvPr/>
            </p:nvSpPr>
            <p:spPr bwMode="auto">
              <a:xfrm>
                <a:off x="972" y="2636"/>
                <a:ext cx="10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3" name="Rectangle 220"/>
              <p:cNvSpPr>
                <a:spLocks noChangeArrowheads="1"/>
              </p:cNvSpPr>
              <p:nvPr/>
            </p:nvSpPr>
            <p:spPr bwMode="auto">
              <a:xfrm>
                <a:off x="1080" y="2636"/>
                <a:ext cx="11" cy="22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94" name="Line 221"/>
              <p:cNvSpPr>
                <a:spLocks noChangeShapeType="1"/>
              </p:cNvSpPr>
              <p:nvPr/>
            </p:nvSpPr>
            <p:spPr bwMode="auto">
              <a:xfrm>
                <a:off x="972" y="2960"/>
                <a:ext cx="10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5" name="Line 222"/>
              <p:cNvSpPr>
                <a:spLocks noChangeShapeType="1"/>
              </p:cNvSpPr>
              <p:nvPr/>
            </p:nvSpPr>
            <p:spPr bwMode="auto">
              <a:xfrm>
                <a:off x="1080" y="2960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6" name="Line 227"/>
              <p:cNvSpPr>
                <a:spLocks noChangeShapeType="1"/>
              </p:cNvSpPr>
              <p:nvPr/>
            </p:nvSpPr>
            <p:spPr bwMode="auto">
              <a:xfrm>
                <a:off x="1080" y="3068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7" name="Rectangle 228"/>
              <p:cNvSpPr>
                <a:spLocks noChangeArrowheads="1"/>
              </p:cNvSpPr>
              <p:nvPr/>
            </p:nvSpPr>
            <p:spPr bwMode="auto">
              <a:xfrm>
                <a:off x="1080" y="3068"/>
                <a:ext cx="11" cy="22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98" name="Rectangle 229"/>
              <p:cNvSpPr>
                <a:spLocks noChangeArrowheads="1"/>
              </p:cNvSpPr>
              <p:nvPr/>
            </p:nvSpPr>
            <p:spPr bwMode="auto">
              <a:xfrm>
                <a:off x="483" y="3284"/>
                <a:ext cx="608" cy="1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99" name="Rectangle 230"/>
              <p:cNvSpPr>
                <a:spLocks noChangeArrowheads="1"/>
              </p:cNvSpPr>
              <p:nvPr/>
            </p:nvSpPr>
            <p:spPr bwMode="auto">
              <a:xfrm>
                <a:off x="353" y="3230"/>
                <a:ext cx="12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G1</a:t>
                </a:r>
                <a:endParaRPr lang="en-US" altLang="en-US"/>
              </a:p>
            </p:txBody>
          </p:sp>
          <p:sp>
            <p:nvSpPr>
              <p:cNvPr id="35900" name="Line 231"/>
              <p:cNvSpPr>
                <a:spLocks noChangeShapeType="1"/>
              </p:cNvSpPr>
              <p:nvPr/>
            </p:nvSpPr>
            <p:spPr bwMode="auto">
              <a:xfrm>
                <a:off x="1569" y="2960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1" name="Rectangle 232"/>
              <p:cNvSpPr>
                <a:spLocks noChangeArrowheads="1"/>
              </p:cNvSpPr>
              <p:nvPr/>
            </p:nvSpPr>
            <p:spPr bwMode="auto">
              <a:xfrm>
                <a:off x="1710" y="2906"/>
                <a:ext cx="12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C2</a:t>
                </a:r>
                <a:endParaRPr lang="en-US" altLang="en-US"/>
              </a:p>
            </p:txBody>
          </p:sp>
        </p:grpSp>
        <p:sp>
          <p:nvSpPr>
            <p:cNvPr id="35855" name="Rectangle 303"/>
            <p:cNvSpPr>
              <a:spLocks noChangeArrowheads="1"/>
            </p:cNvSpPr>
            <p:nvPr/>
          </p:nvSpPr>
          <p:spPr bwMode="auto">
            <a:xfrm>
              <a:off x="3561804" y="4941168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6" name="Rectangle 303"/>
            <p:cNvSpPr>
              <a:spLocks noChangeArrowheads="1"/>
            </p:cNvSpPr>
            <p:nvPr/>
          </p:nvSpPr>
          <p:spPr bwMode="auto">
            <a:xfrm>
              <a:off x="3561804" y="558517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7" name="Rectangle 303"/>
            <p:cNvSpPr>
              <a:spLocks noChangeArrowheads="1"/>
            </p:cNvSpPr>
            <p:nvPr/>
          </p:nvSpPr>
          <p:spPr bwMode="auto">
            <a:xfrm>
              <a:off x="3561804" y="6017220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  <p:bldP spid="1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D8EF67F-6ADC-4CB1-94DF-FA55199DBA23}" type="slidenum">
              <a:rPr lang="en-US">
                <a:latin typeface="+mn-lt"/>
              </a:rPr>
              <a:pPr defTabSz="820738">
                <a:defRPr/>
              </a:pPr>
              <a:t>34</a:t>
            </a:fld>
            <a:endParaRPr lang="en-US">
              <a:latin typeface="+mn-lt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Delay Analysis of CLA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540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Ci’s are generated independent of N</a:t>
            </a:r>
          </a:p>
        </p:txBody>
      </p:sp>
      <p:sp>
        <p:nvSpPr>
          <p:cNvPr id="1656902" name="Rectangle 70"/>
          <p:cNvSpPr>
            <a:spLocks noChangeArrowheads="1"/>
          </p:cNvSpPr>
          <p:nvPr/>
        </p:nvSpPr>
        <p:spPr bwMode="auto">
          <a:xfrm>
            <a:off x="698500" y="3436938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4 stage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adder</a:t>
            </a:r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5072063" y="4567238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final sum and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carry</a:t>
            </a: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2736850" y="4295775"/>
            <a:ext cx="1928813" cy="654050"/>
            <a:chOff x="2679" y="3691"/>
            <a:chExt cx="1215" cy="412"/>
          </a:xfrm>
        </p:grpSpPr>
        <p:sp>
          <p:nvSpPr>
            <p:cNvPr id="37015" name="Rectangle 161"/>
            <p:cNvSpPr>
              <a:spLocks noChangeArrowheads="1"/>
            </p:cNvSpPr>
            <p:nvPr/>
          </p:nvSpPr>
          <p:spPr bwMode="auto">
            <a:xfrm>
              <a:off x="3021" y="3699"/>
              <a:ext cx="335" cy="40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7016" name="Group 162"/>
            <p:cNvGrpSpPr>
              <a:grpSpLocks/>
            </p:cNvGrpSpPr>
            <p:nvPr/>
          </p:nvGrpSpPr>
          <p:grpSpPr bwMode="auto">
            <a:xfrm>
              <a:off x="2679" y="3691"/>
              <a:ext cx="157" cy="176"/>
              <a:chOff x="2679" y="3691"/>
              <a:chExt cx="157" cy="176"/>
            </a:xfrm>
          </p:grpSpPr>
          <p:sp>
            <p:nvSpPr>
              <p:cNvPr id="37039" name="Rectangle 163"/>
              <p:cNvSpPr>
                <a:spLocks noChangeArrowheads="1"/>
              </p:cNvSpPr>
              <p:nvPr/>
            </p:nvSpPr>
            <p:spPr bwMode="auto">
              <a:xfrm>
                <a:off x="2679" y="369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7040" name="Rectangle 164"/>
              <p:cNvSpPr>
                <a:spLocks noChangeArrowheads="1"/>
              </p:cNvSpPr>
              <p:nvPr/>
            </p:nvSpPr>
            <p:spPr bwMode="auto">
              <a:xfrm>
                <a:off x="2763" y="376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7017" name="Group 165"/>
            <p:cNvGrpSpPr>
              <a:grpSpLocks/>
            </p:cNvGrpSpPr>
            <p:nvPr/>
          </p:nvGrpSpPr>
          <p:grpSpPr bwMode="auto">
            <a:xfrm>
              <a:off x="2679" y="3887"/>
              <a:ext cx="157" cy="176"/>
              <a:chOff x="2679" y="3887"/>
              <a:chExt cx="157" cy="176"/>
            </a:xfrm>
          </p:grpSpPr>
          <p:sp>
            <p:nvSpPr>
              <p:cNvPr id="37037" name="Rectangle 166"/>
              <p:cNvSpPr>
                <a:spLocks noChangeArrowheads="1"/>
              </p:cNvSpPr>
              <p:nvPr/>
            </p:nvSpPr>
            <p:spPr bwMode="auto">
              <a:xfrm>
                <a:off x="2679" y="3887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7038" name="Rectangle 167"/>
              <p:cNvSpPr>
                <a:spLocks noChangeArrowheads="1"/>
              </p:cNvSpPr>
              <p:nvPr/>
            </p:nvSpPr>
            <p:spPr bwMode="auto">
              <a:xfrm>
                <a:off x="2763" y="3957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7018" name="Group 168"/>
            <p:cNvGrpSpPr>
              <a:grpSpLocks/>
            </p:cNvGrpSpPr>
            <p:nvPr/>
          </p:nvGrpSpPr>
          <p:grpSpPr bwMode="auto">
            <a:xfrm>
              <a:off x="3530" y="3705"/>
              <a:ext cx="350" cy="176"/>
              <a:chOff x="3530" y="3705"/>
              <a:chExt cx="350" cy="176"/>
            </a:xfrm>
          </p:grpSpPr>
          <p:sp>
            <p:nvSpPr>
              <p:cNvPr id="37034" name="Rectangle 169"/>
              <p:cNvSpPr>
                <a:spLocks noChangeArrowheads="1"/>
              </p:cNvSpPr>
              <p:nvPr/>
            </p:nvSpPr>
            <p:spPr bwMode="auto">
              <a:xfrm>
                <a:off x="3530" y="370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7035" name="Rectangle 170"/>
              <p:cNvSpPr>
                <a:spLocks noChangeArrowheads="1"/>
              </p:cNvSpPr>
              <p:nvPr/>
            </p:nvSpPr>
            <p:spPr bwMode="auto">
              <a:xfrm>
                <a:off x="3600" y="377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7036" name="Rectangle 171"/>
              <p:cNvSpPr>
                <a:spLocks noChangeArrowheads="1"/>
              </p:cNvSpPr>
              <p:nvPr/>
            </p:nvSpPr>
            <p:spPr bwMode="auto">
              <a:xfrm>
                <a:off x="3642" y="370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7019" name="Group 172"/>
            <p:cNvGrpSpPr>
              <a:grpSpLocks/>
            </p:cNvGrpSpPr>
            <p:nvPr/>
          </p:nvGrpSpPr>
          <p:grpSpPr bwMode="auto">
            <a:xfrm>
              <a:off x="3530" y="3901"/>
              <a:ext cx="364" cy="176"/>
              <a:chOff x="3530" y="3901"/>
              <a:chExt cx="364" cy="176"/>
            </a:xfrm>
          </p:grpSpPr>
          <p:sp>
            <p:nvSpPr>
              <p:cNvPr id="37031" name="Rectangle 173"/>
              <p:cNvSpPr>
                <a:spLocks noChangeArrowheads="1"/>
              </p:cNvSpPr>
              <p:nvPr/>
            </p:nvSpPr>
            <p:spPr bwMode="auto">
              <a:xfrm>
                <a:off x="3530" y="3901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7032" name="Rectangle 174"/>
              <p:cNvSpPr>
                <a:spLocks noChangeArrowheads="1"/>
              </p:cNvSpPr>
              <p:nvPr/>
            </p:nvSpPr>
            <p:spPr bwMode="auto">
              <a:xfrm>
                <a:off x="3600" y="397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4 </a:t>
                </a:r>
                <a:endParaRPr lang="en-US" altLang="en-US" sz="2800"/>
              </a:p>
            </p:txBody>
          </p:sp>
          <p:sp>
            <p:nvSpPr>
              <p:cNvPr id="37033" name="Rectangle 175"/>
              <p:cNvSpPr>
                <a:spLocks noChangeArrowheads="1"/>
              </p:cNvSpPr>
              <p:nvPr/>
            </p:nvSpPr>
            <p:spPr bwMode="auto">
              <a:xfrm>
                <a:off x="3656" y="3901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7020" name="Rectangle 176"/>
            <p:cNvSpPr>
              <a:spLocks noChangeArrowheads="1"/>
            </p:cNvSpPr>
            <p:nvPr/>
          </p:nvSpPr>
          <p:spPr bwMode="auto">
            <a:xfrm>
              <a:off x="3154" y="381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 sz="2800"/>
            </a:p>
          </p:txBody>
        </p:sp>
        <p:sp>
          <p:nvSpPr>
            <p:cNvPr id="37021" name="Freeform 177"/>
            <p:cNvSpPr>
              <a:spLocks/>
            </p:cNvSpPr>
            <p:nvPr/>
          </p:nvSpPr>
          <p:spPr bwMode="auto">
            <a:xfrm>
              <a:off x="3447" y="3762"/>
              <a:ext cx="55" cy="41"/>
            </a:xfrm>
            <a:custGeom>
              <a:avLst/>
              <a:gdLst>
                <a:gd name="T0" fmla="*/ 14 w 55"/>
                <a:gd name="T1" fmla="*/ 28 h 41"/>
                <a:gd name="T2" fmla="*/ 0 w 55"/>
                <a:gd name="T3" fmla="*/ 41 h 41"/>
                <a:gd name="T4" fmla="*/ 0 w 55"/>
                <a:gd name="T5" fmla="*/ 28 h 41"/>
                <a:gd name="T6" fmla="*/ 0 w 55"/>
                <a:gd name="T7" fmla="*/ 14 h 41"/>
                <a:gd name="T8" fmla="*/ 0 w 55"/>
                <a:gd name="T9" fmla="*/ 0 h 41"/>
                <a:gd name="T10" fmla="*/ 28 w 55"/>
                <a:gd name="T11" fmla="*/ 14 h 41"/>
                <a:gd name="T12" fmla="*/ 55 w 55"/>
                <a:gd name="T13" fmla="*/ 28 h 41"/>
                <a:gd name="T14" fmla="*/ 14 w 55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1"/>
                <a:gd name="T26" fmla="*/ 55 w 55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1">
                  <a:moveTo>
                    <a:pt x="14" y="28"/>
                  </a:move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14"/>
                  </a:lnTo>
                  <a:lnTo>
                    <a:pt x="55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Line 178"/>
            <p:cNvSpPr>
              <a:spLocks noChangeShapeType="1"/>
            </p:cNvSpPr>
            <p:nvPr/>
          </p:nvSpPr>
          <p:spPr bwMode="auto">
            <a:xfrm flipH="1">
              <a:off x="3349" y="3790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179"/>
            <p:cNvSpPr>
              <a:spLocks/>
            </p:cNvSpPr>
            <p:nvPr/>
          </p:nvSpPr>
          <p:spPr bwMode="auto">
            <a:xfrm>
              <a:off x="3447" y="3971"/>
              <a:ext cx="55" cy="42"/>
            </a:xfrm>
            <a:custGeom>
              <a:avLst/>
              <a:gdLst>
                <a:gd name="T0" fmla="*/ 14 w 55"/>
                <a:gd name="T1" fmla="*/ 28 h 42"/>
                <a:gd name="T2" fmla="*/ 0 w 55"/>
                <a:gd name="T3" fmla="*/ 42 h 42"/>
                <a:gd name="T4" fmla="*/ 0 w 55"/>
                <a:gd name="T5" fmla="*/ 28 h 42"/>
                <a:gd name="T6" fmla="*/ 0 w 55"/>
                <a:gd name="T7" fmla="*/ 14 h 42"/>
                <a:gd name="T8" fmla="*/ 0 w 55"/>
                <a:gd name="T9" fmla="*/ 0 h 42"/>
                <a:gd name="T10" fmla="*/ 28 w 55"/>
                <a:gd name="T11" fmla="*/ 0 h 42"/>
                <a:gd name="T12" fmla="*/ 55 w 55"/>
                <a:gd name="T13" fmla="*/ 14 h 42"/>
                <a:gd name="T14" fmla="*/ 14 w 55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2"/>
                <a:gd name="T26" fmla="*/ 55 w 55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2">
                  <a:moveTo>
                    <a:pt x="14" y="28"/>
                  </a:move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5" y="14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Line 180"/>
            <p:cNvSpPr>
              <a:spLocks noChangeShapeType="1"/>
            </p:cNvSpPr>
            <p:nvPr/>
          </p:nvSpPr>
          <p:spPr bwMode="auto">
            <a:xfrm flipH="1">
              <a:off x="3349" y="399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7025" name="Picture 18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762"/>
              <a:ext cx="2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26" name="Freeform 182"/>
            <p:cNvSpPr>
              <a:spLocks/>
            </p:cNvSpPr>
            <p:nvPr/>
          </p:nvSpPr>
          <p:spPr bwMode="auto">
            <a:xfrm>
              <a:off x="2944" y="3762"/>
              <a:ext cx="42" cy="41"/>
            </a:xfrm>
            <a:custGeom>
              <a:avLst/>
              <a:gdLst>
                <a:gd name="T0" fmla="*/ 42 w 42"/>
                <a:gd name="T1" fmla="*/ 28 h 41"/>
                <a:gd name="T2" fmla="*/ 14 w 42"/>
                <a:gd name="T3" fmla="*/ 28 h 41"/>
                <a:gd name="T4" fmla="*/ 0 w 42"/>
                <a:gd name="T5" fmla="*/ 41 h 41"/>
                <a:gd name="T6" fmla="*/ 0 w 42"/>
                <a:gd name="T7" fmla="*/ 28 h 41"/>
                <a:gd name="T8" fmla="*/ 0 w 42"/>
                <a:gd name="T9" fmla="*/ 14 h 41"/>
                <a:gd name="T10" fmla="*/ 0 w 42"/>
                <a:gd name="T11" fmla="*/ 0 h 41"/>
                <a:gd name="T12" fmla="*/ 14 w 42"/>
                <a:gd name="T13" fmla="*/ 14 h 41"/>
                <a:gd name="T14" fmla="*/ 42 w 42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1"/>
                <a:gd name="T26" fmla="*/ 42 w 4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1">
                  <a:moveTo>
                    <a:pt x="42" y="28"/>
                  </a:moveTo>
                  <a:lnTo>
                    <a:pt x="14" y="28"/>
                  </a:ln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Line 183"/>
            <p:cNvSpPr>
              <a:spLocks noChangeShapeType="1"/>
            </p:cNvSpPr>
            <p:nvPr/>
          </p:nvSpPr>
          <p:spPr bwMode="auto">
            <a:xfrm flipH="1">
              <a:off x="2833" y="3790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7028" name="Picture 18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971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29" name="Freeform 185"/>
            <p:cNvSpPr>
              <a:spLocks/>
            </p:cNvSpPr>
            <p:nvPr/>
          </p:nvSpPr>
          <p:spPr bwMode="auto">
            <a:xfrm>
              <a:off x="2944" y="3971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42 w 42"/>
                <a:gd name="T17" fmla="*/ 28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Line 186"/>
            <p:cNvSpPr>
              <a:spLocks noChangeShapeType="1"/>
            </p:cNvSpPr>
            <p:nvPr/>
          </p:nvSpPr>
          <p:spPr bwMode="auto">
            <a:xfrm flipH="1">
              <a:off x="2833" y="3999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89"/>
          <p:cNvGrpSpPr>
            <a:grpSpLocks/>
          </p:cNvGrpSpPr>
          <p:nvPr/>
        </p:nvGrpSpPr>
        <p:grpSpPr bwMode="auto">
          <a:xfrm>
            <a:off x="1143000" y="1773238"/>
            <a:ext cx="1949450" cy="1030287"/>
            <a:chOff x="1675" y="1616"/>
            <a:chExt cx="1228" cy="649"/>
          </a:xfrm>
        </p:grpSpPr>
        <p:sp>
          <p:nvSpPr>
            <p:cNvPr id="36984" name="Rectangle 73"/>
            <p:cNvSpPr>
              <a:spLocks noChangeArrowheads="1"/>
            </p:cNvSpPr>
            <p:nvPr/>
          </p:nvSpPr>
          <p:spPr bwMode="auto">
            <a:xfrm>
              <a:off x="2017" y="1874"/>
              <a:ext cx="335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985" name="Group 74"/>
            <p:cNvGrpSpPr>
              <a:grpSpLocks/>
            </p:cNvGrpSpPr>
            <p:nvPr/>
          </p:nvGrpSpPr>
          <p:grpSpPr bwMode="auto">
            <a:xfrm>
              <a:off x="1675" y="1853"/>
              <a:ext cx="157" cy="176"/>
              <a:chOff x="1675" y="2339"/>
              <a:chExt cx="157" cy="176"/>
            </a:xfrm>
          </p:grpSpPr>
          <p:sp>
            <p:nvSpPr>
              <p:cNvPr id="37013" name="Rectangle 75"/>
              <p:cNvSpPr>
                <a:spLocks noChangeArrowheads="1"/>
              </p:cNvSpPr>
              <p:nvPr/>
            </p:nvSpPr>
            <p:spPr bwMode="auto">
              <a:xfrm>
                <a:off x="1675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7014" name="Rectangle 76"/>
              <p:cNvSpPr>
                <a:spLocks noChangeArrowheads="1"/>
              </p:cNvSpPr>
              <p:nvPr/>
            </p:nvSpPr>
            <p:spPr bwMode="auto">
              <a:xfrm>
                <a:off x="1759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6986" name="Group 77"/>
            <p:cNvGrpSpPr>
              <a:grpSpLocks/>
            </p:cNvGrpSpPr>
            <p:nvPr/>
          </p:nvGrpSpPr>
          <p:grpSpPr bwMode="auto">
            <a:xfrm>
              <a:off x="1675" y="2062"/>
              <a:ext cx="143" cy="176"/>
              <a:chOff x="1675" y="2548"/>
              <a:chExt cx="143" cy="176"/>
            </a:xfrm>
          </p:grpSpPr>
          <p:sp>
            <p:nvSpPr>
              <p:cNvPr id="37011" name="Rectangle 78"/>
              <p:cNvSpPr>
                <a:spLocks noChangeArrowheads="1"/>
              </p:cNvSpPr>
              <p:nvPr/>
            </p:nvSpPr>
            <p:spPr bwMode="auto">
              <a:xfrm>
                <a:off x="1675" y="2548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7012" name="Rectangle 79"/>
              <p:cNvSpPr>
                <a:spLocks noChangeArrowheads="1"/>
              </p:cNvSpPr>
              <p:nvPr/>
            </p:nvSpPr>
            <p:spPr bwMode="auto">
              <a:xfrm>
                <a:off x="1745" y="261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6987" name="Group 80"/>
            <p:cNvGrpSpPr>
              <a:grpSpLocks/>
            </p:cNvGrpSpPr>
            <p:nvPr/>
          </p:nvGrpSpPr>
          <p:grpSpPr bwMode="auto">
            <a:xfrm>
              <a:off x="1675" y="1616"/>
              <a:ext cx="143" cy="176"/>
              <a:chOff x="1675" y="2102"/>
              <a:chExt cx="143" cy="176"/>
            </a:xfrm>
          </p:grpSpPr>
          <p:sp>
            <p:nvSpPr>
              <p:cNvPr id="37009" name="Rectangle 81"/>
              <p:cNvSpPr>
                <a:spLocks noChangeArrowheads="1"/>
              </p:cNvSpPr>
              <p:nvPr/>
            </p:nvSpPr>
            <p:spPr bwMode="auto">
              <a:xfrm>
                <a:off x="1675" y="210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7010" name="Rectangle 82"/>
              <p:cNvSpPr>
                <a:spLocks noChangeArrowheads="1"/>
              </p:cNvSpPr>
              <p:nvPr/>
            </p:nvSpPr>
            <p:spPr bwMode="auto">
              <a:xfrm>
                <a:off x="1745" y="217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6988" name="Group 83"/>
            <p:cNvGrpSpPr>
              <a:grpSpLocks/>
            </p:cNvGrpSpPr>
            <p:nvPr/>
          </p:nvGrpSpPr>
          <p:grpSpPr bwMode="auto">
            <a:xfrm>
              <a:off x="2540" y="1853"/>
              <a:ext cx="349" cy="176"/>
              <a:chOff x="2540" y="2339"/>
              <a:chExt cx="349" cy="176"/>
            </a:xfrm>
          </p:grpSpPr>
          <p:sp>
            <p:nvSpPr>
              <p:cNvPr id="37006" name="Rectangle 84"/>
              <p:cNvSpPr>
                <a:spLocks noChangeArrowheads="1"/>
              </p:cNvSpPr>
              <p:nvPr/>
            </p:nvSpPr>
            <p:spPr bwMode="auto">
              <a:xfrm>
                <a:off x="2540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7007" name="Rectangle 85"/>
              <p:cNvSpPr>
                <a:spLocks noChangeArrowheads="1"/>
              </p:cNvSpPr>
              <p:nvPr/>
            </p:nvSpPr>
            <p:spPr bwMode="auto">
              <a:xfrm>
                <a:off x="2610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  <p:sp>
            <p:nvSpPr>
              <p:cNvPr id="37008" name="Rectangle 86"/>
              <p:cNvSpPr>
                <a:spLocks noChangeArrowheads="1"/>
              </p:cNvSpPr>
              <p:nvPr/>
            </p:nvSpPr>
            <p:spPr bwMode="auto">
              <a:xfrm>
                <a:off x="2651" y="233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@2 </a:t>
                </a:r>
                <a:endParaRPr lang="en-US" altLang="en-US" sz="2800"/>
              </a:p>
            </p:txBody>
          </p:sp>
        </p:grpSp>
        <p:grpSp>
          <p:nvGrpSpPr>
            <p:cNvPr id="36989" name="Group 87"/>
            <p:cNvGrpSpPr>
              <a:grpSpLocks/>
            </p:cNvGrpSpPr>
            <p:nvPr/>
          </p:nvGrpSpPr>
          <p:grpSpPr bwMode="auto">
            <a:xfrm>
              <a:off x="2540" y="2076"/>
              <a:ext cx="363" cy="176"/>
              <a:chOff x="2540" y="2562"/>
              <a:chExt cx="363" cy="176"/>
            </a:xfrm>
          </p:grpSpPr>
          <p:sp>
            <p:nvSpPr>
              <p:cNvPr id="37003" name="Rectangle 88"/>
              <p:cNvSpPr>
                <a:spLocks noChangeArrowheads="1"/>
              </p:cNvSpPr>
              <p:nvPr/>
            </p:nvSpPr>
            <p:spPr bwMode="auto">
              <a:xfrm>
                <a:off x="2540" y="256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7004" name="Rectangle 89"/>
              <p:cNvSpPr>
                <a:spLocks noChangeArrowheads="1"/>
              </p:cNvSpPr>
              <p:nvPr/>
            </p:nvSpPr>
            <p:spPr bwMode="auto">
              <a:xfrm>
                <a:off x="2610" y="263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7005" name="Rectangle 90"/>
              <p:cNvSpPr>
                <a:spLocks noChangeArrowheads="1"/>
              </p:cNvSpPr>
              <p:nvPr/>
            </p:nvSpPr>
            <p:spPr bwMode="auto">
              <a:xfrm>
                <a:off x="2665" y="2562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6990" name="Rectangle 91"/>
            <p:cNvSpPr>
              <a:spLocks noChangeArrowheads="1"/>
            </p:cNvSpPr>
            <p:nvPr/>
          </p:nvSpPr>
          <p:spPr bwMode="auto">
            <a:xfrm>
              <a:off x="2135" y="19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 sz="2800"/>
            </a:p>
          </p:txBody>
        </p:sp>
        <p:pic>
          <p:nvPicPr>
            <p:cNvPr id="36991" name="Picture 9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" y="1797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92" name="Freeform 93"/>
            <p:cNvSpPr>
              <a:spLocks/>
            </p:cNvSpPr>
            <p:nvPr/>
          </p:nvSpPr>
          <p:spPr bwMode="auto">
            <a:xfrm>
              <a:off x="2149" y="1797"/>
              <a:ext cx="42" cy="42"/>
            </a:xfrm>
            <a:custGeom>
              <a:avLst/>
              <a:gdLst>
                <a:gd name="T0" fmla="*/ 14 w 42"/>
                <a:gd name="T1" fmla="*/ 42 h 42"/>
                <a:gd name="T2" fmla="*/ 14 w 42"/>
                <a:gd name="T3" fmla="*/ 14 h 42"/>
                <a:gd name="T4" fmla="*/ 0 w 42"/>
                <a:gd name="T5" fmla="*/ 0 h 42"/>
                <a:gd name="T6" fmla="*/ 14 w 42"/>
                <a:gd name="T7" fmla="*/ 0 h 42"/>
                <a:gd name="T8" fmla="*/ 28 w 42"/>
                <a:gd name="T9" fmla="*/ 0 h 42"/>
                <a:gd name="T10" fmla="*/ 42 w 42"/>
                <a:gd name="T11" fmla="*/ 0 h 42"/>
                <a:gd name="T12" fmla="*/ 28 w 42"/>
                <a:gd name="T13" fmla="*/ 14 h 42"/>
                <a:gd name="T14" fmla="*/ 28 w 42"/>
                <a:gd name="T15" fmla="*/ 42 h 42"/>
                <a:gd name="T16" fmla="*/ 14 w 42"/>
                <a:gd name="T17" fmla="*/ 42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14" y="42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28" y="14"/>
                  </a:lnTo>
                  <a:lnTo>
                    <a:pt x="28" y="42"/>
                  </a:lnTo>
                  <a:lnTo>
                    <a:pt x="14" y="4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93" name="Group 94"/>
            <p:cNvGrpSpPr>
              <a:grpSpLocks/>
            </p:cNvGrpSpPr>
            <p:nvPr/>
          </p:nvGrpSpPr>
          <p:grpSpPr bwMode="auto">
            <a:xfrm>
              <a:off x="1828" y="1923"/>
              <a:ext cx="154" cy="42"/>
              <a:chOff x="1828" y="2409"/>
              <a:chExt cx="154" cy="42"/>
            </a:xfrm>
          </p:grpSpPr>
          <p:sp>
            <p:nvSpPr>
              <p:cNvPr id="37001" name="Freeform 95"/>
              <p:cNvSpPr>
                <a:spLocks/>
              </p:cNvSpPr>
              <p:nvPr/>
            </p:nvSpPr>
            <p:spPr bwMode="auto">
              <a:xfrm>
                <a:off x="1940" y="2409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14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14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2" name="Line 96"/>
              <p:cNvSpPr>
                <a:spLocks noChangeShapeType="1"/>
              </p:cNvSpPr>
              <p:nvPr/>
            </p:nvSpPr>
            <p:spPr bwMode="auto">
              <a:xfrm flipH="1">
                <a:off x="1828" y="2423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94" name="Group 97"/>
            <p:cNvGrpSpPr>
              <a:grpSpLocks/>
            </p:cNvGrpSpPr>
            <p:nvPr/>
          </p:nvGrpSpPr>
          <p:grpSpPr bwMode="auto">
            <a:xfrm>
              <a:off x="1828" y="2132"/>
              <a:ext cx="154" cy="42"/>
              <a:chOff x="1828" y="2618"/>
              <a:chExt cx="154" cy="42"/>
            </a:xfrm>
          </p:grpSpPr>
          <p:sp>
            <p:nvSpPr>
              <p:cNvPr id="36999" name="Freeform 98"/>
              <p:cNvSpPr>
                <a:spLocks/>
              </p:cNvSpPr>
              <p:nvPr/>
            </p:nvSpPr>
            <p:spPr bwMode="auto">
              <a:xfrm>
                <a:off x="1940" y="2618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0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0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0" name="Line 99"/>
              <p:cNvSpPr>
                <a:spLocks noChangeShapeType="1"/>
              </p:cNvSpPr>
              <p:nvPr/>
            </p:nvSpPr>
            <p:spPr bwMode="auto">
              <a:xfrm flipH="1">
                <a:off x="1828" y="2632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95" name="Freeform 100"/>
            <p:cNvSpPr>
              <a:spLocks/>
            </p:cNvSpPr>
            <p:nvPr/>
          </p:nvSpPr>
          <p:spPr bwMode="auto">
            <a:xfrm>
              <a:off x="1814" y="1700"/>
              <a:ext cx="363" cy="125"/>
            </a:xfrm>
            <a:custGeom>
              <a:avLst/>
              <a:gdLst>
                <a:gd name="T0" fmla="*/ 0 w 363"/>
                <a:gd name="T1" fmla="*/ 0 h 125"/>
                <a:gd name="T2" fmla="*/ 363 w 363"/>
                <a:gd name="T3" fmla="*/ 0 h 125"/>
                <a:gd name="T4" fmla="*/ 363 w 363"/>
                <a:gd name="T5" fmla="*/ 125 h 125"/>
                <a:gd name="T6" fmla="*/ 0 60000 65536"/>
                <a:gd name="T7" fmla="*/ 0 60000 65536"/>
                <a:gd name="T8" fmla="*/ 0 60000 65536"/>
                <a:gd name="T9" fmla="*/ 0 w 363"/>
                <a:gd name="T10" fmla="*/ 0 h 125"/>
                <a:gd name="T11" fmla="*/ 363 w 363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25">
                  <a:moveTo>
                    <a:pt x="0" y="0"/>
                  </a:moveTo>
                  <a:lnTo>
                    <a:pt x="363" y="0"/>
                  </a:lnTo>
                  <a:lnTo>
                    <a:pt x="363" y="12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101"/>
            <p:cNvSpPr>
              <a:spLocks/>
            </p:cNvSpPr>
            <p:nvPr/>
          </p:nvSpPr>
          <p:spPr bwMode="auto">
            <a:xfrm>
              <a:off x="2442" y="1937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0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0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Line 102"/>
            <p:cNvSpPr>
              <a:spLocks noChangeShapeType="1"/>
            </p:cNvSpPr>
            <p:nvPr/>
          </p:nvSpPr>
          <p:spPr bwMode="auto">
            <a:xfrm flipH="1">
              <a:off x="2345" y="1951"/>
              <a:ext cx="12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Line 188"/>
            <p:cNvSpPr>
              <a:spLocks noChangeShapeType="1"/>
            </p:cNvSpPr>
            <p:nvPr/>
          </p:nvSpPr>
          <p:spPr bwMode="auto">
            <a:xfrm>
              <a:off x="2335" y="216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91"/>
          <p:cNvGrpSpPr>
            <a:grpSpLocks/>
          </p:cNvGrpSpPr>
          <p:nvPr/>
        </p:nvGrpSpPr>
        <p:grpSpPr bwMode="auto">
          <a:xfrm>
            <a:off x="1697038" y="2857500"/>
            <a:ext cx="1927225" cy="654050"/>
            <a:chOff x="2024" y="2299"/>
            <a:chExt cx="1214" cy="412"/>
          </a:xfrm>
        </p:grpSpPr>
        <p:sp>
          <p:nvSpPr>
            <p:cNvPr id="36959" name="Rectangle 107"/>
            <p:cNvSpPr>
              <a:spLocks noChangeArrowheads="1"/>
            </p:cNvSpPr>
            <p:nvPr/>
          </p:nvSpPr>
          <p:spPr bwMode="auto">
            <a:xfrm>
              <a:off x="2352" y="2320"/>
              <a:ext cx="334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960" name="Group 108"/>
            <p:cNvGrpSpPr>
              <a:grpSpLocks/>
            </p:cNvGrpSpPr>
            <p:nvPr/>
          </p:nvGrpSpPr>
          <p:grpSpPr bwMode="auto">
            <a:xfrm>
              <a:off x="2024" y="2299"/>
              <a:ext cx="156" cy="176"/>
              <a:chOff x="2024" y="2785"/>
              <a:chExt cx="156" cy="176"/>
            </a:xfrm>
          </p:grpSpPr>
          <p:sp>
            <p:nvSpPr>
              <p:cNvPr id="36982" name="Rectangle 109"/>
              <p:cNvSpPr>
                <a:spLocks noChangeArrowheads="1"/>
              </p:cNvSpPr>
              <p:nvPr/>
            </p:nvSpPr>
            <p:spPr bwMode="auto">
              <a:xfrm>
                <a:off x="2024" y="278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6983" name="Rectangle 110"/>
              <p:cNvSpPr>
                <a:spLocks noChangeArrowheads="1"/>
              </p:cNvSpPr>
              <p:nvPr/>
            </p:nvSpPr>
            <p:spPr bwMode="auto">
              <a:xfrm>
                <a:off x="2107" y="285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6961" name="Group 111"/>
            <p:cNvGrpSpPr>
              <a:grpSpLocks/>
            </p:cNvGrpSpPr>
            <p:nvPr/>
          </p:nvGrpSpPr>
          <p:grpSpPr bwMode="auto">
            <a:xfrm>
              <a:off x="2024" y="2494"/>
              <a:ext cx="142" cy="176"/>
              <a:chOff x="2024" y="2980"/>
              <a:chExt cx="142" cy="176"/>
            </a:xfrm>
          </p:grpSpPr>
          <p:sp>
            <p:nvSpPr>
              <p:cNvPr id="36980" name="Rectangle 112"/>
              <p:cNvSpPr>
                <a:spLocks noChangeArrowheads="1"/>
              </p:cNvSpPr>
              <p:nvPr/>
            </p:nvSpPr>
            <p:spPr bwMode="auto">
              <a:xfrm>
                <a:off x="2024" y="298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6981" name="Rectangle 113"/>
              <p:cNvSpPr>
                <a:spLocks noChangeArrowheads="1"/>
              </p:cNvSpPr>
              <p:nvPr/>
            </p:nvSpPr>
            <p:spPr bwMode="auto">
              <a:xfrm>
                <a:off x="2093" y="3050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6962" name="Group 114"/>
            <p:cNvGrpSpPr>
              <a:grpSpLocks/>
            </p:cNvGrpSpPr>
            <p:nvPr/>
          </p:nvGrpSpPr>
          <p:grpSpPr bwMode="auto">
            <a:xfrm>
              <a:off x="2875" y="2313"/>
              <a:ext cx="349" cy="176"/>
              <a:chOff x="2875" y="2799"/>
              <a:chExt cx="349" cy="176"/>
            </a:xfrm>
          </p:grpSpPr>
          <p:sp>
            <p:nvSpPr>
              <p:cNvPr id="36977" name="Rectangle 115"/>
              <p:cNvSpPr>
                <a:spLocks noChangeArrowheads="1"/>
              </p:cNvSpPr>
              <p:nvPr/>
            </p:nvSpPr>
            <p:spPr bwMode="auto">
              <a:xfrm>
                <a:off x="2875" y="279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6978" name="Rectangle 116"/>
              <p:cNvSpPr>
                <a:spLocks noChangeArrowheads="1"/>
              </p:cNvSpPr>
              <p:nvPr/>
            </p:nvSpPr>
            <p:spPr bwMode="auto">
              <a:xfrm>
                <a:off x="2944" y="286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6979" name="Rectangle 117"/>
              <p:cNvSpPr>
                <a:spLocks noChangeArrowheads="1"/>
              </p:cNvSpPr>
              <p:nvPr/>
            </p:nvSpPr>
            <p:spPr bwMode="auto">
              <a:xfrm>
                <a:off x="2986" y="279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6963" name="Group 118"/>
            <p:cNvGrpSpPr>
              <a:grpSpLocks/>
            </p:cNvGrpSpPr>
            <p:nvPr/>
          </p:nvGrpSpPr>
          <p:grpSpPr bwMode="auto">
            <a:xfrm>
              <a:off x="2875" y="2522"/>
              <a:ext cx="363" cy="176"/>
              <a:chOff x="2875" y="3008"/>
              <a:chExt cx="363" cy="176"/>
            </a:xfrm>
          </p:grpSpPr>
          <p:sp>
            <p:nvSpPr>
              <p:cNvPr id="36974" name="Rectangle 119"/>
              <p:cNvSpPr>
                <a:spLocks noChangeArrowheads="1"/>
              </p:cNvSpPr>
              <p:nvPr/>
            </p:nvSpPr>
            <p:spPr bwMode="auto">
              <a:xfrm>
                <a:off x="2875" y="3008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6975" name="Rectangle 120"/>
              <p:cNvSpPr>
                <a:spLocks noChangeArrowheads="1"/>
              </p:cNvSpPr>
              <p:nvPr/>
            </p:nvSpPr>
            <p:spPr bwMode="auto">
              <a:xfrm>
                <a:off x="2944" y="307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6976" name="Rectangle 121"/>
              <p:cNvSpPr>
                <a:spLocks noChangeArrowheads="1"/>
              </p:cNvSpPr>
              <p:nvPr/>
            </p:nvSpPr>
            <p:spPr bwMode="auto">
              <a:xfrm>
                <a:off x="3000" y="3008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6964" name="Rectangle 122"/>
            <p:cNvSpPr>
              <a:spLocks noChangeArrowheads="1"/>
            </p:cNvSpPr>
            <p:nvPr/>
          </p:nvSpPr>
          <p:spPr bwMode="auto">
            <a:xfrm>
              <a:off x="2470" y="241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 sz="2800"/>
            </a:p>
          </p:txBody>
        </p:sp>
        <p:sp>
          <p:nvSpPr>
            <p:cNvPr id="36965" name="Freeform 123"/>
            <p:cNvSpPr>
              <a:spLocks/>
            </p:cNvSpPr>
            <p:nvPr/>
          </p:nvSpPr>
          <p:spPr bwMode="auto">
            <a:xfrm>
              <a:off x="2777" y="2383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Line 124"/>
            <p:cNvSpPr>
              <a:spLocks noChangeShapeType="1"/>
            </p:cNvSpPr>
            <p:nvPr/>
          </p:nvSpPr>
          <p:spPr bwMode="auto">
            <a:xfrm flipH="1">
              <a:off x="2679" y="2397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6967" name="Picture 1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2369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68" name="Freeform 126"/>
            <p:cNvSpPr>
              <a:spLocks/>
            </p:cNvSpPr>
            <p:nvPr/>
          </p:nvSpPr>
          <p:spPr bwMode="auto">
            <a:xfrm>
              <a:off x="2275" y="2369"/>
              <a:ext cx="42" cy="42"/>
            </a:xfrm>
            <a:custGeom>
              <a:avLst/>
              <a:gdLst>
                <a:gd name="T0" fmla="*/ 42 w 42"/>
                <a:gd name="T1" fmla="*/ 14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Line 127"/>
            <p:cNvSpPr>
              <a:spLocks noChangeShapeType="1"/>
            </p:cNvSpPr>
            <p:nvPr/>
          </p:nvSpPr>
          <p:spPr bwMode="auto">
            <a:xfrm flipH="1">
              <a:off x="2163" y="2383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6970" name="Picture 1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2564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71" name="Freeform 129"/>
            <p:cNvSpPr>
              <a:spLocks/>
            </p:cNvSpPr>
            <p:nvPr/>
          </p:nvSpPr>
          <p:spPr bwMode="auto">
            <a:xfrm>
              <a:off x="2275" y="2564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14 h 42"/>
                <a:gd name="T14" fmla="*/ 42 w 42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Line 130"/>
            <p:cNvSpPr>
              <a:spLocks noChangeShapeType="1"/>
            </p:cNvSpPr>
            <p:nvPr/>
          </p:nvSpPr>
          <p:spPr bwMode="auto">
            <a:xfrm flipH="1">
              <a:off x="2163" y="2592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Line 190"/>
            <p:cNvSpPr>
              <a:spLocks noChangeShapeType="1"/>
            </p:cNvSpPr>
            <p:nvPr/>
          </p:nvSpPr>
          <p:spPr bwMode="auto">
            <a:xfrm>
              <a:off x="2699" y="265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3"/>
          <p:cNvGrpSpPr>
            <a:grpSpLocks/>
          </p:cNvGrpSpPr>
          <p:nvPr/>
        </p:nvGrpSpPr>
        <p:grpSpPr bwMode="auto">
          <a:xfrm>
            <a:off x="2228850" y="3565525"/>
            <a:ext cx="1927225" cy="654050"/>
            <a:chOff x="2359" y="2745"/>
            <a:chExt cx="1214" cy="412"/>
          </a:xfrm>
        </p:grpSpPr>
        <p:sp>
          <p:nvSpPr>
            <p:cNvPr id="36936" name="Rectangle 135"/>
            <p:cNvSpPr>
              <a:spLocks noChangeArrowheads="1"/>
            </p:cNvSpPr>
            <p:nvPr/>
          </p:nvSpPr>
          <p:spPr bwMode="auto">
            <a:xfrm>
              <a:off x="2686" y="2767"/>
              <a:ext cx="335" cy="39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937" name="Group 136"/>
            <p:cNvGrpSpPr>
              <a:grpSpLocks/>
            </p:cNvGrpSpPr>
            <p:nvPr/>
          </p:nvGrpSpPr>
          <p:grpSpPr bwMode="auto">
            <a:xfrm>
              <a:off x="2359" y="2745"/>
              <a:ext cx="156" cy="176"/>
              <a:chOff x="2359" y="3231"/>
              <a:chExt cx="156" cy="176"/>
            </a:xfrm>
          </p:grpSpPr>
          <p:sp>
            <p:nvSpPr>
              <p:cNvPr id="36957" name="Rectangle 137"/>
              <p:cNvSpPr>
                <a:spLocks noChangeArrowheads="1"/>
              </p:cNvSpPr>
              <p:nvPr/>
            </p:nvSpPr>
            <p:spPr bwMode="auto">
              <a:xfrm>
                <a:off x="2359" y="323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6958" name="Rectangle 138"/>
              <p:cNvSpPr>
                <a:spLocks noChangeArrowheads="1"/>
              </p:cNvSpPr>
              <p:nvPr/>
            </p:nvSpPr>
            <p:spPr bwMode="auto">
              <a:xfrm>
                <a:off x="2442" y="330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6938" name="Group 139"/>
            <p:cNvGrpSpPr>
              <a:grpSpLocks/>
            </p:cNvGrpSpPr>
            <p:nvPr/>
          </p:nvGrpSpPr>
          <p:grpSpPr bwMode="auto">
            <a:xfrm>
              <a:off x="2359" y="2940"/>
              <a:ext cx="142" cy="176"/>
              <a:chOff x="2359" y="3426"/>
              <a:chExt cx="142" cy="176"/>
            </a:xfrm>
          </p:grpSpPr>
          <p:sp>
            <p:nvSpPr>
              <p:cNvPr id="36955" name="Rectangle 140"/>
              <p:cNvSpPr>
                <a:spLocks noChangeArrowheads="1"/>
              </p:cNvSpPr>
              <p:nvPr/>
            </p:nvSpPr>
            <p:spPr bwMode="auto">
              <a:xfrm>
                <a:off x="2359" y="3426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6956" name="Rectangle 141"/>
              <p:cNvSpPr>
                <a:spLocks noChangeArrowheads="1"/>
              </p:cNvSpPr>
              <p:nvPr/>
            </p:nvSpPr>
            <p:spPr bwMode="auto">
              <a:xfrm>
                <a:off x="2428" y="3496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6939" name="Group 142"/>
            <p:cNvGrpSpPr>
              <a:grpSpLocks/>
            </p:cNvGrpSpPr>
            <p:nvPr/>
          </p:nvGrpSpPr>
          <p:grpSpPr bwMode="auto">
            <a:xfrm>
              <a:off x="3196" y="2759"/>
              <a:ext cx="349" cy="176"/>
              <a:chOff x="3196" y="3245"/>
              <a:chExt cx="349" cy="176"/>
            </a:xfrm>
          </p:grpSpPr>
          <p:sp>
            <p:nvSpPr>
              <p:cNvPr id="36952" name="Rectangle 143"/>
              <p:cNvSpPr>
                <a:spLocks noChangeArrowheads="1"/>
              </p:cNvSpPr>
              <p:nvPr/>
            </p:nvSpPr>
            <p:spPr bwMode="auto">
              <a:xfrm>
                <a:off x="3196" y="324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6953" name="Rectangle 144"/>
              <p:cNvSpPr>
                <a:spLocks noChangeArrowheads="1"/>
              </p:cNvSpPr>
              <p:nvPr/>
            </p:nvSpPr>
            <p:spPr bwMode="auto">
              <a:xfrm>
                <a:off x="3265" y="331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6954" name="Rectangle 145"/>
              <p:cNvSpPr>
                <a:spLocks noChangeArrowheads="1"/>
              </p:cNvSpPr>
              <p:nvPr/>
            </p:nvSpPr>
            <p:spPr bwMode="auto">
              <a:xfrm>
                <a:off x="3307" y="324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6940" name="Group 146"/>
            <p:cNvGrpSpPr>
              <a:grpSpLocks/>
            </p:cNvGrpSpPr>
            <p:nvPr/>
          </p:nvGrpSpPr>
          <p:grpSpPr bwMode="auto">
            <a:xfrm>
              <a:off x="3209" y="2968"/>
              <a:ext cx="364" cy="176"/>
              <a:chOff x="3209" y="3454"/>
              <a:chExt cx="364" cy="176"/>
            </a:xfrm>
          </p:grpSpPr>
          <p:sp>
            <p:nvSpPr>
              <p:cNvPr id="36949" name="Rectangle 147"/>
              <p:cNvSpPr>
                <a:spLocks noChangeArrowheads="1"/>
              </p:cNvSpPr>
              <p:nvPr/>
            </p:nvSpPr>
            <p:spPr bwMode="auto">
              <a:xfrm>
                <a:off x="3209" y="3454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6950" name="Rectangle 148"/>
              <p:cNvSpPr>
                <a:spLocks noChangeArrowheads="1"/>
              </p:cNvSpPr>
              <p:nvPr/>
            </p:nvSpPr>
            <p:spPr bwMode="auto">
              <a:xfrm>
                <a:off x="3279" y="3524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6951" name="Rectangle 149"/>
              <p:cNvSpPr>
                <a:spLocks noChangeArrowheads="1"/>
              </p:cNvSpPr>
              <p:nvPr/>
            </p:nvSpPr>
            <p:spPr bwMode="auto">
              <a:xfrm>
                <a:off x="3335" y="3454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6941" name="Rectangle 150"/>
            <p:cNvSpPr>
              <a:spLocks noChangeArrowheads="1"/>
            </p:cNvSpPr>
            <p:nvPr/>
          </p:nvSpPr>
          <p:spPr bwMode="auto">
            <a:xfrm>
              <a:off x="2805" y="284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 sz="2800"/>
            </a:p>
          </p:txBody>
        </p:sp>
        <p:sp>
          <p:nvSpPr>
            <p:cNvPr id="36942" name="Freeform 151"/>
            <p:cNvSpPr>
              <a:spLocks/>
            </p:cNvSpPr>
            <p:nvPr/>
          </p:nvSpPr>
          <p:spPr bwMode="auto">
            <a:xfrm>
              <a:off x="2610" y="2829"/>
              <a:ext cx="41" cy="42"/>
            </a:xfrm>
            <a:custGeom>
              <a:avLst/>
              <a:gdLst>
                <a:gd name="T0" fmla="*/ 14 w 41"/>
                <a:gd name="T1" fmla="*/ 14 h 42"/>
                <a:gd name="T2" fmla="*/ 14 w 41"/>
                <a:gd name="T3" fmla="*/ 28 h 42"/>
                <a:gd name="T4" fmla="*/ 0 w 41"/>
                <a:gd name="T5" fmla="*/ 42 h 42"/>
                <a:gd name="T6" fmla="*/ 0 w 41"/>
                <a:gd name="T7" fmla="*/ 28 h 42"/>
                <a:gd name="T8" fmla="*/ 0 w 41"/>
                <a:gd name="T9" fmla="*/ 14 h 42"/>
                <a:gd name="T10" fmla="*/ 0 w 41"/>
                <a:gd name="T11" fmla="*/ 0 h 42"/>
                <a:gd name="T12" fmla="*/ 14 w 41"/>
                <a:gd name="T13" fmla="*/ 0 h 42"/>
                <a:gd name="T14" fmla="*/ 41 w 41"/>
                <a:gd name="T15" fmla="*/ 14 h 42"/>
                <a:gd name="T16" fmla="*/ 14 w 41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2"/>
                <a:gd name="T29" fmla="*/ 41 w 41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1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Line 152"/>
            <p:cNvSpPr>
              <a:spLocks noChangeShapeType="1"/>
            </p:cNvSpPr>
            <p:nvPr/>
          </p:nvSpPr>
          <p:spPr bwMode="auto">
            <a:xfrm flipH="1">
              <a:off x="2498" y="2843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153"/>
            <p:cNvSpPr>
              <a:spLocks/>
            </p:cNvSpPr>
            <p:nvPr/>
          </p:nvSpPr>
          <p:spPr bwMode="auto">
            <a:xfrm>
              <a:off x="2610" y="3025"/>
              <a:ext cx="41" cy="41"/>
            </a:xfrm>
            <a:custGeom>
              <a:avLst/>
              <a:gdLst>
                <a:gd name="T0" fmla="*/ 14 w 41"/>
                <a:gd name="T1" fmla="*/ 27 h 41"/>
                <a:gd name="T2" fmla="*/ 0 w 41"/>
                <a:gd name="T3" fmla="*/ 41 h 41"/>
                <a:gd name="T4" fmla="*/ 0 w 41"/>
                <a:gd name="T5" fmla="*/ 27 h 41"/>
                <a:gd name="T6" fmla="*/ 0 w 41"/>
                <a:gd name="T7" fmla="*/ 14 h 41"/>
                <a:gd name="T8" fmla="*/ 0 w 41"/>
                <a:gd name="T9" fmla="*/ 0 h 41"/>
                <a:gd name="T10" fmla="*/ 14 w 41"/>
                <a:gd name="T11" fmla="*/ 14 h 41"/>
                <a:gd name="T12" fmla="*/ 41 w 41"/>
                <a:gd name="T13" fmla="*/ 14 h 41"/>
                <a:gd name="T14" fmla="*/ 41 w 41"/>
                <a:gd name="T15" fmla="*/ 27 h 41"/>
                <a:gd name="T16" fmla="*/ 14 w 41"/>
                <a:gd name="T17" fmla="*/ 27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1"/>
                <a:gd name="T29" fmla="*/ 41 w 41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1">
                  <a:moveTo>
                    <a:pt x="14" y="27"/>
                  </a:moveTo>
                  <a:lnTo>
                    <a:pt x="0" y="41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1" y="14"/>
                  </a:lnTo>
                  <a:lnTo>
                    <a:pt x="41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Line 154"/>
            <p:cNvSpPr>
              <a:spLocks noChangeShapeType="1"/>
            </p:cNvSpPr>
            <p:nvPr/>
          </p:nvSpPr>
          <p:spPr bwMode="auto">
            <a:xfrm flipH="1">
              <a:off x="2498" y="3052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155"/>
            <p:cNvSpPr>
              <a:spLocks/>
            </p:cNvSpPr>
            <p:nvPr/>
          </p:nvSpPr>
          <p:spPr bwMode="auto">
            <a:xfrm>
              <a:off x="3112" y="2829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Line 156"/>
            <p:cNvSpPr>
              <a:spLocks noChangeShapeType="1"/>
            </p:cNvSpPr>
            <p:nvPr/>
          </p:nvSpPr>
          <p:spPr bwMode="auto">
            <a:xfrm flipH="1">
              <a:off x="3014" y="2843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Line 192"/>
            <p:cNvSpPr>
              <a:spLocks noChangeShapeType="1"/>
            </p:cNvSpPr>
            <p:nvPr/>
          </p:nvSpPr>
          <p:spPr bwMode="auto">
            <a:xfrm>
              <a:off x="3016" y="306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7031" name="Rectangle 199"/>
          <p:cNvSpPr>
            <a:spLocks noChangeArrowheads="1"/>
          </p:cNvSpPr>
          <p:nvPr/>
        </p:nvSpPr>
        <p:spPr bwMode="auto">
          <a:xfrm>
            <a:off x="395288" y="5106988"/>
            <a:ext cx="79216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914400" indent="-4572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2573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Note that FA’s are not directly connected!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Assumption: all gate delays are the same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Not true, delays depend on fan-ins and fan-out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4554538" y="1928813"/>
            <a:ext cx="4660900" cy="1574800"/>
            <a:chOff x="806" y="792"/>
            <a:chExt cx="2936" cy="992"/>
          </a:xfrm>
        </p:grpSpPr>
        <p:sp>
          <p:nvSpPr>
            <p:cNvPr id="36883" name="AutoShape 7"/>
            <p:cNvSpPr>
              <a:spLocks noChangeAspect="1" noChangeArrowheads="1" noTextEdit="1"/>
            </p:cNvSpPr>
            <p:nvPr/>
          </p:nvSpPr>
          <p:spPr bwMode="auto">
            <a:xfrm>
              <a:off x="806" y="792"/>
              <a:ext cx="2936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Arc 9"/>
            <p:cNvSpPr>
              <a:spLocks/>
            </p:cNvSpPr>
            <p:nvPr/>
          </p:nvSpPr>
          <p:spPr bwMode="auto">
            <a:xfrm>
              <a:off x="1983" y="1121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Arc 10"/>
            <p:cNvSpPr>
              <a:spLocks/>
            </p:cNvSpPr>
            <p:nvPr/>
          </p:nvSpPr>
          <p:spPr bwMode="auto">
            <a:xfrm>
              <a:off x="1983" y="1247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1"/>
            <p:cNvSpPr>
              <a:spLocks noChangeShapeType="1"/>
            </p:cNvSpPr>
            <p:nvPr/>
          </p:nvSpPr>
          <p:spPr bwMode="auto">
            <a:xfrm>
              <a:off x="2007" y="118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2"/>
            <p:cNvSpPr>
              <a:spLocks noChangeShapeType="1"/>
            </p:cNvSpPr>
            <p:nvPr/>
          </p:nvSpPr>
          <p:spPr bwMode="auto">
            <a:xfrm>
              <a:off x="2007" y="130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Arc 13"/>
            <p:cNvSpPr>
              <a:spLocks/>
            </p:cNvSpPr>
            <p:nvPr/>
          </p:nvSpPr>
          <p:spPr bwMode="auto">
            <a:xfrm>
              <a:off x="2056" y="1121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Arc 14"/>
            <p:cNvSpPr>
              <a:spLocks/>
            </p:cNvSpPr>
            <p:nvPr/>
          </p:nvSpPr>
          <p:spPr bwMode="auto">
            <a:xfrm>
              <a:off x="2056" y="1121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Arc 15"/>
            <p:cNvSpPr>
              <a:spLocks/>
            </p:cNvSpPr>
            <p:nvPr/>
          </p:nvSpPr>
          <p:spPr bwMode="auto">
            <a:xfrm>
              <a:off x="2080" y="1247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Arc 16"/>
            <p:cNvSpPr>
              <a:spLocks/>
            </p:cNvSpPr>
            <p:nvPr/>
          </p:nvSpPr>
          <p:spPr bwMode="auto">
            <a:xfrm>
              <a:off x="2056" y="1247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Arc 17"/>
            <p:cNvSpPr>
              <a:spLocks/>
            </p:cNvSpPr>
            <p:nvPr/>
          </p:nvSpPr>
          <p:spPr bwMode="auto">
            <a:xfrm>
              <a:off x="1255" y="822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Arc 18"/>
            <p:cNvSpPr>
              <a:spLocks/>
            </p:cNvSpPr>
            <p:nvPr/>
          </p:nvSpPr>
          <p:spPr bwMode="auto">
            <a:xfrm>
              <a:off x="1255" y="948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19"/>
            <p:cNvSpPr>
              <a:spLocks noChangeShapeType="1"/>
            </p:cNvSpPr>
            <p:nvPr/>
          </p:nvSpPr>
          <p:spPr bwMode="auto">
            <a:xfrm>
              <a:off x="1279" y="888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0"/>
            <p:cNvSpPr>
              <a:spLocks noChangeShapeType="1"/>
            </p:cNvSpPr>
            <p:nvPr/>
          </p:nvSpPr>
          <p:spPr bwMode="auto">
            <a:xfrm>
              <a:off x="1279" y="100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Arc 21"/>
            <p:cNvSpPr>
              <a:spLocks/>
            </p:cNvSpPr>
            <p:nvPr/>
          </p:nvSpPr>
          <p:spPr bwMode="auto">
            <a:xfrm>
              <a:off x="1328" y="822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Arc 22"/>
            <p:cNvSpPr>
              <a:spLocks/>
            </p:cNvSpPr>
            <p:nvPr/>
          </p:nvSpPr>
          <p:spPr bwMode="auto">
            <a:xfrm>
              <a:off x="1328" y="822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Arc 23"/>
            <p:cNvSpPr>
              <a:spLocks/>
            </p:cNvSpPr>
            <p:nvPr/>
          </p:nvSpPr>
          <p:spPr bwMode="auto">
            <a:xfrm>
              <a:off x="1352" y="948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Arc 24"/>
            <p:cNvSpPr>
              <a:spLocks/>
            </p:cNvSpPr>
            <p:nvPr/>
          </p:nvSpPr>
          <p:spPr bwMode="auto">
            <a:xfrm>
              <a:off x="1328" y="948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25"/>
            <p:cNvSpPr>
              <a:spLocks noChangeShapeType="1"/>
            </p:cNvSpPr>
            <p:nvPr/>
          </p:nvSpPr>
          <p:spPr bwMode="auto">
            <a:xfrm>
              <a:off x="1413" y="1461"/>
              <a:ext cx="2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26"/>
            <p:cNvSpPr>
              <a:spLocks noChangeShapeType="1"/>
            </p:cNvSpPr>
            <p:nvPr/>
          </p:nvSpPr>
          <p:spPr bwMode="auto">
            <a:xfrm>
              <a:off x="1413" y="1748"/>
              <a:ext cx="30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27"/>
            <p:cNvSpPr>
              <a:spLocks noChangeShapeType="1"/>
            </p:cNvSpPr>
            <p:nvPr/>
          </p:nvSpPr>
          <p:spPr bwMode="auto">
            <a:xfrm flipV="1">
              <a:off x="1413" y="1461"/>
              <a:ext cx="1" cy="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28"/>
            <p:cNvSpPr>
              <a:spLocks/>
            </p:cNvSpPr>
            <p:nvPr/>
          </p:nvSpPr>
          <p:spPr bwMode="auto">
            <a:xfrm>
              <a:off x="1704" y="1461"/>
              <a:ext cx="145" cy="156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Arc 29"/>
            <p:cNvSpPr>
              <a:spLocks/>
            </p:cNvSpPr>
            <p:nvPr/>
          </p:nvSpPr>
          <p:spPr bwMode="auto">
            <a:xfrm>
              <a:off x="1704" y="1467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30"/>
            <p:cNvSpPr>
              <a:spLocks/>
            </p:cNvSpPr>
            <p:nvPr/>
          </p:nvSpPr>
          <p:spPr bwMode="auto">
            <a:xfrm>
              <a:off x="1704" y="1605"/>
              <a:ext cx="145" cy="155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Arc 31"/>
            <p:cNvSpPr>
              <a:spLocks/>
            </p:cNvSpPr>
            <p:nvPr/>
          </p:nvSpPr>
          <p:spPr bwMode="auto">
            <a:xfrm>
              <a:off x="1704" y="1605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32"/>
            <p:cNvSpPr>
              <a:spLocks noChangeShapeType="1"/>
            </p:cNvSpPr>
            <p:nvPr/>
          </p:nvSpPr>
          <p:spPr bwMode="auto">
            <a:xfrm>
              <a:off x="1777" y="94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Rectangle 33"/>
            <p:cNvSpPr>
              <a:spLocks noChangeArrowheads="1"/>
            </p:cNvSpPr>
            <p:nvPr/>
          </p:nvSpPr>
          <p:spPr bwMode="auto">
            <a:xfrm>
              <a:off x="1886" y="93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9" name="Line 34"/>
            <p:cNvSpPr>
              <a:spLocks noChangeShapeType="1"/>
            </p:cNvSpPr>
            <p:nvPr/>
          </p:nvSpPr>
          <p:spPr bwMode="auto">
            <a:xfrm>
              <a:off x="1898" y="118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Rectangle 35"/>
            <p:cNvSpPr>
              <a:spLocks noChangeArrowheads="1"/>
            </p:cNvSpPr>
            <p:nvPr/>
          </p:nvSpPr>
          <p:spPr bwMode="auto">
            <a:xfrm>
              <a:off x="1898" y="947"/>
              <a:ext cx="12" cy="25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1" name="Rectangle 36"/>
            <p:cNvSpPr>
              <a:spLocks noChangeArrowheads="1"/>
            </p:cNvSpPr>
            <p:nvPr/>
          </p:nvSpPr>
          <p:spPr bwMode="auto">
            <a:xfrm>
              <a:off x="1898" y="947"/>
              <a:ext cx="740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2" name="Rectangle 37"/>
            <p:cNvSpPr>
              <a:spLocks noChangeArrowheads="1"/>
            </p:cNvSpPr>
            <p:nvPr/>
          </p:nvSpPr>
          <p:spPr bwMode="auto">
            <a:xfrm>
              <a:off x="2662" y="88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Pi</a:t>
              </a:r>
              <a:endParaRPr lang="en-US" altLang="en-US"/>
            </a:p>
          </p:txBody>
        </p:sp>
        <p:sp>
          <p:nvSpPr>
            <p:cNvPr id="36913" name="Line 38"/>
            <p:cNvSpPr>
              <a:spLocks noChangeShapeType="1"/>
            </p:cNvSpPr>
            <p:nvPr/>
          </p:nvSpPr>
          <p:spPr bwMode="auto">
            <a:xfrm>
              <a:off x="1898" y="130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Rectangle 39"/>
            <p:cNvSpPr>
              <a:spLocks noChangeArrowheads="1"/>
            </p:cNvSpPr>
            <p:nvPr/>
          </p:nvSpPr>
          <p:spPr bwMode="auto">
            <a:xfrm>
              <a:off x="988" y="1306"/>
              <a:ext cx="922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5" name="Rectangle 40"/>
            <p:cNvSpPr>
              <a:spLocks noChangeArrowheads="1"/>
            </p:cNvSpPr>
            <p:nvPr/>
          </p:nvSpPr>
          <p:spPr bwMode="auto">
            <a:xfrm>
              <a:off x="842" y="123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36916" name="Line 41"/>
            <p:cNvSpPr>
              <a:spLocks noChangeShapeType="1"/>
            </p:cNvSpPr>
            <p:nvPr/>
          </p:nvSpPr>
          <p:spPr bwMode="auto">
            <a:xfrm>
              <a:off x="2505" y="124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Rectangle 42"/>
            <p:cNvSpPr>
              <a:spLocks noChangeArrowheads="1"/>
            </p:cNvSpPr>
            <p:nvPr/>
          </p:nvSpPr>
          <p:spPr bwMode="auto">
            <a:xfrm>
              <a:off x="2662" y="1186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Si</a:t>
              </a:r>
              <a:endParaRPr lang="en-US" altLang="en-US"/>
            </a:p>
          </p:txBody>
        </p:sp>
        <p:sp>
          <p:nvSpPr>
            <p:cNvPr id="36918" name="Line 43"/>
            <p:cNvSpPr>
              <a:spLocks noChangeShapeType="1"/>
            </p:cNvSpPr>
            <p:nvPr/>
          </p:nvSpPr>
          <p:spPr bwMode="auto">
            <a:xfrm>
              <a:off x="1170" y="100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Rectangle 44"/>
            <p:cNvSpPr>
              <a:spLocks noChangeArrowheads="1"/>
            </p:cNvSpPr>
            <p:nvPr/>
          </p:nvSpPr>
          <p:spPr bwMode="auto">
            <a:xfrm>
              <a:off x="1158" y="99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0" name="Line 45"/>
            <p:cNvSpPr>
              <a:spLocks noChangeShapeType="1"/>
            </p:cNvSpPr>
            <p:nvPr/>
          </p:nvSpPr>
          <p:spPr bwMode="auto">
            <a:xfrm>
              <a:off x="1291" y="154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Rectangle 46"/>
            <p:cNvSpPr>
              <a:spLocks noChangeArrowheads="1"/>
            </p:cNvSpPr>
            <p:nvPr/>
          </p:nvSpPr>
          <p:spPr bwMode="auto">
            <a:xfrm>
              <a:off x="1170" y="1545"/>
              <a:ext cx="133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2" name="Rectangle 47"/>
            <p:cNvSpPr>
              <a:spLocks noChangeArrowheads="1"/>
            </p:cNvSpPr>
            <p:nvPr/>
          </p:nvSpPr>
          <p:spPr bwMode="auto">
            <a:xfrm>
              <a:off x="1170" y="1007"/>
              <a:ext cx="12" cy="55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3" name="Rectangle 48"/>
            <p:cNvSpPr>
              <a:spLocks noChangeArrowheads="1"/>
            </p:cNvSpPr>
            <p:nvPr/>
          </p:nvSpPr>
          <p:spPr bwMode="auto">
            <a:xfrm>
              <a:off x="988" y="1007"/>
              <a:ext cx="194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4" name="Rectangle 49"/>
            <p:cNvSpPr>
              <a:spLocks noChangeArrowheads="1"/>
            </p:cNvSpPr>
            <p:nvPr/>
          </p:nvSpPr>
          <p:spPr bwMode="auto">
            <a:xfrm>
              <a:off x="842" y="94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Bi</a:t>
              </a:r>
              <a:endParaRPr lang="en-US" altLang="en-US"/>
            </a:p>
          </p:txBody>
        </p:sp>
        <p:sp>
          <p:nvSpPr>
            <p:cNvPr id="36925" name="Line 50"/>
            <p:cNvSpPr>
              <a:spLocks noChangeShapeType="1"/>
            </p:cNvSpPr>
            <p:nvPr/>
          </p:nvSpPr>
          <p:spPr bwMode="auto">
            <a:xfrm>
              <a:off x="1170" y="888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Line 51"/>
            <p:cNvSpPr>
              <a:spLocks noChangeShapeType="1"/>
            </p:cNvSpPr>
            <p:nvPr/>
          </p:nvSpPr>
          <p:spPr bwMode="auto">
            <a:xfrm>
              <a:off x="1291" y="1664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Rectangle 52"/>
            <p:cNvSpPr>
              <a:spLocks noChangeArrowheads="1"/>
            </p:cNvSpPr>
            <p:nvPr/>
          </p:nvSpPr>
          <p:spPr bwMode="auto">
            <a:xfrm>
              <a:off x="988" y="888"/>
              <a:ext cx="73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8" name="Rectangle 53"/>
            <p:cNvSpPr>
              <a:spLocks noChangeArrowheads="1"/>
            </p:cNvSpPr>
            <p:nvPr/>
          </p:nvSpPr>
          <p:spPr bwMode="auto">
            <a:xfrm>
              <a:off x="1037" y="876"/>
              <a:ext cx="36" cy="3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9" name="Rectangle 54"/>
            <p:cNvSpPr>
              <a:spLocks noChangeArrowheads="1"/>
            </p:cNvSpPr>
            <p:nvPr/>
          </p:nvSpPr>
          <p:spPr bwMode="auto">
            <a:xfrm>
              <a:off x="1049" y="888"/>
              <a:ext cx="133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0" name="Rectangle 55"/>
            <p:cNvSpPr>
              <a:spLocks noChangeArrowheads="1"/>
            </p:cNvSpPr>
            <p:nvPr/>
          </p:nvSpPr>
          <p:spPr bwMode="auto">
            <a:xfrm>
              <a:off x="1049" y="1664"/>
              <a:ext cx="254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1" name="Rectangle 56"/>
            <p:cNvSpPr>
              <a:spLocks noChangeArrowheads="1"/>
            </p:cNvSpPr>
            <p:nvPr/>
          </p:nvSpPr>
          <p:spPr bwMode="auto">
            <a:xfrm>
              <a:off x="1049" y="888"/>
              <a:ext cx="12" cy="78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2" name="Rectangle 57"/>
            <p:cNvSpPr>
              <a:spLocks noChangeArrowheads="1"/>
            </p:cNvSpPr>
            <p:nvPr/>
          </p:nvSpPr>
          <p:spPr bwMode="auto">
            <a:xfrm>
              <a:off x="842" y="804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Ai</a:t>
              </a:r>
              <a:endParaRPr lang="en-US" altLang="en-US"/>
            </a:p>
          </p:txBody>
        </p:sp>
        <p:sp>
          <p:nvSpPr>
            <p:cNvPr id="36933" name="Line 58"/>
            <p:cNvSpPr>
              <a:spLocks noChangeShapeType="1"/>
            </p:cNvSpPr>
            <p:nvPr/>
          </p:nvSpPr>
          <p:spPr bwMode="auto">
            <a:xfrm>
              <a:off x="1837" y="160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Rectangle 59"/>
            <p:cNvSpPr>
              <a:spLocks noChangeArrowheads="1"/>
            </p:cNvSpPr>
            <p:nvPr/>
          </p:nvSpPr>
          <p:spPr bwMode="auto">
            <a:xfrm>
              <a:off x="1959" y="1605"/>
              <a:ext cx="679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5" name="Rectangle 60"/>
            <p:cNvSpPr>
              <a:spLocks noChangeArrowheads="1"/>
            </p:cNvSpPr>
            <p:nvPr/>
          </p:nvSpPr>
          <p:spPr bwMode="auto">
            <a:xfrm>
              <a:off x="2662" y="1545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Gi</a:t>
              </a:r>
              <a:endParaRPr lang="en-US" altLang="en-US"/>
            </a:p>
          </p:txBody>
        </p:sp>
      </p:grpSp>
      <p:sp>
        <p:nvSpPr>
          <p:cNvPr id="237" name="Rectangle 301"/>
          <p:cNvSpPr>
            <a:spLocks noChangeArrowheads="1"/>
          </p:cNvSpPr>
          <p:nvPr/>
        </p:nvSpPr>
        <p:spPr bwMode="auto">
          <a:xfrm>
            <a:off x="4102100" y="1928813"/>
            <a:ext cx="4365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@0</a:t>
            </a:r>
          </a:p>
        </p:txBody>
      </p:sp>
      <p:sp>
        <p:nvSpPr>
          <p:cNvPr id="238" name="Rectangle 302"/>
          <p:cNvSpPr>
            <a:spLocks noChangeArrowheads="1"/>
          </p:cNvSpPr>
          <p:nvPr/>
        </p:nvSpPr>
        <p:spPr bwMode="auto">
          <a:xfrm>
            <a:off x="4102100" y="2146300"/>
            <a:ext cx="4365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@0</a:t>
            </a:r>
          </a:p>
        </p:txBody>
      </p:sp>
      <p:sp>
        <p:nvSpPr>
          <p:cNvPr id="239" name="Rectangle 303"/>
          <p:cNvSpPr>
            <a:spLocks noChangeArrowheads="1"/>
          </p:cNvSpPr>
          <p:nvPr/>
        </p:nvSpPr>
        <p:spPr bwMode="auto">
          <a:xfrm>
            <a:off x="4175125" y="2646363"/>
            <a:ext cx="4397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@0</a:t>
            </a:r>
          </a:p>
        </p:txBody>
      </p:sp>
      <p:sp>
        <p:nvSpPr>
          <p:cNvPr id="240" name="Rectangle 304"/>
          <p:cNvSpPr>
            <a:spLocks noChangeArrowheads="1"/>
          </p:cNvSpPr>
          <p:nvPr/>
        </p:nvSpPr>
        <p:spPr bwMode="auto">
          <a:xfrm>
            <a:off x="7697788" y="2071688"/>
            <a:ext cx="4365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@1</a:t>
            </a:r>
          </a:p>
        </p:txBody>
      </p:sp>
      <p:sp>
        <p:nvSpPr>
          <p:cNvPr id="241" name="Rectangle 305"/>
          <p:cNvSpPr>
            <a:spLocks noChangeArrowheads="1"/>
          </p:cNvSpPr>
          <p:nvPr/>
        </p:nvSpPr>
        <p:spPr bwMode="auto">
          <a:xfrm>
            <a:off x="7697788" y="2503488"/>
            <a:ext cx="588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@t+1</a:t>
            </a:r>
          </a:p>
        </p:txBody>
      </p:sp>
      <p:sp>
        <p:nvSpPr>
          <p:cNvPr id="242" name="Rectangle 306"/>
          <p:cNvSpPr>
            <a:spLocks noChangeArrowheads="1"/>
          </p:cNvSpPr>
          <p:nvPr/>
        </p:nvSpPr>
        <p:spPr bwMode="auto">
          <a:xfrm>
            <a:off x="7770813" y="3081338"/>
            <a:ext cx="4365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5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57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2" grpId="0"/>
      <p:bldP spid="1656903" grpId="0"/>
      <p:bldP spid="237" grpId="0"/>
      <p:bldP spid="238" grpId="0"/>
      <p:bldP spid="239" grpId="0"/>
      <p:bldP spid="240" grpId="0"/>
      <p:bldP spid="241" grpId="0"/>
      <p:bldP spid="2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D6558A1-18CF-471A-8E30-19C7967AB05A}" type="slidenum">
              <a:rPr lang="en-US">
                <a:latin typeface="+mn-lt"/>
              </a:rPr>
              <a:pPr defTabSz="820738">
                <a:defRPr/>
              </a:pPr>
              <a:t>35</a:t>
            </a:fld>
            <a:endParaRPr lang="en-US"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Cascaded CLA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68863"/>
            <a:ext cx="7772400" cy="998537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651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492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331913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6" name="Freeform 7"/>
          <p:cNvSpPr>
            <a:spLocks/>
          </p:cNvSpPr>
          <p:nvPr/>
        </p:nvSpPr>
        <p:spPr bwMode="auto">
          <a:xfrm>
            <a:off x="5148263" y="1628775"/>
            <a:ext cx="647700" cy="1008063"/>
          </a:xfrm>
          <a:custGeom>
            <a:avLst/>
            <a:gdLst>
              <a:gd name="T0" fmla="*/ 2147483647 w 408"/>
              <a:gd name="T1" fmla="*/ 2147483647 h 635"/>
              <a:gd name="T2" fmla="*/ 2147483647 w 408"/>
              <a:gd name="T3" fmla="*/ 2147483647 h 635"/>
              <a:gd name="T4" fmla="*/ 2147483647 w 408"/>
              <a:gd name="T5" fmla="*/ 2147483647 h 635"/>
              <a:gd name="T6" fmla="*/ 2147483647 w 408"/>
              <a:gd name="T7" fmla="*/ 0 h 635"/>
              <a:gd name="T8" fmla="*/ 0 w 408"/>
              <a:gd name="T9" fmla="*/ 0 h 635"/>
              <a:gd name="T10" fmla="*/ 0 w 408"/>
              <a:gd name="T11" fmla="*/ 2147483647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Freeform 8"/>
          <p:cNvSpPr>
            <a:spLocks/>
          </p:cNvSpPr>
          <p:nvPr/>
        </p:nvSpPr>
        <p:spPr bwMode="auto">
          <a:xfrm>
            <a:off x="2987675" y="1628775"/>
            <a:ext cx="647700" cy="1008063"/>
          </a:xfrm>
          <a:custGeom>
            <a:avLst/>
            <a:gdLst>
              <a:gd name="T0" fmla="*/ 2147483647 w 408"/>
              <a:gd name="T1" fmla="*/ 2147483647 h 635"/>
              <a:gd name="T2" fmla="*/ 2147483647 w 408"/>
              <a:gd name="T3" fmla="*/ 2147483647 h 635"/>
              <a:gd name="T4" fmla="*/ 2147483647 w 408"/>
              <a:gd name="T5" fmla="*/ 2147483647 h 635"/>
              <a:gd name="T6" fmla="*/ 2147483647 w 408"/>
              <a:gd name="T7" fmla="*/ 0 h 635"/>
              <a:gd name="T8" fmla="*/ 0 w 408"/>
              <a:gd name="T9" fmla="*/ 0 h 635"/>
              <a:gd name="T10" fmla="*/ 0 w 408"/>
              <a:gd name="T11" fmla="*/ 2147483647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73088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71643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68770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67325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63722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62277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59404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57959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50768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49323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46450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45005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41402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>
            <a:off x="39957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37084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4"/>
          <p:cNvSpPr>
            <a:spLocks noChangeShapeType="1"/>
          </p:cNvSpPr>
          <p:nvPr/>
        </p:nvSpPr>
        <p:spPr bwMode="auto">
          <a:xfrm>
            <a:off x="35639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29162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>
            <a:off x="27717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>
            <a:off x="24844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>
            <a:off x="23399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>
            <a:off x="19796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18351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>
            <a:off x="15478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14033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>
            <a:off x="73802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>
            <a:off x="69484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5"/>
          <p:cNvSpPr>
            <a:spLocks noChangeShapeType="1"/>
          </p:cNvSpPr>
          <p:nvPr/>
        </p:nvSpPr>
        <p:spPr bwMode="auto">
          <a:xfrm>
            <a:off x="64436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6"/>
          <p:cNvSpPr>
            <a:spLocks noChangeShapeType="1"/>
          </p:cNvSpPr>
          <p:nvPr/>
        </p:nvSpPr>
        <p:spPr bwMode="auto">
          <a:xfrm>
            <a:off x="60118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Line 37"/>
          <p:cNvSpPr>
            <a:spLocks noChangeShapeType="1"/>
          </p:cNvSpPr>
          <p:nvPr/>
        </p:nvSpPr>
        <p:spPr bwMode="auto">
          <a:xfrm>
            <a:off x="51482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Line 38"/>
          <p:cNvSpPr>
            <a:spLocks noChangeShapeType="1"/>
          </p:cNvSpPr>
          <p:nvPr/>
        </p:nvSpPr>
        <p:spPr bwMode="auto">
          <a:xfrm>
            <a:off x="47164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Line 39"/>
          <p:cNvSpPr>
            <a:spLocks noChangeShapeType="1"/>
          </p:cNvSpPr>
          <p:nvPr/>
        </p:nvSpPr>
        <p:spPr bwMode="auto">
          <a:xfrm>
            <a:off x="42116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Line 40"/>
          <p:cNvSpPr>
            <a:spLocks noChangeShapeType="1"/>
          </p:cNvSpPr>
          <p:nvPr/>
        </p:nvSpPr>
        <p:spPr bwMode="auto">
          <a:xfrm>
            <a:off x="37798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Line 41"/>
          <p:cNvSpPr>
            <a:spLocks noChangeShapeType="1"/>
          </p:cNvSpPr>
          <p:nvPr/>
        </p:nvSpPr>
        <p:spPr bwMode="auto">
          <a:xfrm>
            <a:off x="29162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Line 42"/>
          <p:cNvSpPr>
            <a:spLocks noChangeShapeType="1"/>
          </p:cNvSpPr>
          <p:nvPr/>
        </p:nvSpPr>
        <p:spPr bwMode="auto">
          <a:xfrm>
            <a:off x="24844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43"/>
          <p:cNvSpPr>
            <a:spLocks noChangeShapeType="1"/>
          </p:cNvSpPr>
          <p:nvPr/>
        </p:nvSpPr>
        <p:spPr bwMode="auto">
          <a:xfrm>
            <a:off x="19796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Line 44"/>
          <p:cNvSpPr>
            <a:spLocks noChangeShapeType="1"/>
          </p:cNvSpPr>
          <p:nvPr/>
        </p:nvSpPr>
        <p:spPr bwMode="auto">
          <a:xfrm>
            <a:off x="15478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Text Box 45"/>
          <p:cNvSpPr txBox="1">
            <a:spLocks noChangeArrowheads="1"/>
          </p:cNvSpPr>
          <p:nvPr/>
        </p:nvSpPr>
        <p:spPr bwMode="auto">
          <a:xfrm>
            <a:off x="6084888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/>
              <a:t>CLA</a:t>
            </a:r>
          </a:p>
        </p:txBody>
      </p:sp>
      <p:sp>
        <p:nvSpPr>
          <p:cNvPr id="37935" name="Text Box 46"/>
          <p:cNvSpPr txBox="1">
            <a:spLocks noChangeArrowheads="1"/>
          </p:cNvSpPr>
          <p:nvPr/>
        </p:nvSpPr>
        <p:spPr bwMode="auto">
          <a:xfrm>
            <a:off x="3851275" y="1989138"/>
            <a:ext cx="12239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/>
              <a:t>CLA</a:t>
            </a:r>
          </a:p>
        </p:txBody>
      </p:sp>
      <p:sp>
        <p:nvSpPr>
          <p:cNvPr id="37936" name="Text Box 47"/>
          <p:cNvSpPr txBox="1">
            <a:spLocks noChangeArrowheads="1"/>
          </p:cNvSpPr>
          <p:nvPr/>
        </p:nvSpPr>
        <p:spPr bwMode="auto">
          <a:xfrm>
            <a:off x="1763713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/>
              <a:t>CLA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E9DDC63-B41C-4F73-9C3E-49677F52D408}" type="slidenum">
              <a:rPr lang="en-US">
                <a:latin typeface="+mn-lt"/>
              </a:rPr>
              <a:pPr defTabSz="820738">
                <a:defRPr/>
              </a:pPr>
              <a:t>36</a:t>
            </a:fld>
            <a:endParaRPr lang="en-US">
              <a:latin typeface="+mn-lt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4-Bit Adder/Subtractor (with MUX)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041400" y="1412875"/>
            <a:ext cx="4968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A - B = A + (-B) = A + B’ + 1 (2’s complement)</a:t>
            </a:r>
          </a:p>
        </p:txBody>
      </p:sp>
      <p:pic>
        <p:nvPicPr>
          <p:cNvPr id="167117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2111375"/>
            <a:ext cx="823277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37FC65-9D19-4CB3-BD87-2FFB78463F14}" type="slidenum">
              <a:rPr lang="en-US">
                <a:latin typeface="+mn-lt"/>
              </a:rPr>
              <a:pPr defTabSz="820738">
                <a:defRPr/>
              </a:pPr>
              <a:t>37</a:t>
            </a:fld>
            <a:endParaRPr lang="en-US">
              <a:latin typeface="+mn-lt"/>
            </a:endParaRPr>
          </a:p>
        </p:txBody>
      </p:sp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en-US" sz="3200" smtClean="0"/>
              <a:t>4-Bit Binary Adder/Subtractor (with XOR)</a:t>
            </a:r>
          </a:p>
        </p:txBody>
      </p:sp>
      <p:pic>
        <p:nvPicPr>
          <p:cNvPr id="399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984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S=0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3238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019800" y="360045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356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800" b="0">
                <a:latin typeface="Comic Sans MS" pitchFamily="66" charset="0"/>
              </a:rPr>
              <a:t>S=0 selects addition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4572000" y="3581400"/>
            <a:ext cx="3968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31242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16764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35688FD-0969-44ED-9A67-8B8D82A4DDE6}" type="slidenum">
              <a:rPr lang="en-US">
                <a:latin typeface="+mn-lt"/>
              </a:rPr>
              <a:pPr defTabSz="820738">
                <a:defRPr/>
              </a:pPr>
              <a:t>38</a:t>
            </a:fld>
            <a:endParaRPr lang="en-US">
              <a:latin typeface="+mn-lt"/>
            </a:endParaRPr>
          </a:p>
        </p:txBody>
      </p:sp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en-US" sz="3200" smtClean="0"/>
              <a:t>4-bit Binary Adder/Subtractor (cont.)</a:t>
            </a:r>
          </a:p>
        </p:txBody>
      </p:sp>
      <p:pic>
        <p:nvPicPr>
          <p:cNvPr id="4096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61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S=1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2873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5937250" y="360045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0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40830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800" b="0">
                <a:latin typeface="Comic Sans MS" pitchFamily="66" charset="0"/>
              </a:rPr>
              <a:t>S=1 selects subtraction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4495800" y="3581400"/>
            <a:ext cx="4381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1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29718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2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15240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3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47AF1E4-30B6-4AC6-8D30-CBED5785A1DF}" type="slidenum">
              <a:rPr lang="en-US">
                <a:latin typeface="+mn-lt"/>
              </a:rPr>
              <a:pPr defTabSz="820738">
                <a:defRPr/>
              </a:pPr>
              <a:t>39</a:t>
            </a:fld>
            <a:endParaRPr lang="en-US">
              <a:latin typeface="+mn-lt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z="3600" smtClean="0"/>
              <a:t>Overflow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800" smtClean="0"/>
              <a:t>Overflow can occur ONLY when both numbers have the same sign. 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800" smtClean="0"/>
              <a:t>Unsigned numbers:</a:t>
            </a:r>
          </a:p>
          <a:p>
            <a:pPr marL="1250950" lvl="2" indent="-285750" eaLnBrk="1" hangingPunct="1">
              <a:lnSpc>
                <a:spcPct val="90000"/>
              </a:lnSpc>
            </a:pPr>
            <a:r>
              <a:rPr lang="en-US" altLang="en-US" sz="2400" smtClean="0"/>
              <a:t>This condition can be detected when the carry out (C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) is 1.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800" smtClean="0"/>
              <a:t>Signed numbers:</a:t>
            </a:r>
          </a:p>
          <a:p>
            <a:pPr marL="1250950" lvl="2" indent="-285750" eaLnBrk="1" hangingPunct="1">
              <a:lnSpc>
                <a:spcPct val="90000"/>
              </a:lnSpc>
            </a:pPr>
            <a:r>
              <a:rPr lang="en-US" altLang="en-US" sz="2400" smtClean="0"/>
              <a:t>This condition can be detected when the carry out (C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) is </a:t>
            </a:r>
            <a:r>
              <a:rPr lang="en-US" altLang="en-US" sz="2400" u="sng" smtClean="0"/>
              <a:t>different</a:t>
            </a:r>
            <a:r>
              <a:rPr lang="en-US" altLang="en-US" sz="2400" smtClean="0"/>
              <a:t> than the carry at the previous position (C</a:t>
            </a:r>
            <a:r>
              <a:rPr lang="en-US" altLang="en-US" sz="2400" baseline="-25000" smtClean="0"/>
              <a:t>n-1</a:t>
            </a:r>
            <a:r>
              <a:rPr lang="en-US" altLang="en-US" sz="240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DEC7A4B-E07A-412B-86FC-75879910A382}" type="slidenum">
              <a:rPr lang="en-US">
                <a:latin typeface="+mn-lt"/>
              </a:rPr>
              <a:pPr defTabSz="820738">
                <a:defRPr/>
              </a:pPr>
              <a:t>4</a:t>
            </a:fld>
            <a:endParaRPr lang="en-US">
              <a:latin typeface="+mn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Equality Comparator</a:t>
            </a:r>
          </a:p>
        </p:txBody>
      </p:sp>
      <p:sp>
        <p:nvSpPr>
          <p:cNvPr id="6148" name="Arc 3"/>
          <p:cNvSpPr>
            <a:spLocks/>
          </p:cNvSpPr>
          <p:nvPr/>
        </p:nvSpPr>
        <p:spPr bwMode="auto">
          <a:xfrm>
            <a:off x="2219325" y="2438400"/>
            <a:ext cx="1057275" cy="908050"/>
          </a:xfrm>
          <a:custGeom>
            <a:avLst/>
            <a:gdLst>
              <a:gd name="T0" fmla="*/ 0 w 20330"/>
              <a:gd name="T1" fmla="*/ 0 h 21600"/>
              <a:gd name="T2" fmla="*/ 2147483647 w 20330"/>
              <a:gd name="T3" fmla="*/ 2147483647 h 21600"/>
              <a:gd name="T4" fmla="*/ 0 w 20330"/>
              <a:gd name="T5" fmla="*/ 2147483647 h 21600"/>
              <a:gd name="T6" fmla="*/ 0 60000 65536"/>
              <a:gd name="T7" fmla="*/ 0 60000 65536"/>
              <a:gd name="T8" fmla="*/ 0 60000 65536"/>
              <a:gd name="T9" fmla="*/ 0 w 20330"/>
              <a:gd name="T10" fmla="*/ 0 h 21600"/>
              <a:gd name="T11" fmla="*/ 20330 w 20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rc 4"/>
          <p:cNvSpPr>
            <a:spLocks/>
          </p:cNvSpPr>
          <p:nvPr/>
        </p:nvSpPr>
        <p:spPr bwMode="auto">
          <a:xfrm flipV="1">
            <a:off x="2219325" y="2735263"/>
            <a:ext cx="1057275" cy="908050"/>
          </a:xfrm>
          <a:custGeom>
            <a:avLst/>
            <a:gdLst>
              <a:gd name="T0" fmla="*/ 0 w 20330"/>
              <a:gd name="T1" fmla="*/ 0 h 21600"/>
              <a:gd name="T2" fmla="*/ 2147483647 w 20330"/>
              <a:gd name="T3" fmla="*/ 2147483647 h 21600"/>
              <a:gd name="T4" fmla="*/ 0 w 20330"/>
              <a:gd name="T5" fmla="*/ 2147483647 h 21600"/>
              <a:gd name="T6" fmla="*/ 0 60000 65536"/>
              <a:gd name="T7" fmla="*/ 0 60000 65536"/>
              <a:gd name="T8" fmla="*/ 0 60000 65536"/>
              <a:gd name="T9" fmla="*/ 0 w 20330"/>
              <a:gd name="T10" fmla="*/ 0 h 21600"/>
              <a:gd name="T11" fmla="*/ 20330 w 20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rc 5"/>
          <p:cNvSpPr>
            <a:spLocks/>
          </p:cNvSpPr>
          <p:nvPr/>
        </p:nvSpPr>
        <p:spPr bwMode="auto">
          <a:xfrm rot="2334890">
            <a:off x="1676400" y="2484438"/>
            <a:ext cx="914400" cy="941387"/>
          </a:xfrm>
          <a:custGeom>
            <a:avLst/>
            <a:gdLst>
              <a:gd name="T0" fmla="*/ 2147483647 w 21600"/>
              <a:gd name="T1" fmla="*/ 0 h 22194"/>
              <a:gd name="T2" fmla="*/ 2147483647 w 21600"/>
              <a:gd name="T3" fmla="*/ 2147483647 h 22194"/>
              <a:gd name="T4" fmla="*/ 0 w 21600"/>
              <a:gd name="T5" fmla="*/ 2147483647 h 22194"/>
              <a:gd name="T6" fmla="*/ 0 60000 65536"/>
              <a:gd name="T7" fmla="*/ 0 60000 65536"/>
              <a:gd name="T8" fmla="*/ 0 60000 65536"/>
              <a:gd name="T9" fmla="*/ 0 w 21600"/>
              <a:gd name="T10" fmla="*/ 0 h 22194"/>
              <a:gd name="T11" fmla="*/ 21600 w 21600"/>
              <a:gd name="T12" fmla="*/ 22194 h 22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1990725" y="27352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1990725" y="3344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>
            <a:off x="3429000" y="30400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422525" y="18954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XNOR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614488" y="25146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X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614488" y="31242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Y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3886200" y="2819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Z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1736725" y="3952875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Z = X XNOR Y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5241925" y="2124075"/>
            <a:ext cx="14620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X  Y  Z</a:t>
            </a:r>
          </a:p>
          <a:p>
            <a:r>
              <a:rPr lang="en-US" altLang="en-US" sz="2400">
                <a:latin typeface="Courier New" pitchFamily="49" charset="0"/>
              </a:rPr>
              <a:t>0  0  1</a:t>
            </a:r>
          </a:p>
          <a:p>
            <a:r>
              <a:rPr lang="en-US" altLang="en-US" sz="2400">
                <a:latin typeface="Courier New" pitchFamily="49" charset="0"/>
              </a:rPr>
              <a:t>0  1  0</a:t>
            </a:r>
          </a:p>
          <a:p>
            <a:r>
              <a:rPr lang="en-US" altLang="en-US" sz="2400">
                <a:latin typeface="Courier New" pitchFamily="49" charset="0"/>
              </a:rPr>
              <a:t>1  0  0</a:t>
            </a:r>
          </a:p>
          <a:p>
            <a:r>
              <a:rPr lang="en-US" altLang="en-US" sz="2400">
                <a:latin typeface="Courier New" pitchFamily="49" charset="0"/>
              </a:rPr>
              <a:t>1  1  1</a:t>
            </a:r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>
            <a:off x="51054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61722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17"/>
          <p:cNvSpPr>
            <a:spLocks noChangeArrowheads="1"/>
          </p:cNvSpPr>
          <p:nvPr/>
        </p:nvSpPr>
        <p:spPr bwMode="auto">
          <a:xfrm>
            <a:off x="3276600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3" name="Arc 18"/>
          <p:cNvSpPr>
            <a:spLocks/>
          </p:cNvSpPr>
          <p:nvPr/>
        </p:nvSpPr>
        <p:spPr bwMode="auto">
          <a:xfrm rot="2334890">
            <a:off x="1524000" y="2487613"/>
            <a:ext cx="914400" cy="941387"/>
          </a:xfrm>
          <a:custGeom>
            <a:avLst/>
            <a:gdLst>
              <a:gd name="T0" fmla="*/ 2147483647 w 21600"/>
              <a:gd name="T1" fmla="*/ 0 h 22194"/>
              <a:gd name="T2" fmla="*/ 2147483647 w 21600"/>
              <a:gd name="T3" fmla="*/ 2147483647 h 22194"/>
              <a:gd name="T4" fmla="*/ 0 w 21600"/>
              <a:gd name="T5" fmla="*/ 2147483647 h 22194"/>
              <a:gd name="T6" fmla="*/ 0 60000 65536"/>
              <a:gd name="T7" fmla="*/ 0 60000 65536"/>
              <a:gd name="T8" fmla="*/ 0 60000 65536"/>
              <a:gd name="T9" fmla="*/ 0 w 21600"/>
              <a:gd name="T10" fmla="*/ 0 h 22194"/>
              <a:gd name="T11" fmla="*/ 21600 w 21600"/>
              <a:gd name="T12" fmla="*/ 22194 h 22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AD101CB-B9CE-4DDA-9FF3-E688354D2021}" type="slidenum">
              <a:rPr lang="en-US">
                <a:latin typeface="+mn-lt"/>
              </a:rPr>
              <a:pPr defTabSz="820738">
                <a:defRPr/>
              </a:pPr>
              <a:t>40</a:t>
            </a:fld>
            <a:endParaRPr lang="en-US">
              <a:latin typeface="+mn-lt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828800" y="3490913"/>
            <a:ext cx="5410200" cy="1752600"/>
          </a:xfrm>
          <a:prstGeom prst="rect">
            <a:avLst/>
          </a:prstGeom>
          <a:solidFill>
            <a:srgbClr val="66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>
          <a:xfrm>
            <a:off x="692150" y="333375"/>
            <a:ext cx="7773988" cy="949325"/>
          </a:xfrm>
        </p:spPr>
        <p:txBody>
          <a:bodyPr/>
          <a:lstStyle/>
          <a:p>
            <a:pPr defTabSz="914400" eaLnBrk="1" hangingPunct="1"/>
            <a:r>
              <a:rPr lang="en-US" altLang="en-US" sz="3600" smtClean="0"/>
              <a:t>Overflow Detection in </a:t>
            </a:r>
            <a:br>
              <a:rPr lang="en-US" altLang="en-US" sz="3600" smtClean="0"/>
            </a:br>
            <a:r>
              <a:rPr lang="en-US" altLang="en-US" sz="3600" smtClean="0"/>
              <a:t>Signed 2’s Complement 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marL="742950" lvl="1" indent="-285750" eaLnBrk="1" hangingPunct="1"/>
            <a:r>
              <a:rPr lang="en-US" altLang="en-US" sz="2800" smtClean="0"/>
              <a:t>Overflow condition is detected by comparing the carry values into and out of the sign bit (</a:t>
            </a:r>
            <a:r>
              <a:rPr lang="en-US" altLang="en-US" smtClean="0"/>
              <a:t>C</a:t>
            </a:r>
            <a:r>
              <a:rPr lang="en-US" altLang="en-US" baseline="-25000" smtClean="0"/>
              <a:t>n </a:t>
            </a:r>
            <a:r>
              <a:rPr lang="en-US" altLang="en-US" smtClean="0"/>
              <a:t>and C</a:t>
            </a:r>
            <a:r>
              <a:rPr lang="en-US" altLang="en-US" baseline="-25000" smtClean="0"/>
              <a:t>n-1</a:t>
            </a:r>
            <a:r>
              <a:rPr lang="en-US" altLang="en-US" sz="2800" smtClean="0"/>
              <a:t>).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191000" y="4329113"/>
            <a:ext cx="2819400" cy="627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4191000" y="4419600"/>
            <a:ext cx="2895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latin typeface="Comic Sans MS" pitchFamily="66" charset="0"/>
              </a:rPr>
              <a:t>n-bit Adder/Subtractor</a:t>
            </a:r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 rot="10800000" flipH="1">
            <a:off x="2546350" y="3629025"/>
            <a:ext cx="654050" cy="623888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Freeform 8"/>
          <p:cNvSpPr>
            <a:spLocks/>
          </p:cNvSpPr>
          <p:nvPr/>
        </p:nvSpPr>
        <p:spPr bwMode="auto">
          <a:xfrm>
            <a:off x="3200400" y="3643313"/>
            <a:ext cx="76200" cy="609600"/>
          </a:xfrm>
          <a:custGeom>
            <a:avLst/>
            <a:gdLst>
              <a:gd name="T0" fmla="*/ 2147483647 w 48"/>
              <a:gd name="T1" fmla="*/ 0 h 384"/>
              <a:gd name="T2" fmla="*/ 0 w 48"/>
              <a:gd name="T3" fmla="*/ 2147483647 h 384"/>
              <a:gd name="T4" fmla="*/ 2147483647 w 48"/>
              <a:gd name="T5" fmla="*/ 2147483647 h 384"/>
              <a:gd name="T6" fmla="*/ 0 60000 65536"/>
              <a:gd name="T7" fmla="*/ 0 60000 65536"/>
              <a:gd name="T8" fmla="*/ 0 60000 65536"/>
              <a:gd name="T9" fmla="*/ 0 w 48"/>
              <a:gd name="T10" fmla="*/ 0 h 384"/>
              <a:gd name="T11" fmla="*/ 48 w 4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84">
                <a:moveTo>
                  <a:pt x="48" y="0"/>
                </a:moveTo>
                <a:cubicBezTo>
                  <a:pt x="24" y="64"/>
                  <a:pt x="0" y="128"/>
                  <a:pt x="0" y="192"/>
                </a:cubicBezTo>
                <a:cubicBezTo>
                  <a:pt x="0" y="256"/>
                  <a:pt x="24" y="320"/>
                  <a:pt x="48" y="38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 flipH="1">
            <a:off x="3200400" y="3795713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H="1">
            <a:off x="2133600" y="4557713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H="1" flipV="1">
            <a:off x="4419600" y="3795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H="1" flipV="1">
            <a:off x="3581400" y="410051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 flipH="1" flipV="1">
            <a:off x="3200400" y="41005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 flipH="1" flipV="1">
            <a:off x="2133600" y="39481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Oval 15"/>
          <p:cNvSpPr>
            <a:spLocks noChangeArrowheads="1"/>
          </p:cNvSpPr>
          <p:nvPr/>
        </p:nvSpPr>
        <p:spPr bwMode="auto">
          <a:xfrm>
            <a:off x="3505200" y="44815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1870075" y="371951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V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1860550" y="4329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C</a:t>
            </a:r>
          </a:p>
        </p:txBody>
      </p:sp>
      <p:sp>
        <p:nvSpPr>
          <p:cNvPr id="43027" name="Text Box 18"/>
          <p:cNvSpPr txBox="1">
            <a:spLocks noChangeArrowheads="1"/>
          </p:cNvSpPr>
          <p:nvPr/>
        </p:nvSpPr>
        <p:spPr bwMode="auto">
          <a:xfrm>
            <a:off x="3733800" y="4176713"/>
            <a:ext cx="4222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C</a:t>
            </a:r>
            <a:r>
              <a:rPr lang="en-US" altLang="en-US" sz="2000" b="0" baseline="-25000">
                <a:latin typeface="Comic Sans MS" pitchFamily="66" charset="0"/>
              </a:rPr>
              <a:t>n</a:t>
            </a:r>
          </a:p>
        </p:txBody>
      </p:sp>
      <p:sp>
        <p:nvSpPr>
          <p:cNvPr id="43028" name="Text Box 19"/>
          <p:cNvSpPr txBox="1">
            <a:spLocks noChangeArrowheads="1"/>
          </p:cNvSpPr>
          <p:nvPr/>
        </p:nvSpPr>
        <p:spPr bwMode="auto">
          <a:xfrm>
            <a:off x="4343400" y="3948113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 C</a:t>
            </a:r>
            <a:r>
              <a:rPr lang="en-US" altLang="en-US" sz="2000" b="0" baseline="-25000">
                <a:latin typeface="Comic Sans MS" pitchFamily="66" charset="0"/>
              </a:rPr>
              <a:t>n-1 </a:t>
            </a:r>
          </a:p>
        </p:txBody>
      </p:sp>
      <p:sp>
        <p:nvSpPr>
          <p:cNvPr id="43029" name="Text Box 20"/>
          <p:cNvSpPr txBox="1">
            <a:spLocks noChangeArrowheads="1"/>
          </p:cNvSpPr>
          <p:nvPr/>
        </p:nvSpPr>
        <p:spPr bwMode="auto">
          <a:xfrm>
            <a:off x="1447800" y="3062288"/>
            <a:ext cx="662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latin typeface="Comic Sans MS" pitchFamily="66" charset="0"/>
              </a:rPr>
              <a:t>n-bit Adder/Subtractor with Overflow Detection Logic</a:t>
            </a:r>
          </a:p>
        </p:txBody>
      </p:sp>
      <p:sp>
        <p:nvSpPr>
          <p:cNvPr id="43030" name="Text Box 21"/>
          <p:cNvSpPr txBox="1">
            <a:spLocks noChangeArrowheads="1"/>
          </p:cNvSpPr>
          <p:nvPr/>
        </p:nvSpPr>
        <p:spPr bwMode="auto">
          <a:xfrm>
            <a:off x="685800" y="5334000"/>
            <a:ext cx="8382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0">
                <a:latin typeface="Comic Sans MS" pitchFamily="66" charset="0"/>
              </a:rPr>
              <a:t> C =1 indicates overflow condition when adding/subtr. unsigned numbers.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Comic Sans MS" pitchFamily="66" charset="0"/>
              </a:rPr>
              <a:t> V=1 indicates overflow condition when adding/subtr. signed (2’s </a:t>
            </a:r>
            <a:br>
              <a:rPr lang="en-US" altLang="en-US" sz="1800" b="0">
                <a:latin typeface="Comic Sans MS" pitchFamily="66" charset="0"/>
              </a:rPr>
            </a:br>
            <a:r>
              <a:rPr lang="en-US" altLang="en-US" sz="1800" b="0">
                <a:latin typeface="Comic Sans MS" pitchFamily="66" charset="0"/>
              </a:rPr>
              <a:t>   complement)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4" grpId="0" animBg="1"/>
      <p:bldP spid="43015" grpId="0"/>
      <p:bldP spid="43016" grpId="0" animBg="1"/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/>
      <p:bldP spid="43026" grpId="0"/>
      <p:bldP spid="43027" grpId="0"/>
      <p:bldP spid="43028" grpId="0"/>
      <p:bldP spid="43029" grpId="0"/>
      <p:bldP spid="430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9B70E93-1A98-4ABC-9703-0B42B4EF9620}" type="slidenum">
              <a:rPr lang="en-US">
                <a:latin typeface="+mn-lt"/>
              </a:rPr>
              <a:pPr defTabSz="820738">
                <a:defRPr/>
              </a:pPr>
              <a:t>41</a:t>
            </a:fld>
            <a:endParaRPr lang="en-US">
              <a:latin typeface="+mn-lt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677988" y="5632450"/>
            <a:ext cx="1741487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block diagram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5260975" y="5516563"/>
            <a:ext cx="220503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4-variable K-map</a:t>
            </a:r>
          </a:p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for each of the 4</a:t>
            </a:r>
          </a:p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output functions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4729163" y="1968500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6113463" y="1762125"/>
            <a:ext cx="0" cy="3484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4729163" y="2782888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778375" y="3586163"/>
            <a:ext cx="308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778375" y="4400550"/>
            <a:ext cx="3106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4735513" y="1755775"/>
            <a:ext cx="3230562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A2	A1	B2	B1	P8	P4	P2	P1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0	0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0	1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0	1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0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0	0	1	1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1	0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1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0	1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1	1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1	1</a:t>
            </a:r>
            <a:b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1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1	0	0	1</a:t>
            </a:r>
          </a:p>
          <a:p>
            <a:pPr eaLnBrk="1" hangingPunct="1">
              <a:lnSpc>
                <a:spcPts val="1575"/>
              </a:lnSpc>
            </a:pPr>
            <a:endParaRPr lang="en-US" altLang="en-US" sz="1600" b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404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mtClean="0"/>
              <a:t>2x2-Bit Multiplier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27125" y="3714750"/>
            <a:ext cx="2555875" cy="1341438"/>
            <a:chOff x="384" y="3080"/>
            <a:chExt cx="1632" cy="856"/>
          </a:xfrm>
        </p:grpSpPr>
        <p:sp>
          <p:nvSpPr>
            <p:cNvPr id="44046" name="Rectangle 12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P1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P2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P4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P8</a:t>
              </a:r>
            </a:p>
          </p:txBody>
        </p:sp>
        <p:sp>
          <p:nvSpPr>
            <p:cNvPr id="44047" name="Rectangle 13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8" name="Line 14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Line 15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16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B2</a:t>
              </a:r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Line 2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57200" y="1646238"/>
            <a:ext cx="3900488" cy="156845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0" kern="0" dirty="0">
                <a:solidFill>
                  <a:srgbClr val="0000FF"/>
                </a:solidFill>
                <a:latin typeface="+mn-lt"/>
                <a:cs typeface="+mn-cs"/>
              </a:rPr>
              <a:t>It is small enough to use the truth table to design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  <p:bldP spid="43013" grpId="0" animBg="1"/>
      <p:bldP spid="43014" grpId="0" animBg="1"/>
      <p:bldP spid="43015" grpId="0" animBg="1"/>
      <p:bldP spid="43016" grpId="0" animBg="1"/>
      <p:bldP spid="43017" grpId="0" animBg="1"/>
      <p:bldP spid="43018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D95E443-8D95-4024-85E8-2A2111D9B021}" type="slidenum">
              <a:rPr lang="en-US">
                <a:latin typeface="+mn-lt"/>
              </a:rPr>
              <a:pPr defTabSz="820738">
                <a:defRPr/>
              </a:pPr>
              <a:t>42</a:t>
            </a:fld>
            <a:endParaRPr lang="en-US">
              <a:latin typeface="+mn-lt"/>
            </a:endParaRPr>
          </a:p>
        </p:txBody>
      </p:sp>
      <p:sp>
        <p:nvSpPr>
          <p:cNvPr id="1702914" name="Rectangle 2"/>
          <p:cNvSpPr>
            <a:spLocks noChangeArrowheads="1"/>
          </p:cNvSpPr>
          <p:nvPr/>
        </p:nvSpPr>
        <p:spPr bwMode="auto">
          <a:xfrm>
            <a:off x="2579688" y="1604963"/>
            <a:ext cx="17049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P8</a:t>
            </a:r>
          </a:p>
        </p:txBody>
      </p:sp>
      <p:sp>
        <p:nvSpPr>
          <p:cNvPr id="1702915" name="Rectangle 3"/>
          <p:cNvSpPr>
            <a:spLocks noChangeArrowheads="1"/>
          </p:cNvSpPr>
          <p:nvPr/>
        </p:nvSpPr>
        <p:spPr bwMode="auto">
          <a:xfrm>
            <a:off x="4684713" y="1579563"/>
            <a:ext cx="17033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P4</a:t>
            </a:r>
          </a:p>
        </p:txBody>
      </p:sp>
      <p:sp>
        <p:nvSpPr>
          <p:cNvPr id="1702916" name="Rectangle 4"/>
          <p:cNvSpPr>
            <a:spLocks noChangeArrowheads="1"/>
          </p:cNvSpPr>
          <p:nvPr/>
        </p:nvSpPr>
        <p:spPr bwMode="auto">
          <a:xfrm>
            <a:off x="2605088" y="4087813"/>
            <a:ext cx="16795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P2</a:t>
            </a:r>
          </a:p>
        </p:txBody>
      </p:sp>
      <p:sp>
        <p:nvSpPr>
          <p:cNvPr id="1702917" name="Rectangle 5"/>
          <p:cNvSpPr>
            <a:spLocks noChangeArrowheads="1"/>
          </p:cNvSpPr>
          <p:nvPr/>
        </p:nvSpPr>
        <p:spPr bwMode="auto">
          <a:xfrm>
            <a:off x="4684713" y="4110038"/>
            <a:ext cx="17033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P1</a:t>
            </a: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mtClean="0"/>
              <a:t>2x2-Bit Multiplier (cont’d)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49950" y="1428750"/>
            <a:ext cx="2784475" cy="2335213"/>
            <a:chOff x="3800" y="912"/>
            <a:chExt cx="1778" cy="1490"/>
          </a:xfrm>
        </p:grpSpPr>
        <p:sp>
          <p:nvSpPr>
            <p:cNvPr id="45159" name="Rectangle 8"/>
            <p:cNvSpPr>
              <a:spLocks noChangeArrowheads="1"/>
            </p:cNvSpPr>
            <p:nvPr/>
          </p:nvSpPr>
          <p:spPr bwMode="auto">
            <a:xfrm>
              <a:off x="4125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60" name="Rectangle 9"/>
            <p:cNvSpPr>
              <a:spLocks noChangeArrowheads="1"/>
            </p:cNvSpPr>
            <p:nvPr/>
          </p:nvSpPr>
          <p:spPr bwMode="auto">
            <a:xfrm>
              <a:off x="4698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61" name="Rectangle 10"/>
            <p:cNvSpPr>
              <a:spLocks noChangeArrowheads="1"/>
            </p:cNvSpPr>
            <p:nvPr/>
          </p:nvSpPr>
          <p:spPr bwMode="auto">
            <a:xfrm>
              <a:off x="4591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2" name="Line 11"/>
            <p:cNvSpPr>
              <a:spLocks noChangeShapeType="1"/>
            </p:cNvSpPr>
            <p:nvPr/>
          </p:nvSpPr>
          <p:spPr bwMode="auto">
            <a:xfrm>
              <a:off x="4873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" name="Line 12"/>
            <p:cNvSpPr>
              <a:spLocks noChangeShapeType="1"/>
            </p:cNvSpPr>
            <p:nvPr/>
          </p:nvSpPr>
          <p:spPr bwMode="auto">
            <a:xfrm flipH="1">
              <a:off x="4585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" name="Line 13"/>
            <p:cNvSpPr>
              <a:spLocks noChangeShapeType="1"/>
            </p:cNvSpPr>
            <p:nvPr/>
          </p:nvSpPr>
          <p:spPr bwMode="auto">
            <a:xfrm>
              <a:off x="4591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" name="Line 14"/>
            <p:cNvSpPr>
              <a:spLocks noChangeShapeType="1"/>
            </p:cNvSpPr>
            <p:nvPr/>
          </p:nvSpPr>
          <p:spPr bwMode="auto">
            <a:xfrm flipH="1">
              <a:off x="5169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" name="Rectangle 15"/>
            <p:cNvSpPr>
              <a:spLocks noChangeArrowheads="1"/>
            </p:cNvSpPr>
            <p:nvPr/>
          </p:nvSpPr>
          <p:spPr bwMode="auto">
            <a:xfrm>
              <a:off x="5210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167" name="Rectangle 16"/>
            <p:cNvSpPr>
              <a:spLocks noChangeArrowheads="1"/>
            </p:cNvSpPr>
            <p:nvPr/>
          </p:nvSpPr>
          <p:spPr bwMode="auto">
            <a:xfrm>
              <a:off x="4847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168" name="Rectangle 17"/>
            <p:cNvSpPr>
              <a:spLocks noChangeArrowheads="1"/>
            </p:cNvSpPr>
            <p:nvPr/>
          </p:nvSpPr>
          <p:spPr bwMode="auto">
            <a:xfrm>
              <a:off x="401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9" name="Line 18"/>
            <p:cNvSpPr>
              <a:spLocks noChangeShapeType="1"/>
            </p:cNvSpPr>
            <p:nvPr/>
          </p:nvSpPr>
          <p:spPr bwMode="auto">
            <a:xfrm>
              <a:off x="429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0" name="Line 19"/>
            <p:cNvSpPr>
              <a:spLocks noChangeShapeType="1"/>
            </p:cNvSpPr>
            <p:nvPr/>
          </p:nvSpPr>
          <p:spPr bwMode="auto">
            <a:xfrm flipH="1">
              <a:off x="400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1" name="Rectangle 20"/>
            <p:cNvSpPr>
              <a:spLocks noChangeArrowheads="1"/>
            </p:cNvSpPr>
            <p:nvPr/>
          </p:nvSpPr>
          <p:spPr bwMode="auto">
            <a:xfrm>
              <a:off x="4120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72" name="Rectangle 21"/>
            <p:cNvSpPr>
              <a:spLocks noChangeArrowheads="1"/>
            </p:cNvSpPr>
            <p:nvPr/>
          </p:nvSpPr>
          <p:spPr bwMode="auto">
            <a:xfrm>
              <a:off x="4693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45173" name="Rectangle 22"/>
            <p:cNvSpPr>
              <a:spLocks noChangeArrowheads="1"/>
            </p:cNvSpPr>
            <p:nvPr/>
          </p:nvSpPr>
          <p:spPr bwMode="auto">
            <a:xfrm>
              <a:off x="4591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4" name="Line 23"/>
            <p:cNvSpPr>
              <a:spLocks noChangeShapeType="1"/>
            </p:cNvSpPr>
            <p:nvPr/>
          </p:nvSpPr>
          <p:spPr bwMode="auto">
            <a:xfrm>
              <a:off x="4873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5" name="Line 24"/>
            <p:cNvSpPr>
              <a:spLocks noChangeShapeType="1"/>
            </p:cNvSpPr>
            <p:nvPr/>
          </p:nvSpPr>
          <p:spPr bwMode="auto">
            <a:xfrm flipH="1">
              <a:off x="4585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6" name="Line 25"/>
            <p:cNvSpPr>
              <a:spLocks noChangeShapeType="1"/>
            </p:cNvSpPr>
            <p:nvPr/>
          </p:nvSpPr>
          <p:spPr bwMode="auto">
            <a:xfrm>
              <a:off x="4297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7" name="Line 26"/>
            <p:cNvSpPr>
              <a:spLocks noChangeShapeType="1"/>
            </p:cNvSpPr>
            <p:nvPr/>
          </p:nvSpPr>
          <p:spPr bwMode="auto">
            <a:xfrm flipH="1">
              <a:off x="4015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8" name="Rectangle 27"/>
            <p:cNvSpPr>
              <a:spLocks noChangeArrowheads="1"/>
            </p:cNvSpPr>
            <p:nvPr/>
          </p:nvSpPr>
          <p:spPr bwMode="auto">
            <a:xfrm>
              <a:off x="4553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79" name="Rectangle 28"/>
            <p:cNvSpPr>
              <a:spLocks noChangeArrowheads="1"/>
            </p:cNvSpPr>
            <p:nvPr/>
          </p:nvSpPr>
          <p:spPr bwMode="auto">
            <a:xfrm>
              <a:off x="401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0" name="Line 29"/>
            <p:cNvSpPr>
              <a:spLocks noChangeShapeType="1"/>
            </p:cNvSpPr>
            <p:nvPr/>
          </p:nvSpPr>
          <p:spPr bwMode="auto">
            <a:xfrm>
              <a:off x="429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81" name="Line 30"/>
            <p:cNvSpPr>
              <a:spLocks noChangeShapeType="1"/>
            </p:cNvSpPr>
            <p:nvPr/>
          </p:nvSpPr>
          <p:spPr bwMode="auto">
            <a:xfrm flipH="1">
              <a:off x="400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82" name="Text Box 31"/>
            <p:cNvSpPr txBox="1">
              <a:spLocks noChangeArrowheads="1"/>
            </p:cNvSpPr>
            <p:nvPr/>
          </p:nvSpPr>
          <p:spPr bwMode="auto">
            <a:xfrm>
              <a:off x="3800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934075" y="3933825"/>
            <a:ext cx="2784475" cy="2335213"/>
            <a:chOff x="3790" y="2496"/>
            <a:chExt cx="1778" cy="1490"/>
          </a:xfrm>
        </p:grpSpPr>
        <p:sp>
          <p:nvSpPr>
            <p:cNvPr id="45135" name="Rectangle 33"/>
            <p:cNvSpPr>
              <a:spLocks noChangeArrowheads="1"/>
            </p:cNvSpPr>
            <p:nvPr/>
          </p:nvSpPr>
          <p:spPr bwMode="auto">
            <a:xfrm>
              <a:off x="4115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45136" name="Rectangle 34"/>
            <p:cNvSpPr>
              <a:spLocks noChangeArrowheads="1"/>
            </p:cNvSpPr>
            <p:nvPr/>
          </p:nvSpPr>
          <p:spPr bwMode="auto">
            <a:xfrm>
              <a:off x="4688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45137" name="Rectangle 35"/>
            <p:cNvSpPr>
              <a:spLocks noChangeArrowheads="1"/>
            </p:cNvSpPr>
            <p:nvPr/>
          </p:nvSpPr>
          <p:spPr bwMode="auto">
            <a:xfrm>
              <a:off x="4581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8" name="Line 36"/>
            <p:cNvSpPr>
              <a:spLocks noChangeShapeType="1"/>
            </p:cNvSpPr>
            <p:nvPr/>
          </p:nvSpPr>
          <p:spPr bwMode="auto">
            <a:xfrm>
              <a:off x="4863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9" name="Line 37"/>
            <p:cNvSpPr>
              <a:spLocks noChangeShapeType="1"/>
            </p:cNvSpPr>
            <p:nvPr/>
          </p:nvSpPr>
          <p:spPr bwMode="auto">
            <a:xfrm flipH="1">
              <a:off x="4575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0" name="Line 38"/>
            <p:cNvSpPr>
              <a:spLocks noChangeShapeType="1"/>
            </p:cNvSpPr>
            <p:nvPr/>
          </p:nvSpPr>
          <p:spPr bwMode="auto">
            <a:xfrm>
              <a:off x="458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1" name="Line 39"/>
            <p:cNvSpPr>
              <a:spLocks noChangeShapeType="1"/>
            </p:cNvSpPr>
            <p:nvPr/>
          </p:nvSpPr>
          <p:spPr bwMode="auto">
            <a:xfrm flipH="1">
              <a:off x="5159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2" name="Rectangle 40"/>
            <p:cNvSpPr>
              <a:spLocks noChangeArrowheads="1"/>
            </p:cNvSpPr>
            <p:nvPr/>
          </p:nvSpPr>
          <p:spPr bwMode="auto">
            <a:xfrm>
              <a:off x="5200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143" name="Rectangle 41"/>
            <p:cNvSpPr>
              <a:spLocks noChangeArrowheads="1"/>
            </p:cNvSpPr>
            <p:nvPr/>
          </p:nvSpPr>
          <p:spPr bwMode="auto">
            <a:xfrm>
              <a:off x="4837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144" name="Rectangle 42"/>
            <p:cNvSpPr>
              <a:spLocks noChangeArrowheads="1"/>
            </p:cNvSpPr>
            <p:nvPr/>
          </p:nvSpPr>
          <p:spPr bwMode="auto">
            <a:xfrm>
              <a:off x="400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5" name="Line 43"/>
            <p:cNvSpPr>
              <a:spLocks noChangeShapeType="1"/>
            </p:cNvSpPr>
            <p:nvPr/>
          </p:nvSpPr>
          <p:spPr bwMode="auto">
            <a:xfrm>
              <a:off x="428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6" name="Line 44"/>
            <p:cNvSpPr>
              <a:spLocks noChangeShapeType="1"/>
            </p:cNvSpPr>
            <p:nvPr/>
          </p:nvSpPr>
          <p:spPr bwMode="auto">
            <a:xfrm flipH="1">
              <a:off x="399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7" name="Rectangle 45"/>
            <p:cNvSpPr>
              <a:spLocks noChangeArrowheads="1"/>
            </p:cNvSpPr>
            <p:nvPr/>
          </p:nvSpPr>
          <p:spPr bwMode="auto">
            <a:xfrm>
              <a:off x="4110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48" name="Rectangle 46"/>
            <p:cNvSpPr>
              <a:spLocks noChangeArrowheads="1"/>
            </p:cNvSpPr>
            <p:nvPr/>
          </p:nvSpPr>
          <p:spPr bwMode="auto">
            <a:xfrm>
              <a:off x="4683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49" name="Rectangle 47"/>
            <p:cNvSpPr>
              <a:spLocks noChangeArrowheads="1"/>
            </p:cNvSpPr>
            <p:nvPr/>
          </p:nvSpPr>
          <p:spPr bwMode="auto">
            <a:xfrm>
              <a:off x="4581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0" name="Line 48"/>
            <p:cNvSpPr>
              <a:spLocks noChangeShapeType="1"/>
            </p:cNvSpPr>
            <p:nvPr/>
          </p:nvSpPr>
          <p:spPr bwMode="auto">
            <a:xfrm>
              <a:off x="4863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1" name="Line 49"/>
            <p:cNvSpPr>
              <a:spLocks noChangeShapeType="1"/>
            </p:cNvSpPr>
            <p:nvPr/>
          </p:nvSpPr>
          <p:spPr bwMode="auto">
            <a:xfrm flipH="1">
              <a:off x="4575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2" name="Line 50"/>
            <p:cNvSpPr>
              <a:spLocks noChangeShapeType="1"/>
            </p:cNvSpPr>
            <p:nvPr/>
          </p:nvSpPr>
          <p:spPr bwMode="auto">
            <a:xfrm>
              <a:off x="4287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3" name="Line 51"/>
            <p:cNvSpPr>
              <a:spLocks noChangeShapeType="1"/>
            </p:cNvSpPr>
            <p:nvPr/>
          </p:nvSpPr>
          <p:spPr bwMode="auto">
            <a:xfrm flipH="1">
              <a:off x="4005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4" name="Rectangle 52"/>
            <p:cNvSpPr>
              <a:spLocks noChangeArrowheads="1"/>
            </p:cNvSpPr>
            <p:nvPr/>
          </p:nvSpPr>
          <p:spPr bwMode="auto">
            <a:xfrm>
              <a:off x="4543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55" name="Rectangle 53"/>
            <p:cNvSpPr>
              <a:spLocks noChangeArrowheads="1"/>
            </p:cNvSpPr>
            <p:nvPr/>
          </p:nvSpPr>
          <p:spPr bwMode="auto">
            <a:xfrm>
              <a:off x="400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6" name="Line 54"/>
            <p:cNvSpPr>
              <a:spLocks noChangeShapeType="1"/>
            </p:cNvSpPr>
            <p:nvPr/>
          </p:nvSpPr>
          <p:spPr bwMode="auto">
            <a:xfrm>
              <a:off x="428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7" name="Line 55"/>
            <p:cNvSpPr>
              <a:spLocks noChangeShapeType="1"/>
            </p:cNvSpPr>
            <p:nvPr/>
          </p:nvSpPr>
          <p:spPr bwMode="auto">
            <a:xfrm flipH="1">
              <a:off x="399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8" name="Text Box 56"/>
            <p:cNvSpPr txBox="1">
              <a:spLocks noChangeArrowheads="1"/>
            </p:cNvSpPr>
            <p:nvPr/>
          </p:nvSpPr>
          <p:spPr bwMode="auto">
            <a:xfrm>
              <a:off x="3790" y="3408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522288" y="3911600"/>
            <a:ext cx="2800350" cy="2335213"/>
            <a:chOff x="334" y="2496"/>
            <a:chExt cx="1788" cy="1490"/>
          </a:xfrm>
        </p:grpSpPr>
        <p:sp>
          <p:nvSpPr>
            <p:cNvPr id="45111" name="Rectangle 58"/>
            <p:cNvSpPr>
              <a:spLocks noChangeArrowheads="1"/>
            </p:cNvSpPr>
            <p:nvPr/>
          </p:nvSpPr>
          <p:spPr bwMode="auto">
            <a:xfrm>
              <a:off x="669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12" name="Rectangle 59"/>
            <p:cNvSpPr>
              <a:spLocks noChangeArrowheads="1"/>
            </p:cNvSpPr>
            <p:nvPr/>
          </p:nvSpPr>
          <p:spPr bwMode="auto">
            <a:xfrm>
              <a:off x="1242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45113" name="Rectangle 60"/>
            <p:cNvSpPr>
              <a:spLocks noChangeArrowheads="1"/>
            </p:cNvSpPr>
            <p:nvPr/>
          </p:nvSpPr>
          <p:spPr bwMode="auto">
            <a:xfrm>
              <a:off x="113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4" name="Line 61"/>
            <p:cNvSpPr>
              <a:spLocks noChangeShapeType="1"/>
            </p:cNvSpPr>
            <p:nvPr/>
          </p:nvSpPr>
          <p:spPr bwMode="auto">
            <a:xfrm>
              <a:off x="141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5" name="Line 62"/>
            <p:cNvSpPr>
              <a:spLocks noChangeShapeType="1"/>
            </p:cNvSpPr>
            <p:nvPr/>
          </p:nvSpPr>
          <p:spPr bwMode="auto">
            <a:xfrm flipH="1">
              <a:off x="112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Line 63"/>
            <p:cNvSpPr>
              <a:spLocks noChangeShapeType="1"/>
            </p:cNvSpPr>
            <p:nvPr/>
          </p:nvSpPr>
          <p:spPr bwMode="auto">
            <a:xfrm>
              <a:off x="1135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7" name="Line 64"/>
            <p:cNvSpPr>
              <a:spLocks noChangeShapeType="1"/>
            </p:cNvSpPr>
            <p:nvPr/>
          </p:nvSpPr>
          <p:spPr bwMode="auto">
            <a:xfrm flipH="1">
              <a:off x="1713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8" name="Rectangle 65"/>
            <p:cNvSpPr>
              <a:spLocks noChangeArrowheads="1"/>
            </p:cNvSpPr>
            <p:nvPr/>
          </p:nvSpPr>
          <p:spPr bwMode="auto">
            <a:xfrm>
              <a:off x="1754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119" name="Rectangle 66"/>
            <p:cNvSpPr>
              <a:spLocks noChangeArrowheads="1"/>
            </p:cNvSpPr>
            <p:nvPr/>
          </p:nvSpPr>
          <p:spPr bwMode="auto">
            <a:xfrm>
              <a:off x="1391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120" name="Rectangle 67"/>
            <p:cNvSpPr>
              <a:spLocks noChangeArrowheads="1"/>
            </p:cNvSpPr>
            <p:nvPr/>
          </p:nvSpPr>
          <p:spPr bwMode="auto">
            <a:xfrm>
              <a:off x="559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1" name="Line 68"/>
            <p:cNvSpPr>
              <a:spLocks noChangeShapeType="1"/>
            </p:cNvSpPr>
            <p:nvPr/>
          </p:nvSpPr>
          <p:spPr bwMode="auto">
            <a:xfrm>
              <a:off x="841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Line 69"/>
            <p:cNvSpPr>
              <a:spLocks noChangeShapeType="1"/>
            </p:cNvSpPr>
            <p:nvPr/>
          </p:nvSpPr>
          <p:spPr bwMode="auto">
            <a:xfrm flipH="1">
              <a:off x="553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3" name="Rectangle 70"/>
            <p:cNvSpPr>
              <a:spLocks noChangeArrowheads="1"/>
            </p:cNvSpPr>
            <p:nvPr/>
          </p:nvSpPr>
          <p:spPr bwMode="auto">
            <a:xfrm>
              <a:off x="664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45124" name="Rectangle 71"/>
            <p:cNvSpPr>
              <a:spLocks noChangeArrowheads="1"/>
            </p:cNvSpPr>
            <p:nvPr/>
          </p:nvSpPr>
          <p:spPr bwMode="auto">
            <a:xfrm>
              <a:off x="1237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45125" name="Rectangle 72"/>
            <p:cNvSpPr>
              <a:spLocks noChangeArrowheads="1"/>
            </p:cNvSpPr>
            <p:nvPr/>
          </p:nvSpPr>
          <p:spPr bwMode="auto">
            <a:xfrm>
              <a:off x="113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6" name="Line 73"/>
            <p:cNvSpPr>
              <a:spLocks noChangeShapeType="1"/>
            </p:cNvSpPr>
            <p:nvPr/>
          </p:nvSpPr>
          <p:spPr bwMode="auto">
            <a:xfrm>
              <a:off x="141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7" name="Line 74"/>
            <p:cNvSpPr>
              <a:spLocks noChangeShapeType="1"/>
            </p:cNvSpPr>
            <p:nvPr/>
          </p:nvSpPr>
          <p:spPr bwMode="auto">
            <a:xfrm flipH="1">
              <a:off x="112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8" name="Line 75"/>
            <p:cNvSpPr>
              <a:spLocks noChangeShapeType="1"/>
            </p:cNvSpPr>
            <p:nvPr/>
          </p:nvSpPr>
          <p:spPr bwMode="auto">
            <a:xfrm>
              <a:off x="841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9" name="Line 76"/>
            <p:cNvSpPr>
              <a:spLocks noChangeShapeType="1"/>
            </p:cNvSpPr>
            <p:nvPr/>
          </p:nvSpPr>
          <p:spPr bwMode="auto">
            <a:xfrm flipH="1">
              <a:off x="559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0" name="Rectangle 77"/>
            <p:cNvSpPr>
              <a:spLocks noChangeArrowheads="1"/>
            </p:cNvSpPr>
            <p:nvPr/>
          </p:nvSpPr>
          <p:spPr bwMode="auto">
            <a:xfrm>
              <a:off x="1097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31" name="Rectangle 78"/>
            <p:cNvSpPr>
              <a:spLocks noChangeArrowheads="1"/>
            </p:cNvSpPr>
            <p:nvPr/>
          </p:nvSpPr>
          <p:spPr bwMode="auto">
            <a:xfrm>
              <a:off x="559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2" name="Line 79"/>
            <p:cNvSpPr>
              <a:spLocks noChangeShapeType="1"/>
            </p:cNvSpPr>
            <p:nvPr/>
          </p:nvSpPr>
          <p:spPr bwMode="auto">
            <a:xfrm>
              <a:off x="841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3" name="Line 80"/>
            <p:cNvSpPr>
              <a:spLocks noChangeShapeType="1"/>
            </p:cNvSpPr>
            <p:nvPr/>
          </p:nvSpPr>
          <p:spPr bwMode="auto">
            <a:xfrm flipH="1">
              <a:off x="553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4" name="Text Box 81"/>
            <p:cNvSpPr txBox="1">
              <a:spLocks noChangeArrowheads="1"/>
            </p:cNvSpPr>
            <p:nvPr/>
          </p:nvSpPr>
          <p:spPr bwMode="auto">
            <a:xfrm>
              <a:off x="334" y="3408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22288" y="1428750"/>
            <a:ext cx="2800350" cy="2335213"/>
            <a:chOff x="334" y="912"/>
            <a:chExt cx="1788" cy="1490"/>
          </a:xfrm>
        </p:grpSpPr>
        <p:sp>
          <p:nvSpPr>
            <p:cNvPr id="45087" name="Rectangle 83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088" name="Rectangle 84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089" name="Rectangle 85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0" name="Line 86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87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88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89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Rectangle 90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095" name="Rectangle 91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096" name="Rectangle 92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7" name="Line 93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Line 94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Rectangle 95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00" name="Rectangle 96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01" name="Rectangle 97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2" name="Line 98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Line 99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Line 100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5" name="Line 101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Rectangle 102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07" name="Rectangle 103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8" name="Line 104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Line 105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Text Box 106"/>
            <p:cNvSpPr txBox="1">
              <a:spLocks noChangeArrowheads="1"/>
            </p:cNvSpPr>
            <p:nvPr/>
          </p:nvSpPr>
          <p:spPr bwMode="auto">
            <a:xfrm>
              <a:off x="334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sp>
        <p:nvSpPr>
          <p:cNvPr id="1703019" name="Rectangle 107"/>
          <p:cNvSpPr>
            <a:spLocks noChangeArrowheads="1"/>
          </p:cNvSpPr>
          <p:nvPr/>
        </p:nvSpPr>
        <p:spPr bwMode="auto">
          <a:xfrm>
            <a:off x="2733675" y="2862263"/>
            <a:ext cx="1879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P8 = A2A1B2B1</a:t>
            </a:r>
          </a:p>
        </p:txBody>
      </p:sp>
      <p:sp>
        <p:nvSpPr>
          <p:cNvPr id="1703020" name="AutoShape 108"/>
          <p:cNvSpPr>
            <a:spLocks noChangeArrowheads="1"/>
          </p:cNvSpPr>
          <p:nvPr/>
        </p:nvSpPr>
        <p:spPr bwMode="auto">
          <a:xfrm>
            <a:off x="1847850" y="2647950"/>
            <a:ext cx="300038" cy="3016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1" name="AutoShape 109"/>
          <p:cNvSpPr>
            <a:spLocks noChangeArrowheads="1"/>
          </p:cNvSpPr>
          <p:nvPr/>
        </p:nvSpPr>
        <p:spPr bwMode="auto">
          <a:xfrm>
            <a:off x="1868488" y="4648200"/>
            <a:ext cx="717550" cy="2857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2" name="AutoShape 110"/>
          <p:cNvSpPr>
            <a:spLocks noChangeArrowheads="1"/>
          </p:cNvSpPr>
          <p:nvPr/>
        </p:nvSpPr>
        <p:spPr bwMode="auto">
          <a:xfrm>
            <a:off x="1384300" y="5567363"/>
            <a:ext cx="750888" cy="300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3" name="AutoShape 111"/>
          <p:cNvSpPr>
            <a:spLocks noChangeArrowheads="1"/>
          </p:cNvSpPr>
          <p:nvPr/>
        </p:nvSpPr>
        <p:spPr bwMode="auto">
          <a:xfrm>
            <a:off x="2286000" y="4664075"/>
            <a:ext cx="311150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4" name="AutoShape 112"/>
          <p:cNvSpPr>
            <a:spLocks noChangeArrowheads="1"/>
          </p:cNvSpPr>
          <p:nvPr/>
        </p:nvSpPr>
        <p:spPr bwMode="auto">
          <a:xfrm>
            <a:off x="1397000" y="5114925"/>
            <a:ext cx="300038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5" name="AutoShape 113"/>
          <p:cNvSpPr>
            <a:spLocks noChangeArrowheads="1"/>
          </p:cNvSpPr>
          <p:nvPr/>
        </p:nvSpPr>
        <p:spPr bwMode="auto">
          <a:xfrm>
            <a:off x="6775450" y="4648200"/>
            <a:ext cx="777875" cy="7794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 rot="-5400000">
            <a:off x="7249319" y="2651919"/>
            <a:ext cx="752475" cy="750887"/>
            <a:chOff x="980" y="3360"/>
            <a:chExt cx="480" cy="480"/>
          </a:xfrm>
        </p:grpSpPr>
        <p:sp>
          <p:nvSpPr>
            <p:cNvPr id="45085" name="AutoShape 115"/>
            <p:cNvSpPr>
              <a:spLocks noChangeArrowheads="1"/>
            </p:cNvSpPr>
            <p:nvPr/>
          </p:nvSpPr>
          <p:spPr bwMode="auto">
            <a:xfrm>
              <a:off x="980" y="364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6" name="AutoShape 116"/>
            <p:cNvSpPr>
              <a:spLocks noChangeArrowheads="1"/>
            </p:cNvSpPr>
            <p:nvPr/>
          </p:nvSpPr>
          <p:spPr bwMode="auto">
            <a:xfrm>
              <a:off x="988" y="336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03029" name="Rectangle 117"/>
          <p:cNvSpPr>
            <a:spLocks noChangeArrowheads="1"/>
          </p:cNvSpPr>
          <p:nvPr/>
        </p:nvSpPr>
        <p:spPr bwMode="auto">
          <a:xfrm>
            <a:off x="4481513" y="2036763"/>
            <a:ext cx="1716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  P4	= A2B2B1'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A2A1'B2</a:t>
            </a:r>
          </a:p>
        </p:txBody>
      </p:sp>
      <p:sp>
        <p:nvSpPr>
          <p:cNvPr id="1703030" name="Rectangle 118"/>
          <p:cNvSpPr>
            <a:spLocks noChangeArrowheads="1"/>
          </p:cNvSpPr>
          <p:nvPr/>
        </p:nvSpPr>
        <p:spPr bwMode="auto">
          <a:xfrm>
            <a:off x="2681288" y="5300663"/>
            <a:ext cx="167798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P2	= A2'A1B2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A1B2B1'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A2B2'B1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A2A1'B1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endParaRPr lang="en-US" altLang="en-US" sz="18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03031" name="Rectangle 119"/>
          <p:cNvSpPr>
            <a:spLocks noChangeArrowheads="1"/>
          </p:cNvSpPr>
          <p:nvPr/>
        </p:nvSpPr>
        <p:spPr bwMode="auto">
          <a:xfrm>
            <a:off x="4584700" y="4487863"/>
            <a:ext cx="16287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P1	= A1B1</a:t>
            </a:r>
          </a:p>
        </p:txBody>
      </p:sp>
      <p:sp>
        <p:nvSpPr>
          <p:cNvPr id="1703032" name="Line 120"/>
          <p:cNvSpPr>
            <a:spLocks noChangeShapeType="1"/>
          </p:cNvSpPr>
          <p:nvPr/>
        </p:nvSpPr>
        <p:spPr bwMode="auto">
          <a:xfrm flipH="1" flipV="1">
            <a:off x="1703388" y="5402263"/>
            <a:ext cx="1639887" cy="160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3" name="Line 121"/>
          <p:cNvSpPr>
            <a:spLocks noChangeShapeType="1"/>
          </p:cNvSpPr>
          <p:nvPr/>
        </p:nvSpPr>
        <p:spPr bwMode="auto">
          <a:xfrm flipH="1" flipV="1">
            <a:off x="2133600" y="5737225"/>
            <a:ext cx="1033463" cy="15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4" name="Line 122"/>
          <p:cNvSpPr>
            <a:spLocks noChangeShapeType="1"/>
          </p:cNvSpPr>
          <p:nvPr/>
        </p:nvSpPr>
        <p:spPr bwMode="auto">
          <a:xfrm flipH="1" flipV="1">
            <a:off x="2133600" y="4940300"/>
            <a:ext cx="1033463" cy="1100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5" name="Line 123"/>
          <p:cNvSpPr>
            <a:spLocks noChangeShapeType="1"/>
          </p:cNvSpPr>
          <p:nvPr/>
        </p:nvSpPr>
        <p:spPr bwMode="auto">
          <a:xfrm flipH="1" flipV="1">
            <a:off x="2466975" y="5418138"/>
            <a:ext cx="700088" cy="8778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6" name="Line 124"/>
          <p:cNvSpPr>
            <a:spLocks noChangeShapeType="1"/>
          </p:cNvSpPr>
          <p:nvPr/>
        </p:nvSpPr>
        <p:spPr bwMode="auto">
          <a:xfrm>
            <a:off x="6192838" y="2232025"/>
            <a:ext cx="1052512" cy="971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7" name="Line 125"/>
          <p:cNvSpPr>
            <a:spLocks noChangeShapeType="1"/>
          </p:cNvSpPr>
          <p:nvPr/>
        </p:nvSpPr>
        <p:spPr bwMode="auto">
          <a:xfrm>
            <a:off x="6192838" y="2486025"/>
            <a:ext cx="1512887" cy="4302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0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0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0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0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0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0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0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0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0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0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0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0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0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0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0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0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0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70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4" grpId="0"/>
      <p:bldP spid="1702915" grpId="0"/>
      <p:bldP spid="1702916" grpId="0"/>
      <p:bldP spid="1702917" grpId="0"/>
      <p:bldP spid="1703019" grpId="0"/>
      <p:bldP spid="1703020" grpId="0" animBg="1"/>
      <p:bldP spid="1703021" grpId="0" animBg="1"/>
      <p:bldP spid="1703022" grpId="0" animBg="1"/>
      <p:bldP spid="1703023" grpId="0" animBg="1"/>
      <p:bldP spid="1703024" grpId="0" animBg="1"/>
      <p:bldP spid="1703025" grpId="0" animBg="1"/>
      <p:bldP spid="1703029" grpId="0"/>
      <p:bldP spid="1703030" grpId="0"/>
      <p:bldP spid="1703031" grpId="0"/>
      <p:bldP spid="1703032" grpId="0" animBg="1"/>
      <p:bldP spid="1703033" grpId="0" animBg="1"/>
      <p:bldP spid="1703034" grpId="0" animBg="1"/>
      <p:bldP spid="1703035" grpId="0" animBg="1"/>
      <p:bldP spid="1703036" grpId="0" animBg="1"/>
      <p:bldP spid="17030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A4EABAD-402A-45EC-BF9A-ACE45649416C}" type="slidenum">
              <a:rPr lang="en-US">
                <a:latin typeface="+mn-lt"/>
              </a:rPr>
              <a:pPr defTabSz="820738">
                <a:defRPr/>
              </a:pPr>
              <a:t>43</a:t>
            </a:fld>
            <a:endParaRPr lang="en-US">
              <a:latin typeface="+mn-lt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23850" y="333375"/>
            <a:ext cx="5472113" cy="4175125"/>
            <a:chOff x="204" y="210"/>
            <a:chExt cx="3447" cy="2630"/>
          </a:xfrm>
        </p:grpSpPr>
        <p:grpSp>
          <p:nvGrpSpPr>
            <p:cNvPr id="46104" name="Group 22"/>
            <p:cNvGrpSpPr>
              <a:grpSpLocks/>
            </p:cNvGrpSpPr>
            <p:nvPr/>
          </p:nvGrpSpPr>
          <p:grpSpPr bwMode="auto">
            <a:xfrm>
              <a:off x="204" y="210"/>
              <a:ext cx="3106" cy="2630"/>
              <a:chOff x="768" y="359"/>
              <a:chExt cx="4512" cy="3602"/>
            </a:xfrm>
          </p:grpSpPr>
          <p:pic>
            <p:nvPicPr>
              <p:cNvPr id="46106" name="Picture 2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359"/>
                <a:ext cx="4224" cy="3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07" name="Text Box 24"/>
              <p:cNvSpPr txBox="1">
                <a:spLocks noChangeArrowheads="1"/>
              </p:cNvSpPr>
              <p:nvPr/>
            </p:nvSpPr>
            <p:spPr bwMode="auto">
              <a:xfrm>
                <a:off x="3601" y="3312"/>
                <a:ext cx="1583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 sz="2400">
                  <a:cs typeface="Lotus" pitchFamily="2" charset="-78"/>
                </a:endParaRPr>
              </a:p>
            </p:txBody>
          </p:sp>
          <p:pic>
            <p:nvPicPr>
              <p:cNvPr id="46108" name="Picture 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1135"/>
                <a:ext cx="2304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09" name="Rectangle 26"/>
              <p:cNvSpPr>
                <a:spLocks noChangeArrowheads="1"/>
              </p:cNvSpPr>
              <p:nvPr/>
            </p:nvSpPr>
            <p:spPr bwMode="auto">
              <a:xfrm>
                <a:off x="2784" y="1128"/>
                <a:ext cx="2256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0" name="Rectangle 27"/>
              <p:cNvSpPr>
                <a:spLocks noChangeArrowheads="1"/>
              </p:cNvSpPr>
              <p:nvPr/>
            </p:nvSpPr>
            <p:spPr bwMode="auto">
              <a:xfrm>
                <a:off x="32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1" name="Rectangle 28"/>
              <p:cNvSpPr>
                <a:spLocks noChangeArrowheads="1"/>
              </p:cNvSpPr>
              <p:nvPr/>
            </p:nvSpPr>
            <p:spPr bwMode="auto">
              <a:xfrm>
                <a:off x="3800" y="1208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2" name="Rectangle 29"/>
              <p:cNvSpPr>
                <a:spLocks noChangeArrowheads="1"/>
              </p:cNvSpPr>
              <p:nvPr/>
            </p:nvSpPr>
            <p:spPr bwMode="auto">
              <a:xfrm>
                <a:off x="44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3" name="Text Box 30"/>
              <p:cNvSpPr txBox="1">
                <a:spLocks noChangeArrowheads="1"/>
              </p:cNvSpPr>
              <p:nvPr/>
            </p:nvSpPr>
            <p:spPr bwMode="auto">
              <a:xfrm>
                <a:off x="4944" y="1152"/>
                <a:ext cx="33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000">
                    <a:cs typeface="Lotus" pitchFamily="2" charset="-78"/>
                  </a:rPr>
                  <a:t>Y0</a:t>
                </a:r>
              </a:p>
            </p:txBody>
          </p:sp>
        </p:grpSp>
        <p:sp>
          <p:nvSpPr>
            <p:cNvPr id="46105" name="Rectangle 31"/>
            <p:cNvSpPr>
              <a:spLocks noChangeArrowheads="1"/>
            </p:cNvSpPr>
            <p:nvPr/>
          </p:nvSpPr>
          <p:spPr bwMode="auto">
            <a:xfrm>
              <a:off x="204" y="255"/>
              <a:ext cx="3447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4x4-Bit Multiplier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7942263" y="3622675"/>
            <a:ext cx="6111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Y0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6862763" y="3622675"/>
            <a:ext cx="6111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Y1</a:t>
            </a:r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5757863" y="3635375"/>
            <a:ext cx="611187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Y2</a:t>
            </a:r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4652963" y="3635375"/>
            <a:ext cx="61436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Y3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Y3</a:t>
            </a:r>
          </a:p>
        </p:txBody>
      </p:sp>
      <p:sp>
        <p:nvSpPr>
          <p:cNvPr id="45066" name="Rectangle 8"/>
          <p:cNvSpPr>
            <a:spLocks noChangeArrowheads="1"/>
          </p:cNvSpPr>
          <p:nvPr/>
        </p:nvSpPr>
        <p:spPr bwMode="auto">
          <a:xfrm>
            <a:off x="3522663" y="36607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 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Y3</a:t>
            </a:r>
          </a:p>
        </p:txBody>
      </p:sp>
      <p:sp>
        <p:nvSpPr>
          <p:cNvPr id="45067" name="Rectangle 9"/>
          <p:cNvSpPr>
            <a:spLocks noChangeArrowheads="1"/>
          </p:cNvSpPr>
          <p:nvPr/>
        </p:nvSpPr>
        <p:spPr bwMode="auto">
          <a:xfrm>
            <a:off x="2392363" y="36861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 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Y3</a:t>
            </a:r>
          </a:p>
        </p:txBody>
      </p:sp>
      <p:sp>
        <p:nvSpPr>
          <p:cNvPr id="45068" name="Rectangle 10"/>
          <p:cNvSpPr>
            <a:spLocks noChangeArrowheads="1"/>
          </p:cNvSpPr>
          <p:nvPr/>
        </p:nvSpPr>
        <p:spPr bwMode="auto">
          <a:xfrm>
            <a:off x="1350963" y="36734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 Y3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305300" y="4283075"/>
            <a:ext cx="433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2"/>
          <p:cNvSpPr>
            <a:spLocks noChangeArrowheads="1"/>
          </p:cNvSpPr>
          <p:nvPr/>
        </p:nvSpPr>
        <p:spPr bwMode="auto">
          <a:xfrm>
            <a:off x="14478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Z6</a:t>
            </a:r>
          </a:p>
        </p:txBody>
      </p:sp>
      <p:sp>
        <p:nvSpPr>
          <p:cNvPr id="45071" name="Rectangle 13"/>
          <p:cNvSpPr>
            <a:spLocks noChangeArrowheads="1"/>
          </p:cNvSpPr>
          <p:nvPr/>
        </p:nvSpPr>
        <p:spPr bwMode="auto">
          <a:xfrm>
            <a:off x="25146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Z5</a:t>
            </a:r>
          </a:p>
        </p:txBody>
      </p:sp>
      <p:sp>
        <p:nvSpPr>
          <p:cNvPr id="45072" name="Rectangle 14"/>
          <p:cNvSpPr>
            <a:spLocks noChangeArrowheads="1"/>
          </p:cNvSpPr>
          <p:nvPr/>
        </p:nvSpPr>
        <p:spPr bwMode="auto">
          <a:xfrm>
            <a:off x="3619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Z4</a:t>
            </a:r>
          </a:p>
        </p:txBody>
      </p:sp>
      <p:sp>
        <p:nvSpPr>
          <p:cNvPr id="45073" name="Rectangle 15"/>
          <p:cNvSpPr>
            <a:spLocks noChangeArrowheads="1"/>
          </p:cNvSpPr>
          <p:nvPr/>
        </p:nvSpPr>
        <p:spPr bwMode="auto">
          <a:xfrm>
            <a:off x="47625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Z3</a:t>
            </a:r>
          </a:p>
        </p:txBody>
      </p:sp>
      <p:sp>
        <p:nvSpPr>
          <p:cNvPr id="45074" name="Rectangle 16"/>
          <p:cNvSpPr>
            <a:spLocks noChangeArrowheads="1"/>
          </p:cNvSpPr>
          <p:nvPr/>
        </p:nvSpPr>
        <p:spPr bwMode="auto">
          <a:xfrm>
            <a:off x="58674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Z2</a:t>
            </a:r>
          </a:p>
        </p:txBody>
      </p:sp>
      <p:sp>
        <p:nvSpPr>
          <p:cNvPr id="45075" name="Rectangle 17"/>
          <p:cNvSpPr>
            <a:spLocks noChangeArrowheads="1"/>
          </p:cNvSpPr>
          <p:nvPr/>
        </p:nvSpPr>
        <p:spPr bwMode="auto">
          <a:xfrm>
            <a:off x="68961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Z1</a:t>
            </a:r>
          </a:p>
        </p:txBody>
      </p:sp>
      <p:sp>
        <p:nvSpPr>
          <p:cNvPr id="45076" name="Rectangle 18"/>
          <p:cNvSpPr>
            <a:spLocks noChangeArrowheads="1"/>
          </p:cNvSpPr>
          <p:nvPr/>
        </p:nvSpPr>
        <p:spPr bwMode="auto">
          <a:xfrm>
            <a:off x="80518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Z0</a:t>
            </a:r>
          </a:p>
        </p:txBody>
      </p:sp>
      <p:sp>
        <p:nvSpPr>
          <p:cNvPr id="45077" name="Line 19"/>
          <p:cNvSpPr>
            <a:spLocks noChangeShapeType="1"/>
          </p:cNvSpPr>
          <p:nvPr/>
        </p:nvSpPr>
        <p:spPr bwMode="auto">
          <a:xfrm>
            <a:off x="368300" y="5794375"/>
            <a:ext cx="831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Rectangle 20"/>
          <p:cNvSpPr>
            <a:spLocks noChangeArrowheads="1"/>
          </p:cNvSpPr>
          <p:nvPr/>
        </p:nvSpPr>
        <p:spPr bwMode="auto">
          <a:xfrm>
            <a:off x="444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Z7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957763" y="1285875"/>
            <a:ext cx="3900487" cy="156845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0" kern="0" dirty="0">
                <a:solidFill>
                  <a:srgbClr val="0000FF"/>
                </a:solidFill>
                <a:latin typeface="+mn-lt"/>
                <a:cs typeface="+mn-cs"/>
              </a:rPr>
              <a:t>Not small enough to use the truth table to design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  <p:bldP spid="45063" grpId="0"/>
      <p:bldP spid="45064" grpId="0"/>
      <p:bldP spid="45065" grpId="0"/>
      <p:bldP spid="45066" grpId="0"/>
      <p:bldP spid="45067" grpId="0"/>
      <p:bldP spid="45068" grpId="0"/>
      <p:bldP spid="45069" grpId="0" animBg="1"/>
      <p:bldP spid="45070" grpId="0"/>
      <p:bldP spid="45071" grpId="0"/>
      <p:bldP spid="45072" grpId="0"/>
      <p:bldP spid="45073" grpId="0"/>
      <p:bldP spid="45074" grpId="0"/>
      <p:bldP spid="45075" grpId="0"/>
      <p:bldP spid="45076" grpId="0"/>
      <p:bldP spid="45077" grpId="0" animBg="1"/>
      <p:bldP spid="45078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5A9E457-E049-4309-88AF-E89007E355F0}" type="slidenum">
              <a:rPr lang="en-US">
                <a:latin typeface="+mn-lt"/>
              </a:rPr>
              <a:pPr defTabSz="820738">
                <a:defRPr/>
              </a:pPr>
              <a:t>44</a:t>
            </a:fld>
            <a:endParaRPr lang="en-US">
              <a:latin typeface="+mn-lt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4-Bit ALU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7263" y="1219200"/>
            <a:ext cx="2147887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91DDCEA-5575-4D9C-911A-C5E1A7E78C7B}" type="slidenum">
              <a:rPr lang="en-US">
                <a:latin typeface="+mn-lt"/>
              </a:rPr>
              <a:pPr defTabSz="820738">
                <a:defRPr/>
              </a:pPr>
              <a:t>45</a:t>
            </a:fld>
            <a:endParaRPr lang="en-US">
              <a:latin typeface="+mn-lt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4-Bit ALU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163353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74181 TTL ALU</a:t>
            </a:r>
          </a:p>
          <a:p>
            <a:pPr lvl="1" eaLnBrk="1" hangingPunct="1"/>
            <a:r>
              <a:rPr lang="en-US" altLang="en-US" sz="2000" smtClean="0"/>
              <a:t>Arithmetic-Logic Unit</a:t>
            </a:r>
          </a:p>
        </p:txBody>
      </p:sp>
      <p:pic>
        <p:nvPicPr>
          <p:cNvPr id="48133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028825"/>
            <a:ext cx="85217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3D5365C-4340-4CB0-BE39-9E6E93ECFD6A}" type="slidenum">
              <a:rPr lang="en-US">
                <a:latin typeface="+mn-lt"/>
              </a:rPr>
              <a:pPr defTabSz="820738">
                <a:defRPr/>
              </a:pPr>
              <a:t>46</a:t>
            </a:fld>
            <a:endParaRPr lang="en-US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BCD Addition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219200"/>
            <a:ext cx="3886200" cy="769938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028700" y="1651000"/>
            <a:ext cx="1130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Addition: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12900" y="2133600"/>
            <a:ext cx="165735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3  =  0011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  1000  =  8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2159000" y="2819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4648200" y="2159000"/>
            <a:ext cx="17891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  1101  =  13</a:t>
            </a:r>
          </a:p>
        </p:txBody>
      </p:sp>
      <p:sp>
        <p:nvSpPr>
          <p:cNvPr id="1690632" name="Line 8"/>
          <p:cNvSpPr>
            <a:spLocks noChangeShapeType="1"/>
          </p:cNvSpPr>
          <p:nvPr/>
        </p:nvSpPr>
        <p:spPr bwMode="auto">
          <a:xfrm>
            <a:off x="5156200" y="2844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3" name="Rectangle 9"/>
          <p:cNvSpPr>
            <a:spLocks noChangeArrowheads="1"/>
          </p:cNvSpPr>
          <p:nvPr/>
        </p:nvSpPr>
        <p:spPr bwMode="auto">
          <a:xfrm>
            <a:off x="6769100" y="2374900"/>
            <a:ext cx="1752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Problem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when digit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sum exceeds 9</a:t>
            </a:r>
          </a:p>
        </p:txBody>
      </p:sp>
      <p:sp>
        <p:nvSpPr>
          <p:cNvPr id="1690634" name="Rectangle 10"/>
          <p:cNvSpPr>
            <a:spLocks noChangeArrowheads="1"/>
          </p:cNvSpPr>
          <p:nvPr/>
        </p:nvSpPr>
        <p:spPr bwMode="auto">
          <a:xfrm>
            <a:off x="1536700" y="3606800"/>
            <a:ext cx="4470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Solution: add 6 (0110) if sum exceeds 9</a:t>
            </a:r>
          </a:p>
        </p:txBody>
      </p:sp>
      <p:sp>
        <p:nvSpPr>
          <p:cNvPr id="1690635" name="Rectangle 11"/>
          <p:cNvSpPr>
            <a:spLocks noChangeArrowheads="1"/>
          </p:cNvSpPr>
          <p:nvPr/>
        </p:nvSpPr>
        <p:spPr bwMode="auto">
          <a:xfrm>
            <a:off x="1574800" y="4127500"/>
            <a:ext cx="2609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  1101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1 0011 = 1 3 in BCD</a:t>
            </a:r>
          </a:p>
        </p:txBody>
      </p:sp>
      <p:sp>
        <p:nvSpPr>
          <p:cNvPr id="1690636" name="Line 12"/>
          <p:cNvSpPr>
            <a:spLocks noChangeShapeType="1"/>
          </p:cNvSpPr>
          <p:nvPr/>
        </p:nvSpPr>
        <p:spPr bwMode="auto">
          <a:xfrm>
            <a:off x="20828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7" name="Line 13"/>
          <p:cNvSpPr>
            <a:spLocks noChangeShapeType="1"/>
          </p:cNvSpPr>
          <p:nvPr/>
        </p:nvSpPr>
        <p:spPr bwMode="auto">
          <a:xfrm>
            <a:off x="21209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8" name="Rectangle 14"/>
          <p:cNvSpPr>
            <a:spLocks noChangeArrowheads="1"/>
          </p:cNvSpPr>
          <p:nvPr/>
        </p:nvSpPr>
        <p:spPr bwMode="auto">
          <a:xfrm>
            <a:off x="5029200" y="4127500"/>
            <a:ext cx="2736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9  =  1001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7  =  0111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1 0000 = 16 in binary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1 0110 = 1 6 in BCD</a:t>
            </a:r>
          </a:p>
        </p:txBody>
      </p:sp>
      <p:sp>
        <p:nvSpPr>
          <p:cNvPr id="1690639" name="Line 15"/>
          <p:cNvSpPr>
            <a:spLocks noChangeShapeType="1"/>
          </p:cNvSpPr>
          <p:nvPr/>
        </p:nvSpPr>
        <p:spPr bwMode="auto">
          <a:xfrm>
            <a:off x="55372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40" name="Line 16"/>
          <p:cNvSpPr>
            <a:spLocks noChangeShapeType="1"/>
          </p:cNvSpPr>
          <p:nvPr/>
        </p:nvSpPr>
        <p:spPr bwMode="auto">
          <a:xfrm>
            <a:off x="55753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9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9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9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9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9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9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9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9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9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  <p:bldP spid="1690632" grpId="0" animBg="1"/>
      <p:bldP spid="1690633" grpId="0"/>
      <p:bldP spid="1690634" grpId="0"/>
      <p:bldP spid="1690635" grpId="0"/>
      <p:bldP spid="1690636" grpId="0" animBg="1"/>
      <p:bldP spid="1690637" grpId="0" animBg="1"/>
      <p:bldP spid="1690638" grpId="0"/>
      <p:bldP spid="1690639" grpId="0" animBg="1"/>
      <p:bldP spid="16906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8F6A664-26D5-44E0-9587-08CE6D0A589E}" type="slidenum">
              <a:rPr lang="en-US">
                <a:latin typeface="+mn-lt"/>
              </a:rPr>
              <a:pPr defTabSz="820738">
                <a:defRPr/>
              </a:pPr>
              <a:t>47</a:t>
            </a:fld>
            <a:endParaRPr lang="en-US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اعداد در مبناهاي مختلف</a:t>
            </a:r>
            <a:endParaRPr lang="en-US" altLang="en-US" sz="3600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835150" y="4076700"/>
            <a:ext cx="2016125" cy="14398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1CEACDB-4AD1-466E-9823-2E19802D4176}" type="slidenum">
              <a:rPr lang="en-US">
                <a:latin typeface="+mn-lt"/>
              </a:rPr>
              <a:pPr defTabSz="820738">
                <a:defRPr/>
              </a:pPr>
              <a:t>48</a:t>
            </a:fld>
            <a:endParaRPr lang="en-US">
              <a:latin typeface="+mn-lt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BCD Adder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  <p:sp>
        <p:nvSpPr>
          <p:cNvPr id="51205" name="AutoShape 6"/>
          <p:cNvSpPr>
            <a:spLocks noChangeAspect="1" noChangeArrowheads="1" noTextEdit="1"/>
          </p:cNvSpPr>
          <p:nvPr/>
        </p:nvSpPr>
        <p:spPr bwMode="auto">
          <a:xfrm>
            <a:off x="1463675" y="1082675"/>
            <a:ext cx="61785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06" name="Group 10"/>
          <p:cNvGrpSpPr>
            <a:grpSpLocks/>
          </p:cNvGrpSpPr>
          <p:nvPr/>
        </p:nvGrpSpPr>
        <p:grpSpPr bwMode="auto">
          <a:xfrm>
            <a:off x="2014538" y="3438525"/>
            <a:ext cx="533400" cy="436563"/>
            <a:chOff x="1269" y="2166"/>
            <a:chExt cx="336" cy="275"/>
          </a:xfrm>
        </p:grpSpPr>
        <p:pic>
          <p:nvPicPr>
            <p:cNvPr id="51413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2166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4" name="Freeform 9"/>
            <p:cNvSpPr>
              <a:spLocks/>
            </p:cNvSpPr>
            <p:nvPr/>
          </p:nvSpPr>
          <p:spPr bwMode="auto">
            <a:xfrm>
              <a:off x="1269" y="2166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07" name="Group 13"/>
          <p:cNvGrpSpPr>
            <a:grpSpLocks/>
          </p:cNvGrpSpPr>
          <p:nvPr/>
        </p:nvGrpSpPr>
        <p:grpSpPr bwMode="auto">
          <a:xfrm>
            <a:off x="2014538" y="2849563"/>
            <a:ext cx="533400" cy="436562"/>
            <a:chOff x="1269" y="1795"/>
            <a:chExt cx="336" cy="275"/>
          </a:xfrm>
        </p:grpSpPr>
        <p:pic>
          <p:nvPicPr>
            <p:cNvPr id="514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1795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2" name="Freeform 12"/>
            <p:cNvSpPr>
              <a:spLocks/>
            </p:cNvSpPr>
            <p:nvPr/>
          </p:nvSpPr>
          <p:spPr bwMode="auto">
            <a:xfrm>
              <a:off x="1269" y="1795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8" name="Oval 14"/>
          <p:cNvSpPr>
            <a:spLocks noChangeArrowheads="1"/>
          </p:cNvSpPr>
          <p:nvPr/>
        </p:nvSpPr>
        <p:spPr bwMode="auto">
          <a:xfrm>
            <a:off x="5532438" y="31337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09" name="Group 18"/>
          <p:cNvGrpSpPr>
            <a:grpSpLocks/>
          </p:cNvGrpSpPr>
          <p:nvPr/>
        </p:nvGrpSpPr>
        <p:grpSpPr bwMode="auto">
          <a:xfrm>
            <a:off x="2736850" y="4387850"/>
            <a:ext cx="438150" cy="665163"/>
            <a:chOff x="1724" y="2764"/>
            <a:chExt cx="276" cy="419"/>
          </a:xfrm>
        </p:grpSpPr>
        <p:sp>
          <p:nvSpPr>
            <p:cNvPr id="51408" name="Freeform 15"/>
            <p:cNvSpPr>
              <a:spLocks/>
            </p:cNvSpPr>
            <p:nvPr/>
          </p:nvSpPr>
          <p:spPr bwMode="auto">
            <a:xfrm>
              <a:off x="1724" y="2764"/>
              <a:ext cx="276" cy="36"/>
            </a:xfrm>
            <a:custGeom>
              <a:avLst/>
              <a:gdLst>
                <a:gd name="T0" fmla="*/ 276 w 276"/>
                <a:gd name="T1" fmla="*/ 0 h 36"/>
                <a:gd name="T2" fmla="*/ 132 w 276"/>
                <a:gd name="T3" fmla="*/ 36 h 36"/>
                <a:gd name="T4" fmla="*/ 0 w 276"/>
                <a:gd name="T5" fmla="*/ 0 h 36"/>
                <a:gd name="T6" fmla="*/ 0 60000 65536"/>
                <a:gd name="T7" fmla="*/ 0 60000 65536"/>
                <a:gd name="T8" fmla="*/ 0 60000 65536"/>
                <a:gd name="T9" fmla="*/ 0 w 276"/>
                <a:gd name="T10" fmla="*/ 0 h 36"/>
                <a:gd name="T11" fmla="*/ 276 w 27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36">
                  <a:moveTo>
                    <a:pt x="276" y="0"/>
                  </a:moveTo>
                  <a:lnTo>
                    <a:pt x="132" y="3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1409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" y="2812"/>
              <a:ext cx="2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0" name="Freeform 17"/>
            <p:cNvSpPr>
              <a:spLocks/>
            </p:cNvSpPr>
            <p:nvPr/>
          </p:nvSpPr>
          <p:spPr bwMode="auto">
            <a:xfrm>
              <a:off x="1724" y="2812"/>
              <a:ext cx="276" cy="371"/>
            </a:xfrm>
            <a:custGeom>
              <a:avLst/>
              <a:gdLst>
                <a:gd name="T0" fmla="*/ 132 w 276"/>
                <a:gd name="T1" fmla="*/ 36 h 371"/>
                <a:gd name="T2" fmla="*/ 60 w 276"/>
                <a:gd name="T3" fmla="*/ 24 h 371"/>
                <a:gd name="T4" fmla="*/ 36 w 276"/>
                <a:gd name="T5" fmla="*/ 12 h 371"/>
                <a:gd name="T6" fmla="*/ 0 w 276"/>
                <a:gd name="T7" fmla="*/ 0 h 371"/>
                <a:gd name="T8" fmla="*/ 0 w 276"/>
                <a:gd name="T9" fmla="*/ 60 h 371"/>
                <a:gd name="T10" fmla="*/ 0 w 276"/>
                <a:gd name="T11" fmla="*/ 168 h 371"/>
                <a:gd name="T12" fmla="*/ 0 w 276"/>
                <a:gd name="T13" fmla="*/ 204 h 371"/>
                <a:gd name="T14" fmla="*/ 36 w 276"/>
                <a:gd name="T15" fmla="*/ 263 h 371"/>
                <a:gd name="T16" fmla="*/ 108 w 276"/>
                <a:gd name="T17" fmla="*/ 347 h 371"/>
                <a:gd name="T18" fmla="*/ 132 w 276"/>
                <a:gd name="T19" fmla="*/ 371 h 371"/>
                <a:gd name="T20" fmla="*/ 144 w 276"/>
                <a:gd name="T21" fmla="*/ 371 h 371"/>
                <a:gd name="T22" fmla="*/ 180 w 276"/>
                <a:gd name="T23" fmla="*/ 347 h 371"/>
                <a:gd name="T24" fmla="*/ 240 w 276"/>
                <a:gd name="T25" fmla="*/ 263 h 371"/>
                <a:gd name="T26" fmla="*/ 264 w 276"/>
                <a:gd name="T27" fmla="*/ 204 h 371"/>
                <a:gd name="T28" fmla="*/ 276 w 276"/>
                <a:gd name="T29" fmla="*/ 168 h 371"/>
                <a:gd name="T30" fmla="*/ 276 w 276"/>
                <a:gd name="T31" fmla="*/ 60 h 371"/>
                <a:gd name="T32" fmla="*/ 276 w 276"/>
                <a:gd name="T33" fmla="*/ 0 h 371"/>
                <a:gd name="T34" fmla="*/ 240 w 276"/>
                <a:gd name="T35" fmla="*/ 12 h 371"/>
                <a:gd name="T36" fmla="*/ 132 w 276"/>
                <a:gd name="T37" fmla="*/ 36 h 3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6"/>
                <a:gd name="T58" fmla="*/ 0 h 371"/>
                <a:gd name="T59" fmla="*/ 276 w 276"/>
                <a:gd name="T60" fmla="*/ 371 h 3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6" h="371">
                  <a:moveTo>
                    <a:pt x="132" y="36"/>
                  </a:moveTo>
                  <a:lnTo>
                    <a:pt x="60" y="24"/>
                  </a:lnTo>
                  <a:lnTo>
                    <a:pt x="36" y="12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3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40" y="263"/>
                  </a:lnTo>
                  <a:lnTo>
                    <a:pt x="264" y="204"/>
                  </a:lnTo>
                  <a:lnTo>
                    <a:pt x="276" y="168"/>
                  </a:lnTo>
                  <a:lnTo>
                    <a:pt x="276" y="60"/>
                  </a:lnTo>
                  <a:lnTo>
                    <a:pt x="276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0" name="Group 21"/>
          <p:cNvGrpSpPr>
            <a:grpSpLocks/>
          </p:cNvGrpSpPr>
          <p:nvPr/>
        </p:nvGrpSpPr>
        <p:grpSpPr bwMode="auto">
          <a:xfrm>
            <a:off x="7034213" y="2089150"/>
            <a:ext cx="76200" cy="57150"/>
            <a:chOff x="4431" y="1316"/>
            <a:chExt cx="48" cy="36"/>
          </a:xfrm>
        </p:grpSpPr>
        <p:pic>
          <p:nvPicPr>
            <p:cNvPr id="51406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316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07" name="Freeform 20"/>
            <p:cNvSpPr>
              <a:spLocks/>
            </p:cNvSpPr>
            <p:nvPr/>
          </p:nvSpPr>
          <p:spPr bwMode="auto">
            <a:xfrm>
              <a:off x="4431" y="1316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1" name="Line 22"/>
          <p:cNvSpPr>
            <a:spLocks noChangeShapeType="1"/>
          </p:cNvSpPr>
          <p:nvPr/>
        </p:nvSpPr>
        <p:spPr bwMode="auto">
          <a:xfrm flipH="1">
            <a:off x="7072313" y="2108200"/>
            <a:ext cx="2460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Rectangle 23"/>
          <p:cNvSpPr>
            <a:spLocks noChangeArrowheads="1"/>
          </p:cNvSpPr>
          <p:nvPr/>
        </p:nvSpPr>
        <p:spPr bwMode="auto">
          <a:xfrm>
            <a:off x="2443163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13" name="Group 26"/>
          <p:cNvGrpSpPr>
            <a:grpSpLocks/>
          </p:cNvGrpSpPr>
          <p:nvPr/>
        </p:nvGrpSpPr>
        <p:grpSpPr bwMode="auto">
          <a:xfrm>
            <a:off x="2794000" y="1974850"/>
            <a:ext cx="220663" cy="182563"/>
            <a:chOff x="1760" y="1244"/>
            <a:chExt cx="139" cy="115"/>
          </a:xfrm>
        </p:grpSpPr>
        <p:sp>
          <p:nvSpPr>
            <p:cNvPr id="51404" name="Rectangle 24"/>
            <p:cNvSpPr>
              <a:spLocks noChangeArrowheads="1"/>
            </p:cNvSpPr>
            <p:nvPr/>
          </p:nvSpPr>
          <p:spPr bwMode="auto">
            <a:xfrm>
              <a:off x="1760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405" name="Rectangle 25"/>
            <p:cNvSpPr>
              <a:spLocks noChangeArrowheads="1"/>
            </p:cNvSpPr>
            <p:nvPr/>
          </p:nvSpPr>
          <p:spPr bwMode="auto">
            <a:xfrm>
              <a:off x="1808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14" name="Line 27"/>
          <p:cNvSpPr>
            <a:spLocks noChangeShapeType="1"/>
          </p:cNvSpPr>
          <p:nvPr/>
        </p:nvSpPr>
        <p:spPr bwMode="auto">
          <a:xfrm>
            <a:off x="26416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28"/>
          <p:cNvSpPr>
            <a:spLocks noChangeShapeType="1"/>
          </p:cNvSpPr>
          <p:nvPr/>
        </p:nvSpPr>
        <p:spPr bwMode="auto">
          <a:xfrm>
            <a:off x="30988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29"/>
          <p:cNvSpPr>
            <a:spLocks noChangeShapeType="1"/>
          </p:cNvSpPr>
          <p:nvPr/>
        </p:nvSpPr>
        <p:spPr bwMode="auto">
          <a:xfrm flipH="1">
            <a:off x="1558925" y="2108200"/>
            <a:ext cx="874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30"/>
          <p:cNvSpPr>
            <a:spLocks noChangeShapeType="1"/>
          </p:cNvSpPr>
          <p:nvPr/>
        </p:nvSpPr>
        <p:spPr bwMode="auto">
          <a:xfrm>
            <a:off x="2870200" y="2582863"/>
            <a:ext cx="1588" cy="1843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Rectangle 31"/>
          <p:cNvSpPr>
            <a:spLocks noChangeArrowheads="1"/>
          </p:cNvSpPr>
          <p:nvPr/>
        </p:nvSpPr>
        <p:spPr bwMode="auto">
          <a:xfrm>
            <a:off x="3678238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19" name="Group 34"/>
          <p:cNvGrpSpPr>
            <a:grpSpLocks/>
          </p:cNvGrpSpPr>
          <p:nvPr/>
        </p:nvGrpSpPr>
        <p:grpSpPr bwMode="auto">
          <a:xfrm>
            <a:off x="3992563" y="1974850"/>
            <a:ext cx="239712" cy="182563"/>
            <a:chOff x="2515" y="1244"/>
            <a:chExt cx="151" cy="115"/>
          </a:xfrm>
        </p:grpSpPr>
        <p:sp>
          <p:nvSpPr>
            <p:cNvPr id="51402" name="Rectangle 32"/>
            <p:cNvSpPr>
              <a:spLocks noChangeArrowheads="1"/>
            </p:cNvSpPr>
            <p:nvPr/>
          </p:nvSpPr>
          <p:spPr bwMode="auto">
            <a:xfrm>
              <a:off x="2515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403" name="Rectangle 33"/>
            <p:cNvSpPr>
              <a:spLocks noChangeArrowheads="1"/>
            </p:cNvSpPr>
            <p:nvPr/>
          </p:nvSpPr>
          <p:spPr bwMode="auto">
            <a:xfrm>
              <a:off x="2575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20" name="Line 35"/>
          <p:cNvSpPr>
            <a:spLocks noChangeShapeType="1"/>
          </p:cNvSpPr>
          <p:nvPr/>
        </p:nvSpPr>
        <p:spPr bwMode="auto">
          <a:xfrm>
            <a:off x="3878263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Line 36"/>
          <p:cNvSpPr>
            <a:spLocks noChangeShapeType="1"/>
          </p:cNvSpPr>
          <p:nvPr/>
        </p:nvSpPr>
        <p:spPr bwMode="auto">
          <a:xfrm>
            <a:off x="4333875" y="1292225"/>
            <a:ext cx="1588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Line 37"/>
          <p:cNvSpPr>
            <a:spLocks noChangeShapeType="1"/>
          </p:cNvSpPr>
          <p:nvPr/>
        </p:nvSpPr>
        <p:spPr bwMode="auto">
          <a:xfrm flipH="1">
            <a:off x="3402013" y="210820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38"/>
          <p:cNvSpPr>
            <a:spLocks noChangeShapeType="1"/>
          </p:cNvSpPr>
          <p:nvPr/>
        </p:nvSpPr>
        <p:spPr bwMode="auto">
          <a:xfrm>
            <a:off x="4087813" y="2582863"/>
            <a:ext cx="1587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Rectangle 39"/>
          <p:cNvSpPr>
            <a:spLocks noChangeArrowheads="1"/>
          </p:cNvSpPr>
          <p:nvPr/>
        </p:nvSpPr>
        <p:spPr bwMode="auto">
          <a:xfrm>
            <a:off x="4876800" y="1681163"/>
            <a:ext cx="9112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25" name="Group 42"/>
          <p:cNvGrpSpPr>
            <a:grpSpLocks/>
          </p:cNvGrpSpPr>
          <p:nvPr/>
        </p:nvGrpSpPr>
        <p:grpSpPr bwMode="auto">
          <a:xfrm>
            <a:off x="5208588" y="1974850"/>
            <a:ext cx="220662" cy="182563"/>
            <a:chOff x="3281" y="1244"/>
            <a:chExt cx="139" cy="115"/>
          </a:xfrm>
        </p:grpSpPr>
        <p:sp>
          <p:nvSpPr>
            <p:cNvPr id="51400" name="Rectangle 40"/>
            <p:cNvSpPr>
              <a:spLocks noChangeArrowheads="1"/>
            </p:cNvSpPr>
            <p:nvPr/>
          </p:nvSpPr>
          <p:spPr bwMode="auto">
            <a:xfrm>
              <a:off x="3281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401" name="Rectangle 41"/>
            <p:cNvSpPr>
              <a:spLocks noChangeArrowheads="1"/>
            </p:cNvSpPr>
            <p:nvPr/>
          </p:nvSpPr>
          <p:spPr bwMode="auto">
            <a:xfrm>
              <a:off x="332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26" name="Line 43"/>
          <p:cNvSpPr>
            <a:spLocks noChangeShapeType="1"/>
          </p:cNvSpPr>
          <p:nvPr/>
        </p:nvSpPr>
        <p:spPr bwMode="auto">
          <a:xfrm>
            <a:off x="50942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44"/>
          <p:cNvSpPr>
            <a:spLocks noChangeShapeType="1"/>
          </p:cNvSpPr>
          <p:nvPr/>
        </p:nvSpPr>
        <p:spPr bwMode="auto">
          <a:xfrm>
            <a:off x="55514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45"/>
          <p:cNvSpPr>
            <a:spLocks noChangeShapeType="1"/>
          </p:cNvSpPr>
          <p:nvPr/>
        </p:nvSpPr>
        <p:spPr bwMode="auto">
          <a:xfrm flipH="1">
            <a:off x="4581525" y="21082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Rectangle 46"/>
          <p:cNvSpPr>
            <a:spLocks noChangeArrowheads="1"/>
          </p:cNvSpPr>
          <p:nvPr/>
        </p:nvSpPr>
        <p:spPr bwMode="auto">
          <a:xfrm>
            <a:off x="6130925" y="1681163"/>
            <a:ext cx="912813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30" name="Group 49"/>
          <p:cNvGrpSpPr>
            <a:grpSpLocks/>
          </p:cNvGrpSpPr>
          <p:nvPr/>
        </p:nvGrpSpPr>
        <p:grpSpPr bwMode="auto">
          <a:xfrm>
            <a:off x="6464300" y="1974850"/>
            <a:ext cx="219075" cy="182563"/>
            <a:chOff x="4072" y="1244"/>
            <a:chExt cx="138" cy="115"/>
          </a:xfrm>
        </p:grpSpPr>
        <p:sp>
          <p:nvSpPr>
            <p:cNvPr id="51398" name="Rectangle 47"/>
            <p:cNvSpPr>
              <a:spLocks noChangeArrowheads="1"/>
            </p:cNvSpPr>
            <p:nvPr/>
          </p:nvSpPr>
          <p:spPr bwMode="auto">
            <a:xfrm>
              <a:off x="4072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399" name="Rectangle 48"/>
            <p:cNvSpPr>
              <a:spLocks noChangeArrowheads="1"/>
            </p:cNvSpPr>
            <p:nvPr/>
          </p:nvSpPr>
          <p:spPr bwMode="auto">
            <a:xfrm>
              <a:off x="411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31" name="Line 50"/>
          <p:cNvSpPr>
            <a:spLocks noChangeShapeType="1"/>
          </p:cNvSpPr>
          <p:nvPr/>
        </p:nvSpPr>
        <p:spPr bwMode="auto">
          <a:xfrm>
            <a:off x="633095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2" name="Line 51"/>
          <p:cNvSpPr>
            <a:spLocks noChangeShapeType="1"/>
          </p:cNvSpPr>
          <p:nvPr/>
        </p:nvSpPr>
        <p:spPr bwMode="auto">
          <a:xfrm>
            <a:off x="6786563" y="1292225"/>
            <a:ext cx="1587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Line 52"/>
          <p:cNvSpPr>
            <a:spLocks noChangeShapeType="1"/>
          </p:cNvSpPr>
          <p:nvPr/>
        </p:nvSpPr>
        <p:spPr bwMode="auto">
          <a:xfrm flipH="1">
            <a:off x="5816600" y="21082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Line 53"/>
          <p:cNvSpPr>
            <a:spLocks noChangeShapeType="1"/>
          </p:cNvSpPr>
          <p:nvPr/>
        </p:nvSpPr>
        <p:spPr bwMode="auto">
          <a:xfrm>
            <a:off x="6557963" y="2582863"/>
            <a:ext cx="1587" cy="2736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Rectangle 54"/>
          <p:cNvSpPr>
            <a:spLocks noChangeArrowheads="1"/>
          </p:cNvSpPr>
          <p:nvPr/>
        </p:nvSpPr>
        <p:spPr bwMode="auto">
          <a:xfrm>
            <a:off x="3678238" y="3713163"/>
            <a:ext cx="912812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36" name="Group 57"/>
          <p:cNvGrpSpPr>
            <a:grpSpLocks/>
          </p:cNvGrpSpPr>
          <p:nvPr/>
        </p:nvGrpSpPr>
        <p:grpSpPr bwMode="auto">
          <a:xfrm>
            <a:off x="3992563" y="4008438"/>
            <a:ext cx="239712" cy="182562"/>
            <a:chOff x="2515" y="2525"/>
            <a:chExt cx="151" cy="115"/>
          </a:xfrm>
        </p:grpSpPr>
        <p:sp>
          <p:nvSpPr>
            <p:cNvPr id="51396" name="Rectangle 55"/>
            <p:cNvSpPr>
              <a:spLocks noChangeArrowheads="1"/>
            </p:cNvSpPr>
            <p:nvPr/>
          </p:nvSpPr>
          <p:spPr bwMode="auto">
            <a:xfrm>
              <a:off x="2515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397" name="Rectangle 56"/>
            <p:cNvSpPr>
              <a:spLocks noChangeArrowheads="1"/>
            </p:cNvSpPr>
            <p:nvPr/>
          </p:nvSpPr>
          <p:spPr bwMode="auto">
            <a:xfrm>
              <a:off x="2575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37" name="Line 58"/>
          <p:cNvSpPr>
            <a:spLocks noChangeShapeType="1"/>
          </p:cNvSpPr>
          <p:nvPr/>
        </p:nvSpPr>
        <p:spPr bwMode="auto">
          <a:xfrm>
            <a:off x="3878263" y="3324225"/>
            <a:ext cx="1587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Line 59"/>
          <p:cNvSpPr>
            <a:spLocks noChangeShapeType="1"/>
          </p:cNvSpPr>
          <p:nvPr/>
        </p:nvSpPr>
        <p:spPr bwMode="auto">
          <a:xfrm>
            <a:off x="4087813" y="4616450"/>
            <a:ext cx="1587" cy="722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Rectangle 60"/>
          <p:cNvSpPr>
            <a:spLocks noChangeArrowheads="1"/>
          </p:cNvSpPr>
          <p:nvPr/>
        </p:nvSpPr>
        <p:spPr bwMode="auto">
          <a:xfrm>
            <a:off x="4876800" y="3713163"/>
            <a:ext cx="911225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40" name="Group 63"/>
          <p:cNvGrpSpPr>
            <a:grpSpLocks/>
          </p:cNvGrpSpPr>
          <p:nvPr/>
        </p:nvGrpSpPr>
        <p:grpSpPr bwMode="auto">
          <a:xfrm>
            <a:off x="5208588" y="4008438"/>
            <a:ext cx="220662" cy="182562"/>
            <a:chOff x="3281" y="2525"/>
            <a:chExt cx="139" cy="115"/>
          </a:xfrm>
        </p:grpSpPr>
        <p:sp>
          <p:nvSpPr>
            <p:cNvPr id="51394" name="Rectangle 61"/>
            <p:cNvSpPr>
              <a:spLocks noChangeArrowheads="1"/>
            </p:cNvSpPr>
            <p:nvPr/>
          </p:nvSpPr>
          <p:spPr bwMode="auto">
            <a:xfrm>
              <a:off x="3281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395" name="Rectangle 62"/>
            <p:cNvSpPr>
              <a:spLocks noChangeArrowheads="1"/>
            </p:cNvSpPr>
            <p:nvPr/>
          </p:nvSpPr>
          <p:spPr bwMode="auto">
            <a:xfrm>
              <a:off x="3329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41" name="Line 64"/>
          <p:cNvSpPr>
            <a:spLocks noChangeShapeType="1"/>
          </p:cNvSpPr>
          <p:nvPr/>
        </p:nvSpPr>
        <p:spPr bwMode="auto">
          <a:xfrm flipH="1">
            <a:off x="4600575" y="4160838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2" name="Line 65"/>
          <p:cNvSpPr>
            <a:spLocks noChangeShapeType="1"/>
          </p:cNvSpPr>
          <p:nvPr/>
        </p:nvSpPr>
        <p:spPr bwMode="auto">
          <a:xfrm>
            <a:off x="5303838" y="4597400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3" name="Rectangle 66"/>
          <p:cNvSpPr>
            <a:spLocks noChangeArrowheads="1"/>
          </p:cNvSpPr>
          <p:nvPr/>
        </p:nvSpPr>
        <p:spPr bwMode="auto">
          <a:xfrm>
            <a:off x="7375525" y="1993900"/>
            <a:ext cx="269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Cin </a:t>
            </a:r>
            <a:endParaRPr lang="en-US" altLang="en-US"/>
          </a:p>
        </p:txBody>
      </p:sp>
      <p:grpSp>
        <p:nvGrpSpPr>
          <p:cNvPr id="51244" name="Group 69"/>
          <p:cNvGrpSpPr>
            <a:grpSpLocks/>
          </p:cNvGrpSpPr>
          <p:nvPr/>
        </p:nvGrpSpPr>
        <p:grpSpPr bwMode="auto">
          <a:xfrm>
            <a:off x="2586038" y="1063625"/>
            <a:ext cx="207962" cy="231775"/>
            <a:chOff x="1629" y="670"/>
            <a:chExt cx="131" cy="146"/>
          </a:xfrm>
        </p:grpSpPr>
        <p:sp>
          <p:nvSpPr>
            <p:cNvPr id="51392" name="Rectangle 67"/>
            <p:cNvSpPr>
              <a:spLocks noChangeArrowheads="1"/>
            </p:cNvSpPr>
            <p:nvPr/>
          </p:nvSpPr>
          <p:spPr bwMode="auto">
            <a:xfrm>
              <a:off x="162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93" name="Rectangle 68"/>
            <p:cNvSpPr>
              <a:spLocks noChangeArrowheads="1"/>
            </p:cNvSpPr>
            <p:nvPr/>
          </p:nvSpPr>
          <p:spPr bwMode="auto">
            <a:xfrm>
              <a:off x="1700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/>
            </a:p>
          </p:txBody>
        </p:sp>
      </p:grpSp>
      <p:grpSp>
        <p:nvGrpSpPr>
          <p:cNvPr id="51245" name="Group 72"/>
          <p:cNvGrpSpPr>
            <a:grpSpLocks/>
          </p:cNvGrpSpPr>
          <p:nvPr/>
        </p:nvGrpSpPr>
        <p:grpSpPr bwMode="auto">
          <a:xfrm>
            <a:off x="3802063" y="1063625"/>
            <a:ext cx="209550" cy="231775"/>
            <a:chOff x="2395" y="670"/>
            <a:chExt cx="132" cy="146"/>
          </a:xfrm>
        </p:grpSpPr>
        <p:sp>
          <p:nvSpPr>
            <p:cNvPr id="51390" name="Rectangle 70"/>
            <p:cNvSpPr>
              <a:spLocks noChangeArrowheads="1"/>
            </p:cNvSpPr>
            <p:nvPr/>
          </p:nvSpPr>
          <p:spPr bwMode="auto">
            <a:xfrm>
              <a:off x="2395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91" name="Rectangle 71"/>
            <p:cNvSpPr>
              <a:spLocks noChangeArrowheads="1"/>
            </p:cNvSpPr>
            <p:nvPr/>
          </p:nvSpPr>
          <p:spPr bwMode="auto">
            <a:xfrm>
              <a:off x="2467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/>
            </a:p>
          </p:txBody>
        </p:sp>
      </p:grpSp>
      <p:grpSp>
        <p:nvGrpSpPr>
          <p:cNvPr id="51246" name="Group 75"/>
          <p:cNvGrpSpPr>
            <a:grpSpLocks/>
          </p:cNvGrpSpPr>
          <p:nvPr/>
        </p:nvGrpSpPr>
        <p:grpSpPr bwMode="auto">
          <a:xfrm>
            <a:off x="5018088" y="1063625"/>
            <a:ext cx="209550" cy="231775"/>
            <a:chOff x="3161" y="670"/>
            <a:chExt cx="132" cy="146"/>
          </a:xfrm>
        </p:grpSpPr>
        <p:sp>
          <p:nvSpPr>
            <p:cNvPr id="51388" name="Rectangle 73"/>
            <p:cNvSpPr>
              <a:spLocks noChangeArrowheads="1"/>
            </p:cNvSpPr>
            <p:nvPr/>
          </p:nvSpPr>
          <p:spPr bwMode="auto">
            <a:xfrm>
              <a:off x="3161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89" name="Rectangle 74"/>
            <p:cNvSpPr>
              <a:spLocks noChangeArrowheads="1"/>
            </p:cNvSpPr>
            <p:nvPr/>
          </p:nvSpPr>
          <p:spPr bwMode="auto">
            <a:xfrm>
              <a:off x="3233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</p:grpSp>
      <p:grpSp>
        <p:nvGrpSpPr>
          <p:cNvPr id="51247" name="Group 78"/>
          <p:cNvGrpSpPr>
            <a:grpSpLocks/>
          </p:cNvGrpSpPr>
          <p:nvPr/>
        </p:nvGrpSpPr>
        <p:grpSpPr bwMode="auto">
          <a:xfrm>
            <a:off x="6254750" y="1063625"/>
            <a:ext cx="209550" cy="231775"/>
            <a:chOff x="3940" y="670"/>
            <a:chExt cx="132" cy="146"/>
          </a:xfrm>
        </p:grpSpPr>
        <p:sp>
          <p:nvSpPr>
            <p:cNvPr id="51386" name="Rectangle 76"/>
            <p:cNvSpPr>
              <a:spLocks noChangeArrowheads="1"/>
            </p:cNvSpPr>
            <p:nvPr/>
          </p:nvSpPr>
          <p:spPr bwMode="auto">
            <a:xfrm>
              <a:off x="3940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87" name="Rectangle 77"/>
            <p:cNvSpPr>
              <a:spLocks noChangeArrowheads="1"/>
            </p:cNvSpPr>
            <p:nvPr/>
          </p:nvSpPr>
          <p:spPr bwMode="auto">
            <a:xfrm>
              <a:off x="401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</p:grpSp>
      <p:grpSp>
        <p:nvGrpSpPr>
          <p:cNvPr id="51248" name="Group 81"/>
          <p:cNvGrpSpPr>
            <a:grpSpLocks/>
          </p:cNvGrpSpPr>
          <p:nvPr/>
        </p:nvGrpSpPr>
        <p:grpSpPr bwMode="auto">
          <a:xfrm>
            <a:off x="3022600" y="1063625"/>
            <a:ext cx="209550" cy="231775"/>
            <a:chOff x="1904" y="670"/>
            <a:chExt cx="132" cy="146"/>
          </a:xfrm>
        </p:grpSpPr>
        <p:sp>
          <p:nvSpPr>
            <p:cNvPr id="51384" name="Rectangle 79"/>
            <p:cNvSpPr>
              <a:spLocks noChangeArrowheads="1"/>
            </p:cNvSpPr>
            <p:nvPr/>
          </p:nvSpPr>
          <p:spPr bwMode="auto">
            <a:xfrm>
              <a:off x="1904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85" name="Rectangle 80"/>
            <p:cNvSpPr>
              <a:spLocks noChangeArrowheads="1"/>
            </p:cNvSpPr>
            <p:nvPr/>
          </p:nvSpPr>
          <p:spPr bwMode="auto">
            <a:xfrm>
              <a:off x="1976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/>
            </a:p>
          </p:txBody>
        </p:sp>
      </p:grpSp>
      <p:grpSp>
        <p:nvGrpSpPr>
          <p:cNvPr id="51249" name="Group 84"/>
          <p:cNvGrpSpPr>
            <a:grpSpLocks/>
          </p:cNvGrpSpPr>
          <p:nvPr/>
        </p:nvGrpSpPr>
        <p:grpSpPr bwMode="auto">
          <a:xfrm>
            <a:off x="4257675" y="1063625"/>
            <a:ext cx="190500" cy="231775"/>
            <a:chOff x="2682" y="670"/>
            <a:chExt cx="120" cy="146"/>
          </a:xfrm>
        </p:grpSpPr>
        <p:sp>
          <p:nvSpPr>
            <p:cNvPr id="51382" name="Rectangle 82"/>
            <p:cNvSpPr>
              <a:spLocks noChangeArrowheads="1"/>
            </p:cNvSpPr>
            <p:nvPr/>
          </p:nvSpPr>
          <p:spPr bwMode="auto">
            <a:xfrm>
              <a:off x="2682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83" name="Rectangle 83"/>
            <p:cNvSpPr>
              <a:spLocks noChangeArrowheads="1"/>
            </p:cNvSpPr>
            <p:nvPr/>
          </p:nvSpPr>
          <p:spPr bwMode="auto">
            <a:xfrm>
              <a:off x="274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/>
            </a:p>
          </p:txBody>
        </p:sp>
      </p:grpSp>
      <p:grpSp>
        <p:nvGrpSpPr>
          <p:cNvPr id="51250" name="Group 87"/>
          <p:cNvGrpSpPr>
            <a:grpSpLocks/>
          </p:cNvGrpSpPr>
          <p:nvPr/>
        </p:nvGrpSpPr>
        <p:grpSpPr bwMode="auto">
          <a:xfrm>
            <a:off x="5475288" y="1063625"/>
            <a:ext cx="190500" cy="231775"/>
            <a:chOff x="3449" y="670"/>
            <a:chExt cx="120" cy="146"/>
          </a:xfrm>
        </p:grpSpPr>
        <p:sp>
          <p:nvSpPr>
            <p:cNvPr id="51380" name="Rectangle 85"/>
            <p:cNvSpPr>
              <a:spLocks noChangeArrowheads="1"/>
            </p:cNvSpPr>
            <p:nvPr/>
          </p:nvSpPr>
          <p:spPr bwMode="auto">
            <a:xfrm>
              <a:off x="344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81" name="Rectangle 86"/>
            <p:cNvSpPr>
              <a:spLocks noChangeArrowheads="1"/>
            </p:cNvSpPr>
            <p:nvPr/>
          </p:nvSpPr>
          <p:spPr bwMode="auto">
            <a:xfrm>
              <a:off x="350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</p:grpSp>
      <p:grpSp>
        <p:nvGrpSpPr>
          <p:cNvPr id="51251" name="Group 90"/>
          <p:cNvGrpSpPr>
            <a:grpSpLocks/>
          </p:cNvGrpSpPr>
          <p:nvPr/>
        </p:nvGrpSpPr>
        <p:grpSpPr bwMode="auto">
          <a:xfrm>
            <a:off x="6729413" y="1063625"/>
            <a:ext cx="190500" cy="231775"/>
            <a:chOff x="4239" y="670"/>
            <a:chExt cx="120" cy="146"/>
          </a:xfrm>
        </p:grpSpPr>
        <p:sp>
          <p:nvSpPr>
            <p:cNvPr id="51378" name="Rectangle 88"/>
            <p:cNvSpPr>
              <a:spLocks noChangeArrowheads="1"/>
            </p:cNvSpPr>
            <p:nvPr/>
          </p:nvSpPr>
          <p:spPr bwMode="auto">
            <a:xfrm>
              <a:off x="423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79" name="Rectangle 89"/>
            <p:cNvSpPr>
              <a:spLocks noChangeArrowheads="1"/>
            </p:cNvSpPr>
            <p:nvPr/>
          </p:nvSpPr>
          <p:spPr bwMode="auto">
            <a:xfrm>
              <a:off x="429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</p:grpSp>
      <p:sp>
        <p:nvSpPr>
          <p:cNvPr id="51252" name="Line 91"/>
          <p:cNvSpPr>
            <a:spLocks noChangeShapeType="1"/>
          </p:cNvSpPr>
          <p:nvPr/>
        </p:nvSpPr>
        <p:spPr bwMode="auto">
          <a:xfrm>
            <a:off x="2547938" y="3152775"/>
            <a:ext cx="3032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Line 92"/>
          <p:cNvSpPr>
            <a:spLocks noChangeShapeType="1"/>
          </p:cNvSpPr>
          <p:nvPr/>
        </p:nvSpPr>
        <p:spPr bwMode="auto">
          <a:xfrm>
            <a:off x="2547938" y="3741738"/>
            <a:ext cx="3032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4" name="Line 93"/>
          <p:cNvSpPr>
            <a:spLocks noChangeShapeType="1"/>
          </p:cNvSpPr>
          <p:nvPr/>
        </p:nvSpPr>
        <p:spPr bwMode="auto">
          <a:xfrm>
            <a:off x="2946400" y="5053013"/>
            <a:ext cx="1588" cy="285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5" name="Line 94"/>
          <p:cNvSpPr>
            <a:spLocks noChangeShapeType="1"/>
          </p:cNvSpPr>
          <p:nvPr/>
        </p:nvSpPr>
        <p:spPr bwMode="auto">
          <a:xfrm>
            <a:off x="1520825" y="2108200"/>
            <a:ext cx="1588" cy="2355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6" name="Line 95"/>
          <p:cNvSpPr>
            <a:spLocks noChangeShapeType="1"/>
          </p:cNvSpPr>
          <p:nvPr/>
        </p:nvSpPr>
        <p:spPr bwMode="auto">
          <a:xfrm>
            <a:off x="1673225" y="5014913"/>
            <a:ext cx="1588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7" name="Rectangle 96"/>
          <p:cNvSpPr>
            <a:spLocks noChangeArrowheads="1"/>
          </p:cNvSpPr>
          <p:nvPr/>
        </p:nvSpPr>
        <p:spPr bwMode="auto">
          <a:xfrm>
            <a:off x="1520825" y="533717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Cout </a:t>
            </a:r>
            <a:endParaRPr lang="en-US" altLang="en-US"/>
          </a:p>
        </p:txBody>
      </p:sp>
      <p:grpSp>
        <p:nvGrpSpPr>
          <p:cNvPr id="51258" name="Group 99"/>
          <p:cNvGrpSpPr>
            <a:grpSpLocks/>
          </p:cNvGrpSpPr>
          <p:nvPr/>
        </p:nvGrpSpPr>
        <p:grpSpPr bwMode="auto">
          <a:xfrm>
            <a:off x="2870200" y="5337175"/>
            <a:ext cx="190500" cy="231775"/>
            <a:chOff x="1808" y="3362"/>
            <a:chExt cx="120" cy="146"/>
          </a:xfrm>
        </p:grpSpPr>
        <p:sp>
          <p:nvSpPr>
            <p:cNvPr id="51376" name="Rectangle 97"/>
            <p:cNvSpPr>
              <a:spLocks noChangeArrowheads="1"/>
            </p:cNvSpPr>
            <p:nvPr/>
          </p:nvSpPr>
          <p:spPr bwMode="auto">
            <a:xfrm>
              <a:off x="1808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7" name="Rectangle 98"/>
            <p:cNvSpPr>
              <a:spLocks noChangeArrowheads="1"/>
            </p:cNvSpPr>
            <p:nvPr/>
          </p:nvSpPr>
          <p:spPr bwMode="auto">
            <a:xfrm>
              <a:off x="1868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/>
            </a:p>
          </p:txBody>
        </p:sp>
      </p:grpSp>
      <p:grpSp>
        <p:nvGrpSpPr>
          <p:cNvPr id="51259" name="Group 102"/>
          <p:cNvGrpSpPr>
            <a:grpSpLocks/>
          </p:cNvGrpSpPr>
          <p:nvPr/>
        </p:nvGrpSpPr>
        <p:grpSpPr bwMode="auto">
          <a:xfrm>
            <a:off x="4011613" y="5337175"/>
            <a:ext cx="190500" cy="231775"/>
            <a:chOff x="2527" y="3362"/>
            <a:chExt cx="120" cy="146"/>
          </a:xfrm>
        </p:grpSpPr>
        <p:sp>
          <p:nvSpPr>
            <p:cNvPr id="51374" name="Rectangle 100"/>
            <p:cNvSpPr>
              <a:spLocks noChangeArrowheads="1"/>
            </p:cNvSpPr>
            <p:nvPr/>
          </p:nvSpPr>
          <p:spPr bwMode="auto">
            <a:xfrm>
              <a:off x="2527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5" name="Rectangle 101"/>
            <p:cNvSpPr>
              <a:spLocks noChangeArrowheads="1"/>
            </p:cNvSpPr>
            <p:nvPr/>
          </p:nvSpPr>
          <p:spPr bwMode="auto">
            <a:xfrm>
              <a:off x="2587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/>
            </a:p>
          </p:txBody>
        </p:sp>
      </p:grpSp>
      <p:grpSp>
        <p:nvGrpSpPr>
          <p:cNvPr id="51260" name="Group 105"/>
          <p:cNvGrpSpPr>
            <a:grpSpLocks/>
          </p:cNvGrpSpPr>
          <p:nvPr/>
        </p:nvGrpSpPr>
        <p:grpSpPr bwMode="auto">
          <a:xfrm>
            <a:off x="5227638" y="5337175"/>
            <a:ext cx="190500" cy="231775"/>
            <a:chOff x="3293" y="3362"/>
            <a:chExt cx="120" cy="146"/>
          </a:xfrm>
        </p:grpSpPr>
        <p:sp>
          <p:nvSpPr>
            <p:cNvPr id="51372" name="Rectangle 103"/>
            <p:cNvSpPr>
              <a:spLocks noChangeArrowheads="1"/>
            </p:cNvSpPr>
            <p:nvPr/>
          </p:nvSpPr>
          <p:spPr bwMode="auto">
            <a:xfrm>
              <a:off x="3293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3" name="Rectangle 104"/>
            <p:cNvSpPr>
              <a:spLocks noChangeArrowheads="1"/>
            </p:cNvSpPr>
            <p:nvPr/>
          </p:nvSpPr>
          <p:spPr bwMode="auto">
            <a:xfrm>
              <a:off x="3353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</p:grpSp>
      <p:grpSp>
        <p:nvGrpSpPr>
          <p:cNvPr id="51261" name="Group 108"/>
          <p:cNvGrpSpPr>
            <a:grpSpLocks/>
          </p:cNvGrpSpPr>
          <p:nvPr/>
        </p:nvGrpSpPr>
        <p:grpSpPr bwMode="auto">
          <a:xfrm>
            <a:off x="6464300" y="5356225"/>
            <a:ext cx="188913" cy="231775"/>
            <a:chOff x="4072" y="3374"/>
            <a:chExt cx="119" cy="146"/>
          </a:xfrm>
        </p:grpSpPr>
        <p:sp>
          <p:nvSpPr>
            <p:cNvPr id="51370" name="Rectangle 106"/>
            <p:cNvSpPr>
              <a:spLocks noChangeArrowheads="1"/>
            </p:cNvSpPr>
            <p:nvPr/>
          </p:nvSpPr>
          <p:spPr bwMode="auto">
            <a:xfrm>
              <a:off x="4072" y="33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1" name="Rectangle 107"/>
            <p:cNvSpPr>
              <a:spLocks noChangeArrowheads="1"/>
            </p:cNvSpPr>
            <p:nvPr/>
          </p:nvSpPr>
          <p:spPr bwMode="auto">
            <a:xfrm>
              <a:off x="4131" y="343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</p:grpSp>
      <p:sp>
        <p:nvSpPr>
          <p:cNvPr id="51262" name="Line 109"/>
          <p:cNvSpPr>
            <a:spLocks noChangeShapeType="1"/>
          </p:cNvSpPr>
          <p:nvPr/>
        </p:nvSpPr>
        <p:spPr bwMode="auto">
          <a:xfrm flipH="1">
            <a:off x="5816600" y="4160838"/>
            <a:ext cx="3238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3" name="Rectangle 110"/>
          <p:cNvSpPr>
            <a:spLocks noChangeArrowheads="1"/>
          </p:cNvSpPr>
          <p:nvPr/>
        </p:nvSpPr>
        <p:spPr bwMode="auto">
          <a:xfrm>
            <a:off x="6178550" y="4027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51264" name="Rectangle 111"/>
          <p:cNvSpPr>
            <a:spLocks noChangeArrowheads="1"/>
          </p:cNvSpPr>
          <p:nvPr/>
        </p:nvSpPr>
        <p:spPr bwMode="auto">
          <a:xfrm>
            <a:off x="2471738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65" name="Rectangle 112"/>
          <p:cNvSpPr>
            <a:spLocks noChangeArrowheads="1"/>
          </p:cNvSpPr>
          <p:nvPr/>
        </p:nvSpPr>
        <p:spPr bwMode="auto">
          <a:xfrm>
            <a:off x="3175000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66" name="Rectangle 113"/>
          <p:cNvSpPr>
            <a:spLocks noChangeArrowheads="1"/>
          </p:cNvSpPr>
          <p:nvPr/>
        </p:nvSpPr>
        <p:spPr bwMode="auto">
          <a:xfrm>
            <a:off x="2851150" y="23558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67" name="Rectangle 114"/>
          <p:cNvSpPr>
            <a:spLocks noChangeArrowheads="1"/>
          </p:cNvSpPr>
          <p:nvPr/>
        </p:nvSpPr>
        <p:spPr bwMode="auto">
          <a:xfrm>
            <a:off x="3687763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68" name="Rectangle 115"/>
          <p:cNvSpPr>
            <a:spLocks noChangeArrowheads="1"/>
          </p:cNvSpPr>
          <p:nvPr/>
        </p:nvSpPr>
        <p:spPr bwMode="auto">
          <a:xfrm>
            <a:off x="4391025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69" name="Rectangle 116"/>
          <p:cNvSpPr>
            <a:spLocks noChangeArrowheads="1"/>
          </p:cNvSpPr>
          <p:nvPr/>
        </p:nvSpPr>
        <p:spPr bwMode="auto">
          <a:xfrm>
            <a:off x="4068763" y="23749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0" name="Rectangle 117"/>
          <p:cNvSpPr>
            <a:spLocks noChangeArrowheads="1"/>
          </p:cNvSpPr>
          <p:nvPr/>
        </p:nvSpPr>
        <p:spPr bwMode="auto">
          <a:xfrm>
            <a:off x="4886325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71" name="Rectangle 118"/>
          <p:cNvSpPr>
            <a:spLocks noChangeArrowheads="1"/>
          </p:cNvSpPr>
          <p:nvPr/>
        </p:nvSpPr>
        <p:spPr bwMode="auto">
          <a:xfrm>
            <a:off x="5589588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72" name="Rectangle 119"/>
          <p:cNvSpPr>
            <a:spLocks noChangeArrowheads="1"/>
          </p:cNvSpPr>
          <p:nvPr/>
        </p:nvSpPr>
        <p:spPr bwMode="auto">
          <a:xfrm>
            <a:off x="5265738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3" name="Rectangle 120"/>
          <p:cNvSpPr>
            <a:spLocks noChangeArrowheads="1"/>
          </p:cNvSpPr>
          <p:nvPr/>
        </p:nvSpPr>
        <p:spPr bwMode="auto">
          <a:xfrm>
            <a:off x="6140450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74" name="Rectangle 121"/>
          <p:cNvSpPr>
            <a:spLocks noChangeArrowheads="1"/>
          </p:cNvSpPr>
          <p:nvPr/>
        </p:nvSpPr>
        <p:spPr bwMode="auto">
          <a:xfrm>
            <a:off x="6824663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75" name="Rectangle 122"/>
          <p:cNvSpPr>
            <a:spLocks noChangeArrowheads="1"/>
          </p:cNvSpPr>
          <p:nvPr/>
        </p:nvSpPr>
        <p:spPr bwMode="auto">
          <a:xfrm>
            <a:off x="6519863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6" name="Rectangle 123"/>
          <p:cNvSpPr>
            <a:spLocks noChangeArrowheads="1"/>
          </p:cNvSpPr>
          <p:nvPr/>
        </p:nvSpPr>
        <p:spPr bwMode="auto">
          <a:xfrm>
            <a:off x="3687763" y="4008438"/>
            <a:ext cx="271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77" name="Rectangle 124"/>
          <p:cNvSpPr>
            <a:spLocks noChangeArrowheads="1"/>
          </p:cNvSpPr>
          <p:nvPr/>
        </p:nvSpPr>
        <p:spPr bwMode="auto">
          <a:xfrm>
            <a:off x="4371975" y="4008438"/>
            <a:ext cx="1952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78" name="Rectangle 125"/>
          <p:cNvSpPr>
            <a:spLocks noChangeArrowheads="1"/>
          </p:cNvSpPr>
          <p:nvPr/>
        </p:nvSpPr>
        <p:spPr bwMode="auto">
          <a:xfrm>
            <a:off x="4049713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9" name="Rectangle 126"/>
          <p:cNvSpPr>
            <a:spLocks noChangeArrowheads="1"/>
          </p:cNvSpPr>
          <p:nvPr/>
        </p:nvSpPr>
        <p:spPr bwMode="auto">
          <a:xfrm>
            <a:off x="4886325" y="4008438"/>
            <a:ext cx="271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80" name="Rectangle 127"/>
          <p:cNvSpPr>
            <a:spLocks noChangeArrowheads="1"/>
          </p:cNvSpPr>
          <p:nvPr/>
        </p:nvSpPr>
        <p:spPr bwMode="auto">
          <a:xfrm>
            <a:off x="5589588" y="4008438"/>
            <a:ext cx="1952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81" name="Rectangle 128"/>
          <p:cNvSpPr>
            <a:spLocks noChangeArrowheads="1"/>
          </p:cNvSpPr>
          <p:nvPr/>
        </p:nvSpPr>
        <p:spPr bwMode="auto">
          <a:xfrm>
            <a:off x="5265738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grpSp>
        <p:nvGrpSpPr>
          <p:cNvPr id="51282" name="Group 131"/>
          <p:cNvGrpSpPr>
            <a:grpSpLocks/>
          </p:cNvGrpSpPr>
          <p:nvPr/>
        </p:nvGrpSpPr>
        <p:grpSpPr bwMode="auto">
          <a:xfrm>
            <a:off x="1619250" y="2852738"/>
            <a:ext cx="406400" cy="182562"/>
            <a:chOff x="1844" y="1867"/>
            <a:chExt cx="256" cy="115"/>
          </a:xfrm>
        </p:grpSpPr>
        <p:sp>
          <p:nvSpPr>
            <p:cNvPr id="51368" name="Rectangle 129"/>
            <p:cNvSpPr>
              <a:spLocks noChangeArrowheads="1"/>
            </p:cNvSpPr>
            <p:nvPr/>
          </p:nvSpPr>
          <p:spPr bwMode="auto">
            <a:xfrm>
              <a:off x="1844" y="186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51369" name="Rectangle 130"/>
            <p:cNvSpPr>
              <a:spLocks noChangeArrowheads="1"/>
            </p:cNvSpPr>
            <p:nvPr/>
          </p:nvSpPr>
          <p:spPr bwMode="auto">
            <a:xfrm>
              <a:off x="1892" y="1867"/>
              <a:ext cx="20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1XX </a:t>
              </a:r>
              <a:endParaRPr lang="en-US" altLang="en-US"/>
            </a:p>
          </p:txBody>
        </p:sp>
      </p:grpSp>
      <p:sp>
        <p:nvSpPr>
          <p:cNvPr id="51283" name="Rectangle 132"/>
          <p:cNvSpPr>
            <a:spLocks noChangeArrowheads="1"/>
          </p:cNvSpPr>
          <p:nvPr/>
        </p:nvSpPr>
        <p:spPr bwMode="auto">
          <a:xfrm>
            <a:off x="2224088" y="2944813"/>
            <a:ext cx="228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A1 </a:t>
            </a:r>
            <a:endParaRPr lang="en-US" altLang="en-US"/>
          </a:p>
        </p:txBody>
      </p:sp>
      <p:sp>
        <p:nvSpPr>
          <p:cNvPr id="51284" name="Rectangle 133"/>
          <p:cNvSpPr>
            <a:spLocks noChangeArrowheads="1"/>
          </p:cNvSpPr>
          <p:nvPr/>
        </p:nvSpPr>
        <p:spPr bwMode="auto">
          <a:xfrm>
            <a:off x="2224088" y="3533775"/>
            <a:ext cx="228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A2 </a:t>
            </a:r>
            <a:endParaRPr lang="en-US" altLang="en-US"/>
          </a:p>
        </p:txBody>
      </p:sp>
      <p:sp>
        <p:nvSpPr>
          <p:cNvPr id="51285" name="Rectangle 134"/>
          <p:cNvSpPr>
            <a:spLocks noChangeArrowheads="1"/>
          </p:cNvSpPr>
          <p:nvPr/>
        </p:nvSpPr>
        <p:spPr bwMode="auto">
          <a:xfrm>
            <a:off x="1692275" y="3357563"/>
            <a:ext cx="4143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1X1X </a:t>
            </a:r>
            <a:endParaRPr lang="en-US" altLang="en-US"/>
          </a:p>
        </p:txBody>
      </p:sp>
      <p:sp>
        <p:nvSpPr>
          <p:cNvPr id="51286" name="Freeform 135"/>
          <p:cNvSpPr>
            <a:spLocks/>
          </p:cNvSpPr>
          <p:nvPr/>
        </p:nvSpPr>
        <p:spPr bwMode="auto">
          <a:xfrm>
            <a:off x="1673225" y="3059113"/>
            <a:ext cx="341313" cy="1443037"/>
          </a:xfrm>
          <a:custGeom>
            <a:avLst/>
            <a:gdLst>
              <a:gd name="T0" fmla="*/ 0 w 215"/>
              <a:gd name="T1" fmla="*/ 2147483647 h 909"/>
              <a:gd name="T2" fmla="*/ 2147483647 w 215"/>
              <a:gd name="T3" fmla="*/ 0 h 909"/>
              <a:gd name="T4" fmla="*/ 2147483647 w 215"/>
              <a:gd name="T5" fmla="*/ 0 h 909"/>
              <a:gd name="T6" fmla="*/ 0 60000 65536"/>
              <a:gd name="T7" fmla="*/ 0 60000 65536"/>
              <a:gd name="T8" fmla="*/ 0 60000 65536"/>
              <a:gd name="T9" fmla="*/ 0 w 215"/>
              <a:gd name="T10" fmla="*/ 0 h 909"/>
              <a:gd name="T11" fmla="*/ 215 w 215"/>
              <a:gd name="T12" fmla="*/ 909 h 9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909">
                <a:moveTo>
                  <a:pt x="0" y="909"/>
                </a:moveTo>
                <a:lnTo>
                  <a:pt x="12" y="0"/>
                </a:lnTo>
                <a:lnTo>
                  <a:pt x="21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7" name="Freeform 136"/>
          <p:cNvSpPr>
            <a:spLocks/>
          </p:cNvSpPr>
          <p:nvPr/>
        </p:nvSpPr>
        <p:spPr bwMode="auto">
          <a:xfrm>
            <a:off x="1844675" y="3648075"/>
            <a:ext cx="169863" cy="815975"/>
          </a:xfrm>
          <a:custGeom>
            <a:avLst/>
            <a:gdLst>
              <a:gd name="T0" fmla="*/ 0 w 107"/>
              <a:gd name="T1" fmla="*/ 2147483647 h 514"/>
              <a:gd name="T2" fmla="*/ 0 w 107"/>
              <a:gd name="T3" fmla="*/ 0 h 514"/>
              <a:gd name="T4" fmla="*/ 2147483647 w 107"/>
              <a:gd name="T5" fmla="*/ 0 h 514"/>
              <a:gd name="T6" fmla="*/ 0 60000 65536"/>
              <a:gd name="T7" fmla="*/ 0 60000 65536"/>
              <a:gd name="T8" fmla="*/ 0 60000 65536"/>
              <a:gd name="T9" fmla="*/ 0 w 107"/>
              <a:gd name="T10" fmla="*/ 0 h 514"/>
              <a:gd name="T11" fmla="*/ 107 w 107"/>
              <a:gd name="T12" fmla="*/ 514 h 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514">
                <a:moveTo>
                  <a:pt x="0" y="514"/>
                </a:moveTo>
                <a:lnTo>
                  <a:pt x="0" y="0"/>
                </a:lnTo>
                <a:lnTo>
                  <a:pt x="10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8" name="Freeform 137"/>
          <p:cNvSpPr>
            <a:spLocks/>
          </p:cNvSpPr>
          <p:nvPr/>
        </p:nvSpPr>
        <p:spPr bwMode="auto">
          <a:xfrm>
            <a:off x="2547938" y="3171825"/>
            <a:ext cx="3003550" cy="400050"/>
          </a:xfrm>
          <a:custGeom>
            <a:avLst/>
            <a:gdLst>
              <a:gd name="T0" fmla="*/ 0 w 1892"/>
              <a:gd name="T1" fmla="*/ 2147483647 h 252"/>
              <a:gd name="T2" fmla="*/ 2147483647 w 1892"/>
              <a:gd name="T3" fmla="*/ 2147483647 h 252"/>
              <a:gd name="T4" fmla="*/ 2147483647 w 1892"/>
              <a:gd name="T5" fmla="*/ 0 h 252"/>
              <a:gd name="T6" fmla="*/ 2147483647 w 1892"/>
              <a:gd name="T7" fmla="*/ 0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892"/>
              <a:gd name="T13" fmla="*/ 0 h 252"/>
              <a:gd name="T14" fmla="*/ 1892 w 1892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2" h="252">
                <a:moveTo>
                  <a:pt x="0" y="252"/>
                </a:moveTo>
                <a:lnTo>
                  <a:pt x="515" y="252"/>
                </a:lnTo>
                <a:lnTo>
                  <a:pt x="515" y="0"/>
                </a:lnTo>
                <a:lnTo>
                  <a:pt x="189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9" name="Freeform 138"/>
          <p:cNvSpPr>
            <a:spLocks/>
          </p:cNvSpPr>
          <p:nvPr/>
        </p:nvSpPr>
        <p:spPr bwMode="auto">
          <a:xfrm>
            <a:off x="2547938" y="2982913"/>
            <a:ext cx="1785937" cy="665162"/>
          </a:xfrm>
          <a:custGeom>
            <a:avLst/>
            <a:gdLst>
              <a:gd name="T0" fmla="*/ 0 w 1125"/>
              <a:gd name="T1" fmla="*/ 0 h 419"/>
              <a:gd name="T2" fmla="*/ 2147483647 w 1125"/>
              <a:gd name="T3" fmla="*/ 0 h 419"/>
              <a:gd name="T4" fmla="*/ 2147483647 w 1125"/>
              <a:gd name="T5" fmla="*/ 2147483647 h 419"/>
              <a:gd name="T6" fmla="*/ 0 60000 65536"/>
              <a:gd name="T7" fmla="*/ 0 60000 65536"/>
              <a:gd name="T8" fmla="*/ 0 60000 65536"/>
              <a:gd name="T9" fmla="*/ 0 w 1125"/>
              <a:gd name="T10" fmla="*/ 0 h 419"/>
              <a:gd name="T11" fmla="*/ 1125 w 1125"/>
              <a:gd name="T12" fmla="*/ 419 h 4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5" h="419">
                <a:moveTo>
                  <a:pt x="0" y="0"/>
                </a:moveTo>
                <a:lnTo>
                  <a:pt x="1125" y="0"/>
                </a:lnTo>
                <a:lnTo>
                  <a:pt x="1125" y="41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0" name="Freeform 139"/>
          <p:cNvSpPr>
            <a:spLocks/>
          </p:cNvSpPr>
          <p:nvPr/>
        </p:nvSpPr>
        <p:spPr bwMode="auto">
          <a:xfrm>
            <a:off x="5303838" y="2582863"/>
            <a:ext cx="247650" cy="1065212"/>
          </a:xfrm>
          <a:custGeom>
            <a:avLst/>
            <a:gdLst>
              <a:gd name="T0" fmla="*/ 0 w 156"/>
              <a:gd name="T1" fmla="*/ 0 h 671"/>
              <a:gd name="T2" fmla="*/ 0 w 156"/>
              <a:gd name="T3" fmla="*/ 2147483647 h 671"/>
              <a:gd name="T4" fmla="*/ 2147483647 w 156"/>
              <a:gd name="T5" fmla="*/ 2147483647 h 671"/>
              <a:gd name="T6" fmla="*/ 2147483647 w 156"/>
              <a:gd name="T7" fmla="*/ 2147483647 h 671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671"/>
              <a:gd name="T14" fmla="*/ 156 w 156"/>
              <a:gd name="T15" fmla="*/ 671 h 6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671">
                <a:moveTo>
                  <a:pt x="0" y="0"/>
                </a:moveTo>
                <a:lnTo>
                  <a:pt x="0" y="180"/>
                </a:lnTo>
                <a:lnTo>
                  <a:pt x="156" y="180"/>
                </a:lnTo>
                <a:lnTo>
                  <a:pt x="156" y="6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1" name="Freeform 140"/>
          <p:cNvSpPr>
            <a:spLocks/>
          </p:cNvSpPr>
          <p:nvPr/>
        </p:nvSpPr>
        <p:spPr bwMode="auto">
          <a:xfrm>
            <a:off x="3041650" y="4122738"/>
            <a:ext cx="608013" cy="303212"/>
          </a:xfrm>
          <a:custGeom>
            <a:avLst/>
            <a:gdLst>
              <a:gd name="T0" fmla="*/ 2147483647 w 383"/>
              <a:gd name="T1" fmla="*/ 0 h 191"/>
              <a:gd name="T2" fmla="*/ 0 w 383"/>
              <a:gd name="T3" fmla="*/ 0 h 191"/>
              <a:gd name="T4" fmla="*/ 0 w 383"/>
              <a:gd name="T5" fmla="*/ 2147483647 h 191"/>
              <a:gd name="T6" fmla="*/ 0 60000 65536"/>
              <a:gd name="T7" fmla="*/ 0 60000 65536"/>
              <a:gd name="T8" fmla="*/ 0 60000 65536"/>
              <a:gd name="T9" fmla="*/ 0 w 383"/>
              <a:gd name="T10" fmla="*/ 0 h 191"/>
              <a:gd name="T11" fmla="*/ 383 w 383"/>
              <a:gd name="T12" fmla="*/ 191 h 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191">
                <a:moveTo>
                  <a:pt x="383" y="0"/>
                </a:moveTo>
                <a:lnTo>
                  <a:pt x="0" y="0"/>
                </a:lnTo>
                <a:lnTo>
                  <a:pt x="0" y="19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2" name="Freeform 141"/>
          <p:cNvSpPr>
            <a:spLocks/>
          </p:cNvSpPr>
          <p:nvPr/>
        </p:nvSpPr>
        <p:spPr bwMode="auto">
          <a:xfrm>
            <a:off x="1673225" y="3324225"/>
            <a:ext cx="3421063" cy="1766888"/>
          </a:xfrm>
          <a:custGeom>
            <a:avLst/>
            <a:gdLst>
              <a:gd name="T0" fmla="*/ 0 w 2155"/>
              <a:gd name="T1" fmla="*/ 2147483647 h 1113"/>
              <a:gd name="T2" fmla="*/ 2147483647 w 2155"/>
              <a:gd name="T3" fmla="*/ 2147483647 h 1113"/>
              <a:gd name="T4" fmla="*/ 2147483647 w 2155"/>
              <a:gd name="T5" fmla="*/ 2147483647 h 1113"/>
              <a:gd name="T6" fmla="*/ 2147483647 w 2155"/>
              <a:gd name="T7" fmla="*/ 2147483647 h 1113"/>
              <a:gd name="T8" fmla="*/ 2147483647 w 2155"/>
              <a:gd name="T9" fmla="*/ 0 h 1113"/>
              <a:gd name="T10" fmla="*/ 2147483647 w 2155"/>
              <a:gd name="T11" fmla="*/ 0 h 1113"/>
              <a:gd name="T12" fmla="*/ 2147483647 w 2155"/>
              <a:gd name="T13" fmla="*/ 2147483647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55"/>
              <a:gd name="T22" fmla="*/ 0 h 1113"/>
              <a:gd name="T23" fmla="*/ 2155 w 2155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55" h="1113">
                <a:moveTo>
                  <a:pt x="0" y="1113"/>
                </a:moveTo>
                <a:lnTo>
                  <a:pt x="251" y="1113"/>
                </a:lnTo>
                <a:lnTo>
                  <a:pt x="251" y="407"/>
                </a:lnTo>
                <a:lnTo>
                  <a:pt x="1161" y="407"/>
                </a:lnTo>
                <a:lnTo>
                  <a:pt x="1161" y="0"/>
                </a:lnTo>
                <a:lnTo>
                  <a:pt x="2155" y="0"/>
                </a:lnTo>
                <a:lnTo>
                  <a:pt x="2155" y="20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93" name="Group 144"/>
          <p:cNvGrpSpPr>
            <a:grpSpLocks/>
          </p:cNvGrpSpPr>
          <p:nvPr/>
        </p:nvGrpSpPr>
        <p:grpSpPr bwMode="auto">
          <a:xfrm>
            <a:off x="6767513" y="1576388"/>
            <a:ext cx="57150" cy="76200"/>
            <a:chOff x="4263" y="993"/>
            <a:chExt cx="36" cy="48"/>
          </a:xfrm>
        </p:grpSpPr>
        <p:pic>
          <p:nvPicPr>
            <p:cNvPr id="51366" name="Picture 14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7" name="Freeform 143"/>
            <p:cNvSpPr>
              <a:spLocks/>
            </p:cNvSpPr>
            <p:nvPr/>
          </p:nvSpPr>
          <p:spPr bwMode="auto">
            <a:xfrm>
              <a:off x="4263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4" name="Group 147"/>
          <p:cNvGrpSpPr>
            <a:grpSpLocks/>
          </p:cNvGrpSpPr>
          <p:nvPr/>
        </p:nvGrpSpPr>
        <p:grpSpPr bwMode="auto">
          <a:xfrm>
            <a:off x="6311900" y="1576388"/>
            <a:ext cx="57150" cy="76200"/>
            <a:chOff x="3976" y="993"/>
            <a:chExt cx="36" cy="48"/>
          </a:xfrm>
        </p:grpSpPr>
        <p:pic>
          <p:nvPicPr>
            <p:cNvPr id="51364" name="Picture 14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5" name="Freeform 146"/>
            <p:cNvSpPr>
              <a:spLocks/>
            </p:cNvSpPr>
            <p:nvPr/>
          </p:nvSpPr>
          <p:spPr bwMode="auto">
            <a:xfrm>
              <a:off x="3976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5" name="Group 150"/>
          <p:cNvGrpSpPr>
            <a:grpSpLocks/>
          </p:cNvGrpSpPr>
          <p:nvPr/>
        </p:nvGrpSpPr>
        <p:grpSpPr bwMode="auto">
          <a:xfrm>
            <a:off x="5513388" y="1576388"/>
            <a:ext cx="57150" cy="76200"/>
            <a:chOff x="3473" y="993"/>
            <a:chExt cx="36" cy="48"/>
          </a:xfrm>
        </p:grpSpPr>
        <p:pic>
          <p:nvPicPr>
            <p:cNvPr id="51362" name="Picture 14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3" name="Freeform 149"/>
            <p:cNvSpPr>
              <a:spLocks/>
            </p:cNvSpPr>
            <p:nvPr/>
          </p:nvSpPr>
          <p:spPr bwMode="auto">
            <a:xfrm>
              <a:off x="3473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6" name="Group 153"/>
          <p:cNvGrpSpPr>
            <a:grpSpLocks/>
          </p:cNvGrpSpPr>
          <p:nvPr/>
        </p:nvGrpSpPr>
        <p:grpSpPr bwMode="auto">
          <a:xfrm>
            <a:off x="5056188" y="1576388"/>
            <a:ext cx="57150" cy="76200"/>
            <a:chOff x="3185" y="993"/>
            <a:chExt cx="36" cy="48"/>
          </a:xfrm>
        </p:grpSpPr>
        <p:pic>
          <p:nvPicPr>
            <p:cNvPr id="51360" name="Picture 15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1" name="Freeform 152"/>
            <p:cNvSpPr>
              <a:spLocks/>
            </p:cNvSpPr>
            <p:nvPr/>
          </p:nvSpPr>
          <p:spPr bwMode="auto">
            <a:xfrm>
              <a:off x="3185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7" name="Group 156"/>
          <p:cNvGrpSpPr>
            <a:grpSpLocks/>
          </p:cNvGrpSpPr>
          <p:nvPr/>
        </p:nvGrpSpPr>
        <p:grpSpPr bwMode="auto">
          <a:xfrm>
            <a:off x="4295775" y="1576388"/>
            <a:ext cx="57150" cy="76200"/>
            <a:chOff x="2706" y="993"/>
            <a:chExt cx="36" cy="48"/>
          </a:xfrm>
        </p:grpSpPr>
        <p:pic>
          <p:nvPicPr>
            <p:cNvPr id="51358" name="Picture 15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9" name="Freeform 155"/>
            <p:cNvSpPr>
              <a:spLocks/>
            </p:cNvSpPr>
            <p:nvPr/>
          </p:nvSpPr>
          <p:spPr bwMode="auto">
            <a:xfrm>
              <a:off x="2706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8" name="Group 159"/>
          <p:cNvGrpSpPr>
            <a:grpSpLocks/>
          </p:cNvGrpSpPr>
          <p:nvPr/>
        </p:nvGrpSpPr>
        <p:grpSpPr bwMode="auto">
          <a:xfrm>
            <a:off x="3840163" y="1576388"/>
            <a:ext cx="57150" cy="76200"/>
            <a:chOff x="2419" y="993"/>
            <a:chExt cx="36" cy="48"/>
          </a:xfrm>
        </p:grpSpPr>
        <p:pic>
          <p:nvPicPr>
            <p:cNvPr id="51356" name="Picture 15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7" name="Freeform 158"/>
            <p:cNvSpPr>
              <a:spLocks/>
            </p:cNvSpPr>
            <p:nvPr/>
          </p:nvSpPr>
          <p:spPr bwMode="auto">
            <a:xfrm>
              <a:off x="2419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9" name="Group 162"/>
          <p:cNvGrpSpPr>
            <a:grpSpLocks/>
          </p:cNvGrpSpPr>
          <p:nvPr/>
        </p:nvGrpSpPr>
        <p:grpSpPr bwMode="auto">
          <a:xfrm>
            <a:off x="3079750" y="1576388"/>
            <a:ext cx="57150" cy="76200"/>
            <a:chOff x="1940" y="993"/>
            <a:chExt cx="36" cy="48"/>
          </a:xfrm>
        </p:grpSpPr>
        <p:pic>
          <p:nvPicPr>
            <p:cNvPr id="51354" name="Picture 16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5" name="Freeform 161"/>
            <p:cNvSpPr>
              <a:spLocks/>
            </p:cNvSpPr>
            <p:nvPr/>
          </p:nvSpPr>
          <p:spPr bwMode="auto">
            <a:xfrm>
              <a:off x="1940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0" name="Group 165"/>
          <p:cNvGrpSpPr>
            <a:grpSpLocks/>
          </p:cNvGrpSpPr>
          <p:nvPr/>
        </p:nvGrpSpPr>
        <p:grpSpPr bwMode="auto">
          <a:xfrm>
            <a:off x="2622550" y="1576388"/>
            <a:ext cx="57150" cy="76200"/>
            <a:chOff x="1652" y="993"/>
            <a:chExt cx="36" cy="48"/>
          </a:xfrm>
        </p:grpSpPr>
        <p:pic>
          <p:nvPicPr>
            <p:cNvPr id="51352" name="Picture 16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3" name="Freeform 164"/>
            <p:cNvSpPr>
              <a:spLocks/>
            </p:cNvSpPr>
            <p:nvPr/>
          </p:nvSpPr>
          <p:spPr bwMode="auto">
            <a:xfrm>
              <a:off x="1652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1" name="Group 168"/>
          <p:cNvGrpSpPr>
            <a:grpSpLocks/>
          </p:cNvGrpSpPr>
          <p:nvPr/>
        </p:nvGrpSpPr>
        <p:grpSpPr bwMode="auto">
          <a:xfrm>
            <a:off x="1539875" y="2070100"/>
            <a:ext cx="76200" cy="57150"/>
            <a:chOff x="970" y="1304"/>
            <a:chExt cx="48" cy="36"/>
          </a:xfrm>
        </p:grpSpPr>
        <p:pic>
          <p:nvPicPr>
            <p:cNvPr id="51350" name="Picture 16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1" name="Freeform 167"/>
            <p:cNvSpPr>
              <a:spLocks/>
            </p:cNvSpPr>
            <p:nvPr/>
          </p:nvSpPr>
          <p:spPr bwMode="auto">
            <a:xfrm>
              <a:off x="970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2" name="Group 171"/>
          <p:cNvGrpSpPr>
            <a:grpSpLocks/>
          </p:cNvGrpSpPr>
          <p:nvPr/>
        </p:nvGrpSpPr>
        <p:grpSpPr bwMode="auto">
          <a:xfrm>
            <a:off x="3346450" y="2070100"/>
            <a:ext cx="74613" cy="57150"/>
            <a:chOff x="2108" y="1304"/>
            <a:chExt cx="47" cy="36"/>
          </a:xfrm>
        </p:grpSpPr>
        <p:pic>
          <p:nvPicPr>
            <p:cNvPr id="51348" name="Picture 16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" y="1304"/>
              <a:ext cx="35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9" name="Freeform 170"/>
            <p:cNvSpPr>
              <a:spLocks/>
            </p:cNvSpPr>
            <p:nvPr/>
          </p:nvSpPr>
          <p:spPr bwMode="auto">
            <a:xfrm>
              <a:off x="2108" y="1304"/>
              <a:ext cx="47" cy="36"/>
            </a:xfrm>
            <a:custGeom>
              <a:avLst/>
              <a:gdLst>
                <a:gd name="T0" fmla="*/ 12 w 47"/>
                <a:gd name="T1" fmla="*/ 12 h 36"/>
                <a:gd name="T2" fmla="*/ 35 w 47"/>
                <a:gd name="T3" fmla="*/ 0 h 36"/>
                <a:gd name="T4" fmla="*/ 47 w 47"/>
                <a:gd name="T5" fmla="*/ 0 h 36"/>
                <a:gd name="T6" fmla="*/ 47 w 47"/>
                <a:gd name="T7" fmla="*/ 12 h 36"/>
                <a:gd name="T8" fmla="*/ 47 w 47"/>
                <a:gd name="T9" fmla="*/ 24 h 36"/>
                <a:gd name="T10" fmla="*/ 47 w 47"/>
                <a:gd name="T11" fmla="*/ 36 h 36"/>
                <a:gd name="T12" fmla="*/ 35 w 47"/>
                <a:gd name="T13" fmla="*/ 24 h 36"/>
                <a:gd name="T14" fmla="*/ 12 w 47"/>
                <a:gd name="T15" fmla="*/ 24 h 36"/>
                <a:gd name="T16" fmla="*/ 0 w 47"/>
                <a:gd name="T17" fmla="*/ 12 h 36"/>
                <a:gd name="T18" fmla="*/ 12 w 47"/>
                <a:gd name="T19" fmla="*/ 1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36"/>
                <a:gd name="T32" fmla="*/ 47 w 47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36">
                  <a:moveTo>
                    <a:pt x="12" y="12"/>
                  </a:moveTo>
                  <a:lnTo>
                    <a:pt x="35" y="0"/>
                  </a:lnTo>
                  <a:lnTo>
                    <a:pt x="47" y="0"/>
                  </a:lnTo>
                  <a:lnTo>
                    <a:pt x="47" y="12"/>
                  </a:lnTo>
                  <a:lnTo>
                    <a:pt x="47" y="24"/>
                  </a:lnTo>
                  <a:lnTo>
                    <a:pt x="47" y="36"/>
                  </a:lnTo>
                  <a:lnTo>
                    <a:pt x="35" y="24"/>
                  </a:lnTo>
                  <a:lnTo>
                    <a:pt x="12" y="24"/>
                  </a:ln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3" name="Group 174"/>
          <p:cNvGrpSpPr>
            <a:grpSpLocks/>
          </p:cNvGrpSpPr>
          <p:nvPr/>
        </p:nvGrpSpPr>
        <p:grpSpPr bwMode="auto">
          <a:xfrm>
            <a:off x="4581525" y="2070100"/>
            <a:ext cx="76200" cy="57150"/>
            <a:chOff x="2886" y="1304"/>
            <a:chExt cx="48" cy="36"/>
          </a:xfrm>
        </p:grpSpPr>
        <p:pic>
          <p:nvPicPr>
            <p:cNvPr id="51346" name="Picture 17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7" name="Freeform 173"/>
            <p:cNvSpPr>
              <a:spLocks/>
            </p:cNvSpPr>
            <p:nvPr/>
          </p:nvSpPr>
          <p:spPr bwMode="auto">
            <a:xfrm>
              <a:off x="2886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4" name="Group 177"/>
          <p:cNvGrpSpPr>
            <a:grpSpLocks/>
          </p:cNvGrpSpPr>
          <p:nvPr/>
        </p:nvGrpSpPr>
        <p:grpSpPr bwMode="auto">
          <a:xfrm>
            <a:off x="5778500" y="2070100"/>
            <a:ext cx="76200" cy="57150"/>
            <a:chOff x="3640" y="1304"/>
            <a:chExt cx="48" cy="36"/>
          </a:xfrm>
        </p:grpSpPr>
        <p:pic>
          <p:nvPicPr>
            <p:cNvPr id="51344" name="Picture 1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1304"/>
              <a:ext cx="36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5" name="Freeform 176"/>
            <p:cNvSpPr>
              <a:spLocks/>
            </p:cNvSpPr>
            <p:nvPr/>
          </p:nvSpPr>
          <p:spPr bwMode="auto">
            <a:xfrm>
              <a:off x="3640" y="1304"/>
              <a:ext cx="48" cy="36"/>
            </a:xfrm>
            <a:custGeom>
              <a:avLst/>
              <a:gdLst>
                <a:gd name="T0" fmla="*/ 12 w 48"/>
                <a:gd name="T1" fmla="*/ 12 h 36"/>
                <a:gd name="T2" fmla="*/ 36 w 48"/>
                <a:gd name="T3" fmla="*/ 0 h 36"/>
                <a:gd name="T4" fmla="*/ 48 w 48"/>
                <a:gd name="T5" fmla="*/ 0 h 36"/>
                <a:gd name="T6" fmla="*/ 48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36 w 48"/>
                <a:gd name="T13" fmla="*/ 24 h 36"/>
                <a:gd name="T14" fmla="*/ 0 w 48"/>
                <a:gd name="T15" fmla="*/ 24 h 36"/>
                <a:gd name="T16" fmla="*/ 12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12" y="12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36" y="24"/>
                  </a:lnTo>
                  <a:lnTo>
                    <a:pt x="0" y="2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05" name="Freeform 178"/>
          <p:cNvSpPr>
            <a:spLocks/>
          </p:cNvSpPr>
          <p:nvPr/>
        </p:nvSpPr>
        <p:spPr bwMode="auto">
          <a:xfrm>
            <a:off x="5797550" y="4122738"/>
            <a:ext cx="57150" cy="57150"/>
          </a:xfrm>
          <a:custGeom>
            <a:avLst/>
            <a:gdLst>
              <a:gd name="T0" fmla="*/ 2147483647 w 36"/>
              <a:gd name="T1" fmla="*/ 0 h 36"/>
              <a:gd name="T2" fmla="*/ 2147483647 w 36"/>
              <a:gd name="T3" fmla="*/ 0 h 36"/>
              <a:gd name="T4" fmla="*/ 2147483647 w 36"/>
              <a:gd name="T5" fmla="*/ 2147483647 h 36"/>
              <a:gd name="T6" fmla="*/ 2147483647 w 36"/>
              <a:gd name="T7" fmla="*/ 2147483647 h 36"/>
              <a:gd name="T8" fmla="*/ 2147483647 w 36"/>
              <a:gd name="T9" fmla="*/ 2147483647 h 36"/>
              <a:gd name="T10" fmla="*/ 2147483647 w 36"/>
              <a:gd name="T11" fmla="*/ 2147483647 h 36"/>
              <a:gd name="T12" fmla="*/ 0 w 36"/>
              <a:gd name="T13" fmla="*/ 2147483647 h 36"/>
              <a:gd name="T14" fmla="*/ 0 w 36"/>
              <a:gd name="T15" fmla="*/ 2147483647 h 36"/>
              <a:gd name="T16" fmla="*/ 2147483647 w 36"/>
              <a:gd name="T17" fmla="*/ 0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36"/>
              <a:gd name="T29" fmla="*/ 36 w 36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36">
                <a:moveTo>
                  <a:pt x="24" y="0"/>
                </a:moveTo>
                <a:lnTo>
                  <a:pt x="36" y="0"/>
                </a:lnTo>
                <a:lnTo>
                  <a:pt x="36" y="12"/>
                </a:lnTo>
                <a:lnTo>
                  <a:pt x="36" y="24"/>
                </a:lnTo>
                <a:lnTo>
                  <a:pt x="36" y="36"/>
                </a:lnTo>
                <a:lnTo>
                  <a:pt x="24" y="24"/>
                </a:lnTo>
                <a:lnTo>
                  <a:pt x="0" y="24"/>
                </a:lnTo>
                <a:lnTo>
                  <a:pt x="0" y="12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06" name="Group 181"/>
          <p:cNvGrpSpPr>
            <a:grpSpLocks/>
          </p:cNvGrpSpPr>
          <p:nvPr/>
        </p:nvGrpSpPr>
        <p:grpSpPr bwMode="auto">
          <a:xfrm>
            <a:off x="4581525" y="4122738"/>
            <a:ext cx="76200" cy="57150"/>
            <a:chOff x="2886" y="2597"/>
            <a:chExt cx="48" cy="36"/>
          </a:xfrm>
        </p:grpSpPr>
        <p:pic>
          <p:nvPicPr>
            <p:cNvPr id="51342" name="Picture 17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2597"/>
              <a:ext cx="36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3" name="Freeform 180"/>
            <p:cNvSpPr>
              <a:spLocks/>
            </p:cNvSpPr>
            <p:nvPr/>
          </p:nvSpPr>
          <p:spPr bwMode="auto">
            <a:xfrm>
              <a:off x="2886" y="2597"/>
              <a:ext cx="48" cy="36"/>
            </a:xfrm>
            <a:custGeom>
              <a:avLst/>
              <a:gdLst>
                <a:gd name="T0" fmla="*/ 24 w 48"/>
                <a:gd name="T1" fmla="*/ 0 h 36"/>
                <a:gd name="T2" fmla="*/ 48 w 48"/>
                <a:gd name="T3" fmla="*/ 0 h 36"/>
                <a:gd name="T4" fmla="*/ 36 w 48"/>
                <a:gd name="T5" fmla="*/ 12 h 36"/>
                <a:gd name="T6" fmla="*/ 36 w 48"/>
                <a:gd name="T7" fmla="*/ 24 h 36"/>
                <a:gd name="T8" fmla="*/ 48 w 48"/>
                <a:gd name="T9" fmla="*/ 36 h 36"/>
                <a:gd name="T10" fmla="*/ 24 w 48"/>
                <a:gd name="T11" fmla="*/ 24 h 36"/>
                <a:gd name="T12" fmla="*/ 0 w 48"/>
                <a:gd name="T13" fmla="*/ 12 h 36"/>
                <a:gd name="T14" fmla="*/ 24 w 48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6"/>
                <a:gd name="T26" fmla="*/ 48 w 48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6">
                  <a:moveTo>
                    <a:pt x="24" y="0"/>
                  </a:move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7" name="Group 184"/>
          <p:cNvGrpSpPr>
            <a:grpSpLocks/>
          </p:cNvGrpSpPr>
          <p:nvPr/>
        </p:nvGrpSpPr>
        <p:grpSpPr bwMode="auto">
          <a:xfrm>
            <a:off x="5056188" y="3609975"/>
            <a:ext cx="57150" cy="57150"/>
            <a:chOff x="3185" y="2274"/>
            <a:chExt cx="36" cy="36"/>
          </a:xfrm>
        </p:grpSpPr>
        <p:pic>
          <p:nvPicPr>
            <p:cNvPr id="51340" name="Picture 18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1" name="Freeform 183"/>
            <p:cNvSpPr>
              <a:spLocks/>
            </p:cNvSpPr>
            <p:nvPr/>
          </p:nvSpPr>
          <p:spPr bwMode="auto">
            <a:xfrm>
              <a:off x="3185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8" name="Group 187"/>
          <p:cNvGrpSpPr>
            <a:grpSpLocks/>
          </p:cNvGrpSpPr>
          <p:nvPr/>
        </p:nvGrpSpPr>
        <p:grpSpPr bwMode="auto">
          <a:xfrm>
            <a:off x="5513388" y="3609975"/>
            <a:ext cx="57150" cy="57150"/>
            <a:chOff x="3473" y="2274"/>
            <a:chExt cx="36" cy="36"/>
          </a:xfrm>
        </p:grpSpPr>
        <p:pic>
          <p:nvPicPr>
            <p:cNvPr id="51338" name="Picture 18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9" name="Freeform 186"/>
            <p:cNvSpPr>
              <a:spLocks/>
            </p:cNvSpPr>
            <p:nvPr/>
          </p:nvSpPr>
          <p:spPr bwMode="auto">
            <a:xfrm>
              <a:off x="3473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9" name="Group 190"/>
          <p:cNvGrpSpPr>
            <a:grpSpLocks/>
          </p:cNvGrpSpPr>
          <p:nvPr/>
        </p:nvGrpSpPr>
        <p:grpSpPr bwMode="auto">
          <a:xfrm>
            <a:off x="4295775" y="3609975"/>
            <a:ext cx="57150" cy="57150"/>
            <a:chOff x="2706" y="2274"/>
            <a:chExt cx="36" cy="36"/>
          </a:xfrm>
        </p:grpSpPr>
        <p:pic>
          <p:nvPicPr>
            <p:cNvPr id="51336" name="Picture 18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7" name="Freeform 189"/>
            <p:cNvSpPr>
              <a:spLocks/>
            </p:cNvSpPr>
            <p:nvPr/>
          </p:nvSpPr>
          <p:spPr bwMode="auto">
            <a:xfrm>
              <a:off x="2706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0" name="Group 193"/>
          <p:cNvGrpSpPr>
            <a:grpSpLocks/>
          </p:cNvGrpSpPr>
          <p:nvPr/>
        </p:nvGrpSpPr>
        <p:grpSpPr bwMode="auto">
          <a:xfrm>
            <a:off x="3840163" y="3609975"/>
            <a:ext cx="57150" cy="57150"/>
            <a:chOff x="2419" y="2274"/>
            <a:chExt cx="36" cy="36"/>
          </a:xfrm>
        </p:grpSpPr>
        <p:pic>
          <p:nvPicPr>
            <p:cNvPr id="51334" name="Picture 19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5" name="Freeform 192"/>
            <p:cNvSpPr>
              <a:spLocks/>
            </p:cNvSpPr>
            <p:nvPr/>
          </p:nvSpPr>
          <p:spPr bwMode="auto">
            <a:xfrm>
              <a:off x="2419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1" name="Group 196"/>
          <p:cNvGrpSpPr>
            <a:grpSpLocks/>
          </p:cNvGrpSpPr>
          <p:nvPr/>
        </p:nvGrpSpPr>
        <p:grpSpPr bwMode="auto">
          <a:xfrm>
            <a:off x="2927350" y="5281613"/>
            <a:ext cx="57150" cy="76200"/>
            <a:chOff x="1844" y="3327"/>
            <a:chExt cx="36" cy="48"/>
          </a:xfrm>
        </p:grpSpPr>
        <p:pic>
          <p:nvPicPr>
            <p:cNvPr id="51332" name="Picture 19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3" name="Freeform 195"/>
            <p:cNvSpPr>
              <a:spLocks/>
            </p:cNvSpPr>
            <p:nvPr/>
          </p:nvSpPr>
          <p:spPr bwMode="auto">
            <a:xfrm>
              <a:off x="1844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2" name="Group 199"/>
          <p:cNvGrpSpPr>
            <a:grpSpLocks/>
          </p:cNvGrpSpPr>
          <p:nvPr/>
        </p:nvGrpSpPr>
        <p:grpSpPr bwMode="auto">
          <a:xfrm>
            <a:off x="4068763" y="5281613"/>
            <a:ext cx="57150" cy="76200"/>
            <a:chOff x="2563" y="3327"/>
            <a:chExt cx="36" cy="48"/>
          </a:xfrm>
        </p:grpSpPr>
        <p:sp>
          <p:nvSpPr>
            <p:cNvPr id="51330" name="Rectangle 197"/>
            <p:cNvSpPr>
              <a:spLocks noChangeArrowheads="1"/>
            </p:cNvSpPr>
            <p:nvPr/>
          </p:nvSpPr>
          <p:spPr bwMode="auto">
            <a:xfrm>
              <a:off x="2575" y="3339"/>
              <a:ext cx="12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1" name="Freeform 198"/>
            <p:cNvSpPr>
              <a:spLocks/>
            </p:cNvSpPr>
            <p:nvPr/>
          </p:nvSpPr>
          <p:spPr bwMode="auto">
            <a:xfrm>
              <a:off x="2563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3" name="Group 202"/>
          <p:cNvGrpSpPr>
            <a:grpSpLocks/>
          </p:cNvGrpSpPr>
          <p:nvPr/>
        </p:nvGrpSpPr>
        <p:grpSpPr bwMode="auto">
          <a:xfrm>
            <a:off x="5284788" y="5281613"/>
            <a:ext cx="57150" cy="76200"/>
            <a:chOff x="3329" y="3327"/>
            <a:chExt cx="36" cy="48"/>
          </a:xfrm>
        </p:grpSpPr>
        <p:sp>
          <p:nvSpPr>
            <p:cNvPr id="51328" name="Rectangle 200"/>
            <p:cNvSpPr>
              <a:spLocks noChangeArrowheads="1"/>
            </p:cNvSpPr>
            <p:nvPr/>
          </p:nvSpPr>
          <p:spPr bwMode="auto">
            <a:xfrm>
              <a:off x="3341" y="3339"/>
              <a:ext cx="1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29" name="Freeform 201"/>
            <p:cNvSpPr>
              <a:spLocks/>
            </p:cNvSpPr>
            <p:nvPr/>
          </p:nvSpPr>
          <p:spPr bwMode="auto">
            <a:xfrm>
              <a:off x="3329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48"/>
                <a:gd name="T26" fmla="*/ 36 w 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4" name="Group 205"/>
          <p:cNvGrpSpPr>
            <a:grpSpLocks/>
          </p:cNvGrpSpPr>
          <p:nvPr/>
        </p:nvGrpSpPr>
        <p:grpSpPr bwMode="auto">
          <a:xfrm>
            <a:off x="6519863" y="5281613"/>
            <a:ext cx="57150" cy="76200"/>
            <a:chOff x="4107" y="3327"/>
            <a:chExt cx="36" cy="48"/>
          </a:xfrm>
        </p:grpSpPr>
        <p:pic>
          <p:nvPicPr>
            <p:cNvPr id="51326" name="Picture 20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" y="3339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7" name="Freeform 204"/>
            <p:cNvSpPr>
              <a:spLocks/>
            </p:cNvSpPr>
            <p:nvPr/>
          </p:nvSpPr>
          <p:spPr bwMode="auto">
            <a:xfrm>
              <a:off x="4107" y="3327"/>
              <a:ext cx="36" cy="48"/>
            </a:xfrm>
            <a:custGeom>
              <a:avLst/>
              <a:gdLst>
                <a:gd name="T0" fmla="*/ 24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5" name="Group 208"/>
          <p:cNvGrpSpPr>
            <a:grpSpLocks/>
          </p:cNvGrpSpPr>
          <p:nvPr/>
        </p:nvGrpSpPr>
        <p:grpSpPr bwMode="auto">
          <a:xfrm>
            <a:off x="1463675" y="4425950"/>
            <a:ext cx="436563" cy="588963"/>
            <a:chOff x="922" y="2788"/>
            <a:chExt cx="275" cy="371"/>
          </a:xfrm>
        </p:grpSpPr>
        <p:pic>
          <p:nvPicPr>
            <p:cNvPr id="51324" name="Picture 20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" y="2800"/>
              <a:ext cx="27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5" name="Freeform 207"/>
            <p:cNvSpPr>
              <a:spLocks/>
            </p:cNvSpPr>
            <p:nvPr/>
          </p:nvSpPr>
          <p:spPr bwMode="auto">
            <a:xfrm>
              <a:off x="922" y="2788"/>
              <a:ext cx="275" cy="371"/>
            </a:xfrm>
            <a:custGeom>
              <a:avLst/>
              <a:gdLst>
                <a:gd name="T0" fmla="*/ 132 w 275"/>
                <a:gd name="T1" fmla="*/ 36 h 371"/>
                <a:gd name="T2" fmla="*/ 60 w 275"/>
                <a:gd name="T3" fmla="*/ 24 h 371"/>
                <a:gd name="T4" fmla="*/ 36 w 275"/>
                <a:gd name="T5" fmla="*/ 24 h 371"/>
                <a:gd name="T6" fmla="*/ 0 w 275"/>
                <a:gd name="T7" fmla="*/ 12 h 371"/>
                <a:gd name="T8" fmla="*/ 0 w 275"/>
                <a:gd name="T9" fmla="*/ 72 h 371"/>
                <a:gd name="T10" fmla="*/ 0 w 275"/>
                <a:gd name="T11" fmla="*/ 168 h 371"/>
                <a:gd name="T12" fmla="*/ 0 w 275"/>
                <a:gd name="T13" fmla="*/ 204 h 371"/>
                <a:gd name="T14" fmla="*/ 36 w 275"/>
                <a:gd name="T15" fmla="*/ 264 h 371"/>
                <a:gd name="T16" fmla="*/ 72 w 275"/>
                <a:gd name="T17" fmla="*/ 311 h 371"/>
                <a:gd name="T18" fmla="*/ 108 w 275"/>
                <a:gd name="T19" fmla="*/ 347 h 371"/>
                <a:gd name="T20" fmla="*/ 132 w 275"/>
                <a:gd name="T21" fmla="*/ 371 h 371"/>
                <a:gd name="T22" fmla="*/ 144 w 275"/>
                <a:gd name="T23" fmla="*/ 371 h 371"/>
                <a:gd name="T24" fmla="*/ 180 w 275"/>
                <a:gd name="T25" fmla="*/ 347 h 371"/>
                <a:gd name="T26" fmla="*/ 204 w 275"/>
                <a:gd name="T27" fmla="*/ 311 h 371"/>
                <a:gd name="T28" fmla="*/ 240 w 275"/>
                <a:gd name="T29" fmla="*/ 264 h 371"/>
                <a:gd name="T30" fmla="*/ 263 w 275"/>
                <a:gd name="T31" fmla="*/ 204 h 371"/>
                <a:gd name="T32" fmla="*/ 275 w 275"/>
                <a:gd name="T33" fmla="*/ 168 h 371"/>
                <a:gd name="T34" fmla="*/ 275 w 275"/>
                <a:gd name="T35" fmla="*/ 60 h 371"/>
                <a:gd name="T36" fmla="*/ 275 w 275"/>
                <a:gd name="T37" fmla="*/ 0 h 371"/>
                <a:gd name="T38" fmla="*/ 240 w 275"/>
                <a:gd name="T39" fmla="*/ 12 h 371"/>
                <a:gd name="T40" fmla="*/ 132 w 275"/>
                <a:gd name="T41" fmla="*/ 36 h 3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71"/>
                <a:gd name="T65" fmla="*/ 275 w 275"/>
                <a:gd name="T66" fmla="*/ 371 h 3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71">
                  <a:moveTo>
                    <a:pt x="132" y="36"/>
                  </a:moveTo>
                  <a:lnTo>
                    <a:pt x="60" y="24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0" y="72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4"/>
                  </a:lnTo>
                  <a:lnTo>
                    <a:pt x="72" y="311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04" y="311"/>
                  </a:lnTo>
                  <a:lnTo>
                    <a:pt x="240" y="264"/>
                  </a:lnTo>
                  <a:lnTo>
                    <a:pt x="263" y="204"/>
                  </a:lnTo>
                  <a:lnTo>
                    <a:pt x="275" y="168"/>
                  </a:lnTo>
                  <a:lnTo>
                    <a:pt x="275" y="60"/>
                  </a:lnTo>
                  <a:lnTo>
                    <a:pt x="275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6" name="Oval 209"/>
          <p:cNvSpPr>
            <a:spLocks noChangeArrowheads="1"/>
          </p:cNvSpPr>
          <p:nvPr/>
        </p:nvSpPr>
        <p:spPr bwMode="auto">
          <a:xfrm>
            <a:off x="4087813" y="29448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7" name="Oval 210"/>
          <p:cNvSpPr>
            <a:spLocks noChangeArrowheads="1"/>
          </p:cNvSpPr>
          <p:nvPr/>
        </p:nvSpPr>
        <p:spPr bwMode="auto">
          <a:xfrm>
            <a:off x="3859213" y="32861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8" name="Oval 211"/>
          <p:cNvSpPr>
            <a:spLocks noChangeArrowheads="1"/>
          </p:cNvSpPr>
          <p:nvPr/>
        </p:nvSpPr>
        <p:spPr bwMode="auto">
          <a:xfrm>
            <a:off x="2851150" y="3116263"/>
            <a:ext cx="95250" cy="936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9" name="Oval 212"/>
          <p:cNvSpPr>
            <a:spLocks noChangeArrowheads="1"/>
          </p:cNvSpPr>
          <p:nvPr/>
        </p:nvSpPr>
        <p:spPr bwMode="auto">
          <a:xfrm>
            <a:off x="2851150" y="3703638"/>
            <a:ext cx="9525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0" name="Oval 213"/>
          <p:cNvSpPr>
            <a:spLocks noChangeArrowheads="1"/>
          </p:cNvSpPr>
          <p:nvPr/>
        </p:nvSpPr>
        <p:spPr bwMode="auto">
          <a:xfrm>
            <a:off x="1673225" y="50530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321" name="Group 216"/>
          <p:cNvGrpSpPr>
            <a:grpSpLocks/>
          </p:cNvGrpSpPr>
          <p:nvPr/>
        </p:nvGrpSpPr>
        <p:grpSpPr bwMode="auto">
          <a:xfrm>
            <a:off x="1654175" y="5281613"/>
            <a:ext cx="57150" cy="76200"/>
            <a:chOff x="1042" y="3327"/>
            <a:chExt cx="36" cy="48"/>
          </a:xfrm>
        </p:grpSpPr>
        <p:pic>
          <p:nvPicPr>
            <p:cNvPr id="51322" name="Picture 2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3" name="Freeform 215"/>
            <p:cNvSpPr>
              <a:spLocks/>
            </p:cNvSpPr>
            <p:nvPr/>
          </p:nvSpPr>
          <p:spPr bwMode="auto">
            <a:xfrm>
              <a:off x="1042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1935E22-9C20-46B9-B461-321C3B0A642E}" type="slidenum">
              <a:rPr lang="en-US">
                <a:latin typeface="+mn-lt"/>
              </a:rPr>
              <a:pPr defTabSz="820738">
                <a:defRPr/>
              </a:pPr>
              <a:t>5</a:t>
            </a:fld>
            <a:endParaRPr lang="en-US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4-Bit Equality Comparator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419475" y="2714625"/>
            <a:ext cx="1652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Equality</a:t>
            </a:r>
          </a:p>
          <a:p>
            <a:r>
              <a:rPr lang="en-US" altLang="en-US" sz="2400" b="0"/>
              <a:t>Comparator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000375" y="2209800"/>
            <a:ext cx="21971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2439988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2439988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5197475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1357313" y="251460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A[3..0]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1433513" y="3200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B[3..0]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5715000" y="2936875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A_EQ_B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C272821-C3C7-4E70-9A4D-B9B263C8A1A3}" type="slidenum">
              <a:rPr lang="en-US">
                <a:latin typeface="+mn-lt"/>
              </a:rPr>
              <a:pPr defTabSz="820738">
                <a:defRPr/>
              </a:pPr>
              <a:t>6</a:t>
            </a:fld>
            <a:endParaRPr lang="en-US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Equality Comparator: Internal Circuit</a:t>
            </a:r>
          </a:p>
        </p:txBody>
      </p:sp>
      <p:sp>
        <p:nvSpPr>
          <p:cNvPr id="8196" name="AutoShape 5"/>
          <p:cNvSpPr>
            <a:spLocks noChangeAspect="1" noChangeArrowheads="1" noTextEdit="1"/>
          </p:cNvSpPr>
          <p:nvPr/>
        </p:nvSpPr>
        <p:spPr bwMode="auto">
          <a:xfrm>
            <a:off x="2133600" y="1554163"/>
            <a:ext cx="5334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>
            <a:off x="3181350" y="181610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3181350" y="209550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4297363" y="1938338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>
            <a:off x="3390900" y="18335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3321050" y="1676400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3355975" y="178117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3390900" y="19208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3390900" y="19558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>
            <a:off x="3390900" y="19907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 flipH="1">
            <a:off x="3355975" y="20256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7"/>
          <p:cNvSpPr>
            <a:spLocks noChangeShapeType="1"/>
          </p:cNvSpPr>
          <p:nvPr/>
        </p:nvSpPr>
        <p:spPr bwMode="auto">
          <a:xfrm>
            <a:off x="3355975" y="2095500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H="1">
            <a:off x="3321050" y="21653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3563938" y="186848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Freeform 20"/>
          <p:cNvSpPr>
            <a:spLocks/>
          </p:cNvSpPr>
          <p:nvPr/>
        </p:nvSpPr>
        <p:spPr bwMode="auto">
          <a:xfrm>
            <a:off x="3460750" y="1658938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3460750" y="167640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3563938" y="1885950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 flipH="1">
            <a:off x="3460750" y="202565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3460750" y="223520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 flipV="1">
            <a:off x="3773488" y="1973263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 flipH="1" flipV="1">
            <a:off x="3773488" y="1693863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 flipH="1">
            <a:off x="3460750" y="171132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Freeform 28"/>
          <p:cNvSpPr>
            <a:spLocks/>
          </p:cNvSpPr>
          <p:nvPr/>
        </p:nvSpPr>
        <p:spPr bwMode="auto">
          <a:xfrm>
            <a:off x="3703638" y="1624013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Arc 29"/>
          <p:cNvSpPr>
            <a:spLocks/>
          </p:cNvSpPr>
          <p:nvPr/>
        </p:nvSpPr>
        <p:spPr bwMode="auto">
          <a:xfrm>
            <a:off x="3703638" y="167640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Freeform 30"/>
          <p:cNvSpPr>
            <a:spLocks/>
          </p:cNvSpPr>
          <p:nvPr/>
        </p:nvSpPr>
        <p:spPr bwMode="auto">
          <a:xfrm>
            <a:off x="3668713" y="1658938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Arc 31"/>
          <p:cNvSpPr>
            <a:spLocks/>
          </p:cNvSpPr>
          <p:nvPr/>
        </p:nvSpPr>
        <p:spPr bwMode="auto">
          <a:xfrm>
            <a:off x="3703638" y="1676400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32"/>
          <p:cNvSpPr>
            <a:spLocks noChangeShapeType="1"/>
          </p:cNvSpPr>
          <p:nvPr/>
        </p:nvSpPr>
        <p:spPr bwMode="auto">
          <a:xfrm>
            <a:off x="3529013" y="18335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3"/>
          <p:cNvSpPr>
            <a:spLocks noChangeShapeType="1"/>
          </p:cNvSpPr>
          <p:nvPr/>
        </p:nvSpPr>
        <p:spPr bwMode="auto">
          <a:xfrm>
            <a:off x="3460750" y="1676400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4"/>
          <p:cNvSpPr>
            <a:spLocks noChangeShapeType="1"/>
          </p:cNvSpPr>
          <p:nvPr/>
        </p:nvSpPr>
        <p:spPr bwMode="auto">
          <a:xfrm>
            <a:off x="3494088" y="178117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5"/>
          <p:cNvSpPr>
            <a:spLocks noChangeShapeType="1"/>
          </p:cNvSpPr>
          <p:nvPr/>
        </p:nvSpPr>
        <p:spPr bwMode="auto">
          <a:xfrm>
            <a:off x="3529013" y="19208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Line 36"/>
          <p:cNvSpPr>
            <a:spLocks noChangeShapeType="1"/>
          </p:cNvSpPr>
          <p:nvPr/>
        </p:nvSpPr>
        <p:spPr bwMode="auto">
          <a:xfrm>
            <a:off x="3529013" y="19558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37"/>
          <p:cNvSpPr>
            <a:spLocks noChangeShapeType="1"/>
          </p:cNvSpPr>
          <p:nvPr/>
        </p:nvSpPr>
        <p:spPr bwMode="auto">
          <a:xfrm>
            <a:off x="3529013" y="19907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Line 38"/>
          <p:cNvSpPr>
            <a:spLocks noChangeShapeType="1"/>
          </p:cNvSpPr>
          <p:nvPr/>
        </p:nvSpPr>
        <p:spPr bwMode="auto">
          <a:xfrm flipH="1">
            <a:off x="3494088" y="20256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Line 39"/>
          <p:cNvSpPr>
            <a:spLocks noChangeShapeType="1"/>
          </p:cNvSpPr>
          <p:nvPr/>
        </p:nvSpPr>
        <p:spPr bwMode="auto">
          <a:xfrm>
            <a:off x="3494088" y="2095500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0"/>
          <p:cNvSpPr>
            <a:spLocks noChangeShapeType="1"/>
          </p:cNvSpPr>
          <p:nvPr/>
        </p:nvSpPr>
        <p:spPr bwMode="auto">
          <a:xfrm flipH="1">
            <a:off x="3460750" y="2165350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1"/>
          <p:cNvSpPr>
            <a:spLocks noChangeShapeType="1"/>
          </p:cNvSpPr>
          <p:nvPr/>
        </p:nvSpPr>
        <p:spPr bwMode="auto">
          <a:xfrm>
            <a:off x="3460750" y="167640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Line 42"/>
          <p:cNvSpPr>
            <a:spLocks noChangeShapeType="1"/>
          </p:cNvSpPr>
          <p:nvPr/>
        </p:nvSpPr>
        <p:spPr bwMode="auto">
          <a:xfrm>
            <a:off x="3460750" y="223520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Arc 43"/>
          <p:cNvSpPr>
            <a:spLocks/>
          </p:cNvSpPr>
          <p:nvPr/>
        </p:nvSpPr>
        <p:spPr bwMode="auto">
          <a:xfrm>
            <a:off x="3703638" y="167640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Oval 44"/>
          <p:cNvSpPr>
            <a:spLocks noChangeArrowheads="1"/>
          </p:cNvSpPr>
          <p:nvPr/>
        </p:nvSpPr>
        <p:spPr bwMode="auto">
          <a:xfrm>
            <a:off x="4175125" y="1885950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5" name="Line 45"/>
          <p:cNvSpPr>
            <a:spLocks noChangeShapeType="1"/>
          </p:cNvSpPr>
          <p:nvPr/>
        </p:nvSpPr>
        <p:spPr bwMode="auto">
          <a:xfrm>
            <a:off x="3181350" y="254952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46"/>
          <p:cNvSpPr>
            <a:spLocks noChangeShapeType="1"/>
          </p:cNvSpPr>
          <p:nvPr/>
        </p:nvSpPr>
        <p:spPr bwMode="auto">
          <a:xfrm>
            <a:off x="3181350" y="282892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Line 47"/>
          <p:cNvSpPr>
            <a:spLocks noChangeShapeType="1"/>
          </p:cNvSpPr>
          <p:nvPr/>
        </p:nvSpPr>
        <p:spPr bwMode="auto">
          <a:xfrm>
            <a:off x="4297363" y="2671763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48"/>
          <p:cNvSpPr>
            <a:spLocks noChangeShapeType="1"/>
          </p:cNvSpPr>
          <p:nvPr/>
        </p:nvSpPr>
        <p:spPr bwMode="auto">
          <a:xfrm>
            <a:off x="3390900" y="256698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Line 49"/>
          <p:cNvSpPr>
            <a:spLocks noChangeShapeType="1"/>
          </p:cNvSpPr>
          <p:nvPr/>
        </p:nvSpPr>
        <p:spPr bwMode="auto">
          <a:xfrm>
            <a:off x="3321050" y="2409825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50"/>
          <p:cNvSpPr>
            <a:spLocks noChangeShapeType="1"/>
          </p:cNvSpPr>
          <p:nvPr/>
        </p:nvSpPr>
        <p:spPr bwMode="auto">
          <a:xfrm>
            <a:off x="3355975" y="251460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Line 51"/>
          <p:cNvSpPr>
            <a:spLocks noChangeShapeType="1"/>
          </p:cNvSpPr>
          <p:nvPr/>
        </p:nvSpPr>
        <p:spPr bwMode="auto">
          <a:xfrm>
            <a:off x="3390900" y="26543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2"/>
          <p:cNvSpPr>
            <a:spLocks noChangeShapeType="1"/>
          </p:cNvSpPr>
          <p:nvPr/>
        </p:nvSpPr>
        <p:spPr bwMode="auto">
          <a:xfrm>
            <a:off x="3390900" y="26892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Line 53"/>
          <p:cNvSpPr>
            <a:spLocks noChangeShapeType="1"/>
          </p:cNvSpPr>
          <p:nvPr/>
        </p:nvSpPr>
        <p:spPr bwMode="auto">
          <a:xfrm>
            <a:off x="3390900" y="27241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54"/>
          <p:cNvSpPr>
            <a:spLocks noChangeShapeType="1"/>
          </p:cNvSpPr>
          <p:nvPr/>
        </p:nvSpPr>
        <p:spPr bwMode="auto">
          <a:xfrm flipH="1">
            <a:off x="3355975" y="27590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5"/>
          <p:cNvSpPr>
            <a:spLocks noChangeShapeType="1"/>
          </p:cNvSpPr>
          <p:nvPr/>
        </p:nvSpPr>
        <p:spPr bwMode="auto">
          <a:xfrm>
            <a:off x="3355975" y="2828925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Line 56"/>
          <p:cNvSpPr>
            <a:spLocks noChangeShapeType="1"/>
          </p:cNvSpPr>
          <p:nvPr/>
        </p:nvSpPr>
        <p:spPr bwMode="auto">
          <a:xfrm flipH="1">
            <a:off x="3321050" y="28987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Line 57"/>
          <p:cNvSpPr>
            <a:spLocks noChangeShapeType="1"/>
          </p:cNvSpPr>
          <p:nvPr/>
        </p:nvSpPr>
        <p:spPr bwMode="auto">
          <a:xfrm>
            <a:off x="3563938" y="26019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Freeform 58"/>
          <p:cNvSpPr>
            <a:spLocks/>
          </p:cNvSpPr>
          <p:nvPr/>
        </p:nvSpPr>
        <p:spPr bwMode="auto">
          <a:xfrm>
            <a:off x="3460750" y="2392363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59"/>
          <p:cNvSpPr>
            <a:spLocks noChangeShapeType="1"/>
          </p:cNvSpPr>
          <p:nvPr/>
        </p:nvSpPr>
        <p:spPr bwMode="auto">
          <a:xfrm>
            <a:off x="3460750" y="240982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Line 60"/>
          <p:cNvSpPr>
            <a:spLocks noChangeShapeType="1"/>
          </p:cNvSpPr>
          <p:nvPr/>
        </p:nvSpPr>
        <p:spPr bwMode="auto">
          <a:xfrm>
            <a:off x="3563938" y="2619375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Line 61"/>
          <p:cNvSpPr>
            <a:spLocks noChangeShapeType="1"/>
          </p:cNvSpPr>
          <p:nvPr/>
        </p:nvSpPr>
        <p:spPr bwMode="auto">
          <a:xfrm flipH="1">
            <a:off x="3460750" y="275907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Line 62"/>
          <p:cNvSpPr>
            <a:spLocks noChangeShapeType="1"/>
          </p:cNvSpPr>
          <p:nvPr/>
        </p:nvSpPr>
        <p:spPr bwMode="auto">
          <a:xfrm>
            <a:off x="3460750" y="296862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" name="Line 63"/>
          <p:cNvSpPr>
            <a:spLocks noChangeShapeType="1"/>
          </p:cNvSpPr>
          <p:nvPr/>
        </p:nvSpPr>
        <p:spPr bwMode="auto">
          <a:xfrm flipV="1">
            <a:off x="3773488" y="2706688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" name="Line 64"/>
          <p:cNvSpPr>
            <a:spLocks noChangeShapeType="1"/>
          </p:cNvSpPr>
          <p:nvPr/>
        </p:nvSpPr>
        <p:spPr bwMode="auto">
          <a:xfrm flipH="1" flipV="1">
            <a:off x="3773488" y="2427288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65"/>
          <p:cNvSpPr>
            <a:spLocks noChangeShapeType="1"/>
          </p:cNvSpPr>
          <p:nvPr/>
        </p:nvSpPr>
        <p:spPr bwMode="auto">
          <a:xfrm flipH="1">
            <a:off x="3460750" y="244475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6" name="Freeform 66"/>
          <p:cNvSpPr>
            <a:spLocks/>
          </p:cNvSpPr>
          <p:nvPr/>
        </p:nvSpPr>
        <p:spPr bwMode="auto">
          <a:xfrm>
            <a:off x="3703638" y="2357438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Arc 67"/>
          <p:cNvSpPr>
            <a:spLocks/>
          </p:cNvSpPr>
          <p:nvPr/>
        </p:nvSpPr>
        <p:spPr bwMode="auto">
          <a:xfrm>
            <a:off x="3703638" y="240982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Freeform 68"/>
          <p:cNvSpPr>
            <a:spLocks/>
          </p:cNvSpPr>
          <p:nvPr/>
        </p:nvSpPr>
        <p:spPr bwMode="auto">
          <a:xfrm>
            <a:off x="3668713" y="2392363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9" name="Arc 69"/>
          <p:cNvSpPr>
            <a:spLocks/>
          </p:cNvSpPr>
          <p:nvPr/>
        </p:nvSpPr>
        <p:spPr bwMode="auto">
          <a:xfrm>
            <a:off x="3703638" y="2409825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0" name="Line 70"/>
          <p:cNvSpPr>
            <a:spLocks noChangeShapeType="1"/>
          </p:cNvSpPr>
          <p:nvPr/>
        </p:nvSpPr>
        <p:spPr bwMode="auto">
          <a:xfrm>
            <a:off x="3529013" y="256698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1" name="Line 71"/>
          <p:cNvSpPr>
            <a:spLocks noChangeShapeType="1"/>
          </p:cNvSpPr>
          <p:nvPr/>
        </p:nvSpPr>
        <p:spPr bwMode="auto">
          <a:xfrm>
            <a:off x="3460750" y="2409825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2" name="Line 72"/>
          <p:cNvSpPr>
            <a:spLocks noChangeShapeType="1"/>
          </p:cNvSpPr>
          <p:nvPr/>
        </p:nvSpPr>
        <p:spPr bwMode="auto">
          <a:xfrm>
            <a:off x="3494088" y="251460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" name="Line 73"/>
          <p:cNvSpPr>
            <a:spLocks noChangeShapeType="1"/>
          </p:cNvSpPr>
          <p:nvPr/>
        </p:nvSpPr>
        <p:spPr bwMode="auto">
          <a:xfrm>
            <a:off x="3529013" y="26543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" name="Line 74"/>
          <p:cNvSpPr>
            <a:spLocks noChangeShapeType="1"/>
          </p:cNvSpPr>
          <p:nvPr/>
        </p:nvSpPr>
        <p:spPr bwMode="auto">
          <a:xfrm>
            <a:off x="3529013" y="26892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5" name="Line 75"/>
          <p:cNvSpPr>
            <a:spLocks noChangeShapeType="1"/>
          </p:cNvSpPr>
          <p:nvPr/>
        </p:nvSpPr>
        <p:spPr bwMode="auto">
          <a:xfrm>
            <a:off x="3529013" y="27241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6" name="Line 76"/>
          <p:cNvSpPr>
            <a:spLocks noChangeShapeType="1"/>
          </p:cNvSpPr>
          <p:nvPr/>
        </p:nvSpPr>
        <p:spPr bwMode="auto">
          <a:xfrm flipH="1">
            <a:off x="3494088" y="27590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7" name="Line 77"/>
          <p:cNvSpPr>
            <a:spLocks noChangeShapeType="1"/>
          </p:cNvSpPr>
          <p:nvPr/>
        </p:nvSpPr>
        <p:spPr bwMode="auto">
          <a:xfrm>
            <a:off x="3494088" y="2828925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8" name="Line 78"/>
          <p:cNvSpPr>
            <a:spLocks noChangeShapeType="1"/>
          </p:cNvSpPr>
          <p:nvPr/>
        </p:nvSpPr>
        <p:spPr bwMode="auto">
          <a:xfrm flipH="1">
            <a:off x="3460750" y="2898775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9" name="Line 79"/>
          <p:cNvSpPr>
            <a:spLocks noChangeShapeType="1"/>
          </p:cNvSpPr>
          <p:nvPr/>
        </p:nvSpPr>
        <p:spPr bwMode="auto">
          <a:xfrm>
            <a:off x="3460750" y="240982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0" name="Line 80"/>
          <p:cNvSpPr>
            <a:spLocks noChangeShapeType="1"/>
          </p:cNvSpPr>
          <p:nvPr/>
        </p:nvSpPr>
        <p:spPr bwMode="auto">
          <a:xfrm>
            <a:off x="3460750" y="296862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1" name="Arc 81"/>
          <p:cNvSpPr>
            <a:spLocks/>
          </p:cNvSpPr>
          <p:nvPr/>
        </p:nvSpPr>
        <p:spPr bwMode="auto">
          <a:xfrm>
            <a:off x="3703638" y="240982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2" name="Oval 82"/>
          <p:cNvSpPr>
            <a:spLocks noChangeArrowheads="1"/>
          </p:cNvSpPr>
          <p:nvPr/>
        </p:nvSpPr>
        <p:spPr bwMode="auto">
          <a:xfrm>
            <a:off x="4175125" y="2619375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3" name="Line 83"/>
          <p:cNvSpPr>
            <a:spLocks noChangeShapeType="1"/>
          </p:cNvSpPr>
          <p:nvPr/>
        </p:nvSpPr>
        <p:spPr bwMode="auto">
          <a:xfrm>
            <a:off x="3181350" y="328295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" name="Line 84"/>
          <p:cNvSpPr>
            <a:spLocks noChangeShapeType="1"/>
          </p:cNvSpPr>
          <p:nvPr/>
        </p:nvSpPr>
        <p:spPr bwMode="auto">
          <a:xfrm>
            <a:off x="3181350" y="356235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" name="Line 85"/>
          <p:cNvSpPr>
            <a:spLocks noChangeShapeType="1"/>
          </p:cNvSpPr>
          <p:nvPr/>
        </p:nvSpPr>
        <p:spPr bwMode="auto">
          <a:xfrm>
            <a:off x="4297363" y="3405188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6" name="Line 86"/>
          <p:cNvSpPr>
            <a:spLocks noChangeShapeType="1"/>
          </p:cNvSpPr>
          <p:nvPr/>
        </p:nvSpPr>
        <p:spPr bwMode="auto">
          <a:xfrm>
            <a:off x="3390900" y="33004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7" name="Line 87"/>
          <p:cNvSpPr>
            <a:spLocks noChangeShapeType="1"/>
          </p:cNvSpPr>
          <p:nvPr/>
        </p:nvSpPr>
        <p:spPr bwMode="auto">
          <a:xfrm>
            <a:off x="3321050" y="3143250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8" name="Line 88"/>
          <p:cNvSpPr>
            <a:spLocks noChangeShapeType="1"/>
          </p:cNvSpPr>
          <p:nvPr/>
        </p:nvSpPr>
        <p:spPr bwMode="auto">
          <a:xfrm>
            <a:off x="3355975" y="324802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9" name="Line 89"/>
          <p:cNvSpPr>
            <a:spLocks noChangeShapeType="1"/>
          </p:cNvSpPr>
          <p:nvPr/>
        </p:nvSpPr>
        <p:spPr bwMode="auto">
          <a:xfrm>
            <a:off x="3390900" y="33877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0" name="Line 90"/>
          <p:cNvSpPr>
            <a:spLocks noChangeShapeType="1"/>
          </p:cNvSpPr>
          <p:nvPr/>
        </p:nvSpPr>
        <p:spPr bwMode="auto">
          <a:xfrm>
            <a:off x="3390900" y="34226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1" name="Line 91"/>
          <p:cNvSpPr>
            <a:spLocks noChangeShapeType="1"/>
          </p:cNvSpPr>
          <p:nvPr/>
        </p:nvSpPr>
        <p:spPr bwMode="auto">
          <a:xfrm>
            <a:off x="3390900" y="34575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2" name="Line 92"/>
          <p:cNvSpPr>
            <a:spLocks noChangeShapeType="1"/>
          </p:cNvSpPr>
          <p:nvPr/>
        </p:nvSpPr>
        <p:spPr bwMode="auto">
          <a:xfrm flipH="1">
            <a:off x="3355975" y="34925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3" name="Line 93"/>
          <p:cNvSpPr>
            <a:spLocks noChangeShapeType="1"/>
          </p:cNvSpPr>
          <p:nvPr/>
        </p:nvSpPr>
        <p:spPr bwMode="auto">
          <a:xfrm>
            <a:off x="3355975" y="3562350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" name="Line 94"/>
          <p:cNvSpPr>
            <a:spLocks noChangeShapeType="1"/>
          </p:cNvSpPr>
          <p:nvPr/>
        </p:nvSpPr>
        <p:spPr bwMode="auto">
          <a:xfrm flipH="1">
            <a:off x="3321050" y="36322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5" name="Line 95"/>
          <p:cNvSpPr>
            <a:spLocks noChangeShapeType="1"/>
          </p:cNvSpPr>
          <p:nvPr/>
        </p:nvSpPr>
        <p:spPr bwMode="auto">
          <a:xfrm>
            <a:off x="3563938" y="33353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6" name="Freeform 96"/>
          <p:cNvSpPr>
            <a:spLocks/>
          </p:cNvSpPr>
          <p:nvPr/>
        </p:nvSpPr>
        <p:spPr bwMode="auto">
          <a:xfrm>
            <a:off x="3460750" y="3125788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7" name="Line 97"/>
          <p:cNvSpPr>
            <a:spLocks noChangeShapeType="1"/>
          </p:cNvSpPr>
          <p:nvPr/>
        </p:nvSpPr>
        <p:spPr bwMode="auto">
          <a:xfrm>
            <a:off x="3460750" y="314325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8" name="Line 98"/>
          <p:cNvSpPr>
            <a:spLocks noChangeShapeType="1"/>
          </p:cNvSpPr>
          <p:nvPr/>
        </p:nvSpPr>
        <p:spPr bwMode="auto">
          <a:xfrm>
            <a:off x="3563938" y="3352800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9" name="Line 99"/>
          <p:cNvSpPr>
            <a:spLocks noChangeShapeType="1"/>
          </p:cNvSpPr>
          <p:nvPr/>
        </p:nvSpPr>
        <p:spPr bwMode="auto">
          <a:xfrm flipH="1">
            <a:off x="3460750" y="349250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0" name="Line 100"/>
          <p:cNvSpPr>
            <a:spLocks noChangeShapeType="1"/>
          </p:cNvSpPr>
          <p:nvPr/>
        </p:nvSpPr>
        <p:spPr bwMode="auto">
          <a:xfrm>
            <a:off x="3460750" y="370205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1" name="Line 101"/>
          <p:cNvSpPr>
            <a:spLocks noChangeShapeType="1"/>
          </p:cNvSpPr>
          <p:nvPr/>
        </p:nvSpPr>
        <p:spPr bwMode="auto">
          <a:xfrm flipV="1">
            <a:off x="3773488" y="3440113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2" name="Line 102"/>
          <p:cNvSpPr>
            <a:spLocks noChangeShapeType="1"/>
          </p:cNvSpPr>
          <p:nvPr/>
        </p:nvSpPr>
        <p:spPr bwMode="auto">
          <a:xfrm flipH="1" flipV="1">
            <a:off x="3773488" y="3160713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3" name="Line 103"/>
          <p:cNvSpPr>
            <a:spLocks noChangeShapeType="1"/>
          </p:cNvSpPr>
          <p:nvPr/>
        </p:nvSpPr>
        <p:spPr bwMode="auto">
          <a:xfrm flipH="1">
            <a:off x="3460750" y="317817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" name="Freeform 104"/>
          <p:cNvSpPr>
            <a:spLocks/>
          </p:cNvSpPr>
          <p:nvPr/>
        </p:nvSpPr>
        <p:spPr bwMode="auto">
          <a:xfrm>
            <a:off x="3703638" y="3090863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" name="Arc 105"/>
          <p:cNvSpPr>
            <a:spLocks/>
          </p:cNvSpPr>
          <p:nvPr/>
        </p:nvSpPr>
        <p:spPr bwMode="auto">
          <a:xfrm>
            <a:off x="3703638" y="314325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" name="Freeform 106"/>
          <p:cNvSpPr>
            <a:spLocks/>
          </p:cNvSpPr>
          <p:nvPr/>
        </p:nvSpPr>
        <p:spPr bwMode="auto">
          <a:xfrm>
            <a:off x="3668713" y="3125788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" name="Arc 107"/>
          <p:cNvSpPr>
            <a:spLocks/>
          </p:cNvSpPr>
          <p:nvPr/>
        </p:nvSpPr>
        <p:spPr bwMode="auto">
          <a:xfrm>
            <a:off x="3703638" y="3143250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" name="Line 108"/>
          <p:cNvSpPr>
            <a:spLocks noChangeShapeType="1"/>
          </p:cNvSpPr>
          <p:nvPr/>
        </p:nvSpPr>
        <p:spPr bwMode="auto">
          <a:xfrm>
            <a:off x="3529013" y="33004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" name="Line 109"/>
          <p:cNvSpPr>
            <a:spLocks noChangeShapeType="1"/>
          </p:cNvSpPr>
          <p:nvPr/>
        </p:nvSpPr>
        <p:spPr bwMode="auto">
          <a:xfrm>
            <a:off x="3460750" y="3143250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" name="Line 110"/>
          <p:cNvSpPr>
            <a:spLocks noChangeShapeType="1"/>
          </p:cNvSpPr>
          <p:nvPr/>
        </p:nvSpPr>
        <p:spPr bwMode="auto">
          <a:xfrm>
            <a:off x="3494088" y="324802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" name="Line 111"/>
          <p:cNvSpPr>
            <a:spLocks noChangeShapeType="1"/>
          </p:cNvSpPr>
          <p:nvPr/>
        </p:nvSpPr>
        <p:spPr bwMode="auto">
          <a:xfrm>
            <a:off x="3529013" y="33877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2" name="Line 112"/>
          <p:cNvSpPr>
            <a:spLocks noChangeShapeType="1"/>
          </p:cNvSpPr>
          <p:nvPr/>
        </p:nvSpPr>
        <p:spPr bwMode="auto">
          <a:xfrm>
            <a:off x="3529013" y="34226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3" name="Line 113"/>
          <p:cNvSpPr>
            <a:spLocks noChangeShapeType="1"/>
          </p:cNvSpPr>
          <p:nvPr/>
        </p:nvSpPr>
        <p:spPr bwMode="auto">
          <a:xfrm>
            <a:off x="3529013" y="34575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4" name="Line 114"/>
          <p:cNvSpPr>
            <a:spLocks noChangeShapeType="1"/>
          </p:cNvSpPr>
          <p:nvPr/>
        </p:nvSpPr>
        <p:spPr bwMode="auto">
          <a:xfrm flipH="1">
            <a:off x="3494088" y="34925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" name="Line 115"/>
          <p:cNvSpPr>
            <a:spLocks noChangeShapeType="1"/>
          </p:cNvSpPr>
          <p:nvPr/>
        </p:nvSpPr>
        <p:spPr bwMode="auto">
          <a:xfrm>
            <a:off x="3494088" y="3562350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6" name="Line 116"/>
          <p:cNvSpPr>
            <a:spLocks noChangeShapeType="1"/>
          </p:cNvSpPr>
          <p:nvPr/>
        </p:nvSpPr>
        <p:spPr bwMode="auto">
          <a:xfrm flipH="1">
            <a:off x="3460750" y="3632200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7" name="Line 117"/>
          <p:cNvSpPr>
            <a:spLocks noChangeShapeType="1"/>
          </p:cNvSpPr>
          <p:nvPr/>
        </p:nvSpPr>
        <p:spPr bwMode="auto">
          <a:xfrm>
            <a:off x="3460750" y="314325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8" name="Line 118"/>
          <p:cNvSpPr>
            <a:spLocks noChangeShapeType="1"/>
          </p:cNvSpPr>
          <p:nvPr/>
        </p:nvSpPr>
        <p:spPr bwMode="auto">
          <a:xfrm>
            <a:off x="3460750" y="370205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9" name="Arc 119"/>
          <p:cNvSpPr>
            <a:spLocks/>
          </p:cNvSpPr>
          <p:nvPr/>
        </p:nvSpPr>
        <p:spPr bwMode="auto">
          <a:xfrm>
            <a:off x="3703638" y="314325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0" name="Oval 120"/>
          <p:cNvSpPr>
            <a:spLocks noChangeArrowheads="1"/>
          </p:cNvSpPr>
          <p:nvPr/>
        </p:nvSpPr>
        <p:spPr bwMode="auto">
          <a:xfrm>
            <a:off x="4175125" y="3352800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11" name="Line 121"/>
          <p:cNvSpPr>
            <a:spLocks noChangeShapeType="1"/>
          </p:cNvSpPr>
          <p:nvPr/>
        </p:nvSpPr>
        <p:spPr bwMode="auto">
          <a:xfrm>
            <a:off x="3181350" y="401637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2" name="Line 122"/>
          <p:cNvSpPr>
            <a:spLocks noChangeShapeType="1"/>
          </p:cNvSpPr>
          <p:nvPr/>
        </p:nvSpPr>
        <p:spPr bwMode="auto">
          <a:xfrm>
            <a:off x="3181350" y="429577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3" name="Line 123"/>
          <p:cNvSpPr>
            <a:spLocks noChangeShapeType="1"/>
          </p:cNvSpPr>
          <p:nvPr/>
        </p:nvSpPr>
        <p:spPr bwMode="auto">
          <a:xfrm>
            <a:off x="4297363" y="4138613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4" name="Line 124"/>
          <p:cNvSpPr>
            <a:spLocks noChangeShapeType="1"/>
          </p:cNvSpPr>
          <p:nvPr/>
        </p:nvSpPr>
        <p:spPr bwMode="auto">
          <a:xfrm>
            <a:off x="3390900" y="403383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5" name="Line 125"/>
          <p:cNvSpPr>
            <a:spLocks noChangeShapeType="1"/>
          </p:cNvSpPr>
          <p:nvPr/>
        </p:nvSpPr>
        <p:spPr bwMode="auto">
          <a:xfrm>
            <a:off x="3321050" y="3876675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6" name="Line 126"/>
          <p:cNvSpPr>
            <a:spLocks noChangeShapeType="1"/>
          </p:cNvSpPr>
          <p:nvPr/>
        </p:nvSpPr>
        <p:spPr bwMode="auto">
          <a:xfrm>
            <a:off x="3355975" y="398145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7" name="Line 127"/>
          <p:cNvSpPr>
            <a:spLocks noChangeShapeType="1"/>
          </p:cNvSpPr>
          <p:nvPr/>
        </p:nvSpPr>
        <p:spPr bwMode="auto">
          <a:xfrm>
            <a:off x="3390900" y="41211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8" name="Line 128"/>
          <p:cNvSpPr>
            <a:spLocks noChangeShapeType="1"/>
          </p:cNvSpPr>
          <p:nvPr/>
        </p:nvSpPr>
        <p:spPr bwMode="auto">
          <a:xfrm>
            <a:off x="3390900" y="41560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9" name="Line 129"/>
          <p:cNvSpPr>
            <a:spLocks noChangeShapeType="1"/>
          </p:cNvSpPr>
          <p:nvPr/>
        </p:nvSpPr>
        <p:spPr bwMode="auto">
          <a:xfrm>
            <a:off x="3390900" y="41910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0" name="Line 130"/>
          <p:cNvSpPr>
            <a:spLocks noChangeShapeType="1"/>
          </p:cNvSpPr>
          <p:nvPr/>
        </p:nvSpPr>
        <p:spPr bwMode="auto">
          <a:xfrm flipH="1">
            <a:off x="3355975" y="42259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1" name="Line 131"/>
          <p:cNvSpPr>
            <a:spLocks noChangeShapeType="1"/>
          </p:cNvSpPr>
          <p:nvPr/>
        </p:nvSpPr>
        <p:spPr bwMode="auto">
          <a:xfrm>
            <a:off x="3355975" y="4295775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2" name="Line 132"/>
          <p:cNvSpPr>
            <a:spLocks noChangeShapeType="1"/>
          </p:cNvSpPr>
          <p:nvPr/>
        </p:nvSpPr>
        <p:spPr bwMode="auto">
          <a:xfrm flipH="1">
            <a:off x="3321050" y="43656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3" name="Line 133"/>
          <p:cNvSpPr>
            <a:spLocks noChangeShapeType="1"/>
          </p:cNvSpPr>
          <p:nvPr/>
        </p:nvSpPr>
        <p:spPr bwMode="auto">
          <a:xfrm>
            <a:off x="3563938" y="40687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" name="Freeform 134"/>
          <p:cNvSpPr>
            <a:spLocks/>
          </p:cNvSpPr>
          <p:nvPr/>
        </p:nvSpPr>
        <p:spPr bwMode="auto">
          <a:xfrm>
            <a:off x="3460750" y="3859213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" name="Line 135"/>
          <p:cNvSpPr>
            <a:spLocks noChangeShapeType="1"/>
          </p:cNvSpPr>
          <p:nvPr/>
        </p:nvSpPr>
        <p:spPr bwMode="auto">
          <a:xfrm>
            <a:off x="3460750" y="387667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6" name="Line 136"/>
          <p:cNvSpPr>
            <a:spLocks noChangeShapeType="1"/>
          </p:cNvSpPr>
          <p:nvPr/>
        </p:nvSpPr>
        <p:spPr bwMode="auto">
          <a:xfrm>
            <a:off x="3563938" y="4086225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7" name="Line 137"/>
          <p:cNvSpPr>
            <a:spLocks noChangeShapeType="1"/>
          </p:cNvSpPr>
          <p:nvPr/>
        </p:nvSpPr>
        <p:spPr bwMode="auto">
          <a:xfrm flipH="1">
            <a:off x="3460750" y="422592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8" name="Line 138"/>
          <p:cNvSpPr>
            <a:spLocks noChangeShapeType="1"/>
          </p:cNvSpPr>
          <p:nvPr/>
        </p:nvSpPr>
        <p:spPr bwMode="auto">
          <a:xfrm>
            <a:off x="3460750" y="443547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9" name="Line 139"/>
          <p:cNvSpPr>
            <a:spLocks noChangeShapeType="1"/>
          </p:cNvSpPr>
          <p:nvPr/>
        </p:nvSpPr>
        <p:spPr bwMode="auto">
          <a:xfrm flipV="1">
            <a:off x="3773488" y="4173538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0" name="Line 140"/>
          <p:cNvSpPr>
            <a:spLocks noChangeShapeType="1"/>
          </p:cNvSpPr>
          <p:nvPr/>
        </p:nvSpPr>
        <p:spPr bwMode="auto">
          <a:xfrm flipH="1" flipV="1">
            <a:off x="3773488" y="3894138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1" name="Line 141"/>
          <p:cNvSpPr>
            <a:spLocks noChangeShapeType="1"/>
          </p:cNvSpPr>
          <p:nvPr/>
        </p:nvSpPr>
        <p:spPr bwMode="auto">
          <a:xfrm flipH="1">
            <a:off x="3460750" y="391160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2" name="Freeform 142"/>
          <p:cNvSpPr>
            <a:spLocks/>
          </p:cNvSpPr>
          <p:nvPr/>
        </p:nvSpPr>
        <p:spPr bwMode="auto">
          <a:xfrm>
            <a:off x="3703638" y="3824288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3" name="Arc 143"/>
          <p:cNvSpPr>
            <a:spLocks/>
          </p:cNvSpPr>
          <p:nvPr/>
        </p:nvSpPr>
        <p:spPr bwMode="auto">
          <a:xfrm>
            <a:off x="3703638" y="387667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4" name="Freeform 144"/>
          <p:cNvSpPr>
            <a:spLocks/>
          </p:cNvSpPr>
          <p:nvPr/>
        </p:nvSpPr>
        <p:spPr bwMode="auto">
          <a:xfrm>
            <a:off x="3668713" y="3859213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" name="Arc 145"/>
          <p:cNvSpPr>
            <a:spLocks/>
          </p:cNvSpPr>
          <p:nvPr/>
        </p:nvSpPr>
        <p:spPr bwMode="auto">
          <a:xfrm>
            <a:off x="3703638" y="3876675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6" name="Line 146"/>
          <p:cNvSpPr>
            <a:spLocks noChangeShapeType="1"/>
          </p:cNvSpPr>
          <p:nvPr/>
        </p:nvSpPr>
        <p:spPr bwMode="auto">
          <a:xfrm>
            <a:off x="3529013" y="40338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7" name="Line 147"/>
          <p:cNvSpPr>
            <a:spLocks noChangeShapeType="1"/>
          </p:cNvSpPr>
          <p:nvPr/>
        </p:nvSpPr>
        <p:spPr bwMode="auto">
          <a:xfrm>
            <a:off x="3460750" y="3876675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8" name="Line 148"/>
          <p:cNvSpPr>
            <a:spLocks noChangeShapeType="1"/>
          </p:cNvSpPr>
          <p:nvPr/>
        </p:nvSpPr>
        <p:spPr bwMode="auto">
          <a:xfrm>
            <a:off x="3494088" y="398145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9" name="Line 149"/>
          <p:cNvSpPr>
            <a:spLocks noChangeShapeType="1"/>
          </p:cNvSpPr>
          <p:nvPr/>
        </p:nvSpPr>
        <p:spPr bwMode="auto">
          <a:xfrm>
            <a:off x="3529013" y="41211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0" name="Line 150"/>
          <p:cNvSpPr>
            <a:spLocks noChangeShapeType="1"/>
          </p:cNvSpPr>
          <p:nvPr/>
        </p:nvSpPr>
        <p:spPr bwMode="auto">
          <a:xfrm>
            <a:off x="3529013" y="41560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1" name="Line 151"/>
          <p:cNvSpPr>
            <a:spLocks noChangeShapeType="1"/>
          </p:cNvSpPr>
          <p:nvPr/>
        </p:nvSpPr>
        <p:spPr bwMode="auto">
          <a:xfrm>
            <a:off x="3529013" y="41910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2" name="Line 152"/>
          <p:cNvSpPr>
            <a:spLocks noChangeShapeType="1"/>
          </p:cNvSpPr>
          <p:nvPr/>
        </p:nvSpPr>
        <p:spPr bwMode="auto">
          <a:xfrm flipH="1">
            <a:off x="3494088" y="42259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3" name="Line 153"/>
          <p:cNvSpPr>
            <a:spLocks noChangeShapeType="1"/>
          </p:cNvSpPr>
          <p:nvPr/>
        </p:nvSpPr>
        <p:spPr bwMode="auto">
          <a:xfrm>
            <a:off x="3494088" y="4295775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4" name="Line 154"/>
          <p:cNvSpPr>
            <a:spLocks noChangeShapeType="1"/>
          </p:cNvSpPr>
          <p:nvPr/>
        </p:nvSpPr>
        <p:spPr bwMode="auto">
          <a:xfrm flipH="1">
            <a:off x="3460750" y="4365625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" name="Line 155"/>
          <p:cNvSpPr>
            <a:spLocks noChangeShapeType="1"/>
          </p:cNvSpPr>
          <p:nvPr/>
        </p:nvSpPr>
        <p:spPr bwMode="auto">
          <a:xfrm>
            <a:off x="3460750" y="387667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6" name="Line 156"/>
          <p:cNvSpPr>
            <a:spLocks noChangeShapeType="1"/>
          </p:cNvSpPr>
          <p:nvPr/>
        </p:nvSpPr>
        <p:spPr bwMode="auto">
          <a:xfrm>
            <a:off x="3460750" y="443547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7" name="Arc 157"/>
          <p:cNvSpPr>
            <a:spLocks/>
          </p:cNvSpPr>
          <p:nvPr/>
        </p:nvSpPr>
        <p:spPr bwMode="auto">
          <a:xfrm>
            <a:off x="3703638" y="387667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8" name="Oval 158"/>
          <p:cNvSpPr>
            <a:spLocks noChangeArrowheads="1"/>
          </p:cNvSpPr>
          <p:nvPr/>
        </p:nvSpPr>
        <p:spPr bwMode="auto">
          <a:xfrm>
            <a:off x="4175125" y="4086225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49" name="Line 159"/>
          <p:cNvSpPr>
            <a:spLocks noChangeShapeType="1"/>
          </p:cNvSpPr>
          <p:nvPr/>
        </p:nvSpPr>
        <p:spPr bwMode="auto">
          <a:xfrm>
            <a:off x="5205413" y="2776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0" name="Line 173"/>
          <p:cNvSpPr>
            <a:spLocks noChangeShapeType="1"/>
          </p:cNvSpPr>
          <p:nvPr/>
        </p:nvSpPr>
        <p:spPr bwMode="auto">
          <a:xfrm>
            <a:off x="4506913" y="1938338"/>
            <a:ext cx="4889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1" name="Line 174"/>
          <p:cNvSpPr>
            <a:spLocks noChangeShapeType="1"/>
          </p:cNvSpPr>
          <p:nvPr/>
        </p:nvSpPr>
        <p:spPr bwMode="auto">
          <a:xfrm>
            <a:off x="4506913" y="4138613"/>
            <a:ext cx="4889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2" name="Line 175"/>
          <p:cNvSpPr>
            <a:spLocks noChangeShapeType="1"/>
          </p:cNvSpPr>
          <p:nvPr/>
        </p:nvSpPr>
        <p:spPr bwMode="auto">
          <a:xfrm flipH="1">
            <a:off x="4506913" y="2986088"/>
            <a:ext cx="4540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3" name="Line 176"/>
          <p:cNvSpPr>
            <a:spLocks noChangeShapeType="1"/>
          </p:cNvSpPr>
          <p:nvPr/>
        </p:nvSpPr>
        <p:spPr bwMode="auto">
          <a:xfrm flipH="1">
            <a:off x="4506913" y="3125788"/>
            <a:ext cx="4540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4" name="Line 177"/>
          <p:cNvSpPr>
            <a:spLocks noChangeShapeType="1"/>
          </p:cNvSpPr>
          <p:nvPr/>
        </p:nvSpPr>
        <p:spPr bwMode="auto">
          <a:xfrm>
            <a:off x="4506913" y="2671763"/>
            <a:ext cx="1587" cy="3143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" name="Line 178"/>
          <p:cNvSpPr>
            <a:spLocks noChangeShapeType="1"/>
          </p:cNvSpPr>
          <p:nvPr/>
        </p:nvSpPr>
        <p:spPr bwMode="auto">
          <a:xfrm>
            <a:off x="4506913" y="3125788"/>
            <a:ext cx="1587" cy="279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995863" y="1938338"/>
            <a:ext cx="1465262" cy="2200275"/>
            <a:chOff x="3147" y="1221"/>
            <a:chExt cx="923" cy="1386"/>
          </a:xfrm>
        </p:grpSpPr>
        <p:sp>
          <p:nvSpPr>
            <p:cNvPr id="8374" name="Rectangle 160"/>
            <p:cNvSpPr>
              <a:spLocks noChangeArrowheads="1"/>
            </p:cNvSpPr>
            <p:nvPr/>
          </p:nvSpPr>
          <p:spPr bwMode="auto">
            <a:xfrm>
              <a:off x="3279" y="1749"/>
              <a:ext cx="286" cy="35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75" name="Line 161"/>
            <p:cNvSpPr>
              <a:spLocks noChangeShapeType="1"/>
            </p:cNvSpPr>
            <p:nvPr/>
          </p:nvSpPr>
          <p:spPr bwMode="auto">
            <a:xfrm flipH="1">
              <a:off x="3279" y="1749"/>
              <a:ext cx="28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" name="Line 162"/>
            <p:cNvSpPr>
              <a:spLocks noChangeShapeType="1"/>
            </p:cNvSpPr>
            <p:nvPr/>
          </p:nvSpPr>
          <p:spPr bwMode="auto">
            <a:xfrm>
              <a:off x="3279" y="1749"/>
              <a:ext cx="1" cy="3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7" name="Line 163"/>
            <p:cNvSpPr>
              <a:spLocks noChangeShapeType="1"/>
            </p:cNvSpPr>
            <p:nvPr/>
          </p:nvSpPr>
          <p:spPr bwMode="auto">
            <a:xfrm>
              <a:off x="3279" y="2101"/>
              <a:ext cx="28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8" name="Freeform 164"/>
            <p:cNvSpPr>
              <a:spLocks/>
            </p:cNvSpPr>
            <p:nvPr/>
          </p:nvSpPr>
          <p:spPr bwMode="auto">
            <a:xfrm>
              <a:off x="3565" y="1741"/>
              <a:ext cx="176" cy="374"/>
            </a:xfrm>
            <a:custGeom>
              <a:avLst/>
              <a:gdLst>
                <a:gd name="T0" fmla="*/ 0 w 8"/>
                <a:gd name="T1" fmla="*/ 2147483647 h 17"/>
                <a:gd name="T2" fmla="*/ 2147483647 w 8"/>
                <a:gd name="T3" fmla="*/ 2147483647 h 17"/>
                <a:gd name="T4" fmla="*/ 0 w 8"/>
                <a:gd name="T5" fmla="*/ 0 h 17"/>
                <a:gd name="T6" fmla="*/ 0 w 8"/>
                <a:gd name="T7" fmla="*/ 2147483647 h 17"/>
                <a:gd name="T8" fmla="*/ 0 w 8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7"/>
                <a:gd name="T17" fmla="*/ 8 w 8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7">
                  <a:moveTo>
                    <a:pt x="0" y="16"/>
                  </a:moveTo>
                  <a:cubicBezTo>
                    <a:pt x="4" y="17"/>
                    <a:pt x="8" y="13"/>
                    <a:pt x="8" y="8"/>
                  </a:cubicBezTo>
                  <a:cubicBezTo>
                    <a:pt x="8" y="3"/>
                    <a:pt x="4" y="0"/>
                    <a:pt x="0" y="0"/>
                  </a:cubicBez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9" name="Arc 165"/>
            <p:cNvSpPr>
              <a:spLocks/>
            </p:cNvSpPr>
            <p:nvPr/>
          </p:nvSpPr>
          <p:spPr bwMode="auto">
            <a:xfrm>
              <a:off x="3565" y="1752"/>
              <a:ext cx="165" cy="35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0" name="Line 166"/>
            <p:cNvSpPr>
              <a:spLocks noChangeShapeType="1"/>
            </p:cNvSpPr>
            <p:nvPr/>
          </p:nvSpPr>
          <p:spPr bwMode="auto">
            <a:xfrm>
              <a:off x="3719" y="1917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1" name="Line 167"/>
            <p:cNvSpPr>
              <a:spLocks noChangeShapeType="1"/>
            </p:cNvSpPr>
            <p:nvPr/>
          </p:nvSpPr>
          <p:spPr bwMode="auto">
            <a:xfrm>
              <a:off x="3147" y="1793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2" name="Line 168"/>
            <p:cNvSpPr>
              <a:spLocks noChangeShapeType="1"/>
            </p:cNvSpPr>
            <p:nvPr/>
          </p:nvSpPr>
          <p:spPr bwMode="auto">
            <a:xfrm>
              <a:off x="3147" y="1969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3" name="Line 169"/>
            <p:cNvSpPr>
              <a:spLocks noChangeShapeType="1"/>
            </p:cNvSpPr>
            <p:nvPr/>
          </p:nvSpPr>
          <p:spPr bwMode="auto">
            <a:xfrm>
              <a:off x="3147" y="1881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4" name="Line 170"/>
            <p:cNvSpPr>
              <a:spLocks noChangeShapeType="1"/>
            </p:cNvSpPr>
            <p:nvPr/>
          </p:nvSpPr>
          <p:spPr bwMode="auto">
            <a:xfrm>
              <a:off x="3147" y="2057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5" name="Line 171"/>
            <p:cNvSpPr>
              <a:spLocks noChangeShapeType="1"/>
            </p:cNvSpPr>
            <p:nvPr/>
          </p:nvSpPr>
          <p:spPr bwMode="auto">
            <a:xfrm flipV="1">
              <a:off x="3147" y="1221"/>
              <a:ext cx="1" cy="57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" name="Line 172"/>
            <p:cNvSpPr>
              <a:spLocks noChangeShapeType="1"/>
            </p:cNvSpPr>
            <p:nvPr/>
          </p:nvSpPr>
          <p:spPr bwMode="auto">
            <a:xfrm flipV="1">
              <a:off x="3147" y="2057"/>
              <a:ext cx="1" cy="55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7" name="Line 179"/>
            <p:cNvSpPr>
              <a:spLocks noChangeShapeType="1"/>
            </p:cNvSpPr>
            <p:nvPr/>
          </p:nvSpPr>
          <p:spPr bwMode="auto">
            <a:xfrm>
              <a:off x="3851" y="1917"/>
              <a:ext cx="219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57" name="Line 180"/>
          <p:cNvSpPr>
            <a:spLocks noChangeShapeType="1"/>
          </p:cNvSpPr>
          <p:nvPr/>
        </p:nvSpPr>
        <p:spPr bwMode="auto">
          <a:xfrm flipH="1">
            <a:off x="2692400" y="1816100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8" name="Line 181"/>
          <p:cNvSpPr>
            <a:spLocks noChangeShapeType="1"/>
          </p:cNvSpPr>
          <p:nvPr/>
        </p:nvSpPr>
        <p:spPr bwMode="auto">
          <a:xfrm flipH="1">
            <a:off x="2692400" y="2549525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9" name="Line 182"/>
          <p:cNvSpPr>
            <a:spLocks noChangeShapeType="1"/>
          </p:cNvSpPr>
          <p:nvPr/>
        </p:nvSpPr>
        <p:spPr bwMode="auto">
          <a:xfrm flipH="1">
            <a:off x="2692400" y="3282950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0" name="Line 183"/>
          <p:cNvSpPr>
            <a:spLocks noChangeShapeType="1"/>
          </p:cNvSpPr>
          <p:nvPr/>
        </p:nvSpPr>
        <p:spPr bwMode="auto">
          <a:xfrm flipH="1">
            <a:off x="2692400" y="4016375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1" name="Rectangle 184"/>
          <p:cNvSpPr>
            <a:spLocks noChangeArrowheads="1"/>
          </p:cNvSpPr>
          <p:nvPr/>
        </p:nvSpPr>
        <p:spPr bwMode="auto">
          <a:xfrm>
            <a:off x="2203450" y="15367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A0</a:t>
            </a:r>
            <a:endParaRPr lang="en-US" altLang="en-US"/>
          </a:p>
        </p:txBody>
      </p:sp>
      <p:sp>
        <p:nvSpPr>
          <p:cNvPr id="8362" name="Rectangle 185"/>
          <p:cNvSpPr>
            <a:spLocks noChangeArrowheads="1"/>
          </p:cNvSpPr>
          <p:nvPr/>
        </p:nvSpPr>
        <p:spPr bwMode="auto">
          <a:xfrm>
            <a:off x="2203450" y="2270125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A1</a:t>
            </a:r>
            <a:endParaRPr lang="en-US" altLang="en-US"/>
          </a:p>
        </p:txBody>
      </p:sp>
      <p:sp>
        <p:nvSpPr>
          <p:cNvPr id="8363" name="Rectangle 186"/>
          <p:cNvSpPr>
            <a:spLocks noChangeArrowheads="1"/>
          </p:cNvSpPr>
          <p:nvPr/>
        </p:nvSpPr>
        <p:spPr bwMode="auto">
          <a:xfrm>
            <a:off x="2203450" y="30035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A2</a:t>
            </a:r>
            <a:endParaRPr lang="en-US" altLang="en-US"/>
          </a:p>
        </p:txBody>
      </p:sp>
      <p:sp>
        <p:nvSpPr>
          <p:cNvPr id="8364" name="Rectangle 187"/>
          <p:cNvSpPr>
            <a:spLocks noChangeArrowheads="1"/>
          </p:cNvSpPr>
          <p:nvPr/>
        </p:nvSpPr>
        <p:spPr bwMode="auto">
          <a:xfrm>
            <a:off x="2203450" y="37719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A3</a:t>
            </a:r>
            <a:endParaRPr lang="en-US" altLang="en-US"/>
          </a:p>
        </p:txBody>
      </p:sp>
      <p:sp>
        <p:nvSpPr>
          <p:cNvPr id="8365" name="Rectangle 188"/>
          <p:cNvSpPr>
            <a:spLocks noChangeArrowheads="1"/>
          </p:cNvSpPr>
          <p:nvPr/>
        </p:nvSpPr>
        <p:spPr bwMode="auto">
          <a:xfrm>
            <a:off x="2727325" y="18161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B0</a:t>
            </a:r>
            <a:endParaRPr lang="en-US" altLang="en-US"/>
          </a:p>
        </p:txBody>
      </p:sp>
      <p:sp>
        <p:nvSpPr>
          <p:cNvPr id="8366" name="Rectangle 189"/>
          <p:cNvSpPr>
            <a:spLocks noChangeArrowheads="1"/>
          </p:cNvSpPr>
          <p:nvPr/>
        </p:nvSpPr>
        <p:spPr bwMode="auto">
          <a:xfrm>
            <a:off x="2727325" y="2549525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B1</a:t>
            </a:r>
            <a:endParaRPr lang="en-US" altLang="en-US"/>
          </a:p>
        </p:txBody>
      </p:sp>
      <p:sp>
        <p:nvSpPr>
          <p:cNvPr id="8367" name="Rectangle 190"/>
          <p:cNvSpPr>
            <a:spLocks noChangeArrowheads="1"/>
          </p:cNvSpPr>
          <p:nvPr/>
        </p:nvSpPr>
        <p:spPr bwMode="auto">
          <a:xfrm>
            <a:off x="2727325" y="32829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B2</a:t>
            </a:r>
            <a:endParaRPr lang="en-US" altLang="en-US"/>
          </a:p>
        </p:txBody>
      </p:sp>
      <p:sp>
        <p:nvSpPr>
          <p:cNvPr id="8368" name="Rectangle 191"/>
          <p:cNvSpPr>
            <a:spLocks noChangeArrowheads="1"/>
          </p:cNvSpPr>
          <p:nvPr/>
        </p:nvSpPr>
        <p:spPr bwMode="auto">
          <a:xfrm>
            <a:off x="2727325" y="40513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B3</a:t>
            </a:r>
            <a:endParaRPr lang="en-US" altLang="en-US"/>
          </a:p>
        </p:txBody>
      </p:sp>
      <p:sp>
        <p:nvSpPr>
          <p:cNvPr id="8369" name="Rectangle 192"/>
          <p:cNvSpPr>
            <a:spLocks noChangeArrowheads="1"/>
          </p:cNvSpPr>
          <p:nvPr/>
        </p:nvSpPr>
        <p:spPr bwMode="auto">
          <a:xfrm>
            <a:off x="6216650" y="2462213"/>
            <a:ext cx="148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A_EQ_B</a:t>
            </a:r>
            <a:endParaRPr lang="en-US" altLang="en-US"/>
          </a:p>
        </p:txBody>
      </p:sp>
      <p:sp>
        <p:nvSpPr>
          <p:cNvPr id="8370" name="Rectangle 193"/>
          <p:cNvSpPr>
            <a:spLocks noChangeArrowheads="1"/>
          </p:cNvSpPr>
          <p:nvPr/>
        </p:nvSpPr>
        <p:spPr bwMode="auto">
          <a:xfrm>
            <a:off x="4367213" y="1484313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C0</a:t>
            </a:r>
            <a:endParaRPr lang="en-US" altLang="en-US"/>
          </a:p>
        </p:txBody>
      </p:sp>
      <p:sp>
        <p:nvSpPr>
          <p:cNvPr id="8371" name="Rectangle 194"/>
          <p:cNvSpPr>
            <a:spLocks noChangeArrowheads="1"/>
          </p:cNvSpPr>
          <p:nvPr/>
        </p:nvSpPr>
        <p:spPr bwMode="auto">
          <a:xfrm>
            <a:off x="4367213" y="22177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C1</a:t>
            </a:r>
            <a:endParaRPr lang="en-US" altLang="en-US"/>
          </a:p>
        </p:txBody>
      </p:sp>
      <p:sp>
        <p:nvSpPr>
          <p:cNvPr id="8372" name="Rectangle 195"/>
          <p:cNvSpPr>
            <a:spLocks noChangeArrowheads="1"/>
          </p:cNvSpPr>
          <p:nvPr/>
        </p:nvSpPr>
        <p:spPr bwMode="auto">
          <a:xfrm>
            <a:off x="4367213" y="410368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C3</a:t>
            </a:r>
            <a:endParaRPr lang="en-US" altLang="en-US"/>
          </a:p>
        </p:txBody>
      </p:sp>
      <p:sp>
        <p:nvSpPr>
          <p:cNvPr id="8373" name="Rectangle 196"/>
          <p:cNvSpPr>
            <a:spLocks noChangeArrowheads="1"/>
          </p:cNvSpPr>
          <p:nvPr/>
        </p:nvSpPr>
        <p:spPr bwMode="auto">
          <a:xfrm>
            <a:off x="4367213" y="33353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C2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B341286-54DB-4E47-A94E-E6660193CA9B}" type="slidenum">
              <a:rPr lang="en-US">
                <a:latin typeface="+mn-lt"/>
              </a:rPr>
              <a:pPr defTabSz="820738">
                <a:defRPr/>
              </a:pPr>
              <a:t>7</a:t>
            </a:fld>
            <a:endParaRPr lang="en-US">
              <a:latin typeface="+mn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4-Bit Magnitude Comparator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467100" y="2527300"/>
            <a:ext cx="1801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Magnitude</a:t>
            </a:r>
          </a:p>
          <a:p>
            <a:r>
              <a:rPr lang="en-US" altLang="en-US" sz="2400" b="0"/>
              <a:t>Comparator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109913" y="2209800"/>
            <a:ext cx="2268537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2576513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2576513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537845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1493838" y="251460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A[3..0]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1493838" y="3200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B[3..0]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5895975" y="28956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A_EQ_B</a:t>
            </a:r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5362575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5362575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5895975" y="23622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A_LT_B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895975" y="34290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</a:t>
            </a:r>
          </a:p>
        </p:txBody>
      </p:sp>
      <p:sp>
        <p:nvSpPr>
          <p:cNvPr id="9232" name="Text Box 3"/>
          <p:cNvSpPr txBox="1">
            <a:spLocks noChangeArrowheads="1"/>
          </p:cNvSpPr>
          <p:nvPr/>
        </p:nvSpPr>
        <p:spPr bwMode="auto">
          <a:xfrm>
            <a:off x="785813" y="4757738"/>
            <a:ext cx="7427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>
                <a:solidFill>
                  <a:srgbClr val="FF0000"/>
                </a:solidFill>
              </a:rPr>
              <a:t>Important assumption: both A and B are unsigned numbers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444D569-3FF6-4EF9-BC5D-2872B12F4B19}" type="slidenum">
              <a:rPr lang="en-US">
                <a:latin typeface="+mn-lt"/>
              </a:rPr>
              <a:pPr defTabSz="820738">
                <a:defRPr/>
              </a:pPr>
              <a:t>8</a:t>
            </a:fld>
            <a:endParaRPr lang="en-US">
              <a:latin typeface="+mn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 Internal Circuit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651125" y="4038600"/>
            <a:ext cx="362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How can we find A_GT_B?</a:t>
            </a:r>
          </a:p>
        </p:txBody>
      </p:sp>
      <p:sp>
        <p:nvSpPr>
          <p:cNvPr id="1721348" name="Text Box 4"/>
          <p:cNvSpPr txBox="1">
            <a:spLocks noChangeArrowheads="1"/>
          </p:cNvSpPr>
          <p:nvPr/>
        </p:nvSpPr>
        <p:spPr bwMode="auto">
          <a:xfrm>
            <a:off x="2193925" y="4689475"/>
            <a:ext cx="5499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How many rows would a truth table have?</a:t>
            </a:r>
          </a:p>
          <a:p>
            <a:r>
              <a:rPr lang="en-US" altLang="en-US" sz="2400" b="0"/>
              <a:t>                   2</a:t>
            </a:r>
            <a:r>
              <a:rPr lang="en-US" altLang="en-US" sz="2400" b="0" baseline="30000"/>
              <a:t>8</a:t>
            </a:r>
            <a:r>
              <a:rPr lang="en-US" altLang="en-US" sz="2400" b="0"/>
              <a:t> = 256</a:t>
            </a:r>
          </a:p>
          <a:p>
            <a:r>
              <a:rPr lang="en-US" altLang="en-US" sz="2400" b="0"/>
              <a:t>Too many to draw the whole table!</a:t>
            </a: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34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B4C4C98-9513-4DA9-A9AB-2699612F48B7}" type="slidenum">
              <a:rPr lang="en-US">
                <a:latin typeface="+mn-lt"/>
              </a:rPr>
              <a:pPr defTabSz="820738">
                <a:defRPr/>
              </a:pPr>
              <a:t>9</a:t>
            </a:fld>
            <a:endParaRPr lang="en-US"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71500" y="4156075"/>
            <a:ext cx="4071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A = 1XXX and B = 0XXX,</a:t>
            </a:r>
          </a:p>
          <a:p>
            <a:r>
              <a:rPr lang="en-US" altLang="en-US" sz="2400" b="0"/>
              <a:t>then A &gt; B</a:t>
            </a:r>
          </a:p>
        </p:txBody>
      </p:sp>
      <p:sp>
        <p:nvSpPr>
          <p:cNvPr id="1723396" name="Text Box 4"/>
          <p:cNvSpPr txBox="1">
            <a:spLocks noChangeArrowheads="1"/>
          </p:cNvSpPr>
          <p:nvPr/>
        </p:nvSpPr>
        <p:spPr bwMode="auto">
          <a:xfrm>
            <a:off x="581025" y="5000625"/>
            <a:ext cx="2776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In this case: A3 &gt; B3</a:t>
            </a:r>
          </a:p>
          <a:p>
            <a:r>
              <a:rPr lang="en-US" altLang="en-US" sz="2400" b="0"/>
              <a:t>i.e., A3 . B3’ = 1</a:t>
            </a:r>
          </a:p>
        </p:txBody>
      </p:sp>
      <p:sp>
        <p:nvSpPr>
          <p:cNvPr id="1723397" name="Text Box 5"/>
          <p:cNvSpPr txBox="1">
            <a:spLocks noChangeArrowheads="1"/>
          </p:cNvSpPr>
          <p:nvPr/>
        </p:nvSpPr>
        <p:spPr bwMode="auto">
          <a:xfrm>
            <a:off x="4632325" y="4572000"/>
            <a:ext cx="3838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one term in the</a:t>
            </a:r>
          </a:p>
          <a:p>
            <a:r>
              <a:rPr lang="en-US" altLang="en-US" sz="2400" b="0"/>
              <a:t>logic equation for A_GT_B is</a:t>
            </a:r>
          </a:p>
          <a:p>
            <a:r>
              <a:rPr lang="en-US" altLang="en-US" sz="2400" b="0"/>
              <a:t>A3 . B3’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396" grpId="0" build="p" autoUpdateAnimBg="0"/>
      <p:bldP spid="1723397" grpId="0" build="p" autoUpdateAnimBg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70599</TotalTime>
  <Words>2268</Words>
  <Application>Microsoft Office PowerPoint</Application>
  <PresentationFormat>On-screen Show (4:3)</PresentationFormat>
  <Paragraphs>1041</Paragraphs>
  <Slides>48</Slides>
  <Notes>48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Arial</vt:lpstr>
      <vt:lpstr>Comic Sans MS</vt:lpstr>
      <vt:lpstr>Courier New</vt:lpstr>
      <vt:lpstr>Geneva</vt:lpstr>
      <vt:lpstr>Gulim</vt:lpstr>
      <vt:lpstr>Helv</vt:lpstr>
      <vt:lpstr>Lotus</vt:lpstr>
      <vt:lpstr>Symbol</vt:lpstr>
      <vt:lpstr>Times New Roman</vt:lpstr>
      <vt:lpstr>Titr</vt:lpstr>
      <vt:lpstr>Wingdings</vt:lpstr>
      <vt:lpstr>Zar</vt:lpstr>
      <vt:lpstr>1_presentation_template</vt:lpstr>
      <vt:lpstr>Document</vt:lpstr>
      <vt:lpstr>Visio</vt:lpstr>
      <vt:lpstr>Comparator</vt:lpstr>
      <vt:lpstr>2-Bit Comparator</vt:lpstr>
      <vt:lpstr>2-Bit Comparator (Cont’d)</vt:lpstr>
      <vt:lpstr>Equality Comparator</vt:lpstr>
      <vt:lpstr>4-Bit Equality Comparator</vt:lpstr>
      <vt:lpstr>4-Bit Equality Comparator: Internal Circuit</vt:lpstr>
      <vt:lpstr>4-Bit Magnitude Comparator</vt:lpstr>
      <vt:lpstr>4-Bit Magnitude Comparator: Internal Circuit</vt:lpstr>
      <vt:lpstr>4-Bit Magnitude Comparator: Finding A_GT_B</vt:lpstr>
      <vt:lpstr>4-Bit Magnitude Comparator: Finding A_GT_B</vt:lpstr>
      <vt:lpstr>4-Bit Magnitude Comparator: Finding A_GT_B</vt:lpstr>
      <vt:lpstr>4-Bit Magnitude Comparator: Finding A_GT_B</vt:lpstr>
      <vt:lpstr>4-Bit Magnitude Comparator: A_GT_B Circuit</vt:lpstr>
      <vt:lpstr>4-Bit Magnitude Comparator: Finding A_LT_B</vt:lpstr>
      <vt:lpstr>TTL 74x85</vt:lpstr>
      <vt:lpstr>TTL 74x85</vt:lpstr>
      <vt:lpstr>Comparator (continued…)</vt:lpstr>
      <vt:lpstr>TTL 74x682</vt:lpstr>
      <vt:lpstr>PowerPoint Presentation</vt:lpstr>
      <vt:lpstr>Maximum Finder</vt:lpstr>
      <vt:lpstr>Adder</vt:lpstr>
      <vt:lpstr>Adder</vt:lpstr>
      <vt:lpstr>Half Adder (HA)</vt:lpstr>
      <vt:lpstr>Full Adder</vt:lpstr>
      <vt:lpstr>Full Adder (FA)</vt:lpstr>
      <vt:lpstr>Full Adder Using 2 Half Adders</vt:lpstr>
      <vt:lpstr>Example: 4-bit Ripple Carry Adder</vt:lpstr>
      <vt:lpstr>Delay Analysis of RCA</vt:lpstr>
      <vt:lpstr>Delay Analysis of RCA</vt:lpstr>
      <vt:lpstr>Carry Lookahead Adder</vt:lpstr>
      <vt:lpstr>Carry Lookahead Adder</vt:lpstr>
      <vt:lpstr>Carry Lookahead Adder: Internal Circuit</vt:lpstr>
      <vt:lpstr>Delay Analysis of CLA</vt:lpstr>
      <vt:lpstr>Delay Analysis of CLA</vt:lpstr>
      <vt:lpstr>Cascaded CLA</vt:lpstr>
      <vt:lpstr>4-Bit Adder/Subtractor (with MUX)</vt:lpstr>
      <vt:lpstr>4-Bit Binary Adder/Subtractor (with XOR)</vt:lpstr>
      <vt:lpstr>4-bit Binary Adder/Subtractor (cont.)</vt:lpstr>
      <vt:lpstr>Overflow</vt:lpstr>
      <vt:lpstr>Overflow Detection in  Signed 2’s Complement </vt:lpstr>
      <vt:lpstr>2x2-Bit Multiplier</vt:lpstr>
      <vt:lpstr>2x2-Bit Multiplier (cont’d)</vt:lpstr>
      <vt:lpstr>4x4-Bit Multiplier</vt:lpstr>
      <vt:lpstr>4-Bit ALU</vt:lpstr>
      <vt:lpstr>4-Bit ALU</vt:lpstr>
      <vt:lpstr>BCD Addition</vt:lpstr>
      <vt:lpstr>اعداد در مبناهاي مختلف</vt:lpstr>
      <vt:lpstr>BCD 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Amirhossein Alibakhshi</cp:lastModifiedBy>
  <cp:revision>374</cp:revision>
  <dcterms:created xsi:type="dcterms:W3CDTF">1601-01-01T00:00:00Z</dcterms:created>
  <dcterms:modified xsi:type="dcterms:W3CDTF">2020-01-07T11:45:26Z</dcterms:modified>
</cp:coreProperties>
</file>