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Medium" panose="02000000000000000000" pitchFamily="2" charset="0"/>
      <p:regular r:id="rId14"/>
      <p:bold r:id="rId15"/>
      <p:italic r:id="rId16"/>
      <p:boldItalic r:id="rId17"/>
    </p:embeddedFont>
    <p:embeddedFont>
      <p:font typeface="Roboto Thin" panose="02000000000000000000" pitchFamily="2" charset="0"/>
      <p:regular r:id="rId18"/>
      <p:bold r:id="rId19"/>
      <p:italic r:id="rId20"/>
      <p:boldItalic r:id="rId21"/>
    </p:embeddedFont>
    <p:embeddedFont>
      <p:font typeface="Signik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ab3f2ee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ab3f2ee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store data about available books to sell </a:t>
            </a:r>
            <a:r>
              <a:rPr lang="en">
                <a:solidFill>
                  <a:schemeClr val="dk1"/>
                </a:solidFill>
              </a:rPr>
              <a:t>and its customer </a:t>
            </a:r>
            <a:r>
              <a:rPr lang="en"/>
              <a:t>for an online bookstore business.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customer, author, publisher, business owner,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ab3f2ee6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ab3f2ee6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ab3f2ee6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ab3f2ee6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8ab3f2ee6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8ab3f2ee6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ab3f2ee6_0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8ab3f2ee6_0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ab3f2ee6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8ab3f2ee6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145227"/>
            <a:ext cx="8222100" cy="14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Industry Theme: Business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Online Bookstore Database</a:t>
            </a:r>
            <a:endParaRPr b="1" u="sng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50"/>
            <a:ext cx="82221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Assessment 1- Database WIA2001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Firdaus Bin Abdul Hadi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17204620/2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Database Design Process</a:t>
            </a:r>
            <a:endParaRPr b="1" u="sng"/>
          </a:p>
        </p:txBody>
      </p:sp>
      <p:sp>
        <p:nvSpPr>
          <p:cNvPr id="92" name="Google Shape;92;p14"/>
          <p:cNvSpPr/>
          <p:nvPr/>
        </p:nvSpPr>
        <p:spPr>
          <a:xfrm rot="984884" flipH="1">
            <a:off x="6580090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-984884">
            <a:off x="5557569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984884" flipH="1">
            <a:off x="4522797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-984884">
            <a:off x="3500275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 rot="984884" flipH="1">
            <a:off x="2469620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2694353" y="2617313"/>
            <a:ext cx="1712700" cy="1230715"/>
            <a:chOff x="2683803" y="2543425"/>
            <a:chExt cx="1712700" cy="1230715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191705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user and stakeholders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4744753" y="2646587"/>
            <a:ext cx="1712700" cy="1201441"/>
            <a:chOff x="4734203" y="2572699"/>
            <a:chExt cx="1712700" cy="1201441"/>
          </a:xfrm>
        </p:grpSpPr>
        <p:sp>
          <p:nvSpPr>
            <p:cNvPr id="104" name="Google Shape;104;p14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778453" y="3107840"/>
              <a:ext cx="166845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Defining user data requirements</a:t>
              </a:r>
              <a:endParaRPr dirty="0">
                <a:solidFill>
                  <a:srgbClr val="5E5E5E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4"/>
          <p:cNvSpPr/>
          <p:nvPr/>
        </p:nvSpPr>
        <p:spPr>
          <a:xfrm rot="-984884">
            <a:off x="1447098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652403" y="1295457"/>
            <a:ext cx="1712700" cy="1246754"/>
            <a:chOff x="1641853" y="1221570"/>
            <a:chExt cx="1712700" cy="1246754"/>
          </a:xfrm>
        </p:grpSpPr>
        <p:sp>
          <p:nvSpPr>
            <p:cNvPr id="111" name="Google Shape;111;p14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Defining database objective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5759760" y="1295457"/>
            <a:ext cx="1712700" cy="1246754"/>
            <a:chOff x="5770307" y="1221570"/>
            <a:chExt cx="1712700" cy="1246754"/>
          </a:xfrm>
        </p:grpSpPr>
        <p:sp>
          <p:nvSpPr>
            <p:cNvPr id="117" name="Google Shape;117;p14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Creating data models ERD</a:t>
              </a:r>
              <a:endParaRPr>
                <a:solidFill>
                  <a:srgbClr val="5E5E5E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3702753" y="1295457"/>
            <a:ext cx="1712700" cy="1246754"/>
            <a:chOff x="3692203" y="1221570"/>
            <a:chExt cx="1712700" cy="1246754"/>
          </a:xfrm>
        </p:grpSpPr>
        <p:sp>
          <p:nvSpPr>
            <p:cNvPr id="123" name="Google Shape;123;p14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</a:rPr>
                <a:t>Mapping business rules</a:t>
              </a:r>
              <a:endParaRPr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363800" y="367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Business Rules</a:t>
            </a:r>
            <a:endParaRPr b="1" u="sng"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450124" y="2869840"/>
            <a:ext cx="3268500" cy="736964"/>
            <a:chOff x="1593000" y="2322568"/>
            <a:chExt cx="2939827" cy="643356"/>
          </a:xfrm>
        </p:grpSpPr>
        <p:sp>
          <p:nvSpPr>
            <p:cNvPr id="134" name="Google Shape;134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One publisher can publish many books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450124" y="1369500"/>
            <a:ext cx="3268500" cy="736964"/>
            <a:chOff x="1593000" y="2322568"/>
            <a:chExt cx="2939827" cy="643356"/>
          </a:xfrm>
        </p:grpSpPr>
        <p:sp>
          <p:nvSpPr>
            <p:cNvPr id="140" name="Google Shape;140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One customer can buy many books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450124" y="2119679"/>
            <a:ext cx="3268500" cy="736964"/>
            <a:chOff x="1593000" y="2322568"/>
            <a:chExt cx="2939827" cy="643356"/>
          </a:xfrm>
        </p:grpSpPr>
        <p:sp>
          <p:nvSpPr>
            <p:cNvPr id="146" name="Google Shape;146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One book can have many authors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 flipH="1">
            <a:off x="3467127" y="3251158"/>
            <a:ext cx="3268500" cy="736964"/>
            <a:chOff x="1593000" y="2322568"/>
            <a:chExt cx="2939827" cy="643356"/>
          </a:xfrm>
        </p:grpSpPr>
        <p:sp>
          <p:nvSpPr>
            <p:cNvPr id="152" name="Google Shape;152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Eachbooks have its own category and ratings.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57" name="Google Shape;157;p15"/>
          <p:cNvGrpSpPr/>
          <p:nvPr/>
        </p:nvGrpSpPr>
        <p:grpSpPr>
          <a:xfrm flipH="1">
            <a:off x="3467127" y="1750818"/>
            <a:ext cx="3268500" cy="736964"/>
            <a:chOff x="1593000" y="2322568"/>
            <a:chExt cx="2939827" cy="643356"/>
          </a:xfrm>
        </p:grpSpPr>
        <p:sp>
          <p:nvSpPr>
            <p:cNvPr id="158" name="Google Shape;158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 customer must have at least one address and one payment information.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 flipH="1">
            <a:off x="3467127" y="2500997"/>
            <a:ext cx="3268500" cy="736964"/>
            <a:chOff x="1593000" y="2322568"/>
            <a:chExt cx="2939827" cy="643356"/>
          </a:xfrm>
        </p:grpSpPr>
        <p:sp>
          <p:nvSpPr>
            <p:cNvPr id="164" name="Google Shape;164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One customer can put many orders in one order cart.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231650" y="139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Entity Relationship Diagram ERD</a:t>
            </a:r>
            <a:endParaRPr b="1" u="sng"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4294967295"/>
          </p:nvPr>
        </p:nvSpPr>
        <p:spPr>
          <a:xfrm>
            <a:off x="261650" y="627551"/>
            <a:ext cx="40452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Tables and attributes</a:t>
            </a:r>
            <a:endParaRPr u="sng"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361750" y="1070650"/>
            <a:ext cx="85683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book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 (bookID, languageID, categoryID, bookTitle, bookPages, bookISBN, publisherID, publishDate, starRateID, bookPrice)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book_language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 (languageID, languageName)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book_category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(categoryID, categoryName)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book_rate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 (starRateID, starDescription)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book_author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(bookID, authorID)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author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 (authorID, authorName, authorEmail)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publisher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 (publisherID, publisherName, publisherAddress, publisherEmail)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customer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(customerID, customerName, customerEmail, customerContact)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customer_address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(addressID, customerID, streetNo, streetName, city, country_id)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country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(countryID, countryName)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customer_card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(cardID, customerID, cardName, cardNumber)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order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(orderID, bookID, quantity)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order_cart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(cartID, orderDate, customerID, addressID, totalPrice)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order_history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(historyID, cartID, statusID)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457200" lvl="0" indent="-316081" algn="l" rtl="0">
              <a:spcBef>
                <a:spcPts val="0"/>
              </a:spcBef>
              <a:spcAft>
                <a:spcPts val="0"/>
              </a:spcAft>
              <a:buSzPct val="100000"/>
              <a:buFont typeface="Signika"/>
              <a:buChar char="●"/>
            </a:pPr>
            <a:r>
              <a:rPr lang="en" sz="5510" b="1">
                <a:latin typeface="Signika"/>
                <a:ea typeface="Signika"/>
                <a:cs typeface="Signika"/>
                <a:sym typeface="Signika"/>
              </a:rPr>
              <a:t>order_status </a:t>
            </a:r>
            <a:r>
              <a:rPr lang="en" sz="5510">
                <a:latin typeface="Signika"/>
                <a:ea typeface="Signika"/>
                <a:cs typeface="Signika"/>
                <a:sym typeface="Signika"/>
              </a:rPr>
              <a:t>(statusID, statusDescription, statusDate)</a:t>
            </a:r>
            <a:endParaRPr sz="5510">
              <a:latin typeface="Signika"/>
              <a:ea typeface="Signika"/>
              <a:cs typeface="Signika"/>
              <a:sym typeface="Signik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/>
        </p:nvSpPr>
        <p:spPr>
          <a:xfrm>
            <a:off x="5123475" y="340225"/>
            <a:ext cx="354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Entity Relationship Diagram ERD</a:t>
            </a:r>
            <a:endParaRPr sz="3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46849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173650" y="246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Sample SQL Queries</a:t>
            </a:r>
            <a:endParaRPr b="1" u="sng"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173650" y="3442589"/>
            <a:ext cx="6790958" cy="1210552"/>
            <a:chOff x="1593000" y="2322568"/>
            <a:chExt cx="5958026" cy="643500"/>
          </a:xfrm>
        </p:grpSpPr>
        <p:sp>
          <p:nvSpPr>
            <p:cNvPr id="188" name="Google Shape;188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Display customer name and email that bought books with a total exceeding RM300.</a:t>
              </a:r>
              <a:endPara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487126" y="2323756"/>
              <a:ext cx="3063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SELECT customer.customerName, customer.customerEmail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FROM customer JOIN order_cart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ON customer.customerID = order_cart.customerID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WHERE order_cart.totalPrice &gt;= 300;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173650" y="2210646"/>
            <a:ext cx="6790900" cy="1210552"/>
            <a:chOff x="1593000" y="2322568"/>
            <a:chExt cx="5957975" cy="643500"/>
          </a:xfrm>
        </p:grpSpPr>
        <p:sp>
          <p:nvSpPr>
            <p:cNvPr id="196" name="Google Shape;196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Display all book title under ‘Mystery’ category and pages more than 100 pages</a:t>
              </a: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532836" y="2323747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SELECT book.bookTitle, book.bookPages,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FROM book JOIN book_category ON book.categoryID = category.categoryID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WHERE category.categoryName ='Mystery' AND book.bookPages &gt; 100;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173650" y="978674"/>
            <a:ext cx="6790900" cy="1210552"/>
            <a:chOff x="1593000" y="2322568"/>
            <a:chExt cx="5957975" cy="643500"/>
          </a:xfrm>
        </p:grpSpPr>
        <p:sp>
          <p:nvSpPr>
            <p:cNvPr id="204" name="Google Shape;204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Display book title, its price and ratings where the rating is 4 and above.</a:t>
              </a:r>
              <a:endPara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532836" y="2323753"/>
              <a:ext cx="3018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SELECT book.bookTitle, book.bookPrice, book_rate.starDescription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FROM book JOIN book_rate 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ON book.starRateID = book_rate.starRateID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WHERE starRateID &gt;= 4;</a:t>
              </a:r>
              <a:endParaRPr sz="1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59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Medium</vt:lpstr>
      <vt:lpstr>Arial</vt:lpstr>
      <vt:lpstr>Signika</vt:lpstr>
      <vt:lpstr>Roboto Thin</vt:lpstr>
      <vt:lpstr>Roboto</vt:lpstr>
      <vt:lpstr>Geometric</vt:lpstr>
      <vt:lpstr>Industry Theme: Business Online Bookstore Database</vt:lpstr>
      <vt:lpstr>Database Design Process</vt:lpstr>
      <vt:lpstr>Business Rules</vt:lpstr>
      <vt:lpstr>Entity Relationship Diagram ERD</vt:lpstr>
      <vt:lpstr>PowerPoint Presentation</vt:lpstr>
      <vt:lpstr>Sample SQL Queries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Theme: Business Online Bookstore Database</dc:title>
  <cp:lastModifiedBy>Amir Firdaus</cp:lastModifiedBy>
  <cp:revision>1</cp:revision>
  <dcterms:modified xsi:type="dcterms:W3CDTF">2021-12-19T03:39:22Z</dcterms:modified>
</cp:coreProperties>
</file>