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4" r:id="rId2"/>
    <p:sldId id="291" r:id="rId3"/>
    <p:sldId id="267" r:id="rId4"/>
    <p:sldId id="268" r:id="rId5"/>
    <p:sldId id="269" r:id="rId6"/>
    <p:sldId id="290" r:id="rId7"/>
    <p:sldId id="270" r:id="rId8"/>
    <p:sldId id="293" r:id="rId9"/>
    <p:sldId id="302" r:id="rId10"/>
    <p:sldId id="310" r:id="rId11"/>
    <p:sldId id="311" r:id="rId12"/>
    <p:sldId id="306" r:id="rId13"/>
    <p:sldId id="298" r:id="rId14"/>
    <p:sldId id="307" r:id="rId15"/>
    <p:sldId id="309" r:id="rId16"/>
    <p:sldId id="299" r:id="rId17"/>
    <p:sldId id="300" r:id="rId18"/>
    <p:sldId id="314" r:id="rId19"/>
    <p:sldId id="315" r:id="rId20"/>
    <p:sldId id="316" r:id="rId21"/>
    <p:sldId id="317" r:id="rId22"/>
    <p:sldId id="31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52" autoAdjust="0"/>
    <p:restoredTop sz="61806" autoAdjust="0"/>
  </p:normalViewPr>
  <p:slideViewPr>
    <p:cSldViewPr>
      <p:cViewPr varScale="1">
        <p:scale>
          <a:sx n="86" d="100"/>
          <a:sy n="86" d="100"/>
        </p:scale>
        <p:origin x="1278" y="84"/>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p:cViewPr>
        <p:scale>
          <a:sx n="178" d="100"/>
          <a:sy n="178" d="100"/>
        </p:scale>
        <p:origin x="900" y="-13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CE9C5-4D59-4756-9EDE-960AC89E320A}" type="datetimeFigureOut">
              <a:rPr lang="fr-FR" smtClean="0"/>
              <a:t>28/02/2022</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3AC45-DAA5-44C4-87FE-83023B464DDE}" type="slidenum">
              <a:rPr lang="fr-FR" smtClean="0"/>
              <a:t>‹N°›</a:t>
            </a:fld>
            <a:endParaRPr lang="fr-FR"/>
          </a:p>
        </p:txBody>
      </p:sp>
    </p:spTree>
    <p:extLst>
      <p:ext uri="{BB962C8B-B14F-4D97-AF65-F5344CB8AC3E}">
        <p14:creationId xmlns:p14="http://schemas.microsoft.com/office/powerpoint/2010/main" val="3577120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a:t>
            </a:r>
            <a:endParaRPr lang="fr-FR" baseline="0" dirty="0" smtClean="0"/>
          </a:p>
          <a:p>
            <a:endParaRPr lang="fr-FR" baseline="0" dirty="0" smtClean="0"/>
          </a:p>
          <a:p>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626D6824-0FEB-41E0-980C-14C07CE6A15D}" type="slidenum">
              <a:rPr lang="fr-FR" smtClean="0"/>
              <a:pPr/>
              <a:t>1</a:t>
            </a:fld>
            <a:endParaRPr lang="fr-FR" dirty="0"/>
          </a:p>
        </p:txBody>
      </p:sp>
    </p:spTree>
    <p:extLst>
      <p:ext uri="{BB962C8B-B14F-4D97-AF65-F5344CB8AC3E}">
        <p14:creationId xmlns:p14="http://schemas.microsoft.com/office/powerpoint/2010/main" val="2025613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3883AC45-DAA5-44C4-87FE-83023B464DDE}" type="slidenum">
              <a:rPr lang="fr-FR" smtClean="0"/>
              <a:t>10</a:t>
            </a:fld>
            <a:endParaRPr lang="fr-FR"/>
          </a:p>
        </p:txBody>
      </p:sp>
    </p:spTree>
    <p:extLst>
      <p:ext uri="{BB962C8B-B14F-4D97-AF65-F5344CB8AC3E}">
        <p14:creationId xmlns:p14="http://schemas.microsoft.com/office/powerpoint/2010/main" val="2562548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3883AC45-DAA5-44C4-87FE-83023B464DDE}" type="slidenum">
              <a:rPr lang="fr-FR" smtClean="0"/>
              <a:t>11</a:t>
            </a:fld>
            <a:endParaRPr lang="fr-FR"/>
          </a:p>
        </p:txBody>
      </p:sp>
    </p:spTree>
    <p:extLst>
      <p:ext uri="{BB962C8B-B14F-4D97-AF65-F5344CB8AC3E}">
        <p14:creationId xmlns:p14="http://schemas.microsoft.com/office/powerpoint/2010/main" val="786845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les circuits s'étaient miniaturisés de plus en plus depuis l'invention du circuit intégré.</a:t>
            </a:r>
          </a:p>
          <a:p>
            <a:r>
              <a:rPr lang="fr-FR" dirty="0" smtClean="0"/>
              <a:t>Exemples de systèmes d’exploitation</a:t>
            </a:r>
          </a:p>
          <a:p>
            <a:r>
              <a:rPr lang="fr-FR" dirty="0" smtClean="0"/>
              <a:t>- CP/M (Control Program for </a:t>
            </a:r>
            <a:r>
              <a:rPr lang="fr-FR" dirty="0" err="1" smtClean="0"/>
              <a:t>Microcomputers</a:t>
            </a:r>
            <a:r>
              <a:rPr lang="fr-FR" dirty="0" smtClean="0"/>
              <a:t>) : conçu pour Intel 8080, comprend un contrôleur pour le  tout récent lecteur de disquettes 8 pouces</a:t>
            </a:r>
          </a:p>
          <a:p>
            <a:r>
              <a:rPr lang="fr-FR" dirty="0" smtClean="0"/>
              <a:t>- MS-DOS (</a:t>
            </a:r>
            <a:r>
              <a:rPr lang="fr-FR" dirty="0" err="1" smtClean="0"/>
              <a:t>MicroSoft</a:t>
            </a:r>
            <a:r>
              <a:rPr lang="fr-FR" dirty="0" smtClean="0"/>
              <a:t>-Disk Operating System): développer en 1980 pour l’IBM PC par B.</a:t>
            </a:r>
          </a:p>
          <a:p>
            <a:r>
              <a:rPr lang="fr-FR" dirty="0" smtClean="0"/>
              <a:t>Gates a partir du noyau DOS. Il intègre petit à petit des concepts riches d’UNIX et de MULTICS</a:t>
            </a:r>
          </a:p>
          <a:p>
            <a:r>
              <a:rPr lang="fr-FR" dirty="0" smtClean="0"/>
              <a:t>Macintosh d’Apple : un SE qui intègre une IHM graphique, destiné à des utilisateurs qui ne connaissaient  rien aux ordinateurs</a:t>
            </a:r>
          </a:p>
          <a:p>
            <a:r>
              <a:rPr lang="fr-FR" dirty="0" smtClean="0"/>
              <a:t>Windows de Microsoft : successeur de MS-DOS qui intègre une IHM graphique influencé par le succès de</a:t>
            </a:r>
          </a:p>
          <a:p>
            <a:r>
              <a:rPr lang="fr-FR" dirty="0" smtClean="0"/>
              <a:t>Macintosh (Windows 95/98/NT/2000/XP)</a:t>
            </a:r>
          </a:p>
          <a:p>
            <a:r>
              <a:rPr lang="fr-FR" dirty="0" smtClean="0"/>
              <a:t>- UNIX ; Linux : intègre de l’IHM graphique avec un système de fenêtres appelé X-</a:t>
            </a:r>
            <a:r>
              <a:rPr lang="fr-FR" dirty="0" err="1" smtClean="0"/>
              <a:t>Window</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3883AC45-DAA5-44C4-87FE-83023B464DDE}" type="slidenum">
              <a:rPr lang="fr-FR" smtClean="0"/>
              <a:t>12</a:t>
            </a:fld>
            <a:endParaRPr lang="fr-FR"/>
          </a:p>
        </p:txBody>
      </p:sp>
    </p:spTree>
    <p:extLst>
      <p:ext uri="{BB962C8B-B14F-4D97-AF65-F5344CB8AC3E}">
        <p14:creationId xmlns:p14="http://schemas.microsoft.com/office/powerpoint/2010/main" val="3129011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ce réservé de l'image des diapositives 1"/>
          <p:cNvSpPr>
            <a:spLocks noGrp="1" noRot="1" noChangeAspect="1" noTextEdit="1"/>
          </p:cNvSpPr>
          <p:nvPr>
            <p:ph type="sldImg"/>
          </p:nvPr>
        </p:nvSpPr>
        <p:spPr>
          <a:ln/>
        </p:spPr>
      </p:sp>
      <p:sp>
        <p:nvSpPr>
          <p:cNvPr id="23555" name="Espace réservé des commentaires 2"/>
          <p:cNvSpPr>
            <a:spLocks noGrp="1"/>
          </p:cNvSpPr>
          <p:nvPr>
            <p:ph type="body" idx="1"/>
          </p:nvPr>
        </p:nvSpPr>
        <p:spPr>
          <a:noFill/>
          <a:ln/>
        </p:spPr>
        <p:txBody>
          <a:bodyPr/>
          <a:lstStyle/>
          <a:p>
            <a:r>
              <a:rPr lang="fr-FR" dirty="0" smtClean="0"/>
              <a:t>Certains systèmes d’exploitation, comme les anciennes</a:t>
            </a:r>
          </a:p>
          <a:p>
            <a:r>
              <a:rPr lang="fr-FR" dirty="0" smtClean="0"/>
              <a:t>versions de Linux, ou certains vieux Unix ont un noyau</a:t>
            </a:r>
          </a:p>
          <a:p>
            <a:r>
              <a:rPr lang="fr-FR" dirty="0" smtClean="0"/>
              <a:t>Monolithique</a:t>
            </a:r>
          </a:p>
          <a:p>
            <a:r>
              <a:rPr lang="fr-FR" dirty="0" smtClean="0"/>
              <a:t>L’organisation du noyau des UNIX </a:t>
            </a:r>
            <a:r>
              <a:rPr lang="fr-FR" dirty="0" err="1" smtClean="0"/>
              <a:t>origial</a:t>
            </a:r>
            <a:r>
              <a:rPr lang="fr-FR" baseline="0" dirty="0" smtClean="0"/>
              <a:t> </a:t>
            </a:r>
            <a:r>
              <a:rPr lang="fr-FR" dirty="0" smtClean="0"/>
              <a:t>l était ce qu’on appelle une architecture monolithique. L’ensemble des fonctionnalités du système était assuré par un module logiciel unique</a:t>
            </a:r>
          </a:p>
          <a:p>
            <a:endParaRPr lang="fr-FR" dirty="0" smtClean="0"/>
          </a:p>
          <a:p>
            <a:r>
              <a:rPr lang="fr-FR" dirty="0" smtClean="0"/>
              <a:t> modèles peuvent être utilisées pour réaliser un SE</a:t>
            </a:r>
          </a:p>
          <a:p>
            <a:r>
              <a:rPr lang="fr-FR" dirty="0" smtClean="0"/>
              <a:t>4 structures expérimentées (non exhaustifs) :</a:t>
            </a:r>
          </a:p>
          <a:p>
            <a:r>
              <a:rPr lang="fr-FR" dirty="0" smtClean="0"/>
              <a:t>systèmes monolithiques</a:t>
            </a:r>
          </a:p>
          <a:p>
            <a:r>
              <a:rPr lang="fr-FR" dirty="0" smtClean="0"/>
              <a:t>systèmes à couches</a:t>
            </a:r>
          </a:p>
          <a:p>
            <a:r>
              <a:rPr lang="fr-FR" dirty="0" smtClean="0"/>
              <a:t>machines virtuelles</a:t>
            </a:r>
          </a:p>
          <a:p>
            <a:r>
              <a:rPr lang="fr-FR" dirty="0" smtClean="0"/>
              <a:t>modèle client/serveur</a:t>
            </a:r>
          </a:p>
        </p:txBody>
      </p:sp>
      <p:sp>
        <p:nvSpPr>
          <p:cNvPr id="23556" name="Espace réservé du numéro de diapositive 3"/>
          <p:cNvSpPr>
            <a:spLocks noGrp="1"/>
          </p:cNvSpPr>
          <p:nvPr>
            <p:ph type="sldNum" sz="quarter" idx="5"/>
          </p:nvPr>
        </p:nvSpPr>
        <p:spPr>
          <a:noFill/>
        </p:spPr>
        <p:txBody>
          <a:bodyPr/>
          <a:lstStyle/>
          <a:p>
            <a:fld id="{8984C8DA-9402-499B-AA45-3F4693CA3DF2}" type="slidenum">
              <a:rPr lang="fr-FR" smtClean="0"/>
              <a:pPr/>
              <a:t>13</a:t>
            </a:fld>
            <a:endParaRPr lang="fr-FR" smtClean="0"/>
          </a:p>
        </p:txBody>
      </p:sp>
    </p:spTree>
    <p:extLst>
      <p:ext uri="{BB962C8B-B14F-4D97-AF65-F5344CB8AC3E}">
        <p14:creationId xmlns:p14="http://schemas.microsoft.com/office/powerpoint/2010/main" val="4245669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ce réservé de l'image des diapositives 1"/>
          <p:cNvSpPr>
            <a:spLocks noGrp="1" noRot="1" noChangeAspect="1" noTextEdit="1"/>
          </p:cNvSpPr>
          <p:nvPr>
            <p:ph type="sldImg"/>
          </p:nvPr>
        </p:nvSpPr>
        <p:spPr>
          <a:ln/>
        </p:spPr>
      </p:sp>
      <p:sp>
        <p:nvSpPr>
          <p:cNvPr id="23555" name="Espace réservé des commentaires 2"/>
          <p:cNvSpPr>
            <a:spLocks noGrp="1"/>
          </p:cNvSpPr>
          <p:nvPr>
            <p:ph type="body" idx="1"/>
          </p:nvPr>
        </p:nvSpPr>
        <p:spPr>
          <a:noFill/>
          <a:ln/>
        </p:spPr>
        <p:txBody>
          <a:bodyPr/>
          <a:lstStyle/>
          <a:p>
            <a:r>
              <a:rPr lang="fr-FR" dirty="0" smtClean="0"/>
              <a:t> </a:t>
            </a:r>
          </a:p>
        </p:txBody>
      </p:sp>
      <p:sp>
        <p:nvSpPr>
          <p:cNvPr id="23556" name="Espace réservé du numéro de diapositive 3"/>
          <p:cNvSpPr>
            <a:spLocks noGrp="1"/>
          </p:cNvSpPr>
          <p:nvPr>
            <p:ph type="sldNum" sz="quarter" idx="5"/>
          </p:nvPr>
        </p:nvSpPr>
        <p:spPr>
          <a:noFill/>
        </p:spPr>
        <p:txBody>
          <a:bodyPr/>
          <a:lstStyle/>
          <a:p>
            <a:fld id="{8984C8DA-9402-499B-AA45-3F4693CA3DF2}" type="slidenum">
              <a:rPr lang="fr-FR" smtClean="0"/>
              <a:pPr/>
              <a:t>14</a:t>
            </a:fld>
            <a:endParaRPr lang="fr-FR" smtClean="0"/>
          </a:p>
        </p:txBody>
      </p:sp>
    </p:spTree>
    <p:extLst>
      <p:ext uri="{BB962C8B-B14F-4D97-AF65-F5344CB8AC3E}">
        <p14:creationId xmlns:p14="http://schemas.microsoft.com/office/powerpoint/2010/main" val="3950050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ce réservé de l'image des diapositives 1"/>
          <p:cNvSpPr>
            <a:spLocks noGrp="1" noRot="1" noChangeAspect="1" noTextEdit="1"/>
          </p:cNvSpPr>
          <p:nvPr>
            <p:ph type="sldImg"/>
          </p:nvPr>
        </p:nvSpPr>
        <p:spPr>
          <a:ln/>
        </p:spPr>
      </p:sp>
      <p:sp>
        <p:nvSpPr>
          <p:cNvPr id="23555" name="Espace réservé des commentaires 2"/>
          <p:cNvSpPr>
            <a:spLocks noGrp="1"/>
          </p:cNvSpPr>
          <p:nvPr>
            <p:ph type="body" idx="1"/>
          </p:nvPr>
        </p:nvSpPr>
        <p:spPr>
          <a:noFill/>
          <a:ln/>
        </p:spPr>
        <p:txBody>
          <a:bodyPr/>
          <a:lstStyle/>
          <a:p>
            <a:r>
              <a:rPr lang="fr-FR" dirty="0" smtClean="0"/>
              <a:t>le système se compose</a:t>
            </a:r>
            <a:r>
              <a:rPr lang="fr-FR" baseline="0" dirty="0" smtClean="0"/>
              <a:t> d’un moniteur de machine virtuelle ou (hyperviseur)</a:t>
            </a:r>
            <a:endParaRPr lang="fr-FR" dirty="0" smtClean="0"/>
          </a:p>
          <a:p>
            <a:endParaRPr lang="fr-FR" dirty="0" smtClean="0"/>
          </a:p>
          <a:p>
            <a:r>
              <a:rPr lang="fr-FR" dirty="0" smtClean="0"/>
              <a:t>une machine virtuelle est totalement isolée du système hôte </a:t>
            </a:r>
            <a:br>
              <a:rPr lang="fr-FR" dirty="0" smtClean="0"/>
            </a:br>
            <a:r>
              <a:rPr lang="fr-FR" dirty="0" smtClean="0"/>
              <a:t/>
            </a:r>
            <a:br>
              <a:rPr lang="fr-FR" dirty="0" smtClean="0"/>
            </a:br>
            <a:r>
              <a:rPr lang="fr-FR" dirty="0" smtClean="0"/>
              <a:t>les ressources attribuées à une machine virtuelle lui sont totalement réservées ;</a:t>
            </a:r>
            <a:br>
              <a:rPr lang="fr-FR" dirty="0" smtClean="0"/>
            </a:br>
            <a:r>
              <a:rPr lang="fr-FR" dirty="0" smtClean="0"/>
              <a:t/>
            </a:r>
            <a:br>
              <a:rPr lang="fr-FR" dirty="0" smtClean="0"/>
            </a:br>
            <a:r>
              <a:rPr lang="fr-FR" dirty="0" smtClean="0"/>
              <a:t>vous pouvez installer différents OS (Linux, Windows, BSD, etc.).</a:t>
            </a:r>
          </a:p>
          <a:p>
            <a:endParaRPr lang="fr-FR" dirty="0" smtClean="0"/>
          </a:p>
          <a:p>
            <a:endParaRPr lang="fr-FR" dirty="0" smtClean="0"/>
          </a:p>
          <a:p>
            <a:r>
              <a:rPr lang="fr-FR" dirty="0" smtClean="0"/>
              <a:t>Lorsque vous utilisez une machine virtuelle (VM), vous faites ce qu’on appelle de la virtualisation lourde. En effet, vous recréez un système complet dans le système hôte, pour qu’il ait ses propres ressources.</a:t>
            </a:r>
          </a:p>
        </p:txBody>
      </p:sp>
      <p:sp>
        <p:nvSpPr>
          <p:cNvPr id="23556" name="Espace réservé du numéro de diapositive 3"/>
          <p:cNvSpPr>
            <a:spLocks noGrp="1"/>
          </p:cNvSpPr>
          <p:nvPr>
            <p:ph type="sldNum" sz="quarter" idx="5"/>
          </p:nvPr>
        </p:nvSpPr>
        <p:spPr>
          <a:noFill/>
        </p:spPr>
        <p:txBody>
          <a:bodyPr/>
          <a:lstStyle/>
          <a:p>
            <a:fld id="{8984C8DA-9402-499B-AA45-3F4693CA3DF2}" type="slidenum">
              <a:rPr lang="fr-FR" smtClean="0"/>
              <a:pPr/>
              <a:t>15</a:t>
            </a:fld>
            <a:endParaRPr lang="fr-FR" smtClean="0"/>
          </a:p>
        </p:txBody>
      </p:sp>
    </p:spTree>
    <p:extLst>
      <p:ext uri="{BB962C8B-B14F-4D97-AF65-F5344CB8AC3E}">
        <p14:creationId xmlns:p14="http://schemas.microsoft.com/office/powerpoint/2010/main" val="1355880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ce réservé de l'image des diapositives 1"/>
          <p:cNvSpPr>
            <a:spLocks noGrp="1" noRot="1" noChangeAspect="1" noTextEdit="1"/>
          </p:cNvSpPr>
          <p:nvPr>
            <p:ph type="sldImg"/>
          </p:nvPr>
        </p:nvSpPr>
        <p:spPr>
          <a:ln/>
        </p:spPr>
      </p:sp>
      <p:sp>
        <p:nvSpPr>
          <p:cNvPr id="24579" name="Espace réservé des commentaires 2"/>
          <p:cNvSpPr>
            <a:spLocks noGrp="1"/>
          </p:cNvSpPr>
          <p:nvPr>
            <p:ph type="body" idx="1"/>
          </p:nvPr>
        </p:nvSpPr>
        <p:spPr>
          <a:noFill/>
          <a:ln/>
        </p:spPr>
        <p:txBody>
          <a:bodyPr/>
          <a:lstStyle/>
          <a:p>
            <a:pPr marL="0" indent="0">
              <a:buFont typeface="+mj-lt"/>
              <a:buNone/>
            </a:pPr>
            <a:r>
              <a:rPr lang="fr-FR" dirty="0" smtClean="0"/>
              <a:t>Les différentes fonctionnalités d’un system d’exploitation sont</a:t>
            </a:r>
            <a:r>
              <a:rPr lang="fr-FR" baseline="0" dirty="0" smtClean="0"/>
              <a:t> organisé en couche</a:t>
            </a:r>
          </a:p>
          <a:p>
            <a:pPr marL="228600" indent="-228600">
              <a:buFont typeface="+mj-lt"/>
              <a:buAutoNum type="arabicPeriod"/>
            </a:pPr>
            <a:endParaRPr lang="fr-FR" baseline="0" dirty="0" smtClean="0"/>
          </a:p>
          <a:p>
            <a:pPr marL="228600" indent="-228600">
              <a:buFont typeface="+mj-lt"/>
              <a:buAutoNum type="arabicPeriod"/>
            </a:pPr>
            <a:r>
              <a:rPr lang="fr-FR" baseline="0" dirty="0" smtClean="0"/>
              <a:t>Un SE est divisé dans un certain nombre de couches, bâties les unes sur les autres</a:t>
            </a:r>
          </a:p>
          <a:p>
            <a:pPr marL="228600" indent="-228600">
              <a:buFont typeface="+mj-lt"/>
              <a:buAutoNum type="arabicPeriod"/>
            </a:pPr>
            <a:r>
              <a:rPr lang="fr-FR" baseline="0" dirty="0" smtClean="0"/>
              <a:t>la couche la plus basse est le matériel</a:t>
            </a:r>
          </a:p>
          <a:p>
            <a:pPr marL="228600" indent="-228600">
              <a:buFont typeface="+mj-lt"/>
              <a:buAutoNum type="arabicPeriod"/>
            </a:pPr>
            <a:r>
              <a:rPr lang="fr-FR" baseline="0" dirty="0" smtClean="0"/>
              <a:t>la plus élevée est l’interface usagers</a:t>
            </a:r>
          </a:p>
          <a:p>
            <a:pPr marL="228600" indent="-228600">
              <a:buFont typeface="+mj-lt"/>
              <a:buAutoNum type="arabicPeriod"/>
            </a:pPr>
            <a:r>
              <a:rPr lang="fr-FR" baseline="0" dirty="0" smtClean="0"/>
              <a:t>Les couches supérieures utilisent les fonctionnalités fournies par les niveaux inférieurs</a:t>
            </a:r>
          </a:p>
          <a:p>
            <a:pPr marL="228600" indent="-228600">
              <a:buFont typeface="+mj-lt"/>
              <a:buAutoNum type="arabicPeriod"/>
            </a:pPr>
            <a:endParaRPr lang="fr-FR" baseline="0" dirty="0" smtClean="0"/>
          </a:p>
          <a:p>
            <a:pPr marL="228600" indent="-228600">
              <a:buFont typeface="+mj-lt"/>
              <a:buAutoNum type="arabicPeriod"/>
            </a:pPr>
            <a:r>
              <a:rPr lang="fr-FR" dirty="0" smtClean="0"/>
              <a:t>Les approches en couches peuvent également être moins efficaces, car une demande de service d'une couche supérieure doit filtrer à travers toutes les couches inférieures avant d'atteindre le matériel, éventuellement avec un traitement important à chaque étape.</a:t>
            </a:r>
          </a:p>
          <a:p>
            <a:pPr marL="228600" indent="-228600">
              <a:buFont typeface="+mj-lt"/>
              <a:buAutoNum type="arabicPeriod"/>
            </a:pPr>
            <a:endParaRPr lang="fr-FR" dirty="0" smtClean="0"/>
          </a:p>
          <a:p>
            <a:pPr marL="228600" indent="-228600">
              <a:buFont typeface="+mj-lt"/>
              <a:buAutoNum type="arabicPeriod"/>
            </a:pPr>
            <a:endParaRPr lang="fr-FR" dirty="0" smtClean="0"/>
          </a:p>
          <a:p>
            <a:pPr marL="0" indent="0">
              <a:buFont typeface="+mj-lt"/>
              <a:buNone/>
            </a:pPr>
            <a:endParaRPr lang="fr-FR" dirty="0" smtClean="0"/>
          </a:p>
        </p:txBody>
      </p:sp>
      <p:sp>
        <p:nvSpPr>
          <p:cNvPr id="24580" name="Espace réservé du numéro de diapositive 3"/>
          <p:cNvSpPr>
            <a:spLocks noGrp="1"/>
          </p:cNvSpPr>
          <p:nvPr>
            <p:ph type="sldNum" sz="quarter" idx="5"/>
          </p:nvPr>
        </p:nvSpPr>
        <p:spPr>
          <a:noFill/>
        </p:spPr>
        <p:txBody>
          <a:bodyPr/>
          <a:lstStyle/>
          <a:p>
            <a:fld id="{CDCBA0D5-0A58-47D5-9B8B-62C6291A91EC}" type="slidenum">
              <a:rPr lang="fr-FR" smtClean="0"/>
              <a:pPr/>
              <a:t>16</a:t>
            </a:fld>
            <a:endParaRPr lang="fr-FR" smtClean="0"/>
          </a:p>
        </p:txBody>
      </p:sp>
    </p:spTree>
    <p:extLst>
      <p:ext uri="{BB962C8B-B14F-4D97-AF65-F5344CB8AC3E}">
        <p14:creationId xmlns:p14="http://schemas.microsoft.com/office/powerpoint/2010/main" val="2330772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e l'image des diapositives 1"/>
          <p:cNvSpPr>
            <a:spLocks noGrp="1" noRot="1" noChangeAspect="1" noTextEdit="1"/>
          </p:cNvSpPr>
          <p:nvPr>
            <p:ph type="sldImg"/>
          </p:nvPr>
        </p:nvSpPr>
        <p:spPr>
          <a:ln/>
        </p:spPr>
      </p:sp>
      <p:sp>
        <p:nvSpPr>
          <p:cNvPr id="25603" name="Espace réservé des commentaires 2"/>
          <p:cNvSpPr>
            <a:spLocks noGrp="1"/>
          </p:cNvSpPr>
          <p:nvPr>
            <p:ph type="body" idx="1"/>
          </p:nvPr>
        </p:nvSpPr>
        <p:spPr>
          <a:noFill/>
          <a:ln/>
        </p:spPr>
        <p:txBody>
          <a:bodyPr/>
          <a:lstStyle/>
          <a:p>
            <a:r>
              <a:rPr lang="fr-FR" dirty="0" smtClean="0"/>
              <a:t>Ce modèle traduit l'évolution vers des systèmes d'exploitation plus modernes. L'idée est en opposition complète avec la tendance précédente qui consistait à intégrer de plus en plus d'outils au système d'exploitation. Au contraire, il s'agit de réaliser des noyaux de plus en plus dépouillés. Pour requérir un service, le processus client envoie une requête au processus serveur qui accomplit sa mission et renvoie la réponse. Dans ce modèle, illustré ci-dessous, la seule fonction du noyau est la mise en communication du client avec le serveur.</a:t>
            </a:r>
          </a:p>
          <a:p>
            <a:r>
              <a:rPr lang="fr-FR" dirty="0" smtClean="0"/>
              <a:t>Le fractionnement du système d'exploitation en parties dont chacune présente une facette du système d'exploitation (gestion des fichiers, des processus, des terminaux, de la mémoire, etc.) permet à chacune de ces parties d'être de taille beaucoup plus réduite et par-là même beaucoup plus facile à maintenir. Les serveurs fonctionnent en mode utilisateur, et non en mode superviseur, et n'ont donc pas accès directement au hardware. Il s'ensuit qu'un problème dans un des serveurs n'entraîne pas l'effondrement complet du système.</a:t>
            </a:r>
          </a:p>
          <a:p>
            <a:endParaRPr lang="fr-FR" dirty="0" smtClean="0"/>
          </a:p>
        </p:txBody>
      </p:sp>
      <p:sp>
        <p:nvSpPr>
          <p:cNvPr id="25604" name="Espace réservé du numéro de diapositive 3"/>
          <p:cNvSpPr>
            <a:spLocks noGrp="1"/>
          </p:cNvSpPr>
          <p:nvPr>
            <p:ph type="sldNum" sz="quarter" idx="5"/>
          </p:nvPr>
        </p:nvSpPr>
        <p:spPr>
          <a:noFill/>
        </p:spPr>
        <p:txBody>
          <a:bodyPr/>
          <a:lstStyle/>
          <a:p>
            <a:fld id="{B4D1348A-E907-4254-94F8-5281E9310D6D}" type="slidenum">
              <a:rPr lang="fr-FR" smtClean="0"/>
              <a:pPr/>
              <a:t>17</a:t>
            </a:fld>
            <a:endParaRPr lang="fr-FR" smtClean="0"/>
          </a:p>
        </p:txBody>
      </p:sp>
    </p:spTree>
    <p:extLst>
      <p:ext uri="{BB962C8B-B14F-4D97-AF65-F5344CB8AC3E}">
        <p14:creationId xmlns:p14="http://schemas.microsoft.com/office/powerpoint/2010/main" val="887369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smtClean="0"/>
          </a:p>
          <a:p>
            <a:r>
              <a:rPr lang="fr-FR" dirty="0" smtClean="0"/>
              <a:t>La compilation d'un programme C se décompose en 4 phases successives :</a:t>
            </a:r>
          </a:p>
          <a:p>
            <a:r>
              <a:rPr lang="fr-FR" dirty="0" smtClean="0"/>
              <a:t>Le traitement par le préprocesseur : le fichier source est analysé par un programme appelé préprocesseur qui effectue des transformations purement textuelles (remplacement de chaînes de caractères, inclusion d'autres fichiers source, etc.).</a:t>
            </a:r>
          </a:p>
          <a:p>
            <a:r>
              <a:rPr lang="fr-FR" dirty="0" smtClean="0"/>
              <a:t>La compilation : au cours de cette étape, le fichier engendré par le préprocesseur est traduit en assembleur, c'est à dire en une suite d'instructions qui sont </a:t>
            </a:r>
            <a:r>
              <a:rPr lang="fr-FR" dirty="0" err="1" smtClean="0"/>
              <a:t>chacunes</a:t>
            </a:r>
            <a:r>
              <a:rPr lang="fr-FR" dirty="0" smtClean="0"/>
              <a:t> associées à une fonctionnalité du microprocesseur (faire une addition, une comparaison, etc.).</a:t>
            </a:r>
          </a:p>
          <a:p>
            <a:r>
              <a:rPr lang="fr-FR" dirty="0" smtClean="0"/>
              <a:t>L'assemblage : cette opération transforme le code assembleur en un fichier binaire, c'est-à-dire en instructions directement compréhensibles par le processeur. Le fichier produit par l'assemblage est appelé fichier objet .o.</a:t>
            </a:r>
          </a:p>
          <a:p>
            <a:r>
              <a:rPr lang="fr-FR" dirty="0" smtClean="0"/>
              <a:t>L'édition de liens : un programme est souvent séparé en plusieurs fichiers source (ceci permet d'utiliser des librairies de fonctions standard déjà écrites comme les fonctions d'affichage par exemple). Une fois le code source assemblé, il faut donc lier entre eux les différents fichiers objets. L'édition de liens produit alors un fichier exécutable.</a:t>
            </a:r>
          </a:p>
          <a:p>
            <a:r>
              <a:rPr lang="fr-FR" dirty="0" smtClean="0"/>
              <a:t>La commande </a:t>
            </a:r>
            <a:r>
              <a:rPr lang="fr-FR" dirty="0" err="1" smtClean="0"/>
              <a:t>gcc</a:t>
            </a:r>
            <a:r>
              <a:rPr lang="fr-FR" dirty="0" smtClean="0"/>
              <a:t> invoque tour à tour ces différentes phases. Des options de </a:t>
            </a:r>
            <a:r>
              <a:rPr lang="fr-FR" dirty="0" err="1" smtClean="0"/>
              <a:t>gcc</a:t>
            </a:r>
            <a:r>
              <a:rPr lang="fr-FR" dirty="0" smtClean="0"/>
              <a:t> permettent de stopper le processus de compilation après chaque des phases.</a:t>
            </a:r>
            <a:endParaRPr lang="fr-FR" dirty="0"/>
          </a:p>
        </p:txBody>
      </p:sp>
      <p:sp>
        <p:nvSpPr>
          <p:cNvPr id="4" name="Espace réservé du numéro de diapositive 3"/>
          <p:cNvSpPr>
            <a:spLocks noGrp="1"/>
          </p:cNvSpPr>
          <p:nvPr>
            <p:ph type="sldNum" sz="quarter" idx="10"/>
          </p:nvPr>
        </p:nvSpPr>
        <p:spPr/>
        <p:txBody>
          <a:bodyPr/>
          <a:lstStyle/>
          <a:p>
            <a:fld id="{3883AC45-DAA5-44C4-87FE-83023B464DDE}" type="slidenum">
              <a:rPr lang="fr-FR" smtClean="0"/>
              <a:t>18</a:t>
            </a:fld>
            <a:endParaRPr lang="fr-FR"/>
          </a:p>
        </p:txBody>
      </p:sp>
    </p:spTree>
    <p:extLst>
      <p:ext uri="{BB962C8B-B14F-4D97-AF65-F5344CB8AC3E}">
        <p14:creationId xmlns:p14="http://schemas.microsoft.com/office/powerpoint/2010/main" val="2309541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2700" marR="5080">
              <a:lnSpc>
                <a:spcPct val="101899"/>
              </a:lnSpc>
              <a:spcBef>
                <a:spcPts val="55"/>
              </a:spcBef>
            </a:pPr>
            <a:r>
              <a:rPr lang="fr-FR" sz="1200" spc="-5" dirty="0" smtClean="0">
                <a:latin typeface="Arial"/>
                <a:cs typeface="Arial"/>
              </a:rPr>
              <a:t>Option </a:t>
            </a:r>
            <a:r>
              <a:rPr lang="fr-FR" sz="1200" dirty="0" smtClean="0">
                <a:latin typeface="Arial"/>
                <a:cs typeface="Arial"/>
              </a:rPr>
              <a:t>-E de </a:t>
            </a:r>
            <a:r>
              <a:rPr lang="fr-FR" sz="1200" dirty="0" err="1" smtClean="0">
                <a:latin typeface="Arial"/>
                <a:cs typeface="Arial"/>
              </a:rPr>
              <a:t>gcc</a:t>
            </a:r>
            <a:r>
              <a:rPr lang="fr-FR" sz="1200" dirty="0" smtClean="0">
                <a:latin typeface="Arial"/>
                <a:cs typeface="Arial"/>
              </a:rPr>
              <a:t> permet </a:t>
            </a:r>
            <a:r>
              <a:rPr lang="fr-FR" sz="1200" spc="-5" dirty="0" smtClean="0">
                <a:latin typeface="Arial"/>
                <a:cs typeface="Arial"/>
              </a:rPr>
              <a:t>d’interrompre </a:t>
            </a:r>
            <a:r>
              <a:rPr lang="fr-FR" sz="1200" dirty="0" smtClean="0">
                <a:latin typeface="Arial"/>
                <a:cs typeface="Arial"/>
              </a:rPr>
              <a:t>la </a:t>
            </a:r>
            <a:r>
              <a:rPr lang="fr-FR" sz="1200" spc="-5" dirty="0" smtClean="0">
                <a:latin typeface="Arial"/>
                <a:cs typeface="Arial"/>
              </a:rPr>
              <a:t>compilation </a:t>
            </a:r>
            <a:r>
              <a:rPr lang="fr-FR" sz="1200" dirty="0" smtClean="0">
                <a:latin typeface="Arial"/>
                <a:cs typeface="Arial"/>
              </a:rPr>
              <a:t> a la première  phase</a:t>
            </a:r>
            <a:endParaRPr lang="en-CA" sz="1200" dirty="0" smtClean="0">
              <a:latin typeface="Arial"/>
              <a:cs typeface="Arial"/>
            </a:endParaRPr>
          </a:p>
          <a:p>
            <a:pPr marL="12700" marR="5080">
              <a:lnSpc>
                <a:spcPct val="101899"/>
              </a:lnSpc>
              <a:spcBef>
                <a:spcPts val="55"/>
              </a:spcBef>
            </a:pPr>
            <a:r>
              <a:rPr lang="fr-FR" sz="1200" dirty="0" smtClean="0">
                <a:latin typeface="Arial"/>
                <a:cs typeface="Arial"/>
              </a:rPr>
              <a:t>On peut indiquer où il faut stocker le résultat du </a:t>
            </a:r>
            <a:r>
              <a:rPr lang="fr-FR" sz="1200" dirty="0" err="1" smtClean="0">
                <a:latin typeface="Arial"/>
                <a:cs typeface="Arial"/>
              </a:rPr>
              <a:t>preprocessing</a:t>
            </a:r>
            <a:r>
              <a:rPr lang="fr-FR" sz="1200" dirty="0" smtClean="0">
                <a:latin typeface="Arial"/>
                <a:cs typeface="Arial"/>
              </a:rPr>
              <a:t> (dans un  </a:t>
            </a:r>
            <a:r>
              <a:rPr lang="fr-FR" sz="1200" dirty="0" err="1" smtClean="0">
                <a:latin typeface="Arial"/>
                <a:cs typeface="Arial"/>
              </a:rPr>
              <a:t>fichier.i</a:t>
            </a:r>
            <a:endParaRPr lang="fr-FR" sz="1200" dirty="0">
              <a:latin typeface="Arial"/>
              <a:cs typeface="Arial"/>
            </a:endParaRPr>
          </a:p>
        </p:txBody>
      </p:sp>
      <p:sp>
        <p:nvSpPr>
          <p:cNvPr id="4" name="Espace réservé du numéro de diapositive 3"/>
          <p:cNvSpPr>
            <a:spLocks noGrp="1"/>
          </p:cNvSpPr>
          <p:nvPr>
            <p:ph type="sldNum" sz="quarter" idx="10"/>
          </p:nvPr>
        </p:nvSpPr>
        <p:spPr/>
        <p:txBody>
          <a:bodyPr/>
          <a:lstStyle/>
          <a:p>
            <a:fld id="{3883AC45-DAA5-44C4-87FE-83023B464DDE}" type="slidenum">
              <a:rPr lang="fr-FR" smtClean="0"/>
              <a:t>19</a:t>
            </a:fld>
            <a:endParaRPr lang="fr-FR"/>
          </a:p>
        </p:txBody>
      </p:sp>
    </p:spTree>
    <p:extLst>
      <p:ext uri="{BB962C8B-B14F-4D97-AF65-F5344CB8AC3E}">
        <p14:creationId xmlns:p14="http://schemas.microsoft.com/office/powerpoint/2010/main" val="812027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47800" y="1143000"/>
            <a:ext cx="4114800" cy="3086100"/>
          </a:xfrm>
        </p:spPr>
      </p:sp>
      <p:sp>
        <p:nvSpPr>
          <p:cNvPr id="3" name="Espace réservé des commentaires 2"/>
          <p:cNvSpPr>
            <a:spLocks noGrp="1"/>
          </p:cNvSpPr>
          <p:nvPr>
            <p:ph type="body" idx="1"/>
          </p:nvPr>
        </p:nvSpPr>
        <p:spPr/>
        <p:txBody>
          <a:bodyPr/>
          <a:lstStyle/>
          <a:p>
            <a:r>
              <a:rPr lang="fr-FR" dirty="0" smtClean="0"/>
              <a:t> </a:t>
            </a:r>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3883AC45-DAA5-44C4-87FE-83023B464DDE}" type="slidenum">
              <a:rPr lang="fr-FR" smtClean="0"/>
              <a:t>2</a:t>
            </a:fld>
            <a:endParaRPr lang="fr-FR"/>
          </a:p>
        </p:txBody>
      </p:sp>
    </p:spTree>
    <p:extLst>
      <p:ext uri="{BB962C8B-B14F-4D97-AF65-F5344CB8AC3E}">
        <p14:creationId xmlns:p14="http://schemas.microsoft.com/office/powerpoint/2010/main" val="2269361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CA" baseline="0" dirty="0" smtClean="0"/>
              <a:t> </a:t>
            </a:r>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D7D8BA56-0A18-4652-9F24-6463E05EC560}" type="slidenum">
              <a:rPr lang="fr-FR" smtClean="0">
                <a:solidFill>
                  <a:prstClr val="black"/>
                </a:solidFill>
              </a:rPr>
              <a:pPr/>
              <a:t>3</a:t>
            </a:fld>
            <a:endParaRPr lang="fr-FR">
              <a:solidFill>
                <a:prstClr val="black"/>
              </a:solidFill>
            </a:endParaRPr>
          </a:p>
        </p:txBody>
      </p:sp>
    </p:spTree>
    <p:extLst>
      <p:ext uri="{BB962C8B-B14F-4D97-AF65-F5344CB8AC3E}">
        <p14:creationId xmlns:p14="http://schemas.microsoft.com/office/powerpoint/2010/main" val="3429148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b="0" i="0" kern="1200" dirty="0" smtClean="0">
              <a:solidFill>
                <a:schemeClr val="tx1"/>
              </a:solidFill>
              <a:effectLst/>
              <a:latin typeface="+mn-lt"/>
              <a:ea typeface="+mn-ea"/>
              <a:cs typeface="+mn-cs"/>
            </a:endParaRPr>
          </a:p>
          <a:p>
            <a:r>
              <a:rPr lang="fr-FR" sz="1200" b="0" i="0" kern="1200" smtClean="0">
                <a:solidFill>
                  <a:schemeClr val="tx1"/>
                </a:solidFill>
                <a:effectLst/>
                <a:latin typeface="+mn-lt"/>
                <a:ea typeface="+mn-ea"/>
                <a:cs typeface="+mn-cs"/>
              </a:rPr>
              <a:t>Il</a:t>
            </a:r>
            <a:r>
              <a:rPr lang="fr-FR" sz="1200" b="0" i="0" kern="1200" baseline="0" smtClean="0">
                <a:solidFill>
                  <a:schemeClr val="tx1"/>
                </a:solidFill>
                <a:effectLst/>
                <a:latin typeface="+mn-lt"/>
                <a:ea typeface="+mn-ea"/>
                <a:cs typeface="+mn-cs"/>
              </a:rPr>
              <a:t> existe plusieurs types de s e </a:t>
            </a:r>
            <a:endParaRPr lang="fr-FR" sz="1200" b="0" i="0" kern="1200" smtClean="0">
              <a:solidFill>
                <a:schemeClr val="tx1"/>
              </a:solidFill>
              <a:effectLst/>
              <a:latin typeface="+mn-lt"/>
              <a:ea typeface="+mn-ea"/>
              <a:cs typeface="+mn-cs"/>
            </a:endParaRPr>
          </a:p>
          <a:p>
            <a:r>
              <a:rPr lang="fr-FR" sz="1200" b="0" i="0" kern="1200" smtClean="0">
                <a:solidFill>
                  <a:schemeClr val="tx1"/>
                </a:solidFill>
                <a:effectLst/>
                <a:latin typeface="+mn-lt"/>
                <a:ea typeface="+mn-ea"/>
                <a:cs typeface="+mn-cs"/>
              </a:rPr>
              <a:t>La simultanéité apparente est le résultat de l’alternance rapide d’exécution des processus présents en mémoire (notion de temps partagé).</a:t>
            </a:r>
          </a:p>
          <a:p>
            <a:endParaRPr lang="fr-FR" smtClean="0"/>
          </a:p>
          <a:p>
            <a:r>
              <a:rPr lang="fr-FR" smtClean="0"/>
              <a:t>permettre à plusieurs utilisateurs de travailler sur la même machine.</a:t>
            </a:r>
          </a:p>
          <a:p>
            <a:r>
              <a:rPr lang="fr-FR" smtClean="0"/>
              <a:t>utiliser un traitement de texte tout en naviguant sur le Web.</a:t>
            </a:r>
          </a:p>
          <a:p>
            <a:r>
              <a:rPr lang="fr-FR" smtClean="0"/>
              <a:t>transférer plusieurs fichiers en même temps.</a:t>
            </a:r>
          </a:p>
          <a:p>
            <a:endParaRPr lang="fr-FR" smtClean="0"/>
          </a:p>
          <a:p>
            <a:r>
              <a:rPr lang="fr-FR" smtClean="0"/>
              <a:t>Il existe deux types de fonctionnement multitâche </a:t>
            </a:r>
          </a:p>
          <a:p>
            <a:endParaRPr lang="fr-FR" smtClean="0"/>
          </a:p>
          <a:p>
            <a:endParaRPr lang="fr-FR" smtClean="0"/>
          </a:p>
          <a:p>
            <a:endParaRPr lang="fr-FR" smtClean="0"/>
          </a:p>
          <a:p>
            <a:r>
              <a:rPr lang="fr-FR" smtClean="0"/>
              <a:t>Il a été utilisé, par exemple, dans les produits Microsoft Windows jusqu’à Windows 3.11 ou dans Mac OS jusqu’à Mac OS 9.</a:t>
            </a:r>
          </a:p>
          <a:p>
            <a:endParaRPr lang="fr-FR" smtClean="0"/>
          </a:p>
          <a:p>
            <a:r>
              <a:rPr lang="fr-FR" smtClean="0"/>
              <a:t>Maintenant on n’utilise plus ce</a:t>
            </a:r>
            <a:r>
              <a:rPr lang="fr-FR" baseline="0" smtClean="0"/>
              <a:t> type , en effet il présente plusieurs inconvénients</a:t>
            </a:r>
            <a:endParaRPr lang="fr-FR" smtClean="0"/>
          </a:p>
          <a:p>
            <a:r>
              <a:rPr lang="fr-FR" smtClean="0"/>
              <a:t>Si un des processus ne redonne pas la main à un autre processus, par exemple si le processus est bloqué , le système entier peut s’arrêter.</a:t>
            </a:r>
          </a:p>
          <a:p>
            <a:endParaRPr lang="fr-FR" dirty="0"/>
          </a:p>
        </p:txBody>
      </p:sp>
      <p:sp>
        <p:nvSpPr>
          <p:cNvPr id="4" name="Espace réservé du numéro de diapositive 3"/>
          <p:cNvSpPr>
            <a:spLocks noGrp="1"/>
          </p:cNvSpPr>
          <p:nvPr>
            <p:ph type="sldNum" sz="quarter" idx="10"/>
          </p:nvPr>
        </p:nvSpPr>
        <p:spPr/>
        <p:txBody>
          <a:bodyPr/>
          <a:lstStyle/>
          <a:p>
            <a:pPr>
              <a:defRPr/>
            </a:pPr>
            <a:fld id="{63C8574A-E6D2-44C1-8173-E4A02C75E7FE}" type="slidenum">
              <a:rPr lang="fr-FR" smtClean="0"/>
              <a:pPr>
                <a:defRPr/>
              </a:pPr>
              <a:t>4</a:t>
            </a:fld>
            <a:endParaRPr lang="fr-FR"/>
          </a:p>
        </p:txBody>
      </p:sp>
    </p:spTree>
    <p:extLst>
      <p:ext uri="{BB962C8B-B14F-4D97-AF65-F5344CB8AC3E}">
        <p14:creationId xmlns:p14="http://schemas.microsoft.com/office/powerpoint/2010/main" val="2231430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r>
              <a:rPr lang="fr-FR" smtClean="0"/>
              <a:t> Pendant la préemption, l'état du processus (drapeaux, registres et pointeur d'instruction) est sauvé dans la mémoire. Il doit être rechargé dans le processeur pour que le code soit exécuté de nouveau  </a:t>
            </a:r>
          </a:p>
          <a:p>
            <a:endParaRPr lang="fr-FR" smtClean="0"/>
          </a:p>
          <a:p>
            <a:endParaRPr lang="fr-FR" smtClean="0"/>
          </a:p>
          <a:p>
            <a:endParaRPr lang="fr-FR" smtClean="0"/>
          </a:p>
          <a:p>
            <a:r>
              <a:rPr lang="fr-FR" smtClean="0"/>
              <a:t>Le multitâche n’est pas dépendant du nombre de processeurs</a:t>
            </a:r>
          </a:p>
          <a:p>
            <a:r>
              <a:rPr lang="fr-FR" smtClean="0"/>
              <a:t>présents physiquement dans l’ordinateur : un système multiprocesseur</a:t>
            </a:r>
          </a:p>
          <a:p>
            <a:r>
              <a:rPr lang="fr-FR" smtClean="0"/>
              <a:t>(ou multi-cœur) n’est pas nécessaire pour exécuter un système</a:t>
            </a:r>
          </a:p>
          <a:p>
            <a:r>
              <a:rPr lang="fr-FR" smtClean="0"/>
              <a:t>d’exploitation multitâche.</a:t>
            </a:r>
            <a:endParaRPr lang="fr-FR" dirty="0"/>
          </a:p>
        </p:txBody>
      </p:sp>
      <p:sp>
        <p:nvSpPr>
          <p:cNvPr id="4" name="Espace réservé du numéro de diapositive 3"/>
          <p:cNvSpPr>
            <a:spLocks noGrp="1"/>
          </p:cNvSpPr>
          <p:nvPr>
            <p:ph type="sldNum" sz="quarter" idx="10"/>
          </p:nvPr>
        </p:nvSpPr>
        <p:spPr/>
        <p:txBody>
          <a:bodyPr/>
          <a:lstStyle/>
          <a:p>
            <a:pPr>
              <a:defRPr/>
            </a:pPr>
            <a:fld id="{63C8574A-E6D2-44C1-8173-E4A02C75E7FE}" type="slidenum">
              <a:rPr lang="fr-FR" smtClean="0"/>
              <a:pPr>
                <a:defRPr/>
              </a:pPr>
              <a:t>5</a:t>
            </a:fld>
            <a:endParaRPr lang="fr-FR"/>
          </a:p>
        </p:txBody>
      </p:sp>
    </p:spTree>
    <p:extLst>
      <p:ext uri="{BB962C8B-B14F-4D97-AF65-F5344CB8AC3E}">
        <p14:creationId xmlns:p14="http://schemas.microsoft.com/office/powerpoint/2010/main" val="1823119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63C8574A-E6D2-44C1-8173-E4A02C75E7FE}" type="slidenum">
              <a:rPr lang="fr-FR" smtClean="0"/>
              <a:pPr>
                <a:defRPr/>
              </a:pPr>
              <a:t>6</a:t>
            </a:fld>
            <a:endParaRPr lang="fr-FR"/>
          </a:p>
        </p:txBody>
      </p:sp>
    </p:spTree>
    <p:extLst>
      <p:ext uri="{BB962C8B-B14F-4D97-AF65-F5344CB8AC3E}">
        <p14:creationId xmlns:p14="http://schemas.microsoft.com/office/powerpoint/2010/main" val="3665653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 rôles de l’OS sont devers et concernent notamment</a:t>
            </a:r>
          </a:p>
          <a:p>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626D6824-0FEB-41E0-980C-14C07CE6A15D}" type="slidenum">
              <a:rPr lang="fr-FR" smtClean="0"/>
              <a:pPr/>
              <a:t>7</a:t>
            </a:fld>
            <a:endParaRPr lang="fr-FR" dirty="0"/>
          </a:p>
        </p:txBody>
      </p:sp>
    </p:spTree>
    <p:extLst>
      <p:ext uri="{BB962C8B-B14F-4D97-AF65-F5344CB8AC3E}">
        <p14:creationId xmlns:p14="http://schemas.microsoft.com/office/powerpoint/2010/main" val="1579112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mtClean="0"/>
              <a:t> </a:t>
            </a:r>
            <a:endParaRPr lang="fr-FR" dirty="0" smtClean="0"/>
          </a:p>
          <a:p>
            <a:r>
              <a:rPr lang="fr-FR" smtClean="0"/>
              <a:t>Tout </a:t>
            </a:r>
            <a:r>
              <a:rPr lang="fr-FR" dirty="0" smtClean="0"/>
              <a:t>système d'exploitation dépend étroitement de l'architecture de l'ordinateur sur lequel </a:t>
            </a:r>
            <a:r>
              <a:rPr lang="fr-FR" smtClean="0"/>
              <a:t>il  fonctionne</a:t>
            </a:r>
          </a:p>
          <a:p>
            <a:endParaRPr lang="fr-FR" smtClean="0"/>
          </a:p>
          <a:p>
            <a:r>
              <a:rPr lang="fr-FR" smtClean="0"/>
              <a:t>L’historique des SE peut être retracé en parcourant les différentes  générations des ordinateurs:</a:t>
            </a:r>
          </a:p>
          <a:p>
            <a:endParaRPr lang="fr-FR" smtClean="0"/>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3883AC45-DAA5-44C4-87FE-83023B464DDE}" type="slidenum">
              <a:rPr lang="fr-FR" smtClean="0"/>
              <a:t>8</a:t>
            </a:fld>
            <a:endParaRPr lang="fr-FR"/>
          </a:p>
        </p:txBody>
      </p:sp>
    </p:spTree>
    <p:extLst>
      <p:ext uri="{BB962C8B-B14F-4D97-AF65-F5344CB8AC3E}">
        <p14:creationId xmlns:p14="http://schemas.microsoft.com/office/powerpoint/2010/main" val="2803959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 Les ordinateurs à tube à vide de cette génération n'avaient qu'une faible puissance de calcul, ils étaient volumineux, peu commodes et peu fiables (les tubes à vide grillaient souvent)</a:t>
            </a:r>
          </a:p>
          <a:p>
            <a:endParaRPr lang="en-CA" dirty="0" smtClean="0"/>
          </a:p>
          <a:p>
            <a:endParaRPr lang="en-CA" dirty="0" smtClean="0"/>
          </a:p>
          <a:p>
            <a:r>
              <a:rPr lang="fr-FR" dirty="0" smtClean="0"/>
              <a:t>Au milieu des années 40 :</a:t>
            </a:r>
            <a:endParaRPr lang="fr-FR" dirty="0"/>
          </a:p>
        </p:txBody>
      </p:sp>
      <p:sp>
        <p:nvSpPr>
          <p:cNvPr id="4" name="Espace réservé du numéro de diapositive 3"/>
          <p:cNvSpPr>
            <a:spLocks noGrp="1"/>
          </p:cNvSpPr>
          <p:nvPr>
            <p:ph type="sldNum" sz="quarter" idx="10"/>
          </p:nvPr>
        </p:nvSpPr>
        <p:spPr/>
        <p:txBody>
          <a:bodyPr/>
          <a:lstStyle/>
          <a:p>
            <a:fld id="{3883AC45-DAA5-44C4-87FE-83023B464DDE}" type="slidenum">
              <a:rPr lang="fr-FR" smtClean="0"/>
              <a:t>9</a:t>
            </a:fld>
            <a:endParaRPr lang="fr-FR"/>
          </a:p>
        </p:txBody>
      </p:sp>
    </p:spTree>
    <p:extLst>
      <p:ext uri="{BB962C8B-B14F-4D97-AF65-F5344CB8AC3E}">
        <p14:creationId xmlns:p14="http://schemas.microsoft.com/office/powerpoint/2010/main" val="1990855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5B4C6C-95F4-4720-9FFE-C5AE43AC9455}"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7E68D-20C9-474A-8EAD-3F1DC89012E3}" type="slidenum">
              <a:rPr lang="en-US" smtClean="0"/>
              <a:t>‹N°›</a:t>
            </a:fld>
            <a:endParaRPr lang="en-US"/>
          </a:p>
        </p:txBody>
      </p:sp>
    </p:spTree>
    <p:extLst>
      <p:ext uri="{BB962C8B-B14F-4D97-AF65-F5344CB8AC3E}">
        <p14:creationId xmlns:p14="http://schemas.microsoft.com/office/powerpoint/2010/main" val="177280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5B4C6C-95F4-4720-9FFE-C5AE43AC9455}"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7E68D-20C9-474A-8EAD-3F1DC89012E3}" type="slidenum">
              <a:rPr lang="en-US" smtClean="0"/>
              <a:t>‹N°›</a:t>
            </a:fld>
            <a:endParaRPr lang="en-US"/>
          </a:p>
        </p:txBody>
      </p:sp>
    </p:spTree>
    <p:extLst>
      <p:ext uri="{BB962C8B-B14F-4D97-AF65-F5344CB8AC3E}">
        <p14:creationId xmlns:p14="http://schemas.microsoft.com/office/powerpoint/2010/main" val="274957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5B4C6C-95F4-4720-9FFE-C5AE43AC9455}"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7E68D-20C9-474A-8EAD-3F1DC89012E3}" type="slidenum">
              <a:rPr lang="en-US" smtClean="0"/>
              <a:t>‹N°›</a:t>
            </a:fld>
            <a:endParaRPr lang="en-US"/>
          </a:p>
        </p:txBody>
      </p:sp>
    </p:spTree>
    <p:extLst>
      <p:ext uri="{BB962C8B-B14F-4D97-AF65-F5344CB8AC3E}">
        <p14:creationId xmlns:p14="http://schemas.microsoft.com/office/powerpoint/2010/main" val="2363114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5B4C6C-95F4-4720-9FFE-C5AE43AC9455}"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7E68D-20C9-474A-8EAD-3F1DC89012E3}" type="slidenum">
              <a:rPr lang="en-US" smtClean="0"/>
              <a:t>‹N°›</a:t>
            </a:fld>
            <a:endParaRPr lang="en-US"/>
          </a:p>
        </p:txBody>
      </p:sp>
    </p:spTree>
    <p:extLst>
      <p:ext uri="{BB962C8B-B14F-4D97-AF65-F5344CB8AC3E}">
        <p14:creationId xmlns:p14="http://schemas.microsoft.com/office/powerpoint/2010/main" val="2298299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5B4C6C-95F4-4720-9FFE-C5AE43AC9455}"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7E68D-20C9-474A-8EAD-3F1DC89012E3}" type="slidenum">
              <a:rPr lang="en-US" smtClean="0"/>
              <a:t>‹N°›</a:t>
            </a:fld>
            <a:endParaRPr lang="en-US"/>
          </a:p>
        </p:txBody>
      </p:sp>
    </p:spTree>
    <p:extLst>
      <p:ext uri="{BB962C8B-B14F-4D97-AF65-F5344CB8AC3E}">
        <p14:creationId xmlns:p14="http://schemas.microsoft.com/office/powerpoint/2010/main" val="1915303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5B4C6C-95F4-4720-9FFE-C5AE43AC9455}"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7E68D-20C9-474A-8EAD-3F1DC89012E3}" type="slidenum">
              <a:rPr lang="en-US" smtClean="0"/>
              <a:t>‹N°›</a:t>
            </a:fld>
            <a:endParaRPr lang="en-US"/>
          </a:p>
        </p:txBody>
      </p:sp>
    </p:spTree>
    <p:extLst>
      <p:ext uri="{BB962C8B-B14F-4D97-AF65-F5344CB8AC3E}">
        <p14:creationId xmlns:p14="http://schemas.microsoft.com/office/powerpoint/2010/main" val="136909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5B4C6C-95F4-4720-9FFE-C5AE43AC9455}" type="datetimeFigureOut">
              <a:rPr lang="en-US" smtClean="0"/>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47E68D-20C9-474A-8EAD-3F1DC89012E3}" type="slidenum">
              <a:rPr lang="en-US" smtClean="0"/>
              <a:t>‹N°›</a:t>
            </a:fld>
            <a:endParaRPr lang="en-US"/>
          </a:p>
        </p:txBody>
      </p:sp>
    </p:spTree>
    <p:extLst>
      <p:ext uri="{BB962C8B-B14F-4D97-AF65-F5344CB8AC3E}">
        <p14:creationId xmlns:p14="http://schemas.microsoft.com/office/powerpoint/2010/main" val="3620708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5B4C6C-95F4-4720-9FFE-C5AE43AC9455}" type="datetimeFigureOut">
              <a:rPr lang="en-US" smtClean="0"/>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47E68D-20C9-474A-8EAD-3F1DC89012E3}" type="slidenum">
              <a:rPr lang="en-US" smtClean="0"/>
              <a:t>‹N°›</a:t>
            </a:fld>
            <a:endParaRPr lang="en-US"/>
          </a:p>
        </p:txBody>
      </p:sp>
    </p:spTree>
    <p:extLst>
      <p:ext uri="{BB962C8B-B14F-4D97-AF65-F5344CB8AC3E}">
        <p14:creationId xmlns:p14="http://schemas.microsoft.com/office/powerpoint/2010/main" val="428488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5B4C6C-95F4-4720-9FFE-C5AE43AC9455}" type="datetimeFigureOut">
              <a:rPr lang="en-US" smtClean="0"/>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47E68D-20C9-474A-8EAD-3F1DC89012E3}" type="slidenum">
              <a:rPr lang="en-US" smtClean="0"/>
              <a:t>‹N°›</a:t>
            </a:fld>
            <a:endParaRPr lang="en-US"/>
          </a:p>
        </p:txBody>
      </p:sp>
    </p:spTree>
    <p:extLst>
      <p:ext uri="{BB962C8B-B14F-4D97-AF65-F5344CB8AC3E}">
        <p14:creationId xmlns:p14="http://schemas.microsoft.com/office/powerpoint/2010/main" val="70674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5B4C6C-95F4-4720-9FFE-C5AE43AC9455}"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7E68D-20C9-474A-8EAD-3F1DC89012E3}" type="slidenum">
              <a:rPr lang="en-US" smtClean="0"/>
              <a:t>‹N°›</a:t>
            </a:fld>
            <a:endParaRPr lang="en-US"/>
          </a:p>
        </p:txBody>
      </p:sp>
    </p:spTree>
    <p:extLst>
      <p:ext uri="{BB962C8B-B14F-4D97-AF65-F5344CB8AC3E}">
        <p14:creationId xmlns:p14="http://schemas.microsoft.com/office/powerpoint/2010/main" val="2144088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5B4C6C-95F4-4720-9FFE-C5AE43AC9455}"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7E68D-20C9-474A-8EAD-3F1DC89012E3}" type="slidenum">
              <a:rPr lang="en-US" smtClean="0"/>
              <a:t>‹N°›</a:t>
            </a:fld>
            <a:endParaRPr lang="en-US"/>
          </a:p>
        </p:txBody>
      </p:sp>
    </p:spTree>
    <p:extLst>
      <p:ext uri="{BB962C8B-B14F-4D97-AF65-F5344CB8AC3E}">
        <p14:creationId xmlns:p14="http://schemas.microsoft.com/office/powerpoint/2010/main" val="1114496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5B4C6C-95F4-4720-9FFE-C5AE43AC9455}" type="datetimeFigureOut">
              <a:rPr lang="en-US" smtClean="0"/>
              <a:t>2/28/2022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7E68D-20C9-474A-8EAD-3F1DC89012E3}" type="slidenum">
              <a:rPr lang="en-US" smtClean="0"/>
              <a:t>‹N°›</a:t>
            </a:fld>
            <a:endParaRPr lang="en-US"/>
          </a:p>
        </p:txBody>
      </p:sp>
    </p:spTree>
    <p:extLst>
      <p:ext uri="{BB962C8B-B14F-4D97-AF65-F5344CB8AC3E}">
        <p14:creationId xmlns:p14="http://schemas.microsoft.com/office/powerpoint/2010/main" val="2528590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8.png"/><Relationship Id="rId4" Type="http://schemas.openxmlformats.org/officeDocument/2006/relationships/image" Target="../media/image32.pn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gif"/><Relationship Id="rId7"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jpe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gif"/><Relationship Id="rId4" Type="http://schemas.openxmlformats.org/officeDocument/2006/relationships/image" Target="../media/image13.jpeg"/><Relationship Id="rId9"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0" y="2667000"/>
            <a:ext cx="4800600" cy="737061"/>
          </a:xfrm>
          <a:prstGeom prst="rect">
            <a:avLst/>
          </a:prstGeom>
        </p:spPr>
        <p:txBody>
          <a:bodyPr vert="horz" wrap="square" lIns="0" tIns="12700" rIns="0" bIns="0" rtlCol="0">
            <a:spAutoFit/>
          </a:bodyPr>
          <a:lstStyle/>
          <a:p>
            <a:pPr marL="69850" marR="5080" indent="-57785">
              <a:lnSpc>
                <a:spcPct val="149500"/>
              </a:lnSpc>
              <a:spcBef>
                <a:spcPts val="100"/>
              </a:spcBef>
            </a:pPr>
            <a:r>
              <a:rPr sz="3600" b="1" spc="-15" dirty="0" smtClean="0">
                <a:solidFill>
                  <a:srgbClr val="565F6C"/>
                </a:solidFill>
                <a:latin typeface="Century Schoolbook"/>
                <a:cs typeface="Century Schoolbook"/>
              </a:rPr>
              <a:t> </a:t>
            </a:r>
            <a:r>
              <a:rPr lang="fr-FR" sz="3600" b="1" spc="-10" dirty="0" smtClean="0">
                <a:solidFill>
                  <a:srgbClr val="565F6C"/>
                </a:solidFill>
                <a:latin typeface="Century Schoolbook"/>
                <a:cs typeface="Century Schoolbook"/>
              </a:rPr>
              <a:t> </a:t>
            </a:r>
            <a:endParaRPr sz="3600" b="1" spc="-10" dirty="0">
              <a:solidFill>
                <a:srgbClr val="565F6C"/>
              </a:solidFill>
              <a:latin typeface="Century Schoolbook"/>
              <a:cs typeface="Century Schoolbook"/>
            </a:endParaRPr>
          </a:p>
        </p:txBody>
      </p:sp>
      <p:sp>
        <p:nvSpPr>
          <p:cNvPr id="3" name="object 3"/>
          <p:cNvSpPr txBox="1"/>
          <p:nvPr/>
        </p:nvSpPr>
        <p:spPr>
          <a:xfrm>
            <a:off x="2668016" y="0"/>
            <a:ext cx="5582920" cy="322845"/>
          </a:xfrm>
          <a:prstGeom prst="rect">
            <a:avLst/>
          </a:prstGeom>
        </p:spPr>
        <p:txBody>
          <a:bodyPr vert="horz" wrap="square" lIns="0" tIns="12700" rIns="0" bIns="0" rtlCol="0">
            <a:spAutoFit/>
          </a:bodyPr>
          <a:lstStyle/>
          <a:p>
            <a:pPr marL="857885" marR="859155" algn="ctr">
              <a:lnSpc>
                <a:spcPct val="125200"/>
              </a:lnSpc>
              <a:spcBef>
                <a:spcPts val="100"/>
              </a:spcBef>
            </a:pPr>
            <a:r>
              <a:rPr lang="fr-FR" sz="1800" b="1" spc="-5" dirty="0" smtClean="0">
                <a:solidFill>
                  <a:srgbClr val="565F6C"/>
                </a:solidFill>
                <a:latin typeface="Century Schoolbook"/>
                <a:cs typeface="Century Schoolbook"/>
              </a:rPr>
              <a:t> </a:t>
            </a:r>
            <a:endParaRPr sz="2000" dirty="0">
              <a:latin typeface="Century Schoolbook"/>
              <a:cs typeface="Century Schoolbook"/>
            </a:endParaRPr>
          </a:p>
        </p:txBody>
      </p:sp>
      <p:sp>
        <p:nvSpPr>
          <p:cNvPr id="5" name="ZoneTexte 4"/>
          <p:cNvSpPr txBox="1"/>
          <p:nvPr/>
        </p:nvSpPr>
        <p:spPr>
          <a:xfrm>
            <a:off x="228600" y="1718785"/>
            <a:ext cx="8610600" cy="144655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marL="12700" algn="ctr">
              <a:spcBef>
                <a:spcPts val="105"/>
              </a:spcBef>
            </a:pPr>
            <a:r>
              <a:rPr lang="fr-FR" sz="4400" spc="-5" dirty="0">
                <a:latin typeface="Century Schoolbook"/>
                <a:ea typeface="+mj-ea"/>
                <a:cs typeface="Century Schoolbook"/>
              </a:rPr>
              <a:t>Introduction Générale aux Systèmes d’Exploitation </a:t>
            </a:r>
          </a:p>
        </p:txBody>
      </p:sp>
      <p:pic>
        <p:nvPicPr>
          <p:cNvPr id="6" name="Image 5"/>
          <p:cNvPicPr>
            <a:picLocks noChangeAspect="1"/>
          </p:cNvPicPr>
          <p:nvPr/>
        </p:nvPicPr>
        <p:blipFill>
          <a:blip r:embed="rId3"/>
          <a:stretch>
            <a:fillRect/>
          </a:stretch>
        </p:blipFill>
        <p:spPr>
          <a:xfrm>
            <a:off x="80706" y="29780"/>
            <a:ext cx="3115187" cy="1041766"/>
          </a:xfrm>
          <a:prstGeom prst="rect">
            <a:avLst/>
          </a:prstGeom>
        </p:spPr>
      </p:pic>
    </p:spTree>
    <p:extLst>
      <p:ext uri="{BB962C8B-B14F-4D97-AF65-F5344CB8AC3E}">
        <p14:creationId xmlns:p14="http://schemas.microsoft.com/office/powerpoint/2010/main" val="2858556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ce réservé du numéro de diapositive 5"/>
          <p:cNvSpPr>
            <a:spLocks noGrp="1"/>
          </p:cNvSpPr>
          <p:nvPr>
            <p:ph type="sldNum" sz="quarter" idx="12"/>
          </p:nvPr>
        </p:nvSpPr>
        <p:spPr>
          <a:noFill/>
        </p:spPr>
        <p:txBody>
          <a:bodyPr/>
          <a:lstStyle/>
          <a:p>
            <a:fld id="{00802F77-4184-4304-BCAF-BAE8604E92F6}" type="slidenum">
              <a:rPr lang="en-US" smtClean="0"/>
              <a:pPr/>
              <a:t>10</a:t>
            </a:fld>
            <a:endParaRPr lang="en-US" smtClean="0"/>
          </a:p>
        </p:txBody>
      </p:sp>
      <p:sp>
        <p:nvSpPr>
          <p:cNvPr id="8195" name="AutoShape 2"/>
          <p:cNvSpPr>
            <a:spLocks noGrp="1" noChangeArrowheads="1"/>
          </p:cNvSpPr>
          <p:nvPr>
            <p:ph type="title"/>
          </p:nvPr>
        </p:nvSpPr>
        <p:spPr/>
        <p:txBody>
          <a:bodyPr>
            <a:normAutofit/>
          </a:bodyPr>
          <a:lstStyle/>
          <a:p>
            <a:pPr marL="712200" algn="l">
              <a:spcBef>
                <a:spcPts val="600"/>
              </a:spcBef>
            </a:pPr>
            <a:r>
              <a:rPr lang="fr-FR" sz="2378" b="1" u="sng" dirty="0" smtClean="0">
                <a:solidFill>
                  <a:srgbClr val="145AC2"/>
                </a:solidFill>
                <a:latin typeface="Times New Roman" panose="02020603050405020304" pitchFamily="18" charset="0"/>
                <a:ea typeface="+mn-ea"/>
                <a:cs typeface="Times New Roman" panose="02020603050405020304" pitchFamily="18" charset="0"/>
              </a:rPr>
              <a:t>Historique: Deuxième </a:t>
            </a:r>
            <a:r>
              <a:rPr lang="fr-FR" sz="2378" b="1" u="sng" dirty="0">
                <a:solidFill>
                  <a:srgbClr val="145AC2"/>
                </a:solidFill>
                <a:latin typeface="Times New Roman" panose="02020603050405020304" pitchFamily="18" charset="0"/>
                <a:ea typeface="+mn-ea"/>
                <a:cs typeface="Times New Roman" panose="02020603050405020304" pitchFamily="18" charset="0"/>
              </a:rPr>
              <a:t>génération (1955-1965)   </a:t>
            </a:r>
          </a:p>
        </p:txBody>
      </p:sp>
      <p:sp>
        <p:nvSpPr>
          <p:cNvPr id="7" name="Rectangle 5"/>
          <p:cNvSpPr txBox="1">
            <a:spLocks noChangeArrowheads="1"/>
          </p:cNvSpPr>
          <p:nvPr/>
        </p:nvSpPr>
        <p:spPr bwMode="auto">
          <a:xfrm>
            <a:off x="457200" y="5536924"/>
            <a:ext cx="8054975" cy="995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defRPr/>
            </a:pPr>
            <a:endParaRPr kumimoji="0" lang="fr-FR"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3" name="Espace réservé du contenu 2"/>
          <p:cNvSpPr>
            <a:spLocks noGrp="1"/>
          </p:cNvSpPr>
          <p:nvPr>
            <p:ph idx="1"/>
          </p:nvPr>
        </p:nvSpPr>
        <p:spPr>
          <a:xfrm>
            <a:off x="228600" y="1295400"/>
            <a:ext cx="8686800" cy="4871761"/>
          </a:xfrm>
        </p:spPr>
        <p:txBody>
          <a:bodyPr>
            <a:normAutofit/>
          </a:bodyPr>
          <a:lstStyle/>
          <a:p>
            <a:r>
              <a:rPr lang="fr-FR" dirty="0"/>
              <a:t> La deuxième génération d'ordinateurs est basée sur l'invention du transistor en 1947. Cela permit de remplacer le fragile et encombrant tube électronique par un composant plus petit et fiable</a:t>
            </a:r>
            <a:r>
              <a:rPr lang="fr-FR" dirty="0" smtClean="0"/>
              <a:t>.</a:t>
            </a:r>
          </a:p>
          <a:p>
            <a:r>
              <a:rPr lang="fr-FR" dirty="0"/>
              <a:t>Programmes écrits en FORTRAN puis codés sur des cartes perforées</a:t>
            </a:r>
          </a:p>
          <a:p>
            <a:endParaRPr lang="fr-FR" dirty="0"/>
          </a:p>
          <a:p>
            <a:endParaRPr lang="fr-FR" dirty="0"/>
          </a:p>
          <a:p>
            <a:endParaRPr lang="fr-FR" dirty="0" smtClean="0"/>
          </a:p>
          <a:p>
            <a:pPr marL="0" indent="0">
              <a:buNone/>
            </a:pPr>
            <a:endParaRPr lang="fr-FR" dirty="0"/>
          </a:p>
        </p:txBody>
      </p:sp>
      <p:pic>
        <p:nvPicPr>
          <p:cNvPr id="6" name="Image 5"/>
          <p:cNvPicPr>
            <a:picLocks noChangeAspect="1"/>
          </p:cNvPicPr>
          <p:nvPr/>
        </p:nvPicPr>
        <p:blipFill>
          <a:blip r:embed="rId3"/>
          <a:stretch>
            <a:fillRect/>
          </a:stretch>
        </p:blipFill>
        <p:spPr>
          <a:xfrm>
            <a:off x="14990" y="0"/>
            <a:ext cx="1748094" cy="732220"/>
          </a:xfrm>
          <a:prstGeom prst="rect">
            <a:avLst/>
          </a:prstGeom>
        </p:spPr>
      </p:pic>
    </p:spTree>
    <p:extLst>
      <p:ext uri="{BB962C8B-B14F-4D97-AF65-F5344CB8AC3E}">
        <p14:creationId xmlns:p14="http://schemas.microsoft.com/office/powerpoint/2010/main" val="4050166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ce réservé du numéro de diapositive 5"/>
          <p:cNvSpPr>
            <a:spLocks noGrp="1"/>
          </p:cNvSpPr>
          <p:nvPr>
            <p:ph type="sldNum" sz="quarter" idx="12"/>
          </p:nvPr>
        </p:nvSpPr>
        <p:spPr>
          <a:noFill/>
        </p:spPr>
        <p:txBody>
          <a:bodyPr/>
          <a:lstStyle/>
          <a:p>
            <a:fld id="{00802F77-4184-4304-BCAF-BAE8604E92F6}" type="slidenum">
              <a:rPr lang="en-US" smtClean="0"/>
              <a:pPr/>
              <a:t>11</a:t>
            </a:fld>
            <a:endParaRPr lang="en-US" smtClean="0"/>
          </a:p>
        </p:txBody>
      </p:sp>
      <p:sp>
        <p:nvSpPr>
          <p:cNvPr id="8195" name="AutoShape 2"/>
          <p:cNvSpPr>
            <a:spLocks noGrp="1" noChangeArrowheads="1"/>
          </p:cNvSpPr>
          <p:nvPr>
            <p:ph type="title"/>
          </p:nvPr>
        </p:nvSpPr>
        <p:spPr/>
        <p:txBody>
          <a:bodyPr>
            <a:normAutofit fontScale="90000"/>
          </a:bodyPr>
          <a:lstStyle/>
          <a:p>
            <a:pPr marL="712200" algn="l">
              <a:spcBef>
                <a:spcPts val="600"/>
              </a:spcBef>
            </a:pPr>
            <a:r>
              <a:rPr lang="fr-FR" sz="2378" b="1" u="sng" dirty="0">
                <a:solidFill>
                  <a:srgbClr val="145AC2"/>
                </a:solidFill>
                <a:latin typeface="Times New Roman" panose="02020603050405020304" pitchFamily="18" charset="0"/>
                <a:ea typeface="+mn-ea"/>
                <a:cs typeface="Times New Roman" panose="02020603050405020304" pitchFamily="18" charset="0"/>
              </a:rPr>
              <a:t>Historique: </a:t>
            </a:r>
            <a:r>
              <a:rPr lang="fr-FR" sz="2378" b="1" u="sng" dirty="0" smtClean="0">
                <a:solidFill>
                  <a:srgbClr val="145AC2"/>
                </a:solidFill>
                <a:latin typeface="Times New Roman" panose="02020603050405020304" pitchFamily="18" charset="0"/>
                <a:ea typeface="+mn-ea"/>
                <a:cs typeface="Times New Roman" panose="02020603050405020304" pitchFamily="18" charset="0"/>
              </a:rPr>
              <a:t>La Troisième </a:t>
            </a:r>
            <a:r>
              <a:rPr lang="fr-FR" sz="2378" b="1" u="sng" dirty="0">
                <a:solidFill>
                  <a:srgbClr val="145AC2"/>
                </a:solidFill>
                <a:latin typeface="Times New Roman" panose="02020603050405020304" pitchFamily="18" charset="0"/>
                <a:ea typeface="+mn-ea"/>
                <a:cs typeface="Times New Roman" panose="02020603050405020304" pitchFamily="18" charset="0"/>
              </a:rPr>
              <a:t>génération (1965-1980) </a:t>
            </a:r>
            <a:br>
              <a:rPr lang="fr-FR" sz="2378" b="1" u="sng" dirty="0">
                <a:solidFill>
                  <a:srgbClr val="145AC2"/>
                </a:solidFill>
                <a:latin typeface="Times New Roman" panose="02020603050405020304" pitchFamily="18" charset="0"/>
                <a:ea typeface="+mn-ea"/>
                <a:cs typeface="Times New Roman" panose="02020603050405020304" pitchFamily="18" charset="0"/>
              </a:rPr>
            </a:br>
            <a:r>
              <a:rPr lang="fr-FR" sz="2378" b="1" u="sng" dirty="0">
                <a:solidFill>
                  <a:srgbClr val="145AC2"/>
                </a:solidFill>
                <a:latin typeface="Times New Roman" panose="02020603050405020304" pitchFamily="18" charset="0"/>
                <a:ea typeface="+mn-ea"/>
                <a:cs typeface="Times New Roman" panose="02020603050405020304" pitchFamily="18" charset="0"/>
              </a:rPr>
              <a:t>  </a:t>
            </a:r>
            <a:br>
              <a:rPr lang="fr-FR" sz="2378" b="1" u="sng" dirty="0">
                <a:solidFill>
                  <a:srgbClr val="145AC2"/>
                </a:solidFill>
                <a:latin typeface="Times New Roman" panose="02020603050405020304" pitchFamily="18" charset="0"/>
                <a:ea typeface="+mn-ea"/>
                <a:cs typeface="Times New Roman" panose="02020603050405020304" pitchFamily="18" charset="0"/>
              </a:rPr>
            </a:br>
            <a:endParaRPr lang="fr-FR" sz="2378" b="1" u="sng" dirty="0">
              <a:solidFill>
                <a:srgbClr val="145AC2"/>
              </a:solidFill>
              <a:latin typeface="Times New Roman" panose="02020603050405020304" pitchFamily="18" charset="0"/>
              <a:ea typeface="+mn-ea"/>
              <a:cs typeface="Times New Roman" panose="02020603050405020304" pitchFamily="18" charset="0"/>
            </a:endParaRPr>
          </a:p>
        </p:txBody>
      </p:sp>
      <p:sp>
        <p:nvSpPr>
          <p:cNvPr id="7" name="Rectangle 5"/>
          <p:cNvSpPr txBox="1">
            <a:spLocks noChangeArrowheads="1"/>
          </p:cNvSpPr>
          <p:nvPr/>
        </p:nvSpPr>
        <p:spPr bwMode="auto">
          <a:xfrm>
            <a:off x="457200" y="5536924"/>
            <a:ext cx="8054975" cy="995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defRPr/>
            </a:pPr>
            <a:endParaRPr kumimoji="0" lang="fr-FR"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3" name="Espace réservé du contenu 2"/>
          <p:cNvSpPr>
            <a:spLocks noGrp="1"/>
          </p:cNvSpPr>
          <p:nvPr>
            <p:ph idx="1"/>
          </p:nvPr>
        </p:nvSpPr>
        <p:spPr>
          <a:xfrm>
            <a:off x="228600" y="1295400"/>
            <a:ext cx="8686800" cy="4871761"/>
          </a:xfrm>
        </p:spPr>
        <p:txBody>
          <a:bodyPr>
            <a:normAutofit fontScale="92500" lnSpcReduction="20000"/>
          </a:bodyPr>
          <a:lstStyle/>
          <a:p>
            <a:pPr marL="0" indent="0">
              <a:buNone/>
            </a:pPr>
            <a:r>
              <a:rPr lang="fr-FR" dirty="0" smtClean="0"/>
              <a:t> </a:t>
            </a:r>
            <a:endParaRPr lang="fr-FR" dirty="0"/>
          </a:p>
          <a:p>
            <a:r>
              <a:rPr lang="fr-FR" dirty="0"/>
              <a:t>Circuits </a:t>
            </a:r>
            <a:r>
              <a:rPr lang="fr-FR" dirty="0" smtClean="0"/>
              <a:t>intégrés</a:t>
            </a:r>
            <a:endParaRPr lang="fr-FR" dirty="0"/>
          </a:p>
          <a:p>
            <a:r>
              <a:rPr lang="fr-FR" dirty="0"/>
              <a:t>Début 60, des machines pour E/S (IBM 1401) d’autres pour le calcul (IBM 7094</a:t>
            </a:r>
            <a:r>
              <a:rPr lang="fr-FR" dirty="0" smtClean="0"/>
              <a:t>)</a:t>
            </a:r>
            <a:endParaRPr lang="fr-FR" dirty="0"/>
          </a:p>
          <a:p>
            <a:r>
              <a:rPr lang="fr-FR" dirty="0"/>
              <a:t>Multiprogrammation</a:t>
            </a:r>
          </a:p>
          <a:p>
            <a:pPr marL="0" indent="0">
              <a:buNone/>
            </a:pPr>
            <a:r>
              <a:rPr lang="fr-FR" dirty="0"/>
              <a:t>Plusieurs programmes peuvent tourner en parallèle sur une même machine</a:t>
            </a:r>
          </a:p>
          <a:p>
            <a:r>
              <a:rPr lang="fr-FR" dirty="0"/>
              <a:t>Mémoire partagée</a:t>
            </a:r>
          </a:p>
          <a:p>
            <a:r>
              <a:rPr lang="fr-FR" dirty="0"/>
              <a:t>Mécanismes de protection</a:t>
            </a:r>
          </a:p>
          <a:p>
            <a:r>
              <a:rPr lang="fr-FR" dirty="0"/>
              <a:t>Spool (</a:t>
            </a:r>
            <a:r>
              <a:rPr lang="fr-FR" dirty="0" err="1"/>
              <a:t>Simultaneous</a:t>
            </a:r>
            <a:r>
              <a:rPr lang="fr-FR" dirty="0"/>
              <a:t> </a:t>
            </a:r>
            <a:r>
              <a:rPr lang="fr-FR" dirty="0" err="1"/>
              <a:t>Peripheral</a:t>
            </a:r>
            <a:r>
              <a:rPr lang="fr-FR" dirty="0"/>
              <a:t> </a:t>
            </a:r>
            <a:r>
              <a:rPr lang="fr-FR" dirty="0" err="1"/>
              <a:t>Operation</a:t>
            </a:r>
            <a:r>
              <a:rPr lang="fr-FR" dirty="0"/>
              <a:t> On Line)</a:t>
            </a:r>
          </a:p>
          <a:p>
            <a:r>
              <a:rPr lang="fr-FR" dirty="0"/>
              <a:t>Systèmes d’exploitation: MULTICS, </a:t>
            </a:r>
            <a:r>
              <a:rPr lang="fr-FR" dirty="0" smtClean="0"/>
              <a:t>UNIX</a:t>
            </a:r>
            <a:endParaRPr lang="fr-FR" dirty="0"/>
          </a:p>
          <a:p>
            <a:endParaRPr lang="fr-FR" dirty="0" smtClean="0"/>
          </a:p>
          <a:p>
            <a:pPr marL="0" indent="0">
              <a:buNone/>
            </a:pPr>
            <a:endParaRPr lang="fr-FR" dirty="0"/>
          </a:p>
        </p:txBody>
      </p:sp>
      <p:pic>
        <p:nvPicPr>
          <p:cNvPr id="6" name="Image 5"/>
          <p:cNvPicPr>
            <a:picLocks noChangeAspect="1"/>
          </p:cNvPicPr>
          <p:nvPr/>
        </p:nvPicPr>
        <p:blipFill>
          <a:blip r:embed="rId3"/>
          <a:stretch>
            <a:fillRect/>
          </a:stretch>
        </p:blipFill>
        <p:spPr>
          <a:xfrm>
            <a:off x="80707" y="29780"/>
            <a:ext cx="1138494" cy="808420"/>
          </a:xfrm>
          <a:prstGeom prst="rect">
            <a:avLst/>
          </a:prstGeom>
        </p:spPr>
      </p:pic>
    </p:spTree>
    <p:extLst>
      <p:ext uri="{BB962C8B-B14F-4D97-AF65-F5344CB8AC3E}">
        <p14:creationId xmlns:p14="http://schemas.microsoft.com/office/powerpoint/2010/main" val="1195641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ce réservé du numéro de diapositive 5"/>
          <p:cNvSpPr>
            <a:spLocks noGrp="1"/>
          </p:cNvSpPr>
          <p:nvPr>
            <p:ph type="sldNum" sz="quarter" idx="12"/>
          </p:nvPr>
        </p:nvSpPr>
        <p:spPr>
          <a:noFill/>
        </p:spPr>
        <p:txBody>
          <a:bodyPr/>
          <a:lstStyle/>
          <a:p>
            <a:fld id="{00802F77-4184-4304-BCAF-BAE8604E92F6}" type="slidenum">
              <a:rPr lang="en-US" smtClean="0"/>
              <a:pPr/>
              <a:t>12</a:t>
            </a:fld>
            <a:endParaRPr lang="en-US" smtClean="0"/>
          </a:p>
        </p:txBody>
      </p:sp>
      <p:sp>
        <p:nvSpPr>
          <p:cNvPr id="8195" name="AutoShape 2"/>
          <p:cNvSpPr>
            <a:spLocks noGrp="1" noChangeArrowheads="1"/>
          </p:cNvSpPr>
          <p:nvPr>
            <p:ph type="title"/>
          </p:nvPr>
        </p:nvSpPr>
        <p:spPr>
          <a:xfrm>
            <a:off x="-685801" y="23327"/>
            <a:ext cx="9197975" cy="914400"/>
          </a:xfrm>
        </p:spPr>
        <p:txBody>
          <a:bodyPr>
            <a:normAutofit/>
          </a:bodyPr>
          <a:lstStyle/>
          <a:p>
            <a:pPr marL="712200" algn="l">
              <a:spcBef>
                <a:spcPts val="600"/>
              </a:spcBef>
            </a:pPr>
            <a:r>
              <a:rPr lang="fr-FR" sz="2378" b="1" u="sng" dirty="0">
                <a:solidFill>
                  <a:srgbClr val="145AC2"/>
                </a:solidFill>
                <a:latin typeface="Times New Roman" panose="02020603050405020304" pitchFamily="18" charset="0"/>
                <a:ea typeface="+mn-ea"/>
                <a:cs typeface="Times New Roman" panose="02020603050405020304" pitchFamily="18" charset="0"/>
              </a:rPr>
              <a:t>Historique: La quatrième génération (après les années 1980)</a:t>
            </a:r>
          </a:p>
        </p:txBody>
      </p:sp>
      <p:sp>
        <p:nvSpPr>
          <p:cNvPr id="7" name="Rectangle 5"/>
          <p:cNvSpPr txBox="1">
            <a:spLocks noChangeArrowheads="1"/>
          </p:cNvSpPr>
          <p:nvPr/>
        </p:nvSpPr>
        <p:spPr bwMode="auto">
          <a:xfrm>
            <a:off x="457200" y="5536924"/>
            <a:ext cx="8054975" cy="995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defRPr/>
            </a:pPr>
            <a:endParaRPr kumimoji="0" lang="fr-FR"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3" name="Espace réservé du contenu 2"/>
          <p:cNvSpPr>
            <a:spLocks noGrp="1"/>
          </p:cNvSpPr>
          <p:nvPr>
            <p:ph idx="1"/>
          </p:nvPr>
        </p:nvSpPr>
        <p:spPr>
          <a:xfrm>
            <a:off x="457200" y="1453733"/>
            <a:ext cx="8229600" cy="4525963"/>
          </a:xfrm>
        </p:spPr>
        <p:txBody>
          <a:bodyPr>
            <a:normAutofit fontScale="85000" lnSpcReduction="20000"/>
          </a:bodyPr>
          <a:lstStyle/>
          <a:p>
            <a:r>
              <a:rPr lang="fr-FR" dirty="0" smtClean="0"/>
              <a:t>Ordinateurs </a:t>
            </a:r>
            <a:r>
              <a:rPr lang="fr-FR" dirty="0"/>
              <a:t>personnels</a:t>
            </a:r>
          </a:p>
          <a:p>
            <a:r>
              <a:rPr lang="fr-FR" dirty="0"/>
              <a:t>Circuits intégrés à haute densité (Puces contenant des milliers de transistors sur 1mm2 de </a:t>
            </a:r>
            <a:r>
              <a:rPr lang="fr-FR" dirty="0" smtClean="0"/>
              <a:t>silicium).</a:t>
            </a:r>
            <a:endParaRPr lang="fr-FR" dirty="0"/>
          </a:p>
          <a:p>
            <a:r>
              <a:rPr lang="fr-FR" dirty="0"/>
              <a:t>Micro-ordinateurs, très peu onéreux comparés aux mini-ordinateurs de type  PDP-11</a:t>
            </a:r>
          </a:p>
          <a:p>
            <a:r>
              <a:rPr lang="fr-FR" dirty="0"/>
              <a:t>Systèmes </a:t>
            </a:r>
            <a:r>
              <a:rPr lang="fr-FR" dirty="0" smtClean="0"/>
              <a:t>d’Exploitation CP/M</a:t>
            </a:r>
            <a:r>
              <a:rPr lang="fr-FR" dirty="0"/>
              <a:t>, MS-DOS, MAC OS X, Windows, UNIX, Linux</a:t>
            </a:r>
            <a:r>
              <a:rPr lang="fr-FR" dirty="0" smtClean="0"/>
              <a:t>…</a:t>
            </a:r>
          </a:p>
          <a:p>
            <a:endParaRPr lang="fr-FR" dirty="0"/>
          </a:p>
          <a:p>
            <a:r>
              <a:rPr lang="fr-FR" dirty="0"/>
              <a:t>Avec l’évolution des réseaux de télécommunication de nouvelles catégories de SE ont apparues telles que les SE réseaux et les Systèmes Répartis ou distribués. </a:t>
            </a:r>
          </a:p>
          <a:p>
            <a:endParaRPr lang="fr-FR" dirty="0"/>
          </a:p>
          <a:p>
            <a:endParaRPr lang="fr-FR" dirty="0"/>
          </a:p>
        </p:txBody>
      </p:sp>
    </p:spTree>
    <p:extLst>
      <p:ext uri="{BB962C8B-B14F-4D97-AF65-F5344CB8AC3E}">
        <p14:creationId xmlns:p14="http://schemas.microsoft.com/office/powerpoint/2010/main" val="27129740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u numéro de diapositive 5"/>
          <p:cNvSpPr>
            <a:spLocks noGrp="1"/>
          </p:cNvSpPr>
          <p:nvPr>
            <p:ph type="sldNum" sz="quarter" idx="12"/>
          </p:nvPr>
        </p:nvSpPr>
        <p:spPr>
          <a:noFill/>
        </p:spPr>
        <p:txBody>
          <a:bodyPr/>
          <a:lstStyle/>
          <a:p>
            <a:fld id="{CE1FBD94-01FD-447E-B055-7FEB1A97BADB}" type="slidenum">
              <a:rPr lang="en-US" smtClean="0"/>
              <a:pPr/>
              <a:t>13</a:t>
            </a:fld>
            <a:endParaRPr lang="en-US" smtClean="0"/>
          </a:p>
        </p:txBody>
      </p:sp>
      <p:sp>
        <p:nvSpPr>
          <p:cNvPr id="14339" name="AutoShape 2"/>
          <p:cNvSpPr>
            <a:spLocks noGrp="1" noChangeArrowheads="1"/>
          </p:cNvSpPr>
          <p:nvPr>
            <p:ph type="title"/>
          </p:nvPr>
        </p:nvSpPr>
        <p:spPr>
          <a:xfrm>
            <a:off x="-1676400" y="40027"/>
            <a:ext cx="8229600" cy="1143000"/>
          </a:xfrm>
        </p:spPr>
        <p:txBody>
          <a:bodyPr>
            <a:normAutofit/>
          </a:bodyPr>
          <a:lstStyle/>
          <a:p>
            <a:pPr marL="1895120" algn="l">
              <a:spcBef>
                <a:spcPts val="268"/>
              </a:spcBef>
            </a:pPr>
            <a:r>
              <a:rPr lang="fr-FR" sz="2800" b="1" u="sng" dirty="0"/>
              <a:t>Structure des systèmes d’exploitation </a:t>
            </a:r>
          </a:p>
        </p:txBody>
      </p:sp>
      <p:sp>
        <p:nvSpPr>
          <p:cNvPr id="122885" name="Rectangle 5"/>
          <p:cNvSpPr>
            <a:spLocks noChangeArrowheads="1"/>
          </p:cNvSpPr>
          <p:nvPr/>
        </p:nvSpPr>
        <p:spPr bwMode="auto">
          <a:xfrm>
            <a:off x="0" y="1159803"/>
            <a:ext cx="8054975" cy="936625"/>
          </a:xfrm>
          <a:prstGeom prst="rect">
            <a:avLst/>
          </a:prstGeom>
          <a:noFill/>
          <a:ln w="9525">
            <a:noFill/>
            <a:miter lim="800000"/>
            <a:headEnd/>
            <a:tailEnd/>
          </a:ln>
        </p:spPr>
        <p:txBody>
          <a:bodyPr/>
          <a:lstStyle/>
          <a:p>
            <a:pPr marL="178800">
              <a:lnSpc>
                <a:spcPct val="90000"/>
              </a:lnSpc>
              <a:spcBef>
                <a:spcPts val="600"/>
              </a:spcBef>
              <a:buClr>
                <a:schemeClr val="tx1"/>
              </a:buClr>
              <a:buSzPct val="75000"/>
            </a:pPr>
            <a:r>
              <a:rPr lang="fr-FR" sz="2378" b="1" u="sng" dirty="0">
                <a:solidFill>
                  <a:srgbClr val="145AC2"/>
                </a:solidFill>
                <a:latin typeface="Times New Roman" panose="02020603050405020304" pitchFamily="18" charset="0"/>
                <a:cs typeface="Times New Roman" panose="02020603050405020304" pitchFamily="18" charset="0"/>
              </a:rPr>
              <a:t>Les systèmes monolithiques:</a:t>
            </a:r>
          </a:p>
          <a:p>
            <a:pPr marL="178800">
              <a:lnSpc>
                <a:spcPct val="90000"/>
              </a:lnSpc>
              <a:spcBef>
                <a:spcPts val="600"/>
              </a:spcBef>
              <a:buClr>
                <a:schemeClr val="tx1"/>
              </a:buClr>
              <a:buSzPct val="75000"/>
            </a:pPr>
            <a:endParaRPr lang="fr-FR" sz="2378" b="1" u="sng" dirty="0">
              <a:solidFill>
                <a:srgbClr val="145AC2"/>
              </a:solidFill>
              <a:latin typeface="Times New Roman" panose="02020603050405020304" pitchFamily="18" charset="0"/>
              <a:cs typeface="Times New Roman" panose="02020603050405020304" pitchFamily="18" charset="0"/>
            </a:endParaRPr>
          </a:p>
        </p:txBody>
      </p:sp>
      <p:sp>
        <p:nvSpPr>
          <p:cNvPr id="122886" name="Rectangle 6"/>
          <p:cNvSpPr>
            <a:spLocks noChangeArrowheads="1"/>
          </p:cNvSpPr>
          <p:nvPr/>
        </p:nvSpPr>
        <p:spPr bwMode="auto">
          <a:xfrm>
            <a:off x="2019138" y="2441955"/>
            <a:ext cx="8054975" cy="3679750"/>
          </a:xfrm>
          <a:prstGeom prst="rect">
            <a:avLst/>
          </a:prstGeom>
          <a:noFill/>
          <a:ln w="9525">
            <a:noFill/>
            <a:miter lim="800000"/>
            <a:headEnd/>
            <a:tailEnd/>
          </a:ln>
        </p:spPr>
        <p:txBody>
          <a:bodyPr/>
          <a:lstStyle/>
          <a:p>
            <a:pPr>
              <a:lnSpc>
                <a:spcPct val="90000"/>
              </a:lnSpc>
              <a:spcBef>
                <a:spcPts val="600"/>
              </a:spcBef>
              <a:buClr>
                <a:schemeClr val="tx1"/>
              </a:buClr>
              <a:buSzPct val="75000"/>
            </a:pPr>
            <a:r>
              <a:rPr lang="fr-FR" sz="2378" b="1" u="sng" dirty="0" smtClean="0">
                <a:solidFill>
                  <a:srgbClr val="145AC2"/>
                </a:solidFill>
                <a:latin typeface="Times New Roman" panose="02020603050405020304" pitchFamily="18" charset="0"/>
                <a:cs typeface="Times New Roman" panose="02020603050405020304" pitchFamily="18" charset="0"/>
              </a:rPr>
              <a:t> </a:t>
            </a:r>
            <a:endParaRPr lang="fr-FR" sz="2378" b="1" u="sng" dirty="0">
              <a:solidFill>
                <a:srgbClr val="145AC2"/>
              </a:solidFill>
              <a:latin typeface="Times New Roman" panose="02020603050405020304" pitchFamily="18" charset="0"/>
              <a:cs typeface="Times New Roman" panose="02020603050405020304" pitchFamily="18" charset="0"/>
            </a:endParaRPr>
          </a:p>
        </p:txBody>
      </p:sp>
      <p:sp>
        <p:nvSpPr>
          <p:cNvPr id="2" name="Rectangle 1"/>
          <p:cNvSpPr/>
          <p:nvPr/>
        </p:nvSpPr>
        <p:spPr>
          <a:xfrm>
            <a:off x="228600" y="1637185"/>
            <a:ext cx="8077200" cy="2862322"/>
          </a:xfrm>
          <a:prstGeom prst="rect">
            <a:avLst/>
          </a:prstGeom>
        </p:spPr>
        <p:txBody>
          <a:bodyPr wrap="square">
            <a:spAutoFit/>
          </a:bodyPr>
          <a:lstStyle/>
          <a:p>
            <a:r>
              <a:rPr lang="fr-FR" dirty="0" smtClean="0"/>
              <a:t>C’est-à-dire </a:t>
            </a:r>
            <a:r>
              <a:rPr lang="fr-FR" dirty="0"/>
              <a:t>que l’ensemble des fonctions </a:t>
            </a:r>
            <a:r>
              <a:rPr lang="fr-FR" dirty="0" smtClean="0"/>
              <a:t>du système </a:t>
            </a:r>
            <a:r>
              <a:rPr lang="fr-FR" dirty="0"/>
              <a:t>et des pilotes sont regroupés dans un seul bloc </a:t>
            </a:r>
            <a:r>
              <a:rPr lang="fr-FR" dirty="0" smtClean="0"/>
              <a:t>de code </a:t>
            </a:r>
            <a:r>
              <a:rPr lang="fr-FR" dirty="0"/>
              <a:t>et un seul bloc binaire généré à la compilation</a:t>
            </a:r>
            <a:r>
              <a:rPr lang="fr-FR" dirty="0" smtClean="0"/>
              <a:t>.(MS DOS,</a:t>
            </a:r>
          </a:p>
          <a:p>
            <a:r>
              <a:rPr lang="fr-FR" dirty="0" smtClean="0"/>
              <a:t>Les premières version d’UNIX).</a:t>
            </a:r>
          </a:p>
          <a:p>
            <a:endParaRPr lang="fr-FR" dirty="0"/>
          </a:p>
          <a:p>
            <a:endParaRPr lang="fr-FR" dirty="0" smtClean="0"/>
          </a:p>
          <a:p>
            <a:endParaRPr lang="fr-FR" dirty="0"/>
          </a:p>
          <a:p>
            <a:endParaRPr lang="fr-FR" dirty="0" smtClean="0"/>
          </a:p>
          <a:p>
            <a:endParaRPr lang="fr-FR" dirty="0"/>
          </a:p>
          <a:p>
            <a:endParaRPr lang="fr-FR" dirty="0" smtClean="0"/>
          </a:p>
          <a:p>
            <a:r>
              <a:rPr lang="fr-FR" dirty="0" smtClean="0"/>
              <a:t> </a:t>
            </a:r>
            <a:endParaRPr lang="fr-FR" dirty="0"/>
          </a:p>
        </p:txBody>
      </p:sp>
      <p:pic>
        <p:nvPicPr>
          <p:cNvPr id="7" name="Image 6"/>
          <p:cNvPicPr>
            <a:picLocks noChangeAspect="1"/>
          </p:cNvPicPr>
          <p:nvPr/>
        </p:nvPicPr>
        <p:blipFill>
          <a:blip r:embed="rId3"/>
          <a:stretch>
            <a:fillRect/>
          </a:stretch>
        </p:blipFill>
        <p:spPr>
          <a:xfrm>
            <a:off x="609600" y="2901198"/>
            <a:ext cx="8077200" cy="2737602"/>
          </a:xfrm>
          <a:prstGeom prst="rect">
            <a:avLst/>
          </a:prstGeom>
        </p:spPr>
      </p:pic>
      <p:sp>
        <p:nvSpPr>
          <p:cNvPr id="8" name="Rectangle 7"/>
          <p:cNvSpPr/>
          <p:nvPr/>
        </p:nvSpPr>
        <p:spPr>
          <a:xfrm>
            <a:off x="516763" y="5915862"/>
            <a:ext cx="8157596" cy="646331"/>
          </a:xfrm>
          <a:prstGeom prst="rect">
            <a:avLst/>
          </a:prstGeom>
        </p:spPr>
        <p:txBody>
          <a:bodyPr wrap="square">
            <a:spAutoFit/>
          </a:bodyPr>
          <a:lstStyle/>
          <a:p>
            <a:r>
              <a:rPr lang="fr-FR" dirty="0"/>
              <a:t>L’évolution du code s’est faite en parallèle à l’évolution du matériel, et des problèmes de portage ont alors été mis en évidence sur les noyaux monolithiques.</a:t>
            </a:r>
          </a:p>
        </p:txBody>
      </p:sp>
      <p:pic>
        <p:nvPicPr>
          <p:cNvPr id="9" name="Image 8"/>
          <p:cNvPicPr>
            <a:picLocks noChangeAspect="1"/>
          </p:cNvPicPr>
          <p:nvPr/>
        </p:nvPicPr>
        <p:blipFill>
          <a:blip r:embed="rId4"/>
          <a:stretch>
            <a:fillRect/>
          </a:stretch>
        </p:blipFill>
        <p:spPr>
          <a:xfrm>
            <a:off x="7469853" y="79032"/>
            <a:ext cx="1671894" cy="1041766"/>
          </a:xfrm>
          <a:prstGeom prst="rect">
            <a:avLst/>
          </a:prstGeom>
        </p:spPr>
      </p:pic>
    </p:spTree>
    <p:extLst>
      <p:ext uri="{BB962C8B-B14F-4D97-AF65-F5344CB8AC3E}">
        <p14:creationId xmlns:p14="http://schemas.microsoft.com/office/powerpoint/2010/main" val="4151844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u numéro de diapositive 5"/>
          <p:cNvSpPr>
            <a:spLocks noGrp="1"/>
          </p:cNvSpPr>
          <p:nvPr>
            <p:ph type="sldNum" sz="quarter" idx="12"/>
          </p:nvPr>
        </p:nvSpPr>
        <p:spPr>
          <a:noFill/>
        </p:spPr>
        <p:txBody>
          <a:bodyPr/>
          <a:lstStyle/>
          <a:p>
            <a:fld id="{CE1FBD94-01FD-447E-B055-7FEB1A97BADB}" type="slidenum">
              <a:rPr lang="en-US" smtClean="0"/>
              <a:pPr/>
              <a:t>14</a:t>
            </a:fld>
            <a:endParaRPr lang="en-US" smtClean="0"/>
          </a:p>
        </p:txBody>
      </p:sp>
      <p:sp>
        <p:nvSpPr>
          <p:cNvPr id="14339" name="AutoShape 2"/>
          <p:cNvSpPr>
            <a:spLocks noGrp="1" noChangeArrowheads="1"/>
          </p:cNvSpPr>
          <p:nvPr>
            <p:ph type="title"/>
          </p:nvPr>
        </p:nvSpPr>
        <p:spPr>
          <a:xfrm>
            <a:off x="-1676400" y="40027"/>
            <a:ext cx="8229600" cy="1143000"/>
          </a:xfrm>
        </p:spPr>
        <p:txBody>
          <a:bodyPr>
            <a:normAutofit/>
          </a:bodyPr>
          <a:lstStyle/>
          <a:p>
            <a:pPr marL="1895120" algn="l">
              <a:spcBef>
                <a:spcPts val="268"/>
              </a:spcBef>
            </a:pPr>
            <a:r>
              <a:rPr lang="fr-FR" sz="2800" b="1" u="sng" dirty="0"/>
              <a:t>Structure des systèmes d’exploitation </a:t>
            </a:r>
          </a:p>
        </p:txBody>
      </p:sp>
      <p:sp>
        <p:nvSpPr>
          <p:cNvPr id="122883" name="Rectangle 3"/>
          <p:cNvSpPr>
            <a:spLocks noGrp="1" noChangeArrowheads="1"/>
          </p:cNvSpPr>
          <p:nvPr>
            <p:ph type="body" idx="1"/>
          </p:nvPr>
        </p:nvSpPr>
        <p:spPr>
          <a:xfrm>
            <a:off x="427652" y="1075823"/>
            <a:ext cx="8487748" cy="910755"/>
          </a:xfrm>
        </p:spPr>
        <p:txBody>
          <a:bodyPr/>
          <a:lstStyle/>
          <a:p>
            <a:pPr eaLnBrk="1" hangingPunct="1">
              <a:lnSpc>
                <a:spcPct val="90000"/>
              </a:lnSpc>
              <a:buFont typeface="Wingdings" pitchFamily="2" charset="2"/>
              <a:buNone/>
            </a:pPr>
            <a:r>
              <a:rPr lang="fr-FR" sz="2000" dirty="0" smtClean="0"/>
              <a:t>Un système d’exploitation est un logiciel complexe qui joue le rôle d’interface </a:t>
            </a:r>
          </a:p>
          <a:p>
            <a:pPr eaLnBrk="1" hangingPunct="1">
              <a:lnSpc>
                <a:spcPct val="90000"/>
              </a:lnSpc>
              <a:buFont typeface="Wingdings" pitchFamily="2" charset="2"/>
              <a:buNone/>
            </a:pPr>
            <a:r>
              <a:rPr lang="fr-FR" sz="2000" dirty="0" smtClean="0"/>
              <a:t>entre le matériel est les logiciels d’application.</a:t>
            </a:r>
          </a:p>
        </p:txBody>
      </p:sp>
      <p:sp>
        <p:nvSpPr>
          <p:cNvPr id="122884" name="Rectangle 4"/>
          <p:cNvSpPr>
            <a:spLocks noChangeArrowheads="1"/>
          </p:cNvSpPr>
          <p:nvPr/>
        </p:nvSpPr>
        <p:spPr bwMode="auto">
          <a:xfrm>
            <a:off x="427652" y="1974510"/>
            <a:ext cx="8054975" cy="647700"/>
          </a:xfrm>
          <a:prstGeom prst="rect">
            <a:avLst/>
          </a:prstGeom>
          <a:noFill/>
          <a:ln w="9525">
            <a:noFill/>
            <a:miter lim="800000"/>
            <a:headEnd/>
            <a:tailEnd/>
          </a:ln>
        </p:spPr>
        <p:txBody>
          <a:bodyPr/>
          <a:lstStyle/>
          <a:p>
            <a:pPr marL="342900" indent="-342900">
              <a:lnSpc>
                <a:spcPct val="90000"/>
              </a:lnSpc>
              <a:spcBef>
                <a:spcPct val="20000"/>
              </a:spcBef>
              <a:buClr>
                <a:schemeClr val="tx1"/>
              </a:buClr>
              <a:buSzPct val="75000"/>
              <a:buFont typeface="Wingdings" pitchFamily="2" charset="2"/>
              <a:buNone/>
            </a:pPr>
            <a:r>
              <a:rPr lang="fr-FR" sz="2000" dirty="0"/>
              <a:t>Le logiciel SE peut être organisé de diverses </a:t>
            </a:r>
            <a:r>
              <a:rPr lang="fr-FR" sz="2000" dirty="0" smtClean="0"/>
              <a:t>manières </a:t>
            </a:r>
            <a:endParaRPr lang="fr-FR" sz="2000" dirty="0"/>
          </a:p>
        </p:txBody>
      </p:sp>
      <p:sp>
        <p:nvSpPr>
          <p:cNvPr id="122885" name="Rectangle 5"/>
          <p:cNvSpPr>
            <a:spLocks noChangeArrowheads="1"/>
          </p:cNvSpPr>
          <p:nvPr/>
        </p:nvSpPr>
        <p:spPr bwMode="auto">
          <a:xfrm>
            <a:off x="180164" y="2431287"/>
            <a:ext cx="8054975" cy="936625"/>
          </a:xfrm>
          <a:prstGeom prst="rect">
            <a:avLst/>
          </a:prstGeom>
          <a:noFill/>
          <a:ln w="9525">
            <a:noFill/>
            <a:miter lim="800000"/>
            <a:headEnd/>
            <a:tailEnd/>
          </a:ln>
        </p:spPr>
        <p:txBody>
          <a:bodyPr/>
          <a:lstStyle/>
          <a:p>
            <a:pPr marL="178800">
              <a:lnSpc>
                <a:spcPct val="90000"/>
              </a:lnSpc>
              <a:spcBef>
                <a:spcPts val="600"/>
              </a:spcBef>
              <a:buClr>
                <a:schemeClr val="tx1"/>
              </a:buClr>
              <a:buSzPct val="75000"/>
            </a:pPr>
            <a:r>
              <a:rPr lang="fr-FR" sz="2378" b="1" u="sng" dirty="0">
                <a:solidFill>
                  <a:srgbClr val="145AC2"/>
                </a:solidFill>
                <a:latin typeface="Times New Roman" panose="02020603050405020304" pitchFamily="18" charset="0"/>
                <a:cs typeface="Times New Roman" panose="02020603050405020304" pitchFamily="18" charset="0"/>
              </a:rPr>
              <a:t>Les systèmes </a:t>
            </a:r>
            <a:r>
              <a:rPr lang="fr-FR" sz="2378" b="1" u="sng" dirty="0" smtClean="0">
                <a:solidFill>
                  <a:srgbClr val="145AC2"/>
                </a:solidFill>
                <a:latin typeface="Times New Roman" panose="02020603050405020304" pitchFamily="18" charset="0"/>
                <a:cs typeface="Times New Roman" panose="02020603050405020304" pitchFamily="18" charset="0"/>
              </a:rPr>
              <a:t>monolithiques modulaire:</a:t>
            </a:r>
            <a:endParaRPr lang="fr-FR" sz="2378" b="1" u="sng" dirty="0">
              <a:solidFill>
                <a:srgbClr val="145AC2"/>
              </a:solidFill>
              <a:latin typeface="Times New Roman" panose="02020603050405020304" pitchFamily="18" charset="0"/>
              <a:cs typeface="Times New Roman" panose="02020603050405020304" pitchFamily="18" charset="0"/>
            </a:endParaRPr>
          </a:p>
          <a:p>
            <a:pPr marL="178800">
              <a:lnSpc>
                <a:spcPct val="90000"/>
              </a:lnSpc>
              <a:spcBef>
                <a:spcPts val="600"/>
              </a:spcBef>
              <a:buClr>
                <a:schemeClr val="tx1"/>
              </a:buClr>
              <a:buSzPct val="75000"/>
            </a:pPr>
            <a:endParaRPr lang="fr-FR" sz="2378" b="1" u="sng" dirty="0">
              <a:solidFill>
                <a:srgbClr val="145AC2"/>
              </a:solidFill>
              <a:latin typeface="Times New Roman" panose="02020603050405020304" pitchFamily="18" charset="0"/>
              <a:cs typeface="Times New Roman" panose="02020603050405020304" pitchFamily="18" charset="0"/>
            </a:endParaRPr>
          </a:p>
        </p:txBody>
      </p:sp>
      <p:sp>
        <p:nvSpPr>
          <p:cNvPr id="122886" name="Rectangle 6"/>
          <p:cNvSpPr>
            <a:spLocks noChangeArrowheads="1"/>
          </p:cNvSpPr>
          <p:nvPr/>
        </p:nvSpPr>
        <p:spPr bwMode="auto">
          <a:xfrm>
            <a:off x="2019138" y="2441955"/>
            <a:ext cx="8054975" cy="3679750"/>
          </a:xfrm>
          <a:prstGeom prst="rect">
            <a:avLst/>
          </a:prstGeom>
          <a:noFill/>
          <a:ln w="9525">
            <a:noFill/>
            <a:miter lim="800000"/>
            <a:headEnd/>
            <a:tailEnd/>
          </a:ln>
        </p:spPr>
        <p:txBody>
          <a:bodyPr/>
          <a:lstStyle/>
          <a:p>
            <a:pPr>
              <a:lnSpc>
                <a:spcPct val="90000"/>
              </a:lnSpc>
              <a:spcBef>
                <a:spcPts val="600"/>
              </a:spcBef>
              <a:buClr>
                <a:schemeClr val="tx1"/>
              </a:buClr>
              <a:buSzPct val="75000"/>
            </a:pPr>
            <a:r>
              <a:rPr lang="fr-FR" sz="2378" b="1" u="sng" dirty="0" smtClean="0">
                <a:solidFill>
                  <a:srgbClr val="145AC2"/>
                </a:solidFill>
                <a:latin typeface="Times New Roman" panose="02020603050405020304" pitchFamily="18" charset="0"/>
                <a:cs typeface="Times New Roman" panose="02020603050405020304" pitchFamily="18" charset="0"/>
              </a:rPr>
              <a:t> </a:t>
            </a:r>
            <a:endParaRPr lang="fr-FR" sz="2378" b="1" u="sng" dirty="0">
              <a:solidFill>
                <a:srgbClr val="145AC2"/>
              </a:solidFill>
              <a:latin typeface="Times New Roman" panose="02020603050405020304" pitchFamily="18" charset="0"/>
              <a:cs typeface="Times New Roman" panose="02020603050405020304" pitchFamily="18" charset="0"/>
            </a:endParaRPr>
          </a:p>
        </p:txBody>
      </p:sp>
      <p:sp>
        <p:nvSpPr>
          <p:cNvPr id="2" name="Rectangle 1"/>
          <p:cNvSpPr/>
          <p:nvPr/>
        </p:nvSpPr>
        <p:spPr>
          <a:xfrm>
            <a:off x="349669" y="2940796"/>
            <a:ext cx="7855923" cy="2308324"/>
          </a:xfrm>
          <a:prstGeom prst="rect">
            <a:avLst/>
          </a:prstGeom>
        </p:spPr>
        <p:txBody>
          <a:bodyPr wrap="square">
            <a:spAutoFit/>
          </a:bodyPr>
          <a:lstStyle/>
          <a:p>
            <a:r>
              <a:rPr lang="fr-FR" dirty="0" smtClean="0"/>
              <a:t> </a:t>
            </a:r>
          </a:p>
          <a:p>
            <a:endParaRPr lang="fr-FR" dirty="0"/>
          </a:p>
          <a:p>
            <a:endParaRPr lang="fr-FR" dirty="0" smtClean="0"/>
          </a:p>
          <a:p>
            <a:endParaRPr lang="fr-FR" dirty="0"/>
          </a:p>
          <a:p>
            <a:endParaRPr lang="fr-FR" dirty="0" smtClean="0"/>
          </a:p>
          <a:p>
            <a:endParaRPr lang="fr-FR" dirty="0"/>
          </a:p>
          <a:p>
            <a:endParaRPr lang="fr-FR" dirty="0" smtClean="0"/>
          </a:p>
          <a:p>
            <a:r>
              <a:rPr lang="fr-FR" dirty="0" smtClean="0"/>
              <a:t> </a:t>
            </a:r>
            <a:endParaRPr lang="fr-FR" dirty="0"/>
          </a:p>
        </p:txBody>
      </p:sp>
      <p:pic>
        <p:nvPicPr>
          <p:cNvPr id="3" name="Image 2"/>
          <p:cNvPicPr>
            <a:picLocks noChangeAspect="1"/>
          </p:cNvPicPr>
          <p:nvPr/>
        </p:nvPicPr>
        <p:blipFill>
          <a:blip r:embed="rId3"/>
          <a:stretch>
            <a:fillRect/>
          </a:stretch>
        </p:blipFill>
        <p:spPr>
          <a:xfrm>
            <a:off x="427652" y="3076257"/>
            <a:ext cx="2677811" cy="3337103"/>
          </a:xfrm>
          <a:prstGeom prst="rect">
            <a:avLst/>
          </a:prstGeom>
        </p:spPr>
      </p:pic>
      <p:sp>
        <p:nvSpPr>
          <p:cNvPr id="5" name="Rectangle 4"/>
          <p:cNvSpPr/>
          <p:nvPr/>
        </p:nvSpPr>
        <p:spPr>
          <a:xfrm>
            <a:off x="3352800" y="3076258"/>
            <a:ext cx="5334000" cy="2215991"/>
          </a:xfrm>
          <a:prstGeom prst="rect">
            <a:avLst/>
          </a:prstGeom>
        </p:spPr>
        <p:txBody>
          <a:bodyPr wrap="square">
            <a:spAutoFit/>
          </a:bodyPr>
          <a:lstStyle/>
          <a:p>
            <a:pPr marL="342900" indent="-342900">
              <a:buFont typeface="Arial" panose="020B0604020202020204" pitchFamily="34" charset="0"/>
              <a:buChar char="•"/>
            </a:pPr>
            <a:r>
              <a:rPr lang="fr-FR" sz="2000" dirty="0" smtClean="0"/>
              <a:t> les </a:t>
            </a:r>
            <a:r>
              <a:rPr lang="fr-FR" sz="2000" dirty="0"/>
              <a:t>parties fondamentales du système sont regroupées dans un bloc de code </a:t>
            </a:r>
            <a:r>
              <a:rPr lang="fr-FR" sz="2000" dirty="0" smtClean="0"/>
              <a:t>unique . </a:t>
            </a:r>
          </a:p>
          <a:p>
            <a:pPr marL="342900" indent="-342900">
              <a:buFont typeface="Arial" panose="020B0604020202020204" pitchFamily="34" charset="0"/>
              <a:buChar char="•"/>
            </a:pPr>
            <a:r>
              <a:rPr lang="fr-FR" sz="2000" dirty="0" smtClean="0"/>
              <a:t>Les  pilotes </a:t>
            </a:r>
            <a:r>
              <a:rPr lang="fr-FR" sz="2000" dirty="0"/>
              <a:t>matériels, sont regroupées en différents modules </a:t>
            </a:r>
            <a:r>
              <a:rPr lang="fr-FR" sz="2000" dirty="0" smtClean="0"/>
              <a:t>.</a:t>
            </a:r>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smtClean="0"/>
          </a:p>
          <a:p>
            <a:pPr marL="342900" indent="-342900">
              <a:buFont typeface="Arial" panose="020B0604020202020204" pitchFamily="34" charset="0"/>
              <a:buChar char="•"/>
            </a:pPr>
            <a:endParaRPr lang="fr-FR" dirty="0"/>
          </a:p>
        </p:txBody>
      </p:sp>
      <p:pic>
        <p:nvPicPr>
          <p:cNvPr id="11" name="Image 10"/>
          <p:cNvPicPr>
            <a:picLocks noChangeAspect="1"/>
          </p:cNvPicPr>
          <p:nvPr/>
        </p:nvPicPr>
        <p:blipFill>
          <a:blip r:embed="rId4"/>
          <a:stretch>
            <a:fillRect/>
          </a:stretch>
        </p:blipFill>
        <p:spPr>
          <a:xfrm>
            <a:off x="7361092" y="28937"/>
            <a:ext cx="1748094" cy="1041766"/>
          </a:xfrm>
          <a:prstGeom prst="rect">
            <a:avLst/>
          </a:prstGeom>
        </p:spPr>
      </p:pic>
    </p:spTree>
    <p:extLst>
      <p:ext uri="{BB962C8B-B14F-4D97-AF65-F5344CB8AC3E}">
        <p14:creationId xmlns:p14="http://schemas.microsoft.com/office/powerpoint/2010/main" val="1001105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u numéro de diapositive 5"/>
          <p:cNvSpPr>
            <a:spLocks noGrp="1"/>
          </p:cNvSpPr>
          <p:nvPr>
            <p:ph type="sldNum" sz="quarter" idx="12"/>
          </p:nvPr>
        </p:nvSpPr>
        <p:spPr>
          <a:noFill/>
        </p:spPr>
        <p:txBody>
          <a:bodyPr/>
          <a:lstStyle/>
          <a:p>
            <a:fld id="{CE1FBD94-01FD-447E-B055-7FEB1A97BADB}" type="slidenum">
              <a:rPr lang="en-US" smtClean="0"/>
              <a:pPr/>
              <a:t>15</a:t>
            </a:fld>
            <a:endParaRPr lang="en-US" smtClean="0"/>
          </a:p>
        </p:txBody>
      </p:sp>
      <p:sp>
        <p:nvSpPr>
          <p:cNvPr id="122884" name="Rectangle 4"/>
          <p:cNvSpPr>
            <a:spLocks noChangeArrowheads="1"/>
          </p:cNvSpPr>
          <p:nvPr/>
        </p:nvSpPr>
        <p:spPr bwMode="auto">
          <a:xfrm>
            <a:off x="427652" y="1974510"/>
            <a:ext cx="8054975" cy="647700"/>
          </a:xfrm>
          <a:prstGeom prst="rect">
            <a:avLst/>
          </a:prstGeom>
          <a:noFill/>
          <a:ln w="9525">
            <a:noFill/>
            <a:miter lim="800000"/>
            <a:headEnd/>
            <a:tailEnd/>
          </a:ln>
        </p:spPr>
        <p:txBody>
          <a:bodyPr/>
          <a:lstStyle/>
          <a:p>
            <a:pPr marL="342900" indent="-342900">
              <a:lnSpc>
                <a:spcPct val="90000"/>
              </a:lnSpc>
              <a:spcBef>
                <a:spcPct val="20000"/>
              </a:spcBef>
              <a:buClr>
                <a:schemeClr val="tx1"/>
              </a:buClr>
              <a:buSzPct val="75000"/>
              <a:buFont typeface="Wingdings" pitchFamily="2" charset="2"/>
              <a:buNone/>
            </a:pPr>
            <a:r>
              <a:rPr lang="fr-FR" sz="2000" smtClean="0"/>
              <a:t> </a:t>
            </a:r>
            <a:endParaRPr lang="fr-FR" sz="2000" dirty="0"/>
          </a:p>
        </p:txBody>
      </p:sp>
      <p:sp>
        <p:nvSpPr>
          <p:cNvPr id="122885" name="Rectangle 5"/>
          <p:cNvSpPr>
            <a:spLocks noChangeArrowheads="1"/>
          </p:cNvSpPr>
          <p:nvPr/>
        </p:nvSpPr>
        <p:spPr bwMode="auto">
          <a:xfrm>
            <a:off x="-9331" y="193321"/>
            <a:ext cx="8054975" cy="936625"/>
          </a:xfrm>
          <a:prstGeom prst="rect">
            <a:avLst/>
          </a:prstGeom>
          <a:noFill/>
          <a:ln w="9525">
            <a:noFill/>
            <a:miter lim="800000"/>
            <a:headEnd/>
            <a:tailEnd/>
          </a:ln>
        </p:spPr>
        <p:txBody>
          <a:bodyPr/>
          <a:lstStyle/>
          <a:p>
            <a:pPr marL="178800">
              <a:lnSpc>
                <a:spcPct val="90000"/>
              </a:lnSpc>
              <a:spcBef>
                <a:spcPts val="600"/>
              </a:spcBef>
              <a:buClr>
                <a:schemeClr val="tx1"/>
              </a:buClr>
              <a:buSzPct val="75000"/>
            </a:pPr>
            <a:r>
              <a:rPr lang="fr-FR" sz="2378" b="1" u="sng" dirty="0">
                <a:solidFill>
                  <a:srgbClr val="145AC2"/>
                </a:solidFill>
                <a:latin typeface="Times New Roman" panose="02020603050405020304" pitchFamily="18" charset="0"/>
                <a:cs typeface="Times New Roman" panose="02020603050405020304" pitchFamily="18" charset="0"/>
              </a:rPr>
              <a:t>Les  </a:t>
            </a:r>
            <a:r>
              <a:rPr lang="fr-FR" sz="2378" b="1" u="sng" dirty="0" smtClean="0">
                <a:solidFill>
                  <a:srgbClr val="145AC2"/>
                </a:solidFill>
                <a:latin typeface="Times New Roman" panose="02020603050405020304" pitchFamily="18" charset="0"/>
                <a:cs typeface="Times New Roman" panose="02020603050405020304" pitchFamily="18" charset="0"/>
              </a:rPr>
              <a:t>machines virtuelles</a:t>
            </a:r>
            <a:endParaRPr lang="fr-FR" sz="2378" b="1" u="sng" dirty="0">
              <a:solidFill>
                <a:srgbClr val="145AC2"/>
              </a:solidFill>
              <a:latin typeface="Times New Roman" panose="02020603050405020304" pitchFamily="18" charset="0"/>
              <a:cs typeface="Times New Roman" panose="02020603050405020304" pitchFamily="18" charset="0"/>
            </a:endParaRPr>
          </a:p>
          <a:p>
            <a:pPr marL="178800">
              <a:lnSpc>
                <a:spcPct val="90000"/>
              </a:lnSpc>
              <a:spcBef>
                <a:spcPts val="600"/>
              </a:spcBef>
              <a:buClr>
                <a:schemeClr val="tx1"/>
              </a:buClr>
              <a:buSzPct val="75000"/>
            </a:pPr>
            <a:endParaRPr lang="fr-FR" sz="2378" b="1" u="sng" dirty="0">
              <a:solidFill>
                <a:srgbClr val="145AC2"/>
              </a:solidFill>
              <a:latin typeface="Times New Roman" panose="02020603050405020304" pitchFamily="18" charset="0"/>
              <a:cs typeface="Times New Roman" panose="02020603050405020304" pitchFamily="18" charset="0"/>
            </a:endParaRPr>
          </a:p>
        </p:txBody>
      </p:sp>
      <p:sp>
        <p:nvSpPr>
          <p:cNvPr id="122886" name="Rectangle 6"/>
          <p:cNvSpPr>
            <a:spLocks noChangeArrowheads="1"/>
          </p:cNvSpPr>
          <p:nvPr/>
        </p:nvSpPr>
        <p:spPr bwMode="auto">
          <a:xfrm>
            <a:off x="2019138" y="1828800"/>
            <a:ext cx="8054975" cy="4292905"/>
          </a:xfrm>
          <a:prstGeom prst="rect">
            <a:avLst/>
          </a:prstGeom>
          <a:noFill/>
          <a:ln w="9525">
            <a:noFill/>
            <a:miter lim="800000"/>
            <a:headEnd/>
            <a:tailEnd/>
          </a:ln>
        </p:spPr>
        <p:txBody>
          <a:bodyPr/>
          <a:lstStyle/>
          <a:p>
            <a:pPr>
              <a:lnSpc>
                <a:spcPct val="90000"/>
              </a:lnSpc>
              <a:spcBef>
                <a:spcPts val="600"/>
              </a:spcBef>
              <a:buClr>
                <a:schemeClr val="tx1"/>
              </a:buClr>
              <a:buSzPct val="75000"/>
            </a:pPr>
            <a:r>
              <a:rPr lang="fr-FR" sz="2378" b="1" u="sng" dirty="0" smtClean="0">
                <a:solidFill>
                  <a:srgbClr val="145AC2"/>
                </a:solidFill>
                <a:latin typeface="Times New Roman" panose="02020603050405020304" pitchFamily="18" charset="0"/>
                <a:cs typeface="Times New Roman" panose="02020603050405020304" pitchFamily="18" charset="0"/>
              </a:rPr>
              <a:t> </a:t>
            </a:r>
            <a:endParaRPr lang="fr-FR" sz="2378" b="1" u="sng" dirty="0">
              <a:solidFill>
                <a:srgbClr val="145AC2"/>
              </a:solidFill>
              <a:latin typeface="Times New Roman" panose="02020603050405020304" pitchFamily="18" charset="0"/>
              <a:cs typeface="Times New Roman" panose="02020603050405020304" pitchFamily="18" charset="0"/>
            </a:endParaRPr>
          </a:p>
        </p:txBody>
      </p:sp>
      <p:pic>
        <p:nvPicPr>
          <p:cNvPr id="13" name="Image 12"/>
          <p:cNvPicPr>
            <a:picLocks noChangeAspect="1"/>
          </p:cNvPicPr>
          <p:nvPr/>
        </p:nvPicPr>
        <p:blipFill rotWithShape="1">
          <a:blip r:embed="rId3"/>
          <a:srcRect t="2288"/>
          <a:stretch/>
        </p:blipFill>
        <p:spPr>
          <a:xfrm>
            <a:off x="-9332" y="1117505"/>
            <a:ext cx="7172132" cy="5238845"/>
          </a:xfrm>
          <a:prstGeom prst="rect">
            <a:avLst/>
          </a:prstGeom>
        </p:spPr>
      </p:pic>
      <p:pic>
        <p:nvPicPr>
          <p:cNvPr id="7" name="Image 6"/>
          <p:cNvPicPr>
            <a:picLocks noChangeAspect="1"/>
          </p:cNvPicPr>
          <p:nvPr/>
        </p:nvPicPr>
        <p:blipFill>
          <a:blip r:embed="rId4"/>
          <a:stretch>
            <a:fillRect/>
          </a:stretch>
        </p:blipFill>
        <p:spPr>
          <a:xfrm>
            <a:off x="7133497" y="79588"/>
            <a:ext cx="1824294" cy="884620"/>
          </a:xfrm>
          <a:prstGeom prst="rect">
            <a:avLst/>
          </a:prstGeom>
        </p:spPr>
      </p:pic>
    </p:spTree>
    <p:extLst>
      <p:ext uri="{BB962C8B-B14F-4D97-AF65-F5344CB8AC3E}">
        <p14:creationId xmlns:p14="http://schemas.microsoft.com/office/powerpoint/2010/main" val="1437049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u numéro de diapositive 5"/>
          <p:cNvSpPr>
            <a:spLocks noGrp="1"/>
          </p:cNvSpPr>
          <p:nvPr>
            <p:ph type="sldNum" sz="quarter" idx="12"/>
          </p:nvPr>
        </p:nvSpPr>
        <p:spPr>
          <a:noFill/>
        </p:spPr>
        <p:txBody>
          <a:bodyPr/>
          <a:lstStyle/>
          <a:p>
            <a:fld id="{63F55DA0-93E2-4033-9360-CD8648DA7C60}" type="slidenum">
              <a:rPr lang="en-US" smtClean="0"/>
              <a:pPr/>
              <a:t>16</a:t>
            </a:fld>
            <a:endParaRPr lang="en-US" smtClean="0"/>
          </a:p>
        </p:txBody>
      </p:sp>
      <p:sp>
        <p:nvSpPr>
          <p:cNvPr id="15363" name="AutoShape 2"/>
          <p:cNvSpPr>
            <a:spLocks noGrp="1" noChangeArrowheads="1"/>
          </p:cNvSpPr>
          <p:nvPr>
            <p:ph type="title"/>
          </p:nvPr>
        </p:nvSpPr>
        <p:spPr>
          <a:xfrm>
            <a:off x="472751" y="229815"/>
            <a:ext cx="8229600" cy="1143000"/>
          </a:xfrm>
        </p:spPr>
        <p:txBody>
          <a:bodyPr/>
          <a:lstStyle/>
          <a:p>
            <a:pPr eaLnBrk="1" hangingPunct="1"/>
            <a:r>
              <a:rPr lang="fr-FR" dirty="0" smtClean="0"/>
              <a:t> </a:t>
            </a:r>
          </a:p>
        </p:txBody>
      </p:sp>
      <p:sp>
        <p:nvSpPr>
          <p:cNvPr id="123908" name="Rectangle 4"/>
          <p:cNvSpPr>
            <a:spLocks noChangeArrowheads="1"/>
          </p:cNvSpPr>
          <p:nvPr/>
        </p:nvSpPr>
        <p:spPr bwMode="auto">
          <a:xfrm>
            <a:off x="560063" y="1177934"/>
            <a:ext cx="8054975" cy="1027485"/>
          </a:xfrm>
          <a:prstGeom prst="rect">
            <a:avLst/>
          </a:prstGeom>
          <a:noFill/>
          <a:ln w="9525">
            <a:noFill/>
            <a:miter lim="800000"/>
            <a:headEnd/>
            <a:tailEnd/>
          </a:ln>
        </p:spPr>
        <p:txBody>
          <a:bodyPr/>
          <a:lstStyle/>
          <a:p>
            <a:pPr marL="178800">
              <a:lnSpc>
                <a:spcPct val="90000"/>
              </a:lnSpc>
              <a:spcBef>
                <a:spcPts val="600"/>
              </a:spcBef>
              <a:buClr>
                <a:schemeClr val="tx1"/>
              </a:buClr>
              <a:buSzPct val="75000"/>
            </a:pPr>
            <a:r>
              <a:rPr lang="fr-FR" sz="2378" b="1" u="sng" dirty="0">
                <a:solidFill>
                  <a:srgbClr val="145AC2"/>
                </a:solidFill>
                <a:latin typeface="Times New Roman" panose="02020603050405020304" pitchFamily="18" charset="0"/>
                <a:cs typeface="Times New Roman" panose="02020603050405020304" pitchFamily="18" charset="0"/>
              </a:rPr>
              <a:t>Les systèmes en couches:</a:t>
            </a:r>
          </a:p>
          <a:p>
            <a:pPr marL="533400" indent="-533400">
              <a:lnSpc>
                <a:spcPct val="90000"/>
              </a:lnSpc>
              <a:spcBef>
                <a:spcPct val="20000"/>
              </a:spcBef>
              <a:buClr>
                <a:schemeClr val="tx1"/>
              </a:buClr>
              <a:buSzPct val="75000"/>
              <a:buFont typeface="Wingdings" pitchFamily="2" charset="2"/>
              <a:buNone/>
            </a:pPr>
            <a:r>
              <a:rPr lang="fr-FR" sz="2000" dirty="0"/>
              <a:t>	</a:t>
            </a:r>
          </a:p>
        </p:txBody>
      </p:sp>
      <p:pic>
        <p:nvPicPr>
          <p:cNvPr id="3" name="Image 2"/>
          <p:cNvPicPr>
            <a:picLocks noChangeAspect="1"/>
          </p:cNvPicPr>
          <p:nvPr/>
        </p:nvPicPr>
        <p:blipFill>
          <a:blip r:embed="rId3"/>
          <a:stretch>
            <a:fillRect/>
          </a:stretch>
        </p:blipFill>
        <p:spPr>
          <a:xfrm>
            <a:off x="1295400" y="1828800"/>
            <a:ext cx="6324600" cy="3269068"/>
          </a:xfrm>
          <a:prstGeom prst="rect">
            <a:avLst/>
          </a:prstGeom>
        </p:spPr>
      </p:pic>
      <p:pic>
        <p:nvPicPr>
          <p:cNvPr id="6" name="Image 5"/>
          <p:cNvPicPr>
            <a:picLocks noChangeAspect="1"/>
          </p:cNvPicPr>
          <p:nvPr/>
        </p:nvPicPr>
        <p:blipFill>
          <a:blip r:embed="rId4"/>
          <a:stretch>
            <a:fillRect/>
          </a:stretch>
        </p:blipFill>
        <p:spPr>
          <a:xfrm>
            <a:off x="0" y="38159"/>
            <a:ext cx="1671894" cy="1041766"/>
          </a:xfrm>
          <a:prstGeom prst="rect">
            <a:avLst/>
          </a:prstGeom>
        </p:spPr>
      </p:pic>
    </p:spTree>
    <p:extLst>
      <p:ext uri="{BB962C8B-B14F-4D97-AF65-F5344CB8AC3E}">
        <p14:creationId xmlns:p14="http://schemas.microsoft.com/office/powerpoint/2010/main" val="3427119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u numéro de diapositive 5"/>
          <p:cNvSpPr>
            <a:spLocks noGrp="1"/>
          </p:cNvSpPr>
          <p:nvPr>
            <p:ph type="sldNum" sz="quarter" idx="12"/>
          </p:nvPr>
        </p:nvSpPr>
        <p:spPr>
          <a:noFill/>
        </p:spPr>
        <p:txBody>
          <a:bodyPr/>
          <a:lstStyle/>
          <a:p>
            <a:fld id="{C88BAB59-1142-4A7E-9788-AC0D8C93658B}" type="slidenum">
              <a:rPr lang="en-US" smtClean="0"/>
              <a:pPr/>
              <a:t>17</a:t>
            </a:fld>
            <a:endParaRPr lang="en-US" smtClean="0"/>
          </a:p>
        </p:txBody>
      </p:sp>
      <p:sp>
        <p:nvSpPr>
          <p:cNvPr id="125956" name="Rectangle 4"/>
          <p:cNvSpPr>
            <a:spLocks noChangeArrowheads="1"/>
          </p:cNvSpPr>
          <p:nvPr/>
        </p:nvSpPr>
        <p:spPr bwMode="auto">
          <a:xfrm>
            <a:off x="228600" y="1595802"/>
            <a:ext cx="8054975" cy="1800225"/>
          </a:xfrm>
          <a:prstGeom prst="rect">
            <a:avLst/>
          </a:prstGeom>
          <a:noFill/>
          <a:ln w="9525">
            <a:noFill/>
            <a:miter lim="800000"/>
            <a:headEnd/>
            <a:tailEnd/>
          </a:ln>
        </p:spPr>
        <p:txBody>
          <a:bodyPr/>
          <a:lstStyle/>
          <a:p>
            <a:pPr>
              <a:lnSpc>
                <a:spcPct val="90000"/>
              </a:lnSpc>
              <a:spcBef>
                <a:spcPct val="20000"/>
              </a:spcBef>
              <a:buClr>
                <a:schemeClr val="tx1"/>
              </a:buClr>
              <a:buSzPct val="75000"/>
            </a:pPr>
            <a:endParaRPr lang="fr-FR" sz="2000" u="sng" dirty="0"/>
          </a:p>
          <a:p>
            <a:pPr marL="533400" indent="-533400">
              <a:lnSpc>
                <a:spcPct val="90000"/>
              </a:lnSpc>
              <a:spcBef>
                <a:spcPct val="20000"/>
              </a:spcBef>
              <a:buClr>
                <a:schemeClr val="tx1"/>
              </a:buClr>
              <a:buSzPct val="75000"/>
              <a:buFont typeface="Wingdings" pitchFamily="2" charset="2"/>
              <a:buNone/>
            </a:pPr>
            <a:r>
              <a:rPr lang="fr-FR" sz="2000" dirty="0"/>
              <a:t>	</a:t>
            </a:r>
          </a:p>
        </p:txBody>
      </p:sp>
      <p:sp>
        <p:nvSpPr>
          <p:cNvPr id="2" name="Rectangle 1"/>
          <p:cNvSpPr/>
          <p:nvPr/>
        </p:nvSpPr>
        <p:spPr>
          <a:xfrm>
            <a:off x="-15551" y="381000"/>
            <a:ext cx="3888629" cy="458267"/>
          </a:xfrm>
          <a:prstGeom prst="rect">
            <a:avLst/>
          </a:prstGeom>
        </p:spPr>
        <p:txBody>
          <a:bodyPr wrap="none">
            <a:spAutoFit/>
          </a:bodyPr>
          <a:lstStyle/>
          <a:p>
            <a:r>
              <a:rPr lang="fr-FR" sz="2378" b="1" u="sng" dirty="0">
                <a:solidFill>
                  <a:srgbClr val="145AC2"/>
                </a:solidFill>
                <a:latin typeface="Times New Roman" panose="02020603050405020304" pitchFamily="18" charset="0"/>
                <a:cs typeface="Times New Roman" panose="02020603050405020304" pitchFamily="18" charset="0"/>
              </a:rPr>
              <a:t>L’architecture client/serveur</a:t>
            </a:r>
          </a:p>
        </p:txBody>
      </p:sp>
      <p:pic>
        <p:nvPicPr>
          <p:cNvPr id="3" name="Image 2"/>
          <p:cNvPicPr>
            <a:picLocks noChangeAspect="1"/>
          </p:cNvPicPr>
          <p:nvPr/>
        </p:nvPicPr>
        <p:blipFill>
          <a:blip r:embed="rId3"/>
          <a:stretch>
            <a:fillRect/>
          </a:stretch>
        </p:blipFill>
        <p:spPr>
          <a:xfrm>
            <a:off x="537998" y="1207593"/>
            <a:ext cx="7699798" cy="25262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195943" y="3999025"/>
            <a:ext cx="8490857" cy="2031325"/>
          </a:xfrm>
          <a:prstGeom prst="rect">
            <a:avLst/>
          </a:prstGeom>
        </p:spPr>
        <p:txBody>
          <a:bodyPr wrap="square">
            <a:spAutoFit/>
          </a:bodyPr>
          <a:lstStyle/>
          <a:p>
            <a:pPr marL="285750" indent="-285750">
              <a:buFont typeface="Arial" panose="020B0604020202020204" pitchFamily="34" charset="0"/>
              <a:buChar char="•"/>
            </a:pPr>
            <a:r>
              <a:rPr lang="fr-FR" dirty="0"/>
              <a:t>La plupart des fonctionnalités d'un SE sont reportées dans des processus  utilisateurs. </a:t>
            </a:r>
            <a:endParaRPr lang="fr-FR" dirty="0" smtClean="0"/>
          </a:p>
          <a:p>
            <a:pPr marL="285750" indent="-285750">
              <a:buFont typeface="Arial" panose="020B0604020202020204" pitchFamily="34" charset="0"/>
              <a:buChar char="•"/>
            </a:pPr>
            <a:r>
              <a:rPr lang="fr-FR" dirty="0" smtClean="0"/>
              <a:t>Pour </a:t>
            </a:r>
            <a:r>
              <a:rPr lang="fr-FR" dirty="0"/>
              <a:t>demander un service comme la lecture d'un bloc de fichier, le  processus client envoie une requête à un processus serveur qui effectue le  travail et envoie une </a:t>
            </a:r>
            <a:r>
              <a:rPr lang="fr-FR" dirty="0" smtClean="0"/>
              <a:t>réponse.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la seule fonction du noyau est la mise en communication du client avec le serveur</a:t>
            </a:r>
            <a:r>
              <a:rPr lang="fr-FR" dirty="0" smtClean="0"/>
              <a:t>.</a:t>
            </a:r>
          </a:p>
          <a:p>
            <a:pPr marL="285750" indent="-285750">
              <a:buFont typeface="Arial" panose="020B0604020202020204" pitchFamily="34" charset="0"/>
              <a:buChar char="•"/>
            </a:pPr>
            <a:endParaRPr lang="fr-FR" dirty="0"/>
          </a:p>
        </p:txBody>
      </p:sp>
      <p:pic>
        <p:nvPicPr>
          <p:cNvPr id="7" name="Image 6"/>
          <p:cNvPicPr>
            <a:picLocks noChangeAspect="1"/>
          </p:cNvPicPr>
          <p:nvPr/>
        </p:nvPicPr>
        <p:blipFill>
          <a:blip r:embed="rId4"/>
          <a:stretch>
            <a:fillRect/>
          </a:stretch>
        </p:blipFill>
        <p:spPr>
          <a:xfrm>
            <a:off x="7010400" y="41554"/>
            <a:ext cx="2133600" cy="840039"/>
          </a:xfrm>
          <a:prstGeom prst="rect">
            <a:avLst/>
          </a:prstGeom>
        </p:spPr>
      </p:pic>
    </p:spTree>
    <p:extLst>
      <p:ext uri="{BB962C8B-B14F-4D97-AF65-F5344CB8AC3E}">
        <p14:creationId xmlns:p14="http://schemas.microsoft.com/office/powerpoint/2010/main" val="291370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wipe(up)">
                                      <p:cBhvr>
                                        <p:cTn id="7" dur="1000"/>
                                        <p:tgtEl>
                                          <p:spTgt spid="125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4298" y="142010"/>
            <a:ext cx="6579412" cy="689932"/>
          </a:xfrm>
          <a:prstGeom prst="rect">
            <a:avLst/>
          </a:prstGeom>
        </p:spPr>
        <p:txBody>
          <a:bodyPr vert="horz" wrap="square" lIns="0" tIns="12700" rIns="0" bIns="0" rtlCol="0">
            <a:spAutoFit/>
          </a:bodyPr>
          <a:lstStyle/>
          <a:p>
            <a:pPr marL="12700">
              <a:lnSpc>
                <a:spcPct val="100000"/>
              </a:lnSpc>
              <a:spcBef>
                <a:spcPts val="100"/>
              </a:spcBef>
            </a:pPr>
            <a:r>
              <a:rPr spc="-5" dirty="0"/>
              <a:t>Les Etapes de la</a:t>
            </a:r>
            <a:r>
              <a:rPr spc="-20" dirty="0"/>
              <a:t> </a:t>
            </a:r>
            <a:r>
              <a:rPr spc="-5" dirty="0"/>
              <a:t>compilation</a:t>
            </a:r>
          </a:p>
        </p:txBody>
      </p:sp>
      <p:sp>
        <p:nvSpPr>
          <p:cNvPr id="4" name="object 4"/>
          <p:cNvSpPr txBox="1"/>
          <p:nvPr/>
        </p:nvSpPr>
        <p:spPr>
          <a:xfrm>
            <a:off x="358652" y="1495447"/>
            <a:ext cx="4229929" cy="2864374"/>
          </a:xfrm>
          <a:prstGeom prst="rect">
            <a:avLst/>
          </a:prstGeom>
          <a:solidFill>
            <a:schemeClr val="bg1"/>
          </a:solidFill>
          <a:ln w="25400">
            <a:solidFill>
              <a:srgbClr val="A5B592"/>
            </a:solidFill>
          </a:ln>
        </p:spPr>
        <p:txBody>
          <a:bodyPr vert="horz" wrap="square" lIns="0" tIns="54610" rIns="0" bIns="0" rtlCol="0">
            <a:spAutoFit/>
          </a:bodyPr>
          <a:lstStyle/>
          <a:p>
            <a:pPr marL="54610" marR="700405">
              <a:lnSpc>
                <a:spcPct val="101899"/>
              </a:lnSpc>
              <a:spcBef>
                <a:spcPts val="430"/>
              </a:spcBef>
            </a:pPr>
            <a:r>
              <a:rPr sz="1800" dirty="0">
                <a:latin typeface="Arial"/>
                <a:cs typeface="Arial"/>
              </a:rPr>
              <a:t>gcc </a:t>
            </a:r>
            <a:r>
              <a:rPr sz="1800" spc="-10" dirty="0">
                <a:latin typeface="Arial"/>
                <a:cs typeface="Arial"/>
              </a:rPr>
              <a:t>effectue </a:t>
            </a:r>
            <a:r>
              <a:rPr sz="1800" spc="-5" dirty="0">
                <a:latin typeface="Arial"/>
                <a:cs typeface="Arial"/>
              </a:rPr>
              <a:t>quatre étapes </a:t>
            </a:r>
            <a:r>
              <a:rPr sz="1800" dirty="0">
                <a:latin typeface="Arial"/>
                <a:cs typeface="Arial"/>
              </a:rPr>
              <a:t>pour  produire</a:t>
            </a:r>
            <a:r>
              <a:rPr sz="1800" spc="-5" dirty="0">
                <a:latin typeface="Arial"/>
                <a:cs typeface="Arial"/>
              </a:rPr>
              <a:t> l’exécutable</a:t>
            </a:r>
            <a:endParaRPr sz="1800" dirty="0">
              <a:latin typeface="Arial"/>
              <a:cs typeface="Arial"/>
            </a:endParaRPr>
          </a:p>
          <a:p>
            <a:pPr marL="295275" marR="862965" indent="-240665">
              <a:lnSpc>
                <a:spcPts val="2200"/>
              </a:lnSpc>
              <a:spcBef>
                <a:spcPts val="80"/>
              </a:spcBef>
              <a:buAutoNum type="arabicPeriod"/>
              <a:tabLst>
                <a:tab pos="295910" algn="l"/>
              </a:tabLst>
            </a:pPr>
            <a:r>
              <a:rPr sz="1800" dirty="0">
                <a:latin typeface="Arial"/>
                <a:cs typeface="Arial"/>
              </a:rPr>
              <a:t>Passage au</a:t>
            </a:r>
            <a:r>
              <a:rPr sz="1800" spc="-100" dirty="0">
                <a:latin typeface="Arial"/>
                <a:cs typeface="Arial"/>
              </a:rPr>
              <a:t> </a:t>
            </a:r>
            <a:r>
              <a:rPr sz="1800" dirty="0">
                <a:latin typeface="Arial"/>
                <a:cs typeface="Arial"/>
              </a:rPr>
              <a:t>pré-processeur  </a:t>
            </a:r>
            <a:r>
              <a:rPr sz="1800" spc="-5" dirty="0">
                <a:latin typeface="Arial"/>
                <a:cs typeface="Arial"/>
              </a:rPr>
              <a:t>(</a:t>
            </a:r>
            <a:r>
              <a:rPr sz="1800" i="1" spc="-5" dirty="0">
                <a:latin typeface="Arial"/>
                <a:cs typeface="Arial"/>
              </a:rPr>
              <a:t>preprocessing</a:t>
            </a:r>
            <a:r>
              <a:rPr sz="1800" spc="-5" dirty="0">
                <a:latin typeface="Arial"/>
                <a:cs typeface="Arial"/>
              </a:rPr>
              <a:t>)</a:t>
            </a:r>
            <a:endParaRPr sz="1800" dirty="0">
              <a:latin typeface="Arial"/>
              <a:cs typeface="Arial"/>
            </a:endParaRPr>
          </a:p>
          <a:p>
            <a:pPr marL="295275" marR="1269365" indent="-240665">
              <a:lnSpc>
                <a:spcPts val="2200"/>
              </a:lnSpc>
              <a:buAutoNum type="arabicPeriod"/>
              <a:tabLst>
                <a:tab pos="295910" algn="l"/>
              </a:tabLst>
            </a:pPr>
            <a:r>
              <a:rPr sz="1800" spc="-5" dirty="0">
                <a:latin typeface="Arial"/>
                <a:cs typeface="Arial"/>
              </a:rPr>
              <a:t>Compilation </a:t>
            </a:r>
            <a:r>
              <a:rPr sz="1800" dirty="0">
                <a:latin typeface="Arial"/>
                <a:cs typeface="Arial"/>
              </a:rPr>
              <a:t>en</a:t>
            </a:r>
            <a:r>
              <a:rPr sz="1800" spc="-45" dirty="0">
                <a:latin typeface="Arial"/>
                <a:cs typeface="Arial"/>
              </a:rPr>
              <a:t> </a:t>
            </a:r>
            <a:r>
              <a:rPr sz="1800" dirty="0">
                <a:latin typeface="Arial"/>
                <a:cs typeface="Arial"/>
              </a:rPr>
              <a:t>langage  assembleur</a:t>
            </a:r>
            <a:r>
              <a:rPr sz="1800" spc="-40" dirty="0">
                <a:latin typeface="Arial"/>
                <a:cs typeface="Arial"/>
              </a:rPr>
              <a:t> </a:t>
            </a:r>
            <a:r>
              <a:rPr sz="1800" spc="-5" dirty="0">
                <a:latin typeface="Arial"/>
                <a:cs typeface="Arial"/>
              </a:rPr>
              <a:t>(</a:t>
            </a:r>
            <a:r>
              <a:rPr sz="1800" i="1" spc="-5" dirty="0">
                <a:latin typeface="Arial"/>
                <a:cs typeface="Arial"/>
              </a:rPr>
              <a:t>compiling</a:t>
            </a:r>
            <a:r>
              <a:rPr sz="1800" spc="-5" dirty="0">
                <a:latin typeface="Arial"/>
                <a:cs typeface="Arial"/>
              </a:rPr>
              <a:t>)</a:t>
            </a:r>
            <a:endParaRPr sz="1800" dirty="0">
              <a:latin typeface="Arial"/>
              <a:cs typeface="Arial"/>
            </a:endParaRPr>
          </a:p>
          <a:p>
            <a:pPr marL="295275" marR="74930" indent="-240665">
              <a:lnSpc>
                <a:spcPts val="2200"/>
              </a:lnSpc>
              <a:buAutoNum type="arabicPeriod"/>
              <a:tabLst>
                <a:tab pos="295910" algn="l"/>
              </a:tabLst>
            </a:pPr>
            <a:r>
              <a:rPr sz="1800" dirty="0">
                <a:latin typeface="Arial"/>
                <a:cs typeface="Arial"/>
              </a:rPr>
              <a:t>Conversion du </a:t>
            </a:r>
            <a:r>
              <a:rPr sz="1800" dirty="0" err="1" smtClean="0">
                <a:latin typeface="Arial"/>
                <a:cs typeface="Arial"/>
              </a:rPr>
              <a:t>langa</a:t>
            </a:r>
            <a:r>
              <a:rPr lang="en-CA" dirty="0">
                <a:latin typeface="Arial"/>
                <a:cs typeface="Arial"/>
              </a:rPr>
              <a:t>g</a:t>
            </a:r>
            <a:r>
              <a:rPr sz="1800" dirty="0" smtClean="0">
                <a:latin typeface="Arial"/>
                <a:cs typeface="Arial"/>
              </a:rPr>
              <a:t>e</a:t>
            </a:r>
            <a:r>
              <a:rPr sz="1800" spc="-100" dirty="0" smtClean="0">
                <a:latin typeface="Arial"/>
                <a:cs typeface="Arial"/>
              </a:rPr>
              <a:t> </a:t>
            </a:r>
            <a:r>
              <a:rPr sz="1800" dirty="0">
                <a:latin typeface="Arial"/>
                <a:cs typeface="Arial"/>
              </a:rPr>
              <a:t>assembleur  en code machine</a:t>
            </a:r>
            <a:r>
              <a:rPr sz="1800" spc="-15" dirty="0">
                <a:latin typeface="Arial"/>
                <a:cs typeface="Arial"/>
              </a:rPr>
              <a:t> </a:t>
            </a:r>
            <a:r>
              <a:rPr sz="1800" spc="-5" dirty="0">
                <a:latin typeface="Arial"/>
                <a:cs typeface="Arial"/>
              </a:rPr>
              <a:t>(</a:t>
            </a:r>
            <a:r>
              <a:rPr sz="1800" i="1" spc="-5" dirty="0">
                <a:latin typeface="Arial"/>
                <a:cs typeface="Arial"/>
              </a:rPr>
              <a:t>assembling</a:t>
            </a:r>
            <a:r>
              <a:rPr sz="1800" spc="-5" dirty="0">
                <a:latin typeface="Arial"/>
                <a:cs typeface="Arial"/>
              </a:rPr>
              <a:t>)</a:t>
            </a:r>
            <a:endParaRPr sz="1800" dirty="0">
              <a:latin typeface="Arial"/>
              <a:cs typeface="Arial"/>
            </a:endParaRPr>
          </a:p>
          <a:p>
            <a:pPr marL="295275" indent="-241300">
              <a:lnSpc>
                <a:spcPts val="2120"/>
              </a:lnSpc>
              <a:buAutoNum type="arabicPeriod"/>
              <a:tabLst>
                <a:tab pos="295910" algn="l"/>
              </a:tabLst>
            </a:pPr>
            <a:r>
              <a:rPr sz="1800" spc="-5" dirty="0">
                <a:latin typeface="Arial"/>
                <a:cs typeface="Arial"/>
              </a:rPr>
              <a:t>Edition </a:t>
            </a:r>
            <a:r>
              <a:rPr sz="1800" dirty="0">
                <a:latin typeface="Arial"/>
                <a:cs typeface="Arial"/>
              </a:rPr>
              <a:t>des liens</a:t>
            </a:r>
            <a:r>
              <a:rPr sz="1800" spc="-10" dirty="0">
                <a:latin typeface="Arial"/>
                <a:cs typeface="Arial"/>
              </a:rPr>
              <a:t> </a:t>
            </a:r>
            <a:r>
              <a:rPr sz="1800" spc="-5" dirty="0">
                <a:latin typeface="Arial"/>
                <a:cs typeface="Arial"/>
              </a:rPr>
              <a:t>(</a:t>
            </a:r>
            <a:r>
              <a:rPr sz="1800" i="1" spc="-5" dirty="0">
                <a:latin typeface="Arial"/>
                <a:cs typeface="Arial"/>
              </a:rPr>
              <a:t>linking</a:t>
            </a:r>
            <a:r>
              <a:rPr sz="1800" spc="-5" dirty="0" smtClean="0">
                <a:latin typeface="Arial"/>
                <a:cs typeface="Arial"/>
              </a:rPr>
              <a:t>)</a:t>
            </a:r>
            <a:endParaRPr lang="en-CA" sz="1800" spc="-5" dirty="0" smtClean="0">
              <a:latin typeface="Arial"/>
              <a:cs typeface="Arial"/>
            </a:endParaRPr>
          </a:p>
          <a:p>
            <a:pPr marL="53975">
              <a:lnSpc>
                <a:spcPts val="2120"/>
              </a:lnSpc>
              <a:tabLst>
                <a:tab pos="295910" algn="l"/>
              </a:tabLst>
            </a:pPr>
            <a:endParaRPr sz="1800" dirty="0">
              <a:latin typeface="Arial"/>
              <a:cs typeface="Arial"/>
            </a:endParaRPr>
          </a:p>
        </p:txBody>
      </p:sp>
      <p:grpSp>
        <p:nvGrpSpPr>
          <p:cNvPr id="5" name="object 5"/>
          <p:cNvGrpSpPr/>
          <p:nvPr/>
        </p:nvGrpSpPr>
        <p:grpSpPr>
          <a:xfrm>
            <a:off x="186189" y="4650068"/>
            <a:ext cx="8642985" cy="1535430"/>
            <a:chOff x="186189" y="4650068"/>
            <a:chExt cx="8642985" cy="1535430"/>
          </a:xfrm>
        </p:grpSpPr>
        <p:sp>
          <p:nvSpPr>
            <p:cNvPr id="6" name="object 6"/>
            <p:cNvSpPr/>
            <p:nvPr/>
          </p:nvSpPr>
          <p:spPr>
            <a:xfrm>
              <a:off x="186189" y="4650068"/>
              <a:ext cx="8642985" cy="1535430"/>
            </a:xfrm>
            <a:custGeom>
              <a:avLst/>
              <a:gdLst/>
              <a:ahLst/>
              <a:cxnLst/>
              <a:rect l="l" t="t" r="r" b="b"/>
              <a:pathLst>
                <a:path w="8642985" h="1535429">
                  <a:moveTo>
                    <a:pt x="8642616" y="0"/>
                  </a:moveTo>
                  <a:lnTo>
                    <a:pt x="0" y="0"/>
                  </a:lnTo>
                  <a:lnTo>
                    <a:pt x="0" y="1535023"/>
                  </a:lnTo>
                  <a:lnTo>
                    <a:pt x="8642616" y="1535023"/>
                  </a:lnTo>
                  <a:lnTo>
                    <a:pt x="8642616" y="0"/>
                  </a:lnTo>
                  <a:close/>
                </a:path>
              </a:pathLst>
            </a:custGeom>
            <a:solidFill>
              <a:srgbClr val="FFFFFF"/>
            </a:solidFill>
          </p:spPr>
          <p:txBody>
            <a:bodyPr wrap="square" lIns="0" tIns="0" rIns="0" bIns="0" rtlCol="0"/>
            <a:lstStyle/>
            <a:p>
              <a:endParaRPr/>
            </a:p>
          </p:txBody>
        </p:sp>
        <p:sp>
          <p:nvSpPr>
            <p:cNvPr id="7" name="object 7"/>
            <p:cNvSpPr/>
            <p:nvPr/>
          </p:nvSpPr>
          <p:spPr>
            <a:xfrm>
              <a:off x="210604" y="4705730"/>
              <a:ext cx="8541385" cy="1423670"/>
            </a:xfrm>
            <a:custGeom>
              <a:avLst/>
              <a:gdLst/>
              <a:ahLst/>
              <a:cxnLst/>
              <a:rect l="l" t="t" r="r" b="b"/>
              <a:pathLst>
                <a:path w="8541385" h="1423670">
                  <a:moveTo>
                    <a:pt x="8541017" y="0"/>
                  </a:moveTo>
                  <a:lnTo>
                    <a:pt x="8529625" y="0"/>
                  </a:lnTo>
                  <a:lnTo>
                    <a:pt x="8529625" y="11391"/>
                  </a:lnTo>
                  <a:lnTo>
                    <a:pt x="8529625" y="1412113"/>
                  </a:lnTo>
                  <a:lnTo>
                    <a:pt x="11391" y="1412113"/>
                  </a:lnTo>
                  <a:lnTo>
                    <a:pt x="11391" y="11391"/>
                  </a:lnTo>
                  <a:lnTo>
                    <a:pt x="8529625" y="11391"/>
                  </a:lnTo>
                  <a:lnTo>
                    <a:pt x="8529625" y="0"/>
                  </a:lnTo>
                  <a:lnTo>
                    <a:pt x="11391" y="0"/>
                  </a:lnTo>
                  <a:lnTo>
                    <a:pt x="0" y="0"/>
                  </a:lnTo>
                  <a:lnTo>
                    <a:pt x="0" y="11391"/>
                  </a:lnTo>
                  <a:lnTo>
                    <a:pt x="0" y="1412113"/>
                  </a:lnTo>
                  <a:lnTo>
                    <a:pt x="0" y="1423504"/>
                  </a:lnTo>
                  <a:lnTo>
                    <a:pt x="11391" y="1423504"/>
                  </a:lnTo>
                  <a:lnTo>
                    <a:pt x="8529625" y="1423504"/>
                  </a:lnTo>
                  <a:lnTo>
                    <a:pt x="8541017" y="1423504"/>
                  </a:lnTo>
                  <a:lnTo>
                    <a:pt x="8541017" y="1412113"/>
                  </a:lnTo>
                  <a:lnTo>
                    <a:pt x="8541017" y="11391"/>
                  </a:lnTo>
                  <a:lnTo>
                    <a:pt x="8541017" y="0"/>
                  </a:lnTo>
                  <a:close/>
                </a:path>
              </a:pathLst>
            </a:custGeom>
            <a:solidFill>
              <a:srgbClr val="000000"/>
            </a:solidFill>
          </p:spPr>
          <p:txBody>
            <a:bodyPr wrap="square" lIns="0" tIns="0" rIns="0" bIns="0" rtlCol="0"/>
            <a:lstStyle/>
            <a:p>
              <a:endParaRPr/>
            </a:p>
          </p:txBody>
        </p:sp>
      </p:grpSp>
      <p:sp>
        <p:nvSpPr>
          <p:cNvPr id="8" name="object 8"/>
          <p:cNvSpPr txBox="1"/>
          <p:nvPr/>
        </p:nvSpPr>
        <p:spPr>
          <a:xfrm>
            <a:off x="256160" y="4727187"/>
            <a:ext cx="2122805" cy="586105"/>
          </a:xfrm>
          <a:prstGeom prst="rect">
            <a:avLst/>
          </a:prstGeom>
        </p:spPr>
        <p:txBody>
          <a:bodyPr vert="horz" wrap="square" lIns="0" tIns="12065" rIns="0" bIns="0" rtlCol="0">
            <a:spAutoFit/>
          </a:bodyPr>
          <a:lstStyle/>
          <a:p>
            <a:pPr>
              <a:lnSpc>
                <a:spcPct val="100000"/>
              </a:lnSpc>
              <a:spcBef>
                <a:spcPts val="95"/>
              </a:spcBef>
            </a:pPr>
            <a:r>
              <a:rPr sz="1350" b="1" spc="-10" dirty="0">
                <a:latin typeface="Courier New"/>
                <a:cs typeface="Courier New"/>
              </a:rPr>
              <a:t>gcc</a:t>
            </a:r>
            <a:r>
              <a:rPr sz="1350" b="1" spc="-15" dirty="0">
                <a:latin typeface="Courier New"/>
                <a:cs typeface="Courier New"/>
              </a:rPr>
              <a:t> </a:t>
            </a:r>
            <a:r>
              <a:rPr sz="1350" b="1" spc="-5" dirty="0">
                <a:latin typeface="Courier New"/>
                <a:cs typeface="Courier New"/>
              </a:rPr>
              <a:t>bonjour.c</a:t>
            </a:r>
            <a:endParaRPr sz="1350">
              <a:latin typeface="Courier New"/>
              <a:cs typeface="Courier New"/>
            </a:endParaRPr>
          </a:p>
          <a:p>
            <a:pPr marL="1090295">
              <a:lnSpc>
                <a:spcPct val="100000"/>
              </a:lnSpc>
              <a:spcBef>
                <a:spcPts val="1110"/>
              </a:spcBef>
            </a:pPr>
            <a:r>
              <a:rPr sz="1400" i="1" spc="15" dirty="0">
                <a:latin typeface="Times New Roman"/>
                <a:cs typeface="Times New Roman"/>
              </a:rPr>
              <a:t>p</a:t>
            </a:r>
            <a:r>
              <a:rPr sz="1400" i="1" spc="-45" dirty="0">
                <a:latin typeface="Times New Roman"/>
                <a:cs typeface="Times New Roman"/>
              </a:rPr>
              <a:t>r</a:t>
            </a:r>
            <a:r>
              <a:rPr sz="1400" i="1" spc="10" dirty="0">
                <a:latin typeface="Times New Roman"/>
                <a:cs typeface="Times New Roman"/>
              </a:rPr>
              <a:t>e</a:t>
            </a:r>
            <a:r>
              <a:rPr sz="1400" i="1" spc="15" dirty="0">
                <a:latin typeface="Times New Roman"/>
                <a:cs typeface="Times New Roman"/>
              </a:rPr>
              <a:t>p</a:t>
            </a:r>
            <a:r>
              <a:rPr sz="1400" i="1" spc="-45" dirty="0">
                <a:latin typeface="Times New Roman"/>
                <a:cs typeface="Times New Roman"/>
              </a:rPr>
              <a:t>r</a:t>
            </a:r>
            <a:r>
              <a:rPr sz="1400" i="1" spc="15" dirty="0">
                <a:latin typeface="Times New Roman"/>
                <a:cs typeface="Times New Roman"/>
              </a:rPr>
              <a:t>o</a:t>
            </a:r>
            <a:r>
              <a:rPr sz="1400" i="1" spc="10" dirty="0">
                <a:latin typeface="Times New Roman"/>
                <a:cs typeface="Times New Roman"/>
              </a:rPr>
              <a:t>cessing</a:t>
            </a:r>
            <a:endParaRPr sz="1400">
              <a:latin typeface="Times New Roman"/>
              <a:cs typeface="Times New Roman"/>
            </a:endParaRPr>
          </a:p>
        </p:txBody>
      </p:sp>
      <p:sp>
        <p:nvSpPr>
          <p:cNvPr id="9" name="object 9"/>
          <p:cNvSpPr txBox="1"/>
          <p:nvPr/>
        </p:nvSpPr>
        <p:spPr>
          <a:xfrm>
            <a:off x="3592893" y="5068827"/>
            <a:ext cx="741680" cy="244475"/>
          </a:xfrm>
          <a:prstGeom prst="rect">
            <a:avLst/>
          </a:prstGeom>
        </p:spPr>
        <p:txBody>
          <a:bodyPr vert="horz" wrap="square" lIns="0" tIns="17145" rIns="0" bIns="0" rtlCol="0">
            <a:spAutoFit/>
          </a:bodyPr>
          <a:lstStyle/>
          <a:p>
            <a:pPr>
              <a:lnSpc>
                <a:spcPct val="100000"/>
              </a:lnSpc>
              <a:spcBef>
                <a:spcPts val="135"/>
              </a:spcBef>
            </a:pPr>
            <a:r>
              <a:rPr sz="1400" i="1" spc="10" dirty="0">
                <a:latin typeface="Times New Roman"/>
                <a:cs typeface="Times New Roman"/>
              </a:rPr>
              <a:t>compiling</a:t>
            </a:r>
            <a:endParaRPr sz="1400">
              <a:latin typeface="Times New Roman"/>
              <a:cs typeface="Times New Roman"/>
            </a:endParaRPr>
          </a:p>
        </p:txBody>
      </p:sp>
      <p:sp>
        <p:nvSpPr>
          <p:cNvPr id="10" name="object 10"/>
          <p:cNvSpPr txBox="1"/>
          <p:nvPr/>
        </p:nvSpPr>
        <p:spPr>
          <a:xfrm>
            <a:off x="5540198" y="5068827"/>
            <a:ext cx="833119" cy="244475"/>
          </a:xfrm>
          <a:prstGeom prst="rect">
            <a:avLst/>
          </a:prstGeom>
        </p:spPr>
        <p:txBody>
          <a:bodyPr vert="horz" wrap="square" lIns="0" tIns="17145" rIns="0" bIns="0" rtlCol="0">
            <a:spAutoFit/>
          </a:bodyPr>
          <a:lstStyle/>
          <a:p>
            <a:pPr>
              <a:lnSpc>
                <a:spcPct val="100000"/>
              </a:lnSpc>
              <a:spcBef>
                <a:spcPts val="135"/>
              </a:spcBef>
            </a:pPr>
            <a:r>
              <a:rPr sz="1400" i="1" spc="10" dirty="0">
                <a:latin typeface="Times New Roman"/>
                <a:cs typeface="Times New Roman"/>
              </a:rPr>
              <a:t>assembling</a:t>
            </a:r>
            <a:endParaRPr sz="1400">
              <a:latin typeface="Times New Roman"/>
              <a:cs typeface="Times New Roman"/>
            </a:endParaRPr>
          </a:p>
        </p:txBody>
      </p:sp>
      <p:sp>
        <p:nvSpPr>
          <p:cNvPr id="11" name="object 11"/>
          <p:cNvSpPr txBox="1"/>
          <p:nvPr/>
        </p:nvSpPr>
        <p:spPr>
          <a:xfrm>
            <a:off x="7576159" y="5068827"/>
            <a:ext cx="518795" cy="244475"/>
          </a:xfrm>
          <a:prstGeom prst="rect">
            <a:avLst/>
          </a:prstGeom>
        </p:spPr>
        <p:txBody>
          <a:bodyPr vert="horz" wrap="square" lIns="0" tIns="17145" rIns="0" bIns="0" rtlCol="0">
            <a:spAutoFit/>
          </a:bodyPr>
          <a:lstStyle/>
          <a:p>
            <a:pPr>
              <a:lnSpc>
                <a:spcPct val="100000"/>
              </a:lnSpc>
              <a:spcBef>
                <a:spcPts val="135"/>
              </a:spcBef>
            </a:pPr>
            <a:r>
              <a:rPr sz="1400" i="1" spc="10" dirty="0">
                <a:latin typeface="Times New Roman"/>
                <a:cs typeface="Times New Roman"/>
              </a:rPr>
              <a:t>linking</a:t>
            </a:r>
            <a:endParaRPr sz="1400">
              <a:latin typeface="Times New Roman"/>
              <a:cs typeface="Times New Roman"/>
            </a:endParaRPr>
          </a:p>
        </p:txBody>
      </p:sp>
      <p:grpSp>
        <p:nvGrpSpPr>
          <p:cNvPr id="12" name="object 12"/>
          <p:cNvGrpSpPr/>
          <p:nvPr/>
        </p:nvGrpSpPr>
        <p:grpSpPr>
          <a:xfrm>
            <a:off x="529478" y="1426032"/>
            <a:ext cx="8372475" cy="4361815"/>
            <a:chOff x="529478" y="1426032"/>
            <a:chExt cx="8372475" cy="4361815"/>
          </a:xfrm>
        </p:grpSpPr>
        <p:sp>
          <p:nvSpPr>
            <p:cNvPr id="13" name="object 13"/>
            <p:cNvSpPr/>
            <p:nvPr/>
          </p:nvSpPr>
          <p:spPr>
            <a:xfrm>
              <a:off x="529478" y="5354847"/>
              <a:ext cx="341640" cy="432744"/>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1679663" y="5389011"/>
              <a:ext cx="353028" cy="353028"/>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2829852" y="5354847"/>
              <a:ext cx="341640" cy="432744"/>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3780751" y="5389011"/>
              <a:ext cx="353028" cy="353028"/>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4754435" y="5354847"/>
              <a:ext cx="341640" cy="43274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5773661" y="5389011"/>
              <a:ext cx="353028" cy="353028"/>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6815658" y="5354847"/>
              <a:ext cx="341640" cy="432744"/>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7652676" y="5389011"/>
              <a:ext cx="353028" cy="353028"/>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8290407" y="5354847"/>
              <a:ext cx="341640" cy="432744"/>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4792205" y="1426032"/>
              <a:ext cx="4109351" cy="3006090"/>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4845049" y="1454150"/>
              <a:ext cx="4000499" cy="2895600"/>
            </a:xfrm>
            <a:prstGeom prst="rect">
              <a:avLst/>
            </a:prstGeom>
            <a:blipFill>
              <a:blip r:embed="rId6" cstate="print"/>
              <a:stretch>
                <a:fillRect/>
              </a:stretch>
            </a:blipFill>
          </p:spPr>
          <p:txBody>
            <a:bodyPr wrap="square" lIns="0" tIns="0" rIns="0" bIns="0" rtlCol="0"/>
            <a:lstStyle/>
            <a:p>
              <a:endParaRPr/>
            </a:p>
          </p:txBody>
        </p:sp>
      </p:grpSp>
      <p:sp>
        <p:nvSpPr>
          <p:cNvPr id="24" name="object 24"/>
          <p:cNvSpPr txBox="1"/>
          <p:nvPr/>
        </p:nvSpPr>
        <p:spPr>
          <a:xfrm>
            <a:off x="358652" y="5843212"/>
            <a:ext cx="695960" cy="244475"/>
          </a:xfrm>
          <a:prstGeom prst="rect">
            <a:avLst/>
          </a:prstGeom>
        </p:spPr>
        <p:txBody>
          <a:bodyPr vert="horz" wrap="square" lIns="0" tIns="17145" rIns="0" bIns="0" rtlCol="0">
            <a:spAutoFit/>
          </a:bodyPr>
          <a:lstStyle/>
          <a:p>
            <a:pPr>
              <a:lnSpc>
                <a:spcPct val="100000"/>
              </a:lnSpc>
              <a:spcBef>
                <a:spcPts val="135"/>
              </a:spcBef>
            </a:pPr>
            <a:r>
              <a:rPr sz="1400" spc="15" dirty="0">
                <a:latin typeface="Times New Roman"/>
                <a:cs typeface="Times New Roman"/>
              </a:rPr>
              <a:t>bon</a:t>
            </a:r>
            <a:r>
              <a:rPr sz="1400" dirty="0">
                <a:latin typeface="Times New Roman"/>
                <a:cs typeface="Times New Roman"/>
              </a:rPr>
              <a:t>j</a:t>
            </a:r>
            <a:r>
              <a:rPr sz="1400" spc="15" dirty="0">
                <a:latin typeface="Times New Roman"/>
                <a:cs typeface="Times New Roman"/>
              </a:rPr>
              <a:t>ou</a:t>
            </a:r>
            <a:r>
              <a:rPr sz="1400" spc="-70" dirty="0">
                <a:latin typeface="Times New Roman"/>
                <a:cs typeface="Times New Roman"/>
              </a:rPr>
              <a:t>r</a:t>
            </a:r>
            <a:r>
              <a:rPr sz="1400" spc="10" dirty="0">
                <a:latin typeface="Times New Roman"/>
                <a:cs typeface="Times New Roman"/>
              </a:rPr>
              <a:t>.c</a:t>
            </a:r>
            <a:endParaRPr sz="1400">
              <a:latin typeface="Times New Roman"/>
              <a:cs typeface="Times New Roman"/>
            </a:endParaRPr>
          </a:p>
        </p:txBody>
      </p:sp>
      <p:sp>
        <p:nvSpPr>
          <p:cNvPr id="25" name="object 25"/>
          <p:cNvSpPr txBox="1"/>
          <p:nvPr/>
        </p:nvSpPr>
        <p:spPr>
          <a:xfrm>
            <a:off x="2674154" y="5843212"/>
            <a:ext cx="666115" cy="244475"/>
          </a:xfrm>
          <a:prstGeom prst="rect">
            <a:avLst/>
          </a:prstGeom>
        </p:spPr>
        <p:txBody>
          <a:bodyPr vert="horz" wrap="square" lIns="0" tIns="17145" rIns="0" bIns="0" rtlCol="0">
            <a:spAutoFit/>
          </a:bodyPr>
          <a:lstStyle/>
          <a:p>
            <a:pPr>
              <a:lnSpc>
                <a:spcPct val="100000"/>
              </a:lnSpc>
              <a:spcBef>
                <a:spcPts val="135"/>
              </a:spcBef>
            </a:pPr>
            <a:r>
              <a:rPr sz="1400" dirty="0">
                <a:latin typeface="Times New Roman"/>
                <a:cs typeface="Times New Roman"/>
              </a:rPr>
              <a:t>bonjour.i</a:t>
            </a:r>
            <a:endParaRPr sz="1400">
              <a:latin typeface="Times New Roman"/>
              <a:cs typeface="Times New Roman"/>
            </a:endParaRPr>
          </a:p>
        </p:txBody>
      </p:sp>
      <p:sp>
        <p:nvSpPr>
          <p:cNvPr id="26" name="object 26"/>
          <p:cNvSpPr txBox="1"/>
          <p:nvPr/>
        </p:nvSpPr>
        <p:spPr>
          <a:xfrm>
            <a:off x="4588581" y="5843212"/>
            <a:ext cx="686435" cy="244475"/>
          </a:xfrm>
          <a:prstGeom prst="rect">
            <a:avLst/>
          </a:prstGeom>
        </p:spPr>
        <p:txBody>
          <a:bodyPr vert="horz" wrap="square" lIns="0" tIns="17145" rIns="0" bIns="0" rtlCol="0">
            <a:spAutoFit/>
          </a:bodyPr>
          <a:lstStyle/>
          <a:p>
            <a:pPr>
              <a:lnSpc>
                <a:spcPct val="100000"/>
              </a:lnSpc>
              <a:spcBef>
                <a:spcPts val="135"/>
              </a:spcBef>
            </a:pPr>
            <a:r>
              <a:rPr sz="1400" spc="15" dirty="0">
                <a:latin typeface="Times New Roman"/>
                <a:cs typeface="Times New Roman"/>
              </a:rPr>
              <a:t>bon</a:t>
            </a:r>
            <a:r>
              <a:rPr sz="1400" dirty="0">
                <a:latin typeface="Times New Roman"/>
                <a:cs typeface="Times New Roman"/>
              </a:rPr>
              <a:t>j</a:t>
            </a:r>
            <a:r>
              <a:rPr sz="1400" spc="15" dirty="0">
                <a:latin typeface="Times New Roman"/>
                <a:cs typeface="Times New Roman"/>
              </a:rPr>
              <a:t>ou</a:t>
            </a:r>
            <a:r>
              <a:rPr sz="1400" spc="-70" dirty="0">
                <a:latin typeface="Times New Roman"/>
                <a:cs typeface="Times New Roman"/>
              </a:rPr>
              <a:t>r</a:t>
            </a:r>
            <a:r>
              <a:rPr sz="1400" spc="10" dirty="0">
                <a:latin typeface="Times New Roman"/>
                <a:cs typeface="Times New Roman"/>
              </a:rPr>
              <a:t>.s</a:t>
            </a:r>
            <a:endParaRPr sz="1400">
              <a:latin typeface="Times New Roman"/>
              <a:cs typeface="Times New Roman"/>
            </a:endParaRPr>
          </a:p>
        </p:txBody>
      </p:sp>
      <p:sp>
        <p:nvSpPr>
          <p:cNvPr id="27" name="object 27"/>
          <p:cNvSpPr txBox="1"/>
          <p:nvPr/>
        </p:nvSpPr>
        <p:spPr>
          <a:xfrm>
            <a:off x="6639722" y="5843212"/>
            <a:ext cx="706755" cy="244475"/>
          </a:xfrm>
          <a:prstGeom prst="rect">
            <a:avLst/>
          </a:prstGeom>
        </p:spPr>
        <p:txBody>
          <a:bodyPr vert="horz" wrap="square" lIns="0" tIns="17145" rIns="0" bIns="0" rtlCol="0">
            <a:spAutoFit/>
          </a:bodyPr>
          <a:lstStyle/>
          <a:p>
            <a:pPr>
              <a:lnSpc>
                <a:spcPct val="100000"/>
              </a:lnSpc>
              <a:spcBef>
                <a:spcPts val="135"/>
              </a:spcBef>
            </a:pPr>
            <a:r>
              <a:rPr sz="1400" spc="15" dirty="0">
                <a:latin typeface="Times New Roman"/>
                <a:cs typeface="Times New Roman"/>
              </a:rPr>
              <a:t>bon</a:t>
            </a:r>
            <a:r>
              <a:rPr sz="1400" dirty="0">
                <a:latin typeface="Times New Roman"/>
                <a:cs typeface="Times New Roman"/>
              </a:rPr>
              <a:t>j</a:t>
            </a:r>
            <a:r>
              <a:rPr sz="1400" spc="15" dirty="0">
                <a:latin typeface="Times New Roman"/>
                <a:cs typeface="Times New Roman"/>
              </a:rPr>
              <a:t>ou</a:t>
            </a:r>
            <a:r>
              <a:rPr sz="1400" spc="-70" dirty="0">
                <a:latin typeface="Times New Roman"/>
                <a:cs typeface="Times New Roman"/>
              </a:rPr>
              <a:t>r</a:t>
            </a:r>
            <a:r>
              <a:rPr sz="1400" spc="10" dirty="0">
                <a:latin typeface="Times New Roman"/>
                <a:cs typeface="Times New Roman"/>
              </a:rPr>
              <a:t>.o</a:t>
            </a:r>
            <a:endParaRPr sz="1400">
              <a:latin typeface="Times New Roman"/>
              <a:cs typeface="Times New Roman"/>
            </a:endParaRPr>
          </a:p>
        </p:txBody>
      </p:sp>
      <p:sp>
        <p:nvSpPr>
          <p:cNvPr id="28" name="object 28"/>
          <p:cNvSpPr txBox="1"/>
          <p:nvPr/>
        </p:nvSpPr>
        <p:spPr>
          <a:xfrm>
            <a:off x="8281600" y="5843212"/>
            <a:ext cx="372110" cy="244475"/>
          </a:xfrm>
          <a:prstGeom prst="rect">
            <a:avLst/>
          </a:prstGeom>
        </p:spPr>
        <p:txBody>
          <a:bodyPr vert="horz" wrap="square" lIns="0" tIns="17145" rIns="0" bIns="0" rtlCol="0">
            <a:spAutoFit/>
          </a:bodyPr>
          <a:lstStyle/>
          <a:p>
            <a:pPr>
              <a:lnSpc>
                <a:spcPct val="100000"/>
              </a:lnSpc>
              <a:spcBef>
                <a:spcPts val="135"/>
              </a:spcBef>
            </a:pPr>
            <a:r>
              <a:rPr sz="1400" spc="10" dirty="0">
                <a:latin typeface="Times New Roman"/>
                <a:cs typeface="Times New Roman"/>
              </a:rPr>
              <a:t>a.out</a:t>
            </a:r>
            <a:endParaRPr sz="1400">
              <a:latin typeface="Times New Roman"/>
              <a:cs typeface="Times New Roman"/>
            </a:endParaRPr>
          </a:p>
        </p:txBody>
      </p:sp>
      <p:sp>
        <p:nvSpPr>
          <p:cNvPr id="29" name="object 29"/>
          <p:cNvSpPr txBox="1"/>
          <p:nvPr/>
        </p:nvSpPr>
        <p:spPr>
          <a:xfrm>
            <a:off x="4845043" y="1454146"/>
            <a:ext cx="4000500" cy="2895600"/>
          </a:xfrm>
          <a:prstGeom prst="rect">
            <a:avLst/>
          </a:prstGeom>
          <a:ln w="9525">
            <a:solidFill>
              <a:srgbClr val="A5B592"/>
            </a:solidFill>
          </a:ln>
        </p:spPr>
        <p:txBody>
          <a:bodyPr vert="horz" wrap="square" lIns="0" tIns="50800" rIns="0" bIns="0" rtlCol="0">
            <a:spAutoFit/>
          </a:bodyPr>
          <a:lstStyle/>
          <a:p>
            <a:pPr marL="52705">
              <a:lnSpc>
                <a:spcPct val="100000"/>
              </a:lnSpc>
              <a:spcBef>
                <a:spcPts val="400"/>
              </a:spcBef>
            </a:pPr>
            <a:r>
              <a:rPr sz="1800" dirty="0">
                <a:solidFill>
                  <a:srgbClr val="FFFFFF"/>
                </a:solidFill>
                <a:latin typeface="Arial"/>
                <a:cs typeface="Arial"/>
              </a:rPr>
              <a:t>#include</a:t>
            </a:r>
            <a:r>
              <a:rPr sz="1800" spc="-5" dirty="0">
                <a:solidFill>
                  <a:srgbClr val="FFFFFF"/>
                </a:solidFill>
                <a:latin typeface="Arial"/>
                <a:cs typeface="Arial"/>
              </a:rPr>
              <a:t> &lt;stdio.h&gt;</a:t>
            </a:r>
            <a:endParaRPr sz="1800" dirty="0">
              <a:latin typeface="Arial"/>
              <a:cs typeface="Arial"/>
            </a:endParaRPr>
          </a:p>
          <a:p>
            <a:pPr>
              <a:lnSpc>
                <a:spcPct val="100000"/>
              </a:lnSpc>
              <a:spcBef>
                <a:spcPts val="50"/>
              </a:spcBef>
            </a:pPr>
            <a:endParaRPr sz="1900" dirty="0">
              <a:latin typeface="Arial"/>
              <a:cs typeface="Arial"/>
            </a:endParaRPr>
          </a:p>
          <a:p>
            <a:pPr marL="52705">
              <a:lnSpc>
                <a:spcPct val="100000"/>
              </a:lnSpc>
              <a:spcBef>
                <a:spcPts val="5"/>
              </a:spcBef>
            </a:pPr>
            <a:r>
              <a:rPr sz="1800" dirty="0">
                <a:solidFill>
                  <a:srgbClr val="FFFFFF"/>
                </a:solidFill>
                <a:latin typeface="Arial"/>
                <a:cs typeface="Arial"/>
              </a:rPr>
              <a:t>int main(int argc, const char *</a:t>
            </a:r>
            <a:r>
              <a:rPr sz="1800" spc="-70" dirty="0">
                <a:solidFill>
                  <a:srgbClr val="FFFFFF"/>
                </a:solidFill>
                <a:latin typeface="Arial"/>
                <a:cs typeface="Arial"/>
              </a:rPr>
              <a:t> </a:t>
            </a:r>
            <a:r>
              <a:rPr sz="1800" spc="-5" dirty="0">
                <a:solidFill>
                  <a:srgbClr val="FFFFFF"/>
                </a:solidFill>
                <a:latin typeface="Arial"/>
                <a:cs typeface="Arial"/>
              </a:rPr>
              <a:t>argv[])</a:t>
            </a:r>
            <a:endParaRPr sz="1800" dirty="0">
              <a:latin typeface="Arial"/>
              <a:cs typeface="Arial"/>
            </a:endParaRPr>
          </a:p>
          <a:p>
            <a:pPr marL="52705">
              <a:lnSpc>
                <a:spcPct val="100000"/>
              </a:lnSpc>
              <a:spcBef>
                <a:spcPts val="40"/>
              </a:spcBef>
            </a:pPr>
            <a:r>
              <a:rPr sz="1800" dirty="0">
                <a:solidFill>
                  <a:srgbClr val="FFFFFF"/>
                </a:solidFill>
                <a:latin typeface="Arial"/>
                <a:cs typeface="Arial"/>
              </a:rPr>
              <a:t>{</a:t>
            </a:r>
            <a:endParaRPr sz="1800" dirty="0">
              <a:latin typeface="Arial"/>
              <a:cs typeface="Arial"/>
            </a:endParaRPr>
          </a:p>
          <a:p>
            <a:pPr marL="52705" marR="271145" indent="254000">
              <a:lnSpc>
                <a:spcPts val="2200"/>
              </a:lnSpc>
              <a:spcBef>
                <a:spcPts val="80"/>
              </a:spcBef>
            </a:pPr>
            <a:r>
              <a:rPr sz="1800" spc="-5" dirty="0">
                <a:solidFill>
                  <a:srgbClr val="FFFFFF"/>
                </a:solidFill>
                <a:latin typeface="Arial"/>
                <a:cs typeface="Arial"/>
              </a:rPr>
              <a:t>// Afficher </a:t>
            </a:r>
            <a:r>
              <a:rPr sz="1800" dirty="0">
                <a:solidFill>
                  <a:srgbClr val="FFFFFF"/>
                </a:solidFill>
                <a:latin typeface="Arial"/>
                <a:cs typeface="Arial"/>
              </a:rPr>
              <a:t>le mot bonjour et</a:t>
            </a:r>
            <a:r>
              <a:rPr sz="1800" spc="-180" dirty="0">
                <a:solidFill>
                  <a:srgbClr val="FFFFFF"/>
                </a:solidFill>
                <a:latin typeface="Arial"/>
                <a:cs typeface="Arial"/>
              </a:rPr>
              <a:t> </a:t>
            </a:r>
            <a:r>
              <a:rPr sz="1800" spc="-5" dirty="0">
                <a:solidFill>
                  <a:srgbClr val="FFFFFF"/>
                </a:solidFill>
                <a:latin typeface="Arial"/>
                <a:cs typeface="Arial"/>
              </a:rPr>
              <a:t>sauter  une </a:t>
            </a:r>
            <a:r>
              <a:rPr sz="1800" dirty="0">
                <a:solidFill>
                  <a:srgbClr val="FFFFFF"/>
                </a:solidFill>
                <a:latin typeface="Arial"/>
                <a:cs typeface="Arial"/>
              </a:rPr>
              <a:t>ligne</a:t>
            </a:r>
            <a:endParaRPr sz="1800" dirty="0">
              <a:latin typeface="Arial"/>
              <a:cs typeface="Arial"/>
            </a:endParaRPr>
          </a:p>
          <a:p>
            <a:pPr marL="306705" marR="1630045">
              <a:lnSpc>
                <a:spcPts val="2200"/>
              </a:lnSpc>
            </a:pPr>
            <a:r>
              <a:rPr sz="1800" spc="-5" dirty="0">
                <a:solidFill>
                  <a:srgbClr val="FFFFFF"/>
                </a:solidFill>
                <a:latin typeface="Arial"/>
                <a:cs typeface="Arial"/>
              </a:rPr>
              <a:t>printf("Bonjour!!!\n");  return </a:t>
            </a:r>
            <a:r>
              <a:rPr sz="1800" dirty="0">
                <a:solidFill>
                  <a:srgbClr val="FFFFFF"/>
                </a:solidFill>
                <a:latin typeface="Arial"/>
                <a:cs typeface="Arial"/>
              </a:rPr>
              <a:t>0;</a:t>
            </a:r>
            <a:endParaRPr sz="1800" dirty="0">
              <a:latin typeface="Arial"/>
              <a:cs typeface="Arial"/>
            </a:endParaRPr>
          </a:p>
          <a:p>
            <a:pPr marL="52705">
              <a:lnSpc>
                <a:spcPts val="2120"/>
              </a:lnSpc>
            </a:pPr>
            <a:r>
              <a:rPr sz="1800" dirty="0">
                <a:solidFill>
                  <a:srgbClr val="FFFFFF"/>
                </a:solidFill>
                <a:latin typeface="Arial"/>
                <a:cs typeface="Arial"/>
              </a:rPr>
              <a:t>}</a:t>
            </a:r>
            <a:endParaRPr sz="1800" dirty="0">
              <a:latin typeface="Arial"/>
              <a:cs typeface="Arial"/>
            </a:endParaRPr>
          </a:p>
        </p:txBody>
      </p:sp>
      <p:sp>
        <p:nvSpPr>
          <p:cNvPr id="30" name="object 30"/>
          <p:cNvSpPr txBox="1"/>
          <p:nvPr/>
        </p:nvSpPr>
        <p:spPr>
          <a:xfrm>
            <a:off x="4859020" y="1143990"/>
            <a:ext cx="1054735" cy="299720"/>
          </a:xfrm>
          <a:prstGeom prst="rect">
            <a:avLst/>
          </a:prstGeom>
        </p:spPr>
        <p:txBody>
          <a:bodyPr vert="horz" wrap="square" lIns="0" tIns="12700" rIns="0" bIns="0" rtlCol="0">
            <a:spAutoFit/>
          </a:bodyPr>
          <a:lstStyle/>
          <a:p>
            <a:pPr marL="12700">
              <a:lnSpc>
                <a:spcPct val="100000"/>
              </a:lnSpc>
              <a:spcBef>
                <a:spcPts val="100"/>
              </a:spcBef>
            </a:pPr>
            <a:r>
              <a:rPr sz="1800" b="1" spc="-20" dirty="0">
                <a:latin typeface="Arial"/>
                <a:cs typeface="Arial"/>
              </a:rPr>
              <a:t>bonjour.c</a:t>
            </a:r>
            <a:endParaRPr sz="1800">
              <a:latin typeface="Arial"/>
              <a:cs typeface="Arial"/>
            </a:endParaRPr>
          </a:p>
        </p:txBody>
      </p:sp>
      <p:pic>
        <p:nvPicPr>
          <p:cNvPr id="32" name="Image 31"/>
          <p:cNvPicPr>
            <a:picLocks noChangeAspect="1"/>
          </p:cNvPicPr>
          <p:nvPr/>
        </p:nvPicPr>
        <p:blipFill>
          <a:blip r:embed="rId7"/>
          <a:stretch>
            <a:fillRect/>
          </a:stretch>
        </p:blipFill>
        <p:spPr>
          <a:xfrm>
            <a:off x="80707" y="29780"/>
            <a:ext cx="1824293" cy="1041766"/>
          </a:xfrm>
          <a:prstGeom prst="rect">
            <a:avLst/>
          </a:prstGeom>
        </p:spPr>
      </p:pic>
    </p:spTree>
    <p:extLst>
      <p:ext uri="{BB962C8B-B14F-4D97-AF65-F5344CB8AC3E}">
        <p14:creationId xmlns:p14="http://schemas.microsoft.com/office/powerpoint/2010/main" val="29143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1547" y="156511"/>
            <a:ext cx="6442088" cy="689932"/>
          </a:xfrm>
          <a:prstGeom prst="rect">
            <a:avLst/>
          </a:prstGeom>
        </p:spPr>
        <p:txBody>
          <a:bodyPr vert="horz" wrap="square" lIns="0" tIns="12700" rIns="0" bIns="0" rtlCol="0">
            <a:spAutoFit/>
          </a:bodyPr>
          <a:lstStyle/>
          <a:p>
            <a:pPr marL="12700">
              <a:lnSpc>
                <a:spcPct val="100000"/>
              </a:lnSpc>
              <a:spcBef>
                <a:spcPts val="100"/>
              </a:spcBef>
            </a:pPr>
            <a:r>
              <a:rPr spc="-10" dirty="0"/>
              <a:t>Compilation</a:t>
            </a:r>
          </a:p>
        </p:txBody>
      </p:sp>
      <p:sp>
        <p:nvSpPr>
          <p:cNvPr id="3" name="object 3"/>
          <p:cNvSpPr txBox="1"/>
          <p:nvPr/>
        </p:nvSpPr>
        <p:spPr>
          <a:xfrm>
            <a:off x="464819" y="1220228"/>
            <a:ext cx="5349240" cy="391160"/>
          </a:xfrm>
          <a:prstGeom prst="rect">
            <a:avLst/>
          </a:prstGeom>
        </p:spPr>
        <p:txBody>
          <a:bodyPr vert="horz" wrap="square" lIns="0" tIns="12700" rIns="0" bIns="0" rtlCol="0">
            <a:spAutoFit/>
          </a:bodyPr>
          <a:lstStyle/>
          <a:p>
            <a:pPr marL="38100">
              <a:lnSpc>
                <a:spcPct val="100000"/>
              </a:lnSpc>
              <a:spcBef>
                <a:spcPts val="100"/>
              </a:spcBef>
              <a:tabLst>
                <a:tab pos="311785" algn="l"/>
              </a:tabLst>
            </a:pPr>
            <a:r>
              <a:rPr lang="en-CA" sz="2700" spc="15" baseline="7716" dirty="0" smtClean="0">
                <a:solidFill>
                  <a:srgbClr val="A5B592"/>
                </a:solidFill>
                <a:latin typeface="Gargi"/>
                <a:cs typeface="Gargi"/>
              </a:rPr>
              <a:t> </a:t>
            </a:r>
            <a:r>
              <a:rPr sz="2700" spc="15" baseline="7716" dirty="0">
                <a:solidFill>
                  <a:srgbClr val="A5B592"/>
                </a:solidFill>
                <a:latin typeface="Gargi"/>
                <a:cs typeface="Gargi"/>
              </a:rPr>
              <a:t>	</a:t>
            </a:r>
            <a:r>
              <a:rPr sz="2400" b="1" spc="-5" dirty="0">
                <a:latin typeface="Arial"/>
                <a:cs typeface="Arial"/>
              </a:rPr>
              <a:t>Etape 1</a:t>
            </a:r>
            <a:r>
              <a:rPr sz="2400" spc="-5" dirty="0">
                <a:latin typeface="Arial"/>
                <a:cs typeface="Arial"/>
              </a:rPr>
              <a:t>: </a:t>
            </a:r>
            <a:r>
              <a:rPr sz="2400" dirty="0">
                <a:latin typeface="Arial"/>
                <a:cs typeface="Arial"/>
              </a:rPr>
              <a:t>Passage au</a:t>
            </a:r>
            <a:r>
              <a:rPr sz="2400" spc="-65" dirty="0">
                <a:latin typeface="Arial"/>
                <a:cs typeface="Arial"/>
              </a:rPr>
              <a:t> </a:t>
            </a:r>
            <a:r>
              <a:rPr sz="2400" dirty="0">
                <a:latin typeface="Arial"/>
                <a:cs typeface="Arial"/>
              </a:rPr>
              <a:t>pré-processeur</a:t>
            </a:r>
          </a:p>
        </p:txBody>
      </p:sp>
      <p:sp>
        <p:nvSpPr>
          <p:cNvPr id="4" name="object 4"/>
          <p:cNvSpPr/>
          <p:nvPr/>
        </p:nvSpPr>
        <p:spPr>
          <a:xfrm>
            <a:off x="224624" y="1864766"/>
            <a:ext cx="8688705" cy="1795780"/>
          </a:xfrm>
          <a:custGeom>
            <a:avLst/>
            <a:gdLst/>
            <a:ahLst/>
            <a:cxnLst/>
            <a:rect l="l" t="t" r="r" b="b"/>
            <a:pathLst>
              <a:path w="8688705" h="1795779">
                <a:moveTo>
                  <a:pt x="8688705" y="0"/>
                </a:moveTo>
                <a:lnTo>
                  <a:pt x="8677123" y="0"/>
                </a:lnTo>
                <a:lnTo>
                  <a:pt x="8677123" y="11582"/>
                </a:lnTo>
                <a:lnTo>
                  <a:pt x="8677123" y="1784070"/>
                </a:lnTo>
                <a:lnTo>
                  <a:pt x="11582" y="1784070"/>
                </a:lnTo>
                <a:lnTo>
                  <a:pt x="11582" y="11582"/>
                </a:lnTo>
                <a:lnTo>
                  <a:pt x="8677123" y="11582"/>
                </a:lnTo>
                <a:lnTo>
                  <a:pt x="8677123" y="0"/>
                </a:lnTo>
                <a:lnTo>
                  <a:pt x="11582" y="0"/>
                </a:lnTo>
                <a:lnTo>
                  <a:pt x="0" y="0"/>
                </a:lnTo>
                <a:lnTo>
                  <a:pt x="0" y="11582"/>
                </a:lnTo>
                <a:lnTo>
                  <a:pt x="0" y="1784070"/>
                </a:lnTo>
                <a:lnTo>
                  <a:pt x="0" y="1795665"/>
                </a:lnTo>
                <a:lnTo>
                  <a:pt x="11582" y="1795665"/>
                </a:lnTo>
                <a:lnTo>
                  <a:pt x="8677123" y="1795665"/>
                </a:lnTo>
                <a:lnTo>
                  <a:pt x="8688705" y="1795665"/>
                </a:lnTo>
                <a:lnTo>
                  <a:pt x="8688705" y="1784070"/>
                </a:lnTo>
                <a:lnTo>
                  <a:pt x="8688705" y="11582"/>
                </a:lnTo>
                <a:lnTo>
                  <a:pt x="8688705" y="0"/>
                </a:lnTo>
                <a:close/>
              </a:path>
            </a:pathLst>
          </a:custGeom>
          <a:solidFill>
            <a:srgbClr val="000000"/>
          </a:solidFill>
        </p:spPr>
        <p:txBody>
          <a:bodyPr wrap="square" lIns="0" tIns="0" rIns="0" bIns="0" rtlCol="0"/>
          <a:lstStyle/>
          <a:p>
            <a:endParaRPr/>
          </a:p>
        </p:txBody>
      </p:sp>
      <p:sp>
        <p:nvSpPr>
          <p:cNvPr id="5" name="object 5"/>
          <p:cNvSpPr txBox="1"/>
          <p:nvPr/>
        </p:nvSpPr>
        <p:spPr>
          <a:xfrm>
            <a:off x="270964" y="1886828"/>
            <a:ext cx="2932430" cy="595630"/>
          </a:xfrm>
          <a:prstGeom prst="rect">
            <a:avLst/>
          </a:prstGeom>
        </p:spPr>
        <p:txBody>
          <a:bodyPr vert="horz" wrap="square" lIns="0" tIns="14604" rIns="0" bIns="0" rtlCol="0">
            <a:spAutoFit/>
          </a:bodyPr>
          <a:lstStyle/>
          <a:p>
            <a:pPr>
              <a:lnSpc>
                <a:spcPct val="100000"/>
              </a:lnSpc>
              <a:spcBef>
                <a:spcPts val="114"/>
              </a:spcBef>
            </a:pPr>
            <a:r>
              <a:rPr sz="1350" b="1" spc="5" dirty="0">
                <a:latin typeface="Courier New"/>
                <a:cs typeface="Courier New"/>
              </a:rPr>
              <a:t>gcc -E bonjour.c </a:t>
            </a:r>
            <a:r>
              <a:rPr sz="1350" b="1" spc="10" dirty="0">
                <a:latin typeface="Courier New"/>
                <a:cs typeface="Courier New"/>
              </a:rPr>
              <a:t>&gt;</a:t>
            </a:r>
            <a:r>
              <a:rPr sz="1350" b="1" spc="-35" dirty="0">
                <a:latin typeface="Courier New"/>
                <a:cs typeface="Courier New"/>
              </a:rPr>
              <a:t> </a:t>
            </a:r>
            <a:r>
              <a:rPr sz="1350" b="1" spc="10" dirty="0">
                <a:latin typeface="Courier New"/>
                <a:cs typeface="Courier New"/>
              </a:rPr>
              <a:t>bonjour.i</a:t>
            </a:r>
            <a:endParaRPr sz="1350">
              <a:latin typeface="Courier New"/>
              <a:cs typeface="Courier New"/>
            </a:endParaRPr>
          </a:p>
          <a:p>
            <a:pPr marL="1106805">
              <a:lnSpc>
                <a:spcPct val="100000"/>
              </a:lnSpc>
              <a:spcBef>
                <a:spcPts val="1110"/>
              </a:spcBef>
            </a:pPr>
            <a:r>
              <a:rPr sz="1450" dirty="0">
                <a:latin typeface="Times New Roman"/>
                <a:cs typeface="Times New Roman"/>
              </a:rPr>
              <a:t>preprocessing</a:t>
            </a:r>
            <a:endParaRPr sz="1450">
              <a:latin typeface="Times New Roman"/>
              <a:cs typeface="Times New Roman"/>
            </a:endParaRPr>
          </a:p>
        </p:txBody>
      </p:sp>
      <p:sp>
        <p:nvSpPr>
          <p:cNvPr id="6" name="object 6"/>
          <p:cNvSpPr txBox="1"/>
          <p:nvPr/>
        </p:nvSpPr>
        <p:spPr>
          <a:xfrm>
            <a:off x="3642861" y="2234376"/>
            <a:ext cx="764540" cy="248285"/>
          </a:xfrm>
          <a:prstGeom prst="rect">
            <a:avLst/>
          </a:prstGeom>
        </p:spPr>
        <p:txBody>
          <a:bodyPr vert="horz" wrap="square" lIns="0" tIns="13970" rIns="0" bIns="0" rtlCol="0">
            <a:spAutoFit/>
          </a:bodyPr>
          <a:lstStyle/>
          <a:p>
            <a:pPr>
              <a:lnSpc>
                <a:spcPct val="100000"/>
              </a:lnSpc>
              <a:spcBef>
                <a:spcPts val="110"/>
              </a:spcBef>
            </a:pPr>
            <a:r>
              <a:rPr sz="1450" dirty="0">
                <a:latin typeface="Times New Roman"/>
                <a:cs typeface="Times New Roman"/>
              </a:rPr>
              <a:t>compiling</a:t>
            </a:r>
            <a:endParaRPr sz="1450">
              <a:latin typeface="Times New Roman"/>
              <a:cs typeface="Times New Roman"/>
            </a:endParaRPr>
          </a:p>
        </p:txBody>
      </p:sp>
      <p:sp>
        <p:nvSpPr>
          <p:cNvPr id="7" name="object 7"/>
          <p:cNvSpPr txBox="1"/>
          <p:nvPr/>
        </p:nvSpPr>
        <p:spPr>
          <a:xfrm>
            <a:off x="5634832" y="2234376"/>
            <a:ext cx="847090" cy="248285"/>
          </a:xfrm>
          <a:prstGeom prst="rect">
            <a:avLst/>
          </a:prstGeom>
        </p:spPr>
        <p:txBody>
          <a:bodyPr vert="horz" wrap="square" lIns="0" tIns="13970" rIns="0" bIns="0" rtlCol="0">
            <a:spAutoFit/>
          </a:bodyPr>
          <a:lstStyle/>
          <a:p>
            <a:pPr>
              <a:lnSpc>
                <a:spcPct val="100000"/>
              </a:lnSpc>
              <a:spcBef>
                <a:spcPts val="110"/>
              </a:spcBef>
            </a:pPr>
            <a:r>
              <a:rPr sz="1450" dirty="0">
                <a:latin typeface="Times New Roman"/>
                <a:cs typeface="Times New Roman"/>
              </a:rPr>
              <a:t>assembling</a:t>
            </a:r>
            <a:endParaRPr sz="1450">
              <a:latin typeface="Times New Roman"/>
              <a:cs typeface="Times New Roman"/>
            </a:endParaRPr>
          </a:p>
        </p:txBody>
      </p:sp>
      <p:sp>
        <p:nvSpPr>
          <p:cNvPr id="8" name="object 8"/>
          <p:cNvSpPr txBox="1"/>
          <p:nvPr/>
        </p:nvSpPr>
        <p:spPr>
          <a:xfrm>
            <a:off x="7706541" y="2234376"/>
            <a:ext cx="538480" cy="248285"/>
          </a:xfrm>
          <a:prstGeom prst="rect">
            <a:avLst/>
          </a:prstGeom>
        </p:spPr>
        <p:txBody>
          <a:bodyPr vert="horz" wrap="square" lIns="0" tIns="13970" rIns="0" bIns="0" rtlCol="0">
            <a:spAutoFit/>
          </a:bodyPr>
          <a:lstStyle/>
          <a:p>
            <a:pPr>
              <a:lnSpc>
                <a:spcPct val="100000"/>
              </a:lnSpc>
              <a:spcBef>
                <a:spcPts val="110"/>
              </a:spcBef>
            </a:pPr>
            <a:r>
              <a:rPr sz="1450" dirty="0">
                <a:latin typeface="Times New Roman"/>
                <a:cs typeface="Times New Roman"/>
              </a:rPr>
              <a:t>link</a:t>
            </a:r>
            <a:r>
              <a:rPr sz="1450" spc="-5" dirty="0">
                <a:latin typeface="Times New Roman"/>
                <a:cs typeface="Times New Roman"/>
              </a:rPr>
              <a:t>i</a:t>
            </a:r>
            <a:r>
              <a:rPr sz="1450" dirty="0">
                <a:latin typeface="Times New Roman"/>
                <a:cs typeface="Times New Roman"/>
              </a:rPr>
              <a:t>ng</a:t>
            </a:r>
            <a:endParaRPr sz="1450">
              <a:latin typeface="Times New Roman"/>
              <a:cs typeface="Times New Roman"/>
            </a:endParaRPr>
          </a:p>
        </p:txBody>
      </p:sp>
      <p:grpSp>
        <p:nvGrpSpPr>
          <p:cNvPr id="9" name="object 9"/>
          <p:cNvGrpSpPr/>
          <p:nvPr/>
        </p:nvGrpSpPr>
        <p:grpSpPr>
          <a:xfrm>
            <a:off x="549010" y="2525107"/>
            <a:ext cx="8242934" cy="440690"/>
            <a:chOff x="549010" y="2525107"/>
            <a:chExt cx="8242934" cy="440690"/>
          </a:xfrm>
        </p:grpSpPr>
        <p:sp>
          <p:nvSpPr>
            <p:cNvPr id="10" name="object 10"/>
            <p:cNvSpPr/>
            <p:nvPr/>
          </p:nvSpPr>
          <p:spPr>
            <a:xfrm>
              <a:off x="549010" y="2525107"/>
              <a:ext cx="347548" cy="440227"/>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713293" y="2583024"/>
              <a:ext cx="359133" cy="359133"/>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2871787" y="2525107"/>
              <a:ext cx="347548" cy="440227"/>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3839133" y="2583024"/>
              <a:ext cx="359133" cy="359133"/>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4835436" y="2525107"/>
              <a:ext cx="347548" cy="440227"/>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5872289" y="2583024"/>
              <a:ext cx="359133" cy="359133"/>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6932307" y="2525107"/>
              <a:ext cx="347548" cy="440227"/>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7789595" y="2583024"/>
              <a:ext cx="359133" cy="359133"/>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8444141" y="2525107"/>
              <a:ext cx="347548" cy="440227"/>
            </a:xfrm>
            <a:prstGeom prst="rect">
              <a:avLst/>
            </a:prstGeom>
            <a:blipFill>
              <a:blip r:embed="rId6" cstate="print"/>
              <a:stretch>
                <a:fillRect/>
              </a:stretch>
            </a:blipFill>
          </p:spPr>
          <p:txBody>
            <a:bodyPr wrap="square" lIns="0" tIns="0" rIns="0" bIns="0" rtlCol="0"/>
            <a:lstStyle/>
            <a:p>
              <a:endParaRPr/>
            </a:p>
          </p:txBody>
        </p:sp>
      </p:grpSp>
      <p:sp>
        <p:nvSpPr>
          <p:cNvPr id="19" name="object 19"/>
          <p:cNvSpPr txBox="1"/>
          <p:nvPr/>
        </p:nvSpPr>
        <p:spPr>
          <a:xfrm>
            <a:off x="375228" y="3369698"/>
            <a:ext cx="708025" cy="248285"/>
          </a:xfrm>
          <a:prstGeom prst="rect">
            <a:avLst/>
          </a:prstGeom>
        </p:spPr>
        <p:txBody>
          <a:bodyPr vert="horz" wrap="square" lIns="0" tIns="13970" rIns="0" bIns="0" rtlCol="0">
            <a:spAutoFit/>
          </a:bodyPr>
          <a:lstStyle/>
          <a:p>
            <a:pPr>
              <a:lnSpc>
                <a:spcPct val="100000"/>
              </a:lnSpc>
              <a:spcBef>
                <a:spcPts val="110"/>
              </a:spcBef>
            </a:pPr>
            <a:r>
              <a:rPr sz="1450" spc="-10" dirty="0">
                <a:latin typeface="Times New Roman"/>
                <a:cs typeface="Times New Roman"/>
              </a:rPr>
              <a:t>bonjour.c</a:t>
            </a:r>
            <a:endParaRPr sz="1450">
              <a:latin typeface="Times New Roman"/>
              <a:cs typeface="Times New Roman"/>
            </a:endParaRPr>
          </a:p>
        </p:txBody>
      </p:sp>
      <p:sp>
        <p:nvSpPr>
          <p:cNvPr id="20" name="object 20"/>
          <p:cNvSpPr txBox="1"/>
          <p:nvPr/>
        </p:nvSpPr>
        <p:spPr>
          <a:xfrm>
            <a:off x="2713391" y="3369698"/>
            <a:ext cx="677545" cy="248285"/>
          </a:xfrm>
          <a:prstGeom prst="rect">
            <a:avLst/>
          </a:prstGeom>
        </p:spPr>
        <p:txBody>
          <a:bodyPr vert="horz" wrap="square" lIns="0" tIns="13970" rIns="0" bIns="0" rtlCol="0">
            <a:spAutoFit/>
          </a:bodyPr>
          <a:lstStyle/>
          <a:p>
            <a:pPr>
              <a:lnSpc>
                <a:spcPct val="100000"/>
              </a:lnSpc>
              <a:spcBef>
                <a:spcPts val="110"/>
              </a:spcBef>
            </a:pPr>
            <a:r>
              <a:rPr sz="1450" spc="-10" dirty="0">
                <a:latin typeface="Times New Roman"/>
                <a:cs typeface="Times New Roman"/>
              </a:rPr>
              <a:t>bonjour.i</a:t>
            </a:r>
            <a:endParaRPr sz="1450">
              <a:latin typeface="Times New Roman"/>
              <a:cs typeface="Times New Roman"/>
            </a:endParaRPr>
          </a:p>
        </p:txBody>
      </p:sp>
      <p:sp>
        <p:nvSpPr>
          <p:cNvPr id="21" name="object 21"/>
          <p:cNvSpPr txBox="1"/>
          <p:nvPr/>
        </p:nvSpPr>
        <p:spPr>
          <a:xfrm>
            <a:off x="4666714" y="3369698"/>
            <a:ext cx="2804795" cy="248285"/>
          </a:xfrm>
          <a:prstGeom prst="rect">
            <a:avLst/>
          </a:prstGeom>
        </p:spPr>
        <p:txBody>
          <a:bodyPr vert="horz" wrap="square" lIns="0" tIns="13970" rIns="0" bIns="0" rtlCol="0">
            <a:spAutoFit/>
          </a:bodyPr>
          <a:lstStyle/>
          <a:p>
            <a:pPr>
              <a:lnSpc>
                <a:spcPct val="100000"/>
              </a:lnSpc>
              <a:spcBef>
                <a:spcPts val="110"/>
              </a:spcBef>
              <a:tabLst>
                <a:tab pos="2085975" algn="l"/>
              </a:tabLst>
            </a:pPr>
            <a:r>
              <a:rPr sz="1450" spc="-10" dirty="0">
                <a:latin typeface="Times New Roman"/>
                <a:cs typeface="Times New Roman"/>
              </a:rPr>
              <a:t>bonjour.s	bonjour.o</a:t>
            </a:r>
            <a:endParaRPr sz="1450">
              <a:latin typeface="Times New Roman"/>
              <a:cs typeface="Times New Roman"/>
            </a:endParaRPr>
          </a:p>
        </p:txBody>
      </p:sp>
      <p:sp>
        <p:nvSpPr>
          <p:cNvPr id="22" name="object 22"/>
          <p:cNvSpPr txBox="1"/>
          <p:nvPr/>
        </p:nvSpPr>
        <p:spPr>
          <a:xfrm>
            <a:off x="8435175" y="3369698"/>
            <a:ext cx="378460" cy="248285"/>
          </a:xfrm>
          <a:prstGeom prst="rect">
            <a:avLst/>
          </a:prstGeom>
        </p:spPr>
        <p:txBody>
          <a:bodyPr vert="horz" wrap="square" lIns="0" tIns="13970" rIns="0" bIns="0" rtlCol="0">
            <a:spAutoFit/>
          </a:bodyPr>
          <a:lstStyle/>
          <a:p>
            <a:pPr>
              <a:lnSpc>
                <a:spcPct val="100000"/>
              </a:lnSpc>
              <a:spcBef>
                <a:spcPts val="110"/>
              </a:spcBef>
            </a:pPr>
            <a:r>
              <a:rPr sz="1450" spc="-5" dirty="0">
                <a:latin typeface="Times New Roman"/>
                <a:cs typeface="Times New Roman"/>
              </a:rPr>
              <a:t>a</a:t>
            </a:r>
            <a:r>
              <a:rPr sz="1450" dirty="0">
                <a:latin typeface="Times New Roman"/>
                <a:cs typeface="Times New Roman"/>
              </a:rPr>
              <a:t>.out</a:t>
            </a:r>
            <a:endParaRPr sz="1450">
              <a:latin typeface="Times New Roman"/>
              <a:cs typeface="Times New Roman"/>
            </a:endParaRPr>
          </a:p>
        </p:txBody>
      </p:sp>
      <p:grpSp>
        <p:nvGrpSpPr>
          <p:cNvPr id="23" name="object 23"/>
          <p:cNvGrpSpPr/>
          <p:nvPr/>
        </p:nvGrpSpPr>
        <p:grpSpPr>
          <a:xfrm>
            <a:off x="3750525" y="3847989"/>
            <a:ext cx="3960495" cy="2447290"/>
            <a:chOff x="3750525" y="3847989"/>
            <a:chExt cx="3960495" cy="2447290"/>
          </a:xfrm>
        </p:grpSpPr>
        <p:sp>
          <p:nvSpPr>
            <p:cNvPr id="24" name="object 24"/>
            <p:cNvSpPr/>
            <p:nvPr/>
          </p:nvSpPr>
          <p:spPr>
            <a:xfrm>
              <a:off x="3750525" y="3847989"/>
              <a:ext cx="3959961" cy="2447290"/>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3803649" y="3854450"/>
              <a:ext cx="3848100" cy="2336800"/>
            </a:xfrm>
            <a:prstGeom prst="rect">
              <a:avLst/>
            </a:prstGeom>
            <a:blipFill>
              <a:blip r:embed="rId8" cstate="print"/>
              <a:stretch>
                <a:fillRect/>
              </a:stretch>
            </a:blipFill>
          </p:spPr>
          <p:txBody>
            <a:bodyPr wrap="square" lIns="0" tIns="0" rIns="0" bIns="0" rtlCol="0"/>
            <a:lstStyle/>
            <a:p>
              <a:endParaRPr/>
            </a:p>
          </p:txBody>
        </p:sp>
      </p:grpSp>
      <p:sp>
        <p:nvSpPr>
          <p:cNvPr id="26" name="object 26"/>
          <p:cNvSpPr txBox="1"/>
          <p:nvPr/>
        </p:nvSpPr>
        <p:spPr>
          <a:xfrm>
            <a:off x="3803643" y="3854456"/>
            <a:ext cx="3848100" cy="2336800"/>
          </a:xfrm>
          <a:prstGeom prst="rect">
            <a:avLst/>
          </a:prstGeom>
          <a:ln w="9525">
            <a:solidFill>
              <a:srgbClr val="9C85C0"/>
            </a:solidFill>
          </a:ln>
        </p:spPr>
        <p:txBody>
          <a:bodyPr vert="horz" wrap="square" lIns="0" tIns="49530" rIns="0" bIns="0" rtlCol="0">
            <a:spAutoFit/>
          </a:bodyPr>
          <a:lstStyle/>
          <a:p>
            <a:pPr marL="52705" marR="1931670">
              <a:lnSpc>
                <a:spcPct val="101899"/>
              </a:lnSpc>
              <a:spcBef>
                <a:spcPts val="390"/>
              </a:spcBef>
            </a:pPr>
            <a:r>
              <a:rPr sz="1800" dirty="0">
                <a:solidFill>
                  <a:srgbClr val="FFFFFF"/>
                </a:solidFill>
                <a:latin typeface="Arial"/>
                <a:cs typeface="Arial"/>
              </a:rPr>
              <a:t>#include</a:t>
            </a:r>
            <a:r>
              <a:rPr sz="1800" spc="-65" dirty="0">
                <a:solidFill>
                  <a:srgbClr val="FFFFFF"/>
                </a:solidFill>
                <a:latin typeface="Arial"/>
                <a:cs typeface="Arial"/>
              </a:rPr>
              <a:t> </a:t>
            </a:r>
            <a:r>
              <a:rPr sz="1800" spc="-5" dirty="0">
                <a:solidFill>
                  <a:srgbClr val="FFFFFF"/>
                </a:solidFill>
                <a:latin typeface="Arial"/>
                <a:cs typeface="Arial"/>
              </a:rPr>
              <a:t>&lt;stdio.h&gt;  </a:t>
            </a:r>
            <a:r>
              <a:rPr sz="1800" dirty="0">
                <a:solidFill>
                  <a:srgbClr val="FFFFFF"/>
                </a:solidFill>
                <a:latin typeface="Arial"/>
                <a:cs typeface="Arial"/>
              </a:rPr>
              <a:t>#1</a:t>
            </a:r>
            <a:r>
              <a:rPr sz="1800" spc="-15" dirty="0">
                <a:solidFill>
                  <a:srgbClr val="FFFFFF"/>
                </a:solidFill>
                <a:latin typeface="Arial"/>
                <a:cs typeface="Arial"/>
              </a:rPr>
              <a:t> </a:t>
            </a:r>
            <a:r>
              <a:rPr sz="1800" spc="-10" dirty="0">
                <a:solidFill>
                  <a:srgbClr val="FFFFFF"/>
                </a:solidFill>
                <a:latin typeface="Arial"/>
                <a:cs typeface="Arial"/>
              </a:rPr>
              <a:t>"bonjour.c"</a:t>
            </a:r>
            <a:endParaRPr sz="1800">
              <a:latin typeface="Arial"/>
              <a:cs typeface="Arial"/>
            </a:endParaRPr>
          </a:p>
          <a:p>
            <a:pPr marL="52705">
              <a:lnSpc>
                <a:spcPct val="100000"/>
              </a:lnSpc>
              <a:spcBef>
                <a:spcPts val="40"/>
              </a:spcBef>
            </a:pPr>
            <a:r>
              <a:rPr sz="1800" dirty="0">
                <a:solidFill>
                  <a:srgbClr val="FFFFFF"/>
                </a:solidFill>
                <a:latin typeface="Arial"/>
                <a:cs typeface="Arial"/>
              </a:rPr>
              <a:t>int main(int argc, const char *</a:t>
            </a:r>
            <a:r>
              <a:rPr sz="1800" spc="-85" dirty="0">
                <a:solidFill>
                  <a:srgbClr val="FFFFFF"/>
                </a:solidFill>
                <a:latin typeface="Arial"/>
                <a:cs typeface="Arial"/>
              </a:rPr>
              <a:t> </a:t>
            </a:r>
            <a:r>
              <a:rPr sz="1800" spc="-5" dirty="0">
                <a:solidFill>
                  <a:srgbClr val="FFFFFF"/>
                </a:solidFill>
                <a:latin typeface="Arial"/>
                <a:cs typeface="Arial"/>
              </a:rPr>
              <a:t>argv[])</a:t>
            </a:r>
            <a:endParaRPr sz="1800">
              <a:latin typeface="Arial"/>
              <a:cs typeface="Arial"/>
            </a:endParaRPr>
          </a:p>
          <a:p>
            <a:pPr marL="52705">
              <a:lnSpc>
                <a:spcPct val="100000"/>
              </a:lnSpc>
              <a:spcBef>
                <a:spcPts val="40"/>
              </a:spcBef>
            </a:pPr>
            <a:r>
              <a:rPr sz="1800" dirty="0">
                <a:solidFill>
                  <a:srgbClr val="FFFFFF"/>
                </a:solidFill>
                <a:latin typeface="Arial"/>
                <a:cs typeface="Arial"/>
              </a:rPr>
              <a:t>{</a:t>
            </a:r>
            <a:endParaRPr sz="1800">
              <a:latin typeface="Arial"/>
              <a:cs typeface="Arial"/>
            </a:endParaRPr>
          </a:p>
          <a:p>
            <a:pPr marL="306705" marR="1477645">
              <a:lnSpc>
                <a:spcPts val="2200"/>
              </a:lnSpc>
              <a:spcBef>
                <a:spcPts val="80"/>
              </a:spcBef>
            </a:pPr>
            <a:r>
              <a:rPr sz="1800" spc="-5" dirty="0">
                <a:solidFill>
                  <a:srgbClr val="FFFFFF"/>
                </a:solidFill>
                <a:latin typeface="Arial"/>
                <a:cs typeface="Arial"/>
              </a:rPr>
              <a:t>printf("Bonjour!!!\n");  return </a:t>
            </a:r>
            <a:r>
              <a:rPr sz="1800" dirty="0">
                <a:solidFill>
                  <a:srgbClr val="FFFFFF"/>
                </a:solidFill>
                <a:latin typeface="Arial"/>
                <a:cs typeface="Arial"/>
              </a:rPr>
              <a:t>0;</a:t>
            </a:r>
            <a:endParaRPr sz="1800">
              <a:latin typeface="Arial"/>
              <a:cs typeface="Arial"/>
            </a:endParaRPr>
          </a:p>
          <a:p>
            <a:pPr marL="52705">
              <a:lnSpc>
                <a:spcPts val="2120"/>
              </a:lnSpc>
            </a:pPr>
            <a:r>
              <a:rPr sz="1800" dirty="0">
                <a:solidFill>
                  <a:srgbClr val="FFFFFF"/>
                </a:solidFill>
                <a:latin typeface="Arial"/>
                <a:cs typeface="Arial"/>
              </a:rPr>
              <a:t>}</a:t>
            </a:r>
            <a:endParaRPr sz="1800">
              <a:latin typeface="Arial"/>
              <a:cs typeface="Arial"/>
            </a:endParaRPr>
          </a:p>
        </p:txBody>
      </p:sp>
      <p:sp>
        <p:nvSpPr>
          <p:cNvPr id="27" name="object 27"/>
          <p:cNvSpPr txBox="1"/>
          <p:nvPr/>
        </p:nvSpPr>
        <p:spPr>
          <a:xfrm>
            <a:off x="388296" y="4119740"/>
            <a:ext cx="302958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gcc </a:t>
            </a:r>
            <a:r>
              <a:rPr sz="1800" b="1" dirty="0">
                <a:latin typeface="Arial"/>
                <a:cs typeface="Arial"/>
              </a:rPr>
              <a:t>-E </a:t>
            </a:r>
            <a:r>
              <a:rPr sz="1800" b="1" spc="-15" dirty="0">
                <a:latin typeface="Arial"/>
                <a:cs typeface="Arial"/>
              </a:rPr>
              <a:t>bonjour.c </a:t>
            </a:r>
            <a:r>
              <a:rPr sz="1800" b="1" dirty="0">
                <a:latin typeface="Arial"/>
                <a:cs typeface="Arial"/>
              </a:rPr>
              <a:t>&gt;</a:t>
            </a:r>
            <a:r>
              <a:rPr sz="1800" b="1" spc="-70" dirty="0">
                <a:latin typeface="Arial"/>
                <a:cs typeface="Arial"/>
              </a:rPr>
              <a:t> </a:t>
            </a:r>
            <a:r>
              <a:rPr sz="1800" b="1" spc="-15" dirty="0">
                <a:latin typeface="Arial"/>
                <a:cs typeface="Arial"/>
              </a:rPr>
              <a:t>bonjour.i</a:t>
            </a:r>
            <a:endParaRPr sz="1800">
              <a:latin typeface="Arial"/>
              <a:cs typeface="Arial"/>
            </a:endParaRPr>
          </a:p>
        </p:txBody>
      </p:sp>
      <p:pic>
        <p:nvPicPr>
          <p:cNvPr id="29" name="Image 28"/>
          <p:cNvPicPr>
            <a:picLocks noChangeAspect="1"/>
          </p:cNvPicPr>
          <p:nvPr/>
        </p:nvPicPr>
        <p:blipFill>
          <a:blip r:embed="rId9"/>
          <a:stretch>
            <a:fillRect/>
          </a:stretch>
        </p:blipFill>
        <p:spPr>
          <a:xfrm>
            <a:off x="80707" y="29780"/>
            <a:ext cx="1824293" cy="1041766"/>
          </a:xfrm>
          <a:prstGeom prst="rect">
            <a:avLst/>
          </a:prstGeom>
        </p:spPr>
      </p:pic>
    </p:spTree>
    <p:extLst>
      <p:ext uri="{BB962C8B-B14F-4D97-AF65-F5344CB8AC3E}">
        <p14:creationId xmlns:p14="http://schemas.microsoft.com/office/powerpoint/2010/main" val="328101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u numéro de diapositive 5"/>
          <p:cNvSpPr>
            <a:spLocks noGrp="1"/>
          </p:cNvSpPr>
          <p:nvPr>
            <p:ph type="sldNum" sz="quarter" idx="12"/>
          </p:nvPr>
        </p:nvSpPr>
        <p:spPr>
          <a:noFill/>
        </p:spPr>
        <p:txBody>
          <a:bodyPr/>
          <a:lstStyle/>
          <a:p>
            <a:fld id="{B99A9B22-8E59-4E20-9A88-0FD4E6BD8ACB}" type="slidenum">
              <a:rPr lang="en-US" smtClean="0"/>
              <a:pPr/>
              <a:t>2</a:t>
            </a:fld>
            <a:endParaRPr lang="en-US" smtClean="0"/>
          </a:p>
        </p:txBody>
      </p:sp>
      <p:sp>
        <p:nvSpPr>
          <p:cNvPr id="4099" name="AutoShape 2"/>
          <p:cNvSpPr>
            <a:spLocks noGrp="1" noChangeArrowheads="1"/>
          </p:cNvSpPr>
          <p:nvPr>
            <p:ph type="title"/>
          </p:nvPr>
        </p:nvSpPr>
        <p:spPr>
          <a:xfrm>
            <a:off x="457200" y="274638"/>
            <a:ext cx="8229600" cy="792162"/>
          </a:xfrm>
        </p:spPr>
        <p:txBody>
          <a:bodyPr/>
          <a:lstStyle/>
          <a:p>
            <a:pPr eaLnBrk="1" hangingPunct="1"/>
            <a:r>
              <a:rPr lang="fr-FR" dirty="0" smtClean="0"/>
              <a:t>Plan</a:t>
            </a:r>
          </a:p>
        </p:txBody>
      </p:sp>
      <p:sp>
        <p:nvSpPr>
          <p:cNvPr id="4100" name="Rectangle 3"/>
          <p:cNvSpPr>
            <a:spLocks noGrp="1" noChangeArrowheads="1"/>
          </p:cNvSpPr>
          <p:nvPr>
            <p:ph type="body" idx="1"/>
          </p:nvPr>
        </p:nvSpPr>
        <p:spPr/>
        <p:txBody>
          <a:bodyPr/>
          <a:lstStyle/>
          <a:p>
            <a:pPr marL="533400" indent="-533400">
              <a:buFont typeface="Wingdings" pitchFamily="2" charset="2"/>
              <a:buAutoNum type="arabicPeriod"/>
            </a:pPr>
            <a:r>
              <a:rPr lang="fr-FR" sz="2800" spc="-59" dirty="0">
                <a:solidFill>
                  <a:prstClr val="black"/>
                </a:solidFill>
                <a:latin typeface="Times New Roman" panose="02020603050405020304" pitchFamily="18" charset="0"/>
                <a:cs typeface="Times New Roman" panose="02020603050405020304" pitchFamily="18" charset="0"/>
              </a:rPr>
              <a:t>Définition</a:t>
            </a:r>
          </a:p>
          <a:p>
            <a:pPr marL="533400" indent="-533400">
              <a:buFont typeface="Wingdings" pitchFamily="2" charset="2"/>
              <a:buAutoNum type="arabicPeriod"/>
            </a:pPr>
            <a:r>
              <a:rPr lang="fr-FR" sz="2800" spc="-59" dirty="0">
                <a:solidFill>
                  <a:prstClr val="black"/>
                </a:solidFill>
                <a:latin typeface="Times New Roman" panose="02020603050405020304" pitchFamily="18" charset="0"/>
                <a:cs typeface="Times New Roman" panose="02020603050405020304" pitchFamily="18" charset="0"/>
              </a:rPr>
              <a:t>Les différents types de système d’exploitation.</a:t>
            </a:r>
          </a:p>
          <a:p>
            <a:pPr marL="533400" indent="-533400">
              <a:buFont typeface="Wingdings" pitchFamily="2" charset="2"/>
              <a:buAutoNum type="arabicPeriod"/>
            </a:pPr>
            <a:r>
              <a:rPr lang="fr-FR" sz="2800" spc="-59" dirty="0">
                <a:solidFill>
                  <a:prstClr val="black"/>
                </a:solidFill>
                <a:latin typeface="Times New Roman" panose="02020603050405020304" pitchFamily="18" charset="0"/>
                <a:cs typeface="Times New Roman" panose="02020603050405020304" pitchFamily="18" charset="0"/>
              </a:rPr>
              <a:t>Rôles du système d’exploitation</a:t>
            </a:r>
          </a:p>
          <a:p>
            <a:pPr marL="533400" indent="-533400">
              <a:buFont typeface="Wingdings" pitchFamily="2" charset="2"/>
              <a:buAutoNum type="arabicPeriod"/>
            </a:pPr>
            <a:r>
              <a:rPr lang="fr-FR" sz="2800" spc="-59" dirty="0">
                <a:solidFill>
                  <a:prstClr val="black"/>
                </a:solidFill>
                <a:latin typeface="Times New Roman" panose="02020603050405020304" pitchFamily="18" charset="0"/>
                <a:cs typeface="Times New Roman" panose="02020603050405020304" pitchFamily="18" charset="0"/>
              </a:rPr>
              <a:t>Historique</a:t>
            </a:r>
          </a:p>
          <a:p>
            <a:pPr marL="533400" indent="-533400">
              <a:buFont typeface="Wingdings" pitchFamily="2" charset="2"/>
              <a:buAutoNum type="arabicPeriod"/>
            </a:pPr>
            <a:r>
              <a:rPr lang="fr-FR" sz="2800" spc="-59" dirty="0">
                <a:solidFill>
                  <a:prstClr val="black"/>
                </a:solidFill>
                <a:latin typeface="Times New Roman" panose="02020603050405020304" pitchFamily="18" charset="0"/>
                <a:cs typeface="Times New Roman" panose="02020603050405020304" pitchFamily="18" charset="0"/>
              </a:rPr>
              <a:t>Structure des systèmes d’exploitation </a:t>
            </a:r>
          </a:p>
          <a:p>
            <a:pPr marL="533400" indent="-533400">
              <a:buFont typeface="Wingdings" pitchFamily="2" charset="2"/>
              <a:buAutoNum type="arabicPeriod"/>
            </a:pPr>
            <a:endParaRPr lang="fr-FR" b="1" spc="-89" dirty="0" smtClean="0">
              <a:solidFill>
                <a:srgbClr val="1919F9"/>
              </a:solidFill>
              <a:latin typeface="Georgia"/>
              <a:cs typeface="Georgia"/>
            </a:endParaRPr>
          </a:p>
          <a:p>
            <a:pPr marL="533400" indent="-533400">
              <a:buFont typeface="Wingdings" pitchFamily="2" charset="2"/>
              <a:buAutoNum type="arabicPeriod"/>
            </a:pPr>
            <a:endParaRPr lang="fr-FR" b="1" u="sng" spc="-89" dirty="0">
              <a:solidFill>
                <a:srgbClr val="1919F9"/>
              </a:solidFill>
              <a:latin typeface="Georgia"/>
              <a:cs typeface="Georgia"/>
            </a:endParaRPr>
          </a:p>
          <a:p>
            <a:pPr marL="0" indent="0">
              <a:buNone/>
            </a:pPr>
            <a:endParaRPr lang="fr-FR" b="1" u="sng" spc="-89" dirty="0" smtClean="0">
              <a:solidFill>
                <a:srgbClr val="1919F9"/>
              </a:solidFill>
              <a:latin typeface="Georgia"/>
              <a:cs typeface="Georgia"/>
            </a:endParaRPr>
          </a:p>
          <a:p>
            <a:pPr marL="533400" indent="-533400">
              <a:buFont typeface="Wingdings" pitchFamily="2" charset="2"/>
              <a:buAutoNum type="arabicPeriod"/>
            </a:pPr>
            <a:endParaRPr lang="fr-FR" dirty="0" smtClean="0"/>
          </a:p>
        </p:txBody>
      </p:sp>
      <p:pic>
        <p:nvPicPr>
          <p:cNvPr id="5" name="Image 4"/>
          <p:cNvPicPr>
            <a:picLocks noChangeAspect="1"/>
          </p:cNvPicPr>
          <p:nvPr/>
        </p:nvPicPr>
        <p:blipFill>
          <a:blip r:embed="rId3"/>
          <a:stretch>
            <a:fillRect/>
          </a:stretch>
        </p:blipFill>
        <p:spPr>
          <a:xfrm>
            <a:off x="80706" y="29780"/>
            <a:ext cx="3115187" cy="1041766"/>
          </a:xfrm>
          <a:prstGeom prst="rect">
            <a:avLst/>
          </a:prstGeom>
        </p:spPr>
      </p:pic>
    </p:spTree>
    <p:extLst>
      <p:ext uri="{BB962C8B-B14F-4D97-AF65-F5344CB8AC3E}">
        <p14:creationId xmlns:p14="http://schemas.microsoft.com/office/powerpoint/2010/main" val="25680286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9067" y="85238"/>
            <a:ext cx="5106731" cy="689932"/>
          </a:xfrm>
          <a:prstGeom prst="rect">
            <a:avLst/>
          </a:prstGeom>
        </p:spPr>
        <p:txBody>
          <a:bodyPr vert="horz" wrap="square" lIns="0" tIns="12700" rIns="0" bIns="0" rtlCol="0">
            <a:spAutoFit/>
          </a:bodyPr>
          <a:lstStyle/>
          <a:p>
            <a:pPr marL="12700">
              <a:lnSpc>
                <a:spcPct val="100000"/>
              </a:lnSpc>
              <a:spcBef>
                <a:spcPts val="100"/>
              </a:spcBef>
            </a:pPr>
            <a:r>
              <a:rPr spc="-10" dirty="0"/>
              <a:t>Compilation</a:t>
            </a:r>
          </a:p>
        </p:txBody>
      </p:sp>
      <p:sp>
        <p:nvSpPr>
          <p:cNvPr id="3" name="object 3"/>
          <p:cNvSpPr txBox="1"/>
          <p:nvPr/>
        </p:nvSpPr>
        <p:spPr>
          <a:xfrm>
            <a:off x="464819" y="1245628"/>
            <a:ext cx="6484620" cy="391160"/>
          </a:xfrm>
          <a:prstGeom prst="rect">
            <a:avLst/>
          </a:prstGeom>
        </p:spPr>
        <p:txBody>
          <a:bodyPr vert="horz" wrap="square" lIns="0" tIns="12700" rIns="0" bIns="0" rtlCol="0">
            <a:spAutoFit/>
          </a:bodyPr>
          <a:lstStyle/>
          <a:p>
            <a:pPr marL="38100">
              <a:lnSpc>
                <a:spcPct val="100000"/>
              </a:lnSpc>
              <a:spcBef>
                <a:spcPts val="100"/>
              </a:spcBef>
              <a:tabLst>
                <a:tab pos="311785" algn="l"/>
              </a:tabLst>
            </a:pPr>
            <a:r>
              <a:rPr sz="2400" b="1" spc="-5" dirty="0" err="1" smtClean="0">
                <a:latin typeface="Arial"/>
                <a:cs typeface="Arial"/>
              </a:rPr>
              <a:t>Etape</a:t>
            </a:r>
            <a:r>
              <a:rPr sz="2400" b="1" spc="-5" dirty="0" smtClean="0">
                <a:latin typeface="Arial"/>
                <a:cs typeface="Arial"/>
              </a:rPr>
              <a:t> </a:t>
            </a:r>
            <a:r>
              <a:rPr sz="2400" b="1" dirty="0">
                <a:latin typeface="Arial"/>
                <a:cs typeface="Arial"/>
              </a:rPr>
              <a:t>2: </a:t>
            </a:r>
            <a:r>
              <a:rPr sz="2400" spc="-5" dirty="0">
                <a:latin typeface="Arial"/>
                <a:cs typeface="Arial"/>
              </a:rPr>
              <a:t>Compilation </a:t>
            </a:r>
            <a:r>
              <a:rPr sz="2400" dirty="0">
                <a:latin typeface="Arial"/>
                <a:cs typeface="Arial"/>
              </a:rPr>
              <a:t>en langage</a:t>
            </a:r>
            <a:r>
              <a:rPr sz="2400" spc="-25" dirty="0">
                <a:latin typeface="Arial"/>
                <a:cs typeface="Arial"/>
              </a:rPr>
              <a:t> </a:t>
            </a:r>
            <a:r>
              <a:rPr sz="2400" dirty="0">
                <a:latin typeface="Arial"/>
                <a:cs typeface="Arial"/>
              </a:rPr>
              <a:t>assembleur</a:t>
            </a:r>
          </a:p>
        </p:txBody>
      </p:sp>
      <p:sp>
        <p:nvSpPr>
          <p:cNvPr id="4" name="object 4"/>
          <p:cNvSpPr/>
          <p:nvPr/>
        </p:nvSpPr>
        <p:spPr>
          <a:xfrm>
            <a:off x="152400" y="1762251"/>
            <a:ext cx="8688349" cy="1432560"/>
          </a:xfrm>
          <a:custGeom>
            <a:avLst/>
            <a:gdLst/>
            <a:ahLst/>
            <a:cxnLst/>
            <a:rect l="l" t="t" r="r" b="b"/>
            <a:pathLst>
              <a:path w="8585835" h="1432560">
                <a:moveTo>
                  <a:pt x="8585225" y="0"/>
                </a:moveTo>
                <a:lnTo>
                  <a:pt x="8573770" y="0"/>
                </a:lnTo>
                <a:lnTo>
                  <a:pt x="8573770" y="11455"/>
                </a:lnTo>
                <a:lnTo>
                  <a:pt x="8573770" y="1421053"/>
                </a:lnTo>
                <a:lnTo>
                  <a:pt x="1536" y="1421053"/>
                </a:lnTo>
                <a:lnTo>
                  <a:pt x="1536" y="11455"/>
                </a:lnTo>
                <a:lnTo>
                  <a:pt x="8573770" y="11455"/>
                </a:lnTo>
                <a:lnTo>
                  <a:pt x="8573770" y="0"/>
                </a:lnTo>
                <a:lnTo>
                  <a:pt x="1536" y="0"/>
                </a:lnTo>
                <a:lnTo>
                  <a:pt x="0" y="0"/>
                </a:lnTo>
                <a:lnTo>
                  <a:pt x="0" y="11455"/>
                </a:lnTo>
                <a:lnTo>
                  <a:pt x="0" y="1421053"/>
                </a:lnTo>
                <a:lnTo>
                  <a:pt x="0" y="1432521"/>
                </a:lnTo>
                <a:lnTo>
                  <a:pt x="1536" y="1432521"/>
                </a:lnTo>
                <a:lnTo>
                  <a:pt x="8573770" y="1432521"/>
                </a:lnTo>
                <a:lnTo>
                  <a:pt x="8585225" y="1432521"/>
                </a:lnTo>
                <a:lnTo>
                  <a:pt x="8585225" y="1421053"/>
                </a:lnTo>
                <a:lnTo>
                  <a:pt x="8585225" y="11455"/>
                </a:lnTo>
                <a:lnTo>
                  <a:pt x="8585225" y="0"/>
                </a:lnTo>
                <a:close/>
              </a:path>
            </a:pathLst>
          </a:custGeom>
          <a:solidFill>
            <a:srgbClr val="000000"/>
          </a:solidFill>
          <a:ln w="19050">
            <a:solidFill>
              <a:schemeClr val="tx1"/>
            </a:solidFill>
          </a:ln>
        </p:spPr>
        <p:txBody>
          <a:bodyPr wrap="square" lIns="0" tIns="0" rIns="0" bIns="0" rtlCol="0"/>
          <a:lstStyle/>
          <a:p>
            <a:endParaRPr/>
          </a:p>
        </p:txBody>
      </p:sp>
      <p:sp>
        <p:nvSpPr>
          <p:cNvPr id="5" name="object 5"/>
          <p:cNvSpPr txBox="1"/>
          <p:nvPr/>
        </p:nvSpPr>
        <p:spPr>
          <a:xfrm>
            <a:off x="290837" y="1783952"/>
            <a:ext cx="2126615" cy="589280"/>
          </a:xfrm>
          <a:prstGeom prst="rect">
            <a:avLst/>
          </a:prstGeom>
        </p:spPr>
        <p:txBody>
          <a:bodyPr vert="horz" wrap="square" lIns="0" tIns="12700" rIns="0" bIns="0" rtlCol="0">
            <a:spAutoFit/>
          </a:bodyPr>
          <a:lstStyle/>
          <a:p>
            <a:pPr>
              <a:lnSpc>
                <a:spcPct val="100000"/>
              </a:lnSpc>
              <a:spcBef>
                <a:spcPts val="100"/>
              </a:spcBef>
            </a:pPr>
            <a:r>
              <a:rPr sz="1350" b="1" spc="-5" dirty="0">
                <a:latin typeface="Courier New"/>
                <a:cs typeface="Courier New"/>
              </a:rPr>
              <a:t>gcc -S</a:t>
            </a:r>
            <a:r>
              <a:rPr sz="1350" b="1" spc="-15" dirty="0">
                <a:latin typeface="Courier New"/>
                <a:cs typeface="Courier New"/>
              </a:rPr>
              <a:t> </a:t>
            </a:r>
            <a:r>
              <a:rPr sz="1350" b="1" dirty="0">
                <a:latin typeface="Courier New"/>
                <a:cs typeface="Courier New"/>
              </a:rPr>
              <a:t>bonjour.i</a:t>
            </a:r>
            <a:endParaRPr sz="1350" dirty="0">
              <a:latin typeface="Courier New"/>
              <a:cs typeface="Courier New"/>
            </a:endParaRPr>
          </a:p>
          <a:p>
            <a:pPr marL="1094740">
              <a:lnSpc>
                <a:spcPct val="100000"/>
              </a:lnSpc>
              <a:spcBef>
                <a:spcPts val="1080"/>
              </a:spcBef>
            </a:pPr>
            <a:r>
              <a:rPr sz="1450" spc="-5" dirty="0">
                <a:latin typeface="Times New Roman"/>
                <a:cs typeface="Times New Roman"/>
              </a:rPr>
              <a:t>pr</a:t>
            </a:r>
            <a:r>
              <a:rPr sz="1450" spc="-10" dirty="0">
                <a:latin typeface="Times New Roman"/>
                <a:cs typeface="Times New Roman"/>
              </a:rPr>
              <a:t>e</a:t>
            </a:r>
            <a:r>
              <a:rPr sz="1450" spc="-5" dirty="0">
                <a:latin typeface="Times New Roman"/>
                <a:cs typeface="Times New Roman"/>
              </a:rPr>
              <a:t>pro</a:t>
            </a:r>
            <a:r>
              <a:rPr sz="1450" spc="-10" dirty="0">
                <a:latin typeface="Times New Roman"/>
                <a:cs typeface="Times New Roman"/>
              </a:rPr>
              <a:t>ce</a:t>
            </a:r>
            <a:r>
              <a:rPr sz="1450" spc="-5" dirty="0">
                <a:latin typeface="Times New Roman"/>
                <a:cs typeface="Times New Roman"/>
              </a:rPr>
              <a:t>ssing</a:t>
            </a:r>
            <a:endParaRPr sz="1450" dirty="0">
              <a:latin typeface="Times New Roman"/>
              <a:cs typeface="Times New Roman"/>
            </a:endParaRPr>
          </a:p>
        </p:txBody>
      </p:sp>
      <p:sp>
        <p:nvSpPr>
          <p:cNvPr id="6" name="object 6"/>
          <p:cNvSpPr txBox="1"/>
          <p:nvPr/>
        </p:nvSpPr>
        <p:spPr>
          <a:xfrm>
            <a:off x="3626428" y="2127758"/>
            <a:ext cx="756285" cy="245745"/>
          </a:xfrm>
          <a:prstGeom prst="rect">
            <a:avLst/>
          </a:prstGeom>
        </p:spPr>
        <p:txBody>
          <a:bodyPr vert="horz" wrap="square" lIns="0" tIns="11430" rIns="0" bIns="0" rtlCol="0">
            <a:spAutoFit/>
          </a:bodyPr>
          <a:lstStyle/>
          <a:p>
            <a:pPr>
              <a:lnSpc>
                <a:spcPct val="100000"/>
              </a:lnSpc>
              <a:spcBef>
                <a:spcPts val="90"/>
              </a:spcBef>
            </a:pPr>
            <a:r>
              <a:rPr sz="1450" spc="-10" dirty="0">
                <a:latin typeface="Times New Roman"/>
                <a:cs typeface="Times New Roman"/>
              </a:rPr>
              <a:t>c</a:t>
            </a:r>
            <a:r>
              <a:rPr sz="1450" spc="-5" dirty="0">
                <a:latin typeface="Times New Roman"/>
                <a:cs typeface="Times New Roman"/>
              </a:rPr>
              <a:t>o</a:t>
            </a:r>
            <a:r>
              <a:rPr sz="1450" spc="-10" dirty="0">
                <a:latin typeface="Times New Roman"/>
                <a:cs typeface="Times New Roman"/>
              </a:rPr>
              <a:t>m</a:t>
            </a:r>
            <a:r>
              <a:rPr sz="1450" spc="-5" dirty="0">
                <a:latin typeface="Times New Roman"/>
                <a:cs typeface="Times New Roman"/>
              </a:rPr>
              <a:t>p</a:t>
            </a:r>
            <a:r>
              <a:rPr sz="1450" spc="-10" dirty="0">
                <a:latin typeface="Times New Roman"/>
                <a:cs typeface="Times New Roman"/>
              </a:rPr>
              <a:t>i</a:t>
            </a:r>
            <a:r>
              <a:rPr sz="1450" spc="-5" dirty="0">
                <a:latin typeface="Times New Roman"/>
                <a:cs typeface="Times New Roman"/>
              </a:rPr>
              <a:t>ling</a:t>
            </a:r>
            <a:endParaRPr sz="1450">
              <a:latin typeface="Times New Roman"/>
              <a:cs typeface="Times New Roman"/>
            </a:endParaRPr>
          </a:p>
        </p:txBody>
      </p:sp>
      <p:sp>
        <p:nvSpPr>
          <p:cNvPr id="7" name="object 7"/>
          <p:cNvSpPr txBox="1"/>
          <p:nvPr/>
        </p:nvSpPr>
        <p:spPr>
          <a:xfrm>
            <a:off x="5596950" y="2127758"/>
            <a:ext cx="838200" cy="245745"/>
          </a:xfrm>
          <a:prstGeom prst="rect">
            <a:avLst/>
          </a:prstGeom>
        </p:spPr>
        <p:txBody>
          <a:bodyPr vert="horz" wrap="square" lIns="0" tIns="11430" rIns="0" bIns="0" rtlCol="0">
            <a:spAutoFit/>
          </a:bodyPr>
          <a:lstStyle/>
          <a:p>
            <a:pPr>
              <a:lnSpc>
                <a:spcPct val="100000"/>
              </a:lnSpc>
              <a:spcBef>
                <a:spcPts val="90"/>
              </a:spcBef>
            </a:pPr>
            <a:r>
              <a:rPr sz="1450" spc="-10" dirty="0">
                <a:latin typeface="Times New Roman"/>
                <a:cs typeface="Times New Roman"/>
              </a:rPr>
              <a:t>a</a:t>
            </a:r>
            <a:r>
              <a:rPr sz="1450" spc="-5" dirty="0">
                <a:latin typeface="Times New Roman"/>
                <a:cs typeface="Times New Roman"/>
              </a:rPr>
              <a:t>ss</a:t>
            </a:r>
            <a:r>
              <a:rPr sz="1450" spc="-10" dirty="0">
                <a:latin typeface="Times New Roman"/>
                <a:cs typeface="Times New Roman"/>
              </a:rPr>
              <a:t>e</a:t>
            </a:r>
            <a:r>
              <a:rPr sz="1450" spc="-5" dirty="0">
                <a:latin typeface="Times New Roman"/>
                <a:cs typeface="Times New Roman"/>
              </a:rPr>
              <a:t>mb</a:t>
            </a:r>
            <a:r>
              <a:rPr sz="1450" spc="-10" dirty="0">
                <a:latin typeface="Times New Roman"/>
                <a:cs typeface="Times New Roman"/>
              </a:rPr>
              <a:t>l</a:t>
            </a:r>
            <a:r>
              <a:rPr sz="1450" spc="-5" dirty="0">
                <a:latin typeface="Times New Roman"/>
                <a:cs typeface="Times New Roman"/>
              </a:rPr>
              <a:t>ing</a:t>
            </a:r>
            <a:endParaRPr sz="1450">
              <a:latin typeface="Times New Roman"/>
              <a:cs typeface="Times New Roman"/>
            </a:endParaRPr>
          </a:p>
        </p:txBody>
      </p:sp>
      <p:sp>
        <p:nvSpPr>
          <p:cNvPr id="8" name="object 8"/>
          <p:cNvSpPr txBox="1"/>
          <p:nvPr/>
        </p:nvSpPr>
        <p:spPr>
          <a:xfrm>
            <a:off x="7646352" y="2127758"/>
            <a:ext cx="532765" cy="245745"/>
          </a:xfrm>
          <a:prstGeom prst="rect">
            <a:avLst/>
          </a:prstGeom>
        </p:spPr>
        <p:txBody>
          <a:bodyPr vert="horz" wrap="square" lIns="0" tIns="11430" rIns="0" bIns="0" rtlCol="0">
            <a:spAutoFit/>
          </a:bodyPr>
          <a:lstStyle/>
          <a:p>
            <a:pPr>
              <a:lnSpc>
                <a:spcPct val="100000"/>
              </a:lnSpc>
              <a:spcBef>
                <a:spcPts val="90"/>
              </a:spcBef>
            </a:pPr>
            <a:r>
              <a:rPr sz="1450" spc="-5" dirty="0">
                <a:latin typeface="Times New Roman"/>
                <a:cs typeface="Times New Roman"/>
              </a:rPr>
              <a:t>link</a:t>
            </a:r>
            <a:r>
              <a:rPr sz="1450" spc="-10" dirty="0">
                <a:latin typeface="Times New Roman"/>
                <a:cs typeface="Times New Roman"/>
              </a:rPr>
              <a:t>i</a:t>
            </a:r>
            <a:r>
              <a:rPr sz="1450" spc="-5" dirty="0">
                <a:latin typeface="Times New Roman"/>
                <a:cs typeface="Times New Roman"/>
              </a:rPr>
              <a:t>ng</a:t>
            </a:r>
            <a:endParaRPr sz="1450">
              <a:latin typeface="Times New Roman"/>
              <a:cs typeface="Times New Roman"/>
            </a:endParaRPr>
          </a:p>
        </p:txBody>
      </p:sp>
      <p:grpSp>
        <p:nvGrpSpPr>
          <p:cNvPr id="9" name="object 9"/>
          <p:cNvGrpSpPr/>
          <p:nvPr/>
        </p:nvGrpSpPr>
        <p:grpSpPr>
          <a:xfrm>
            <a:off x="565878" y="2415484"/>
            <a:ext cx="8154034" cy="435609"/>
            <a:chOff x="565878" y="2415484"/>
            <a:chExt cx="8154034" cy="435609"/>
          </a:xfrm>
        </p:grpSpPr>
        <p:sp>
          <p:nvSpPr>
            <p:cNvPr id="10" name="object 10"/>
            <p:cNvSpPr/>
            <p:nvPr/>
          </p:nvSpPr>
          <p:spPr>
            <a:xfrm>
              <a:off x="565878" y="2415484"/>
              <a:ext cx="343805" cy="435488"/>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1717624" y="2449859"/>
              <a:ext cx="355265" cy="355265"/>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2863646" y="2415484"/>
              <a:ext cx="343805" cy="435488"/>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820579" y="2449859"/>
              <a:ext cx="355265" cy="355265"/>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4806150" y="2415484"/>
              <a:ext cx="343805" cy="435488"/>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5831840" y="2449859"/>
              <a:ext cx="355265" cy="355265"/>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6880440" y="2415484"/>
              <a:ext cx="343805" cy="435488"/>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7728496" y="2449859"/>
              <a:ext cx="355265" cy="355265"/>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8376005" y="2415484"/>
              <a:ext cx="343805" cy="435488"/>
            </a:xfrm>
            <a:prstGeom prst="rect">
              <a:avLst/>
            </a:prstGeom>
            <a:blipFill>
              <a:blip r:embed="rId2" cstate="print"/>
              <a:stretch>
                <a:fillRect/>
              </a:stretch>
            </a:blipFill>
          </p:spPr>
          <p:txBody>
            <a:bodyPr wrap="square" lIns="0" tIns="0" rIns="0" bIns="0" rtlCol="0"/>
            <a:lstStyle/>
            <a:p>
              <a:endParaRPr/>
            </a:p>
          </p:txBody>
        </p:sp>
      </p:grpSp>
      <p:sp>
        <p:nvSpPr>
          <p:cNvPr id="19" name="object 19"/>
          <p:cNvSpPr txBox="1"/>
          <p:nvPr/>
        </p:nvSpPr>
        <p:spPr>
          <a:xfrm>
            <a:off x="393979" y="2907052"/>
            <a:ext cx="700405" cy="245745"/>
          </a:xfrm>
          <a:prstGeom prst="rect">
            <a:avLst/>
          </a:prstGeom>
        </p:spPr>
        <p:txBody>
          <a:bodyPr vert="horz" wrap="square" lIns="0" tIns="11430" rIns="0" bIns="0" rtlCol="0">
            <a:spAutoFit/>
          </a:bodyPr>
          <a:lstStyle/>
          <a:p>
            <a:pPr>
              <a:lnSpc>
                <a:spcPct val="100000"/>
              </a:lnSpc>
              <a:spcBef>
                <a:spcPts val="90"/>
              </a:spcBef>
            </a:pPr>
            <a:r>
              <a:rPr sz="1450" spc="-5" dirty="0">
                <a:latin typeface="Times New Roman"/>
                <a:cs typeface="Times New Roman"/>
              </a:rPr>
              <a:t>bon</a:t>
            </a:r>
            <a:r>
              <a:rPr sz="1450" spc="-10" dirty="0">
                <a:latin typeface="Times New Roman"/>
                <a:cs typeface="Times New Roman"/>
              </a:rPr>
              <a:t>j</a:t>
            </a:r>
            <a:r>
              <a:rPr sz="1450" spc="-5" dirty="0">
                <a:latin typeface="Times New Roman"/>
                <a:cs typeface="Times New Roman"/>
              </a:rPr>
              <a:t>ou</a:t>
            </a:r>
            <a:r>
              <a:rPr sz="1450" spc="-85" dirty="0">
                <a:latin typeface="Times New Roman"/>
                <a:cs typeface="Times New Roman"/>
              </a:rPr>
              <a:t>r</a:t>
            </a:r>
            <a:r>
              <a:rPr sz="1450" spc="-5" dirty="0">
                <a:latin typeface="Times New Roman"/>
                <a:cs typeface="Times New Roman"/>
              </a:rPr>
              <a:t>.c</a:t>
            </a:r>
            <a:endParaRPr sz="1450">
              <a:latin typeface="Times New Roman"/>
              <a:cs typeface="Times New Roman"/>
            </a:endParaRPr>
          </a:p>
        </p:txBody>
      </p:sp>
      <p:sp>
        <p:nvSpPr>
          <p:cNvPr id="20" name="object 20"/>
          <p:cNvSpPr txBox="1"/>
          <p:nvPr/>
        </p:nvSpPr>
        <p:spPr>
          <a:xfrm>
            <a:off x="2706965" y="2907052"/>
            <a:ext cx="669925" cy="245745"/>
          </a:xfrm>
          <a:prstGeom prst="rect">
            <a:avLst/>
          </a:prstGeom>
        </p:spPr>
        <p:txBody>
          <a:bodyPr vert="horz" wrap="square" lIns="0" tIns="11430" rIns="0" bIns="0" rtlCol="0">
            <a:spAutoFit/>
          </a:bodyPr>
          <a:lstStyle/>
          <a:p>
            <a:pPr>
              <a:lnSpc>
                <a:spcPct val="100000"/>
              </a:lnSpc>
              <a:spcBef>
                <a:spcPts val="90"/>
              </a:spcBef>
            </a:pPr>
            <a:r>
              <a:rPr sz="1450" spc="-5" dirty="0">
                <a:latin typeface="Times New Roman"/>
                <a:cs typeface="Times New Roman"/>
              </a:rPr>
              <a:t>bon</a:t>
            </a:r>
            <a:r>
              <a:rPr sz="1450" spc="-10" dirty="0">
                <a:latin typeface="Times New Roman"/>
                <a:cs typeface="Times New Roman"/>
              </a:rPr>
              <a:t>j</a:t>
            </a:r>
            <a:r>
              <a:rPr sz="1450" spc="-5" dirty="0">
                <a:latin typeface="Times New Roman"/>
                <a:cs typeface="Times New Roman"/>
              </a:rPr>
              <a:t>ou</a:t>
            </a:r>
            <a:r>
              <a:rPr sz="1450" spc="-85" dirty="0">
                <a:latin typeface="Times New Roman"/>
                <a:cs typeface="Times New Roman"/>
              </a:rPr>
              <a:t>r</a:t>
            </a:r>
            <a:r>
              <a:rPr sz="1450" spc="-5" dirty="0">
                <a:latin typeface="Times New Roman"/>
                <a:cs typeface="Times New Roman"/>
              </a:rPr>
              <a:t>.i</a:t>
            </a:r>
            <a:endParaRPr sz="1450">
              <a:latin typeface="Times New Roman"/>
              <a:cs typeface="Times New Roman"/>
            </a:endParaRPr>
          </a:p>
        </p:txBody>
      </p:sp>
      <p:sp>
        <p:nvSpPr>
          <p:cNvPr id="21" name="object 21"/>
          <p:cNvSpPr txBox="1"/>
          <p:nvPr/>
        </p:nvSpPr>
        <p:spPr>
          <a:xfrm>
            <a:off x="4639256" y="2907052"/>
            <a:ext cx="690245" cy="245745"/>
          </a:xfrm>
          <a:prstGeom prst="rect">
            <a:avLst/>
          </a:prstGeom>
        </p:spPr>
        <p:txBody>
          <a:bodyPr vert="horz" wrap="square" lIns="0" tIns="11430" rIns="0" bIns="0" rtlCol="0">
            <a:spAutoFit/>
          </a:bodyPr>
          <a:lstStyle/>
          <a:p>
            <a:pPr>
              <a:lnSpc>
                <a:spcPct val="100000"/>
              </a:lnSpc>
              <a:spcBef>
                <a:spcPts val="90"/>
              </a:spcBef>
            </a:pPr>
            <a:r>
              <a:rPr sz="1450" spc="-5" dirty="0">
                <a:latin typeface="Times New Roman"/>
                <a:cs typeface="Times New Roman"/>
              </a:rPr>
              <a:t>bon</a:t>
            </a:r>
            <a:r>
              <a:rPr sz="1450" spc="-10" dirty="0">
                <a:latin typeface="Times New Roman"/>
                <a:cs typeface="Times New Roman"/>
              </a:rPr>
              <a:t>j</a:t>
            </a:r>
            <a:r>
              <a:rPr sz="1450" spc="-5" dirty="0">
                <a:latin typeface="Times New Roman"/>
                <a:cs typeface="Times New Roman"/>
              </a:rPr>
              <a:t>ou</a:t>
            </a:r>
            <a:r>
              <a:rPr sz="1450" spc="-85" dirty="0">
                <a:latin typeface="Times New Roman"/>
                <a:cs typeface="Times New Roman"/>
              </a:rPr>
              <a:t>r</a:t>
            </a:r>
            <a:r>
              <a:rPr sz="1450" spc="-5" dirty="0">
                <a:latin typeface="Times New Roman"/>
                <a:cs typeface="Times New Roman"/>
              </a:rPr>
              <a:t>.s</a:t>
            </a:r>
            <a:endParaRPr sz="1450">
              <a:latin typeface="Times New Roman"/>
              <a:cs typeface="Times New Roman"/>
            </a:endParaRPr>
          </a:p>
        </p:txBody>
      </p:sp>
      <p:sp>
        <p:nvSpPr>
          <p:cNvPr id="22" name="object 22"/>
          <p:cNvSpPr txBox="1"/>
          <p:nvPr/>
        </p:nvSpPr>
        <p:spPr>
          <a:xfrm>
            <a:off x="6703397" y="2907052"/>
            <a:ext cx="710565" cy="245745"/>
          </a:xfrm>
          <a:prstGeom prst="rect">
            <a:avLst/>
          </a:prstGeom>
        </p:spPr>
        <p:txBody>
          <a:bodyPr vert="horz" wrap="square" lIns="0" tIns="11430" rIns="0" bIns="0" rtlCol="0">
            <a:spAutoFit/>
          </a:bodyPr>
          <a:lstStyle/>
          <a:p>
            <a:pPr>
              <a:lnSpc>
                <a:spcPct val="100000"/>
              </a:lnSpc>
              <a:spcBef>
                <a:spcPts val="90"/>
              </a:spcBef>
            </a:pPr>
            <a:r>
              <a:rPr sz="1450" spc="-5" dirty="0">
                <a:latin typeface="Times New Roman"/>
                <a:cs typeface="Times New Roman"/>
              </a:rPr>
              <a:t>bon</a:t>
            </a:r>
            <a:r>
              <a:rPr sz="1450" spc="-10" dirty="0">
                <a:latin typeface="Times New Roman"/>
                <a:cs typeface="Times New Roman"/>
              </a:rPr>
              <a:t>j</a:t>
            </a:r>
            <a:r>
              <a:rPr sz="1450" spc="-5" dirty="0">
                <a:latin typeface="Times New Roman"/>
                <a:cs typeface="Times New Roman"/>
              </a:rPr>
              <a:t>ou</a:t>
            </a:r>
            <a:r>
              <a:rPr sz="1450" spc="-85" dirty="0">
                <a:latin typeface="Times New Roman"/>
                <a:cs typeface="Times New Roman"/>
              </a:rPr>
              <a:t>r</a:t>
            </a:r>
            <a:r>
              <a:rPr sz="1450" spc="-5" dirty="0">
                <a:latin typeface="Times New Roman"/>
                <a:cs typeface="Times New Roman"/>
              </a:rPr>
              <a:t>.o</a:t>
            </a:r>
            <a:endParaRPr sz="1450">
              <a:latin typeface="Times New Roman"/>
              <a:cs typeface="Times New Roman"/>
            </a:endParaRPr>
          </a:p>
        </p:txBody>
      </p:sp>
      <p:sp>
        <p:nvSpPr>
          <p:cNvPr id="23" name="object 23"/>
          <p:cNvSpPr txBox="1"/>
          <p:nvPr/>
        </p:nvSpPr>
        <p:spPr>
          <a:xfrm>
            <a:off x="8367141" y="2907052"/>
            <a:ext cx="374650" cy="245745"/>
          </a:xfrm>
          <a:prstGeom prst="rect">
            <a:avLst/>
          </a:prstGeom>
        </p:spPr>
        <p:txBody>
          <a:bodyPr vert="horz" wrap="square" lIns="0" tIns="11430" rIns="0" bIns="0" rtlCol="0">
            <a:spAutoFit/>
          </a:bodyPr>
          <a:lstStyle/>
          <a:p>
            <a:pPr>
              <a:lnSpc>
                <a:spcPct val="100000"/>
              </a:lnSpc>
              <a:spcBef>
                <a:spcPts val="90"/>
              </a:spcBef>
            </a:pPr>
            <a:r>
              <a:rPr sz="1450" spc="-10" dirty="0">
                <a:latin typeface="Times New Roman"/>
                <a:cs typeface="Times New Roman"/>
              </a:rPr>
              <a:t>a</a:t>
            </a:r>
            <a:r>
              <a:rPr sz="1450" spc="-5" dirty="0">
                <a:latin typeface="Times New Roman"/>
                <a:cs typeface="Times New Roman"/>
              </a:rPr>
              <a:t>.out</a:t>
            </a:r>
            <a:endParaRPr sz="1450">
              <a:latin typeface="Times New Roman"/>
              <a:cs typeface="Times New Roman"/>
            </a:endParaRPr>
          </a:p>
        </p:txBody>
      </p:sp>
      <p:grpSp>
        <p:nvGrpSpPr>
          <p:cNvPr id="24" name="object 24"/>
          <p:cNvGrpSpPr/>
          <p:nvPr/>
        </p:nvGrpSpPr>
        <p:grpSpPr>
          <a:xfrm>
            <a:off x="3152736" y="3271167"/>
            <a:ext cx="4314825" cy="2686365"/>
            <a:chOff x="3152736" y="3270212"/>
            <a:chExt cx="4314825" cy="2687320"/>
          </a:xfrm>
        </p:grpSpPr>
        <p:sp>
          <p:nvSpPr>
            <p:cNvPr id="25" name="object 25"/>
            <p:cNvSpPr/>
            <p:nvPr/>
          </p:nvSpPr>
          <p:spPr>
            <a:xfrm>
              <a:off x="3152736" y="3270211"/>
              <a:ext cx="4314825" cy="2687320"/>
            </a:xfrm>
            <a:custGeom>
              <a:avLst/>
              <a:gdLst/>
              <a:ahLst/>
              <a:cxnLst/>
              <a:rect l="l" t="t" r="r" b="b"/>
              <a:pathLst>
                <a:path w="4314825" h="2687320">
                  <a:moveTo>
                    <a:pt x="4314799" y="0"/>
                  </a:moveTo>
                  <a:lnTo>
                    <a:pt x="4309021" y="0"/>
                  </a:lnTo>
                  <a:lnTo>
                    <a:pt x="0" y="0"/>
                  </a:lnTo>
                  <a:lnTo>
                    <a:pt x="0" y="5778"/>
                  </a:lnTo>
                  <a:lnTo>
                    <a:pt x="4309021" y="5778"/>
                  </a:lnTo>
                  <a:lnTo>
                    <a:pt x="4309021" y="2686735"/>
                  </a:lnTo>
                  <a:lnTo>
                    <a:pt x="4314799" y="2686735"/>
                  </a:lnTo>
                  <a:lnTo>
                    <a:pt x="4314799" y="5778"/>
                  </a:lnTo>
                  <a:lnTo>
                    <a:pt x="4314799" y="0"/>
                  </a:lnTo>
                  <a:close/>
                </a:path>
              </a:pathLst>
            </a:custGeom>
          </p:spPr>
          <p:style>
            <a:lnRef idx="2">
              <a:schemeClr val="accent5"/>
            </a:lnRef>
            <a:fillRef idx="1">
              <a:schemeClr val="lt1"/>
            </a:fillRef>
            <a:effectRef idx="0">
              <a:schemeClr val="accent5"/>
            </a:effectRef>
            <a:fontRef idx="minor">
              <a:schemeClr val="dk1"/>
            </a:fontRef>
          </p:style>
          <p:txBody>
            <a:bodyPr wrap="square" lIns="0" tIns="0" rIns="0" bIns="0" rtlCol="0"/>
            <a:lstStyle/>
            <a:p>
              <a:endParaRPr/>
            </a:p>
          </p:txBody>
        </p:sp>
        <p:sp>
          <p:nvSpPr>
            <p:cNvPr id="26" name="object 26"/>
            <p:cNvSpPr/>
            <p:nvPr/>
          </p:nvSpPr>
          <p:spPr>
            <a:xfrm>
              <a:off x="3152736" y="3275986"/>
              <a:ext cx="160460" cy="219561"/>
            </a:xfrm>
            <a:prstGeom prst="rect">
              <a:avLst/>
            </a:prstGeom>
            <a:blipFill>
              <a:blip r:embed="rId6" cstate="print"/>
              <a:stretch>
                <a:fillRect/>
              </a:stretch>
            </a:blipFill>
          </p:spPr>
          <p:txBody>
            <a:bodyPr wrap="square" lIns="0" tIns="0" rIns="0" bIns="0" rtlCol="0"/>
            <a:lstStyle/>
            <a:p>
              <a:endParaRPr/>
            </a:p>
          </p:txBody>
        </p:sp>
      </p:grpSp>
      <p:sp>
        <p:nvSpPr>
          <p:cNvPr id="27" name="object 27"/>
          <p:cNvSpPr txBox="1"/>
          <p:nvPr/>
        </p:nvSpPr>
        <p:spPr>
          <a:xfrm>
            <a:off x="3300507" y="3303726"/>
            <a:ext cx="367030" cy="136525"/>
          </a:xfrm>
          <a:prstGeom prst="rect">
            <a:avLst/>
          </a:prstGeom>
        </p:spPr>
        <p:txBody>
          <a:bodyPr vert="horz" wrap="square" lIns="0" tIns="15875" rIns="0" bIns="0" rtlCol="0">
            <a:spAutoFit/>
          </a:bodyPr>
          <a:lstStyle/>
          <a:p>
            <a:pPr marL="12700">
              <a:lnSpc>
                <a:spcPct val="100000"/>
              </a:lnSpc>
              <a:spcBef>
                <a:spcPts val="125"/>
              </a:spcBef>
            </a:pPr>
            <a:r>
              <a:rPr sz="700" spc="10" dirty="0">
                <a:latin typeface="Times New Roman"/>
                <a:cs typeface="Times New Roman"/>
              </a:rPr>
              <a:t>bon</a:t>
            </a:r>
            <a:r>
              <a:rPr sz="700" dirty="0">
                <a:latin typeface="Times New Roman"/>
                <a:cs typeface="Times New Roman"/>
              </a:rPr>
              <a:t>j</a:t>
            </a:r>
            <a:r>
              <a:rPr sz="700" spc="10" dirty="0">
                <a:latin typeface="Times New Roman"/>
                <a:cs typeface="Times New Roman"/>
              </a:rPr>
              <a:t>ou</a:t>
            </a:r>
            <a:r>
              <a:rPr sz="700" spc="-35" dirty="0">
                <a:latin typeface="Times New Roman"/>
                <a:cs typeface="Times New Roman"/>
              </a:rPr>
              <a:t>r</a:t>
            </a:r>
            <a:r>
              <a:rPr sz="700" spc="5" dirty="0">
                <a:latin typeface="Times New Roman"/>
                <a:cs typeface="Times New Roman"/>
              </a:rPr>
              <a:t>.s</a:t>
            </a:r>
            <a:endParaRPr sz="700">
              <a:latin typeface="Times New Roman"/>
              <a:cs typeface="Times New Roman"/>
            </a:endParaRPr>
          </a:p>
        </p:txBody>
      </p:sp>
      <p:sp>
        <p:nvSpPr>
          <p:cNvPr id="28" name="object 28"/>
          <p:cNvSpPr txBox="1"/>
          <p:nvPr/>
        </p:nvSpPr>
        <p:spPr>
          <a:xfrm>
            <a:off x="3959288" y="3555067"/>
            <a:ext cx="597535" cy="129539"/>
          </a:xfrm>
          <a:prstGeom prst="rect">
            <a:avLst/>
          </a:prstGeom>
        </p:spPr>
        <p:txBody>
          <a:bodyPr vert="horz" wrap="square" lIns="0" tIns="16510" rIns="0" bIns="0" rtlCol="0">
            <a:spAutoFit/>
          </a:bodyPr>
          <a:lstStyle/>
          <a:p>
            <a:pPr marL="12700">
              <a:lnSpc>
                <a:spcPct val="100000"/>
              </a:lnSpc>
              <a:spcBef>
                <a:spcPts val="130"/>
              </a:spcBef>
            </a:pPr>
            <a:r>
              <a:rPr sz="650" spc="15" dirty="0">
                <a:latin typeface="Courier New"/>
                <a:cs typeface="Courier New"/>
              </a:rPr>
              <a:t>"bonjour.c"</a:t>
            </a:r>
            <a:endParaRPr sz="650">
              <a:latin typeface="Courier New"/>
              <a:cs typeface="Courier New"/>
            </a:endParaRPr>
          </a:p>
        </p:txBody>
      </p:sp>
      <p:sp>
        <p:nvSpPr>
          <p:cNvPr id="29" name="object 29"/>
          <p:cNvSpPr txBox="1"/>
          <p:nvPr/>
        </p:nvSpPr>
        <p:spPr>
          <a:xfrm>
            <a:off x="3127169" y="3555067"/>
            <a:ext cx="805815" cy="326390"/>
          </a:xfrm>
          <a:prstGeom prst="rect">
            <a:avLst/>
          </a:prstGeom>
        </p:spPr>
        <p:txBody>
          <a:bodyPr vert="horz" wrap="square" lIns="0" tIns="16510" rIns="0" bIns="0" rtlCol="0">
            <a:spAutoFit/>
          </a:bodyPr>
          <a:lstStyle/>
          <a:p>
            <a:pPr marL="12700" marR="5080" indent="415925">
              <a:lnSpc>
                <a:spcPct val="100000"/>
              </a:lnSpc>
              <a:spcBef>
                <a:spcPts val="130"/>
              </a:spcBef>
            </a:pPr>
            <a:r>
              <a:rPr sz="650" spc="10" dirty="0">
                <a:latin typeface="Courier New"/>
                <a:cs typeface="Courier New"/>
              </a:rPr>
              <a:t>.file  </a:t>
            </a:r>
            <a:r>
              <a:rPr sz="650" spc="15" dirty="0">
                <a:latin typeface="Courier New"/>
                <a:cs typeface="Courier New"/>
              </a:rPr>
              <a:t>gcc2_compiled.:</a:t>
            </a:r>
            <a:endParaRPr sz="650">
              <a:latin typeface="Courier New"/>
              <a:cs typeface="Courier New"/>
            </a:endParaRPr>
          </a:p>
          <a:p>
            <a:pPr marL="12700">
              <a:lnSpc>
                <a:spcPts val="765"/>
              </a:lnSpc>
            </a:pPr>
            <a:r>
              <a:rPr sz="650" spc="10" dirty="0">
                <a:latin typeface="Courier New"/>
                <a:cs typeface="Courier New"/>
              </a:rPr>
              <a:t>.section</a:t>
            </a:r>
            <a:endParaRPr sz="650">
              <a:latin typeface="Courier New"/>
              <a:cs typeface="Courier New"/>
            </a:endParaRPr>
          </a:p>
        </p:txBody>
      </p:sp>
      <p:sp>
        <p:nvSpPr>
          <p:cNvPr id="30" name="object 30"/>
          <p:cNvSpPr txBox="1"/>
          <p:nvPr/>
        </p:nvSpPr>
        <p:spPr>
          <a:xfrm>
            <a:off x="3959263" y="3751517"/>
            <a:ext cx="494030" cy="129539"/>
          </a:xfrm>
          <a:prstGeom prst="rect">
            <a:avLst/>
          </a:prstGeom>
        </p:spPr>
        <p:txBody>
          <a:bodyPr vert="horz" wrap="square" lIns="0" tIns="16510" rIns="0" bIns="0" rtlCol="0">
            <a:spAutoFit/>
          </a:bodyPr>
          <a:lstStyle/>
          <a:p>
            <a:pPr marL="12700">
              <a:lnSpc>
                <a:spcPct val="100000"/>
              </a:lnSpc>
              <a:spcBef>
                <a:spcPts val="130"/>
              </a:spcBef>
            </a:pPr>
            <a:r>
              <a:rPr sz="650" spc="15" dirty="0">
                <a:latin typeface="Courier New"/>
                <a:cs typeface="Courier New"/>
              </a:rPr>
              <a:t>".rodata"</a:t>
            </a:r>
            <a:endParaRPr sz="650">
              <a:latin typeface="Courier New"/>
              <a:cs typeface="Courier New"/>
            </a:endParaRPr>
          </a:p>
        </p:txBody>
      </p:sp>
      <p:sp>
        <p:nvSpPr>
          <p:cNvPr id="31" name="object 31"/>
          <p:cNvSpPr txBox="1"/>
          <p:nvPr/>
        </p:nvSpPr>
        <p:spPr>
          <a:xfrm>
            <a:off x="3127169" y="3849742"/>
            <a:ext cx="857885" cy="227965"/>
          </a:xfrm>
          <a:prstGeom prst="rect">
            <a:avLst/>
          </a:prstGeom>
        </p:spPr>
        <p:txBody>
          <a:bodyPr vert="horz" wrap="square" lIns="0" tIns="16510" rIns="0" bIns="0" rtlCol="0">
            <a:spAutoFit/>
          </a:bodyPr>
          <a:lstStyle/>
          <a:p>
            <a:pPr marL="428625">
              <a:lnSpc>
                <a:spcPts val="775"/>
              </a:lnSpc>
              <a:spcBef>
                <a:spcPts val="130"/>
              </a:spcBef>
            </a:pPr>
            <a:r>
              <a:rPr sz="650" spc="15" dirty="0">
                <a:latin typeface="Courier New"/>
                <a:cs typeface="Courier New"/>
              </a:rPr>
              <a:t>.align</a:t>
            </a:r>
            <a:r>
              <a:rPr sz="650" spc="-60" dirty="0">
                <a:latin typeface="Courier New"/>
                <a:cs typeface="Courier New"/>
              </a:rPr>
              <a:t> </a:t>
            </a:r>
            <a:r>
              <a:rPr sz="650" spc="15" dirty="0">
                <a:latin typeface="Courier New"/>
                <a:cs typeface="Courier New"/>
              </a:rPr>
              <a:t>8</a:t>
            </a:r>
            <a:endParaRPr sz="650">
              <a:latin typeface="Courier New"/>
              <a:cs typeface="Courier New"/>
            </a:endParaRPr>
          </a:p>
          <a:p>
            <a:pPr marL="12700">
              <a:lnSpc>
                <a:spcPts val="775"/>
              </a:lnSpc>
            </a:pPr>
            <a:r>
              <a:rPr sz="650" spc="15" dirty="0">
                <a:latin typeface="Courier New"/>
                <a:cs typeface="Courier New"/>
              </a:rPr>
              <a:t>.LLC0:</a:t>
            </a:r>
            <a:endParaRPr sz="650">
              <a:latin typeface="Courier New"/>
              <a:cs typeface="Courier New"/>
            </a:endParaRPr>
          </a:p>
        </p:txBody>
      </p:sp>
      <p:sp>
        <p:nvSpPr>
          <p:cNvPr id="32" name="object 32"/>
          <p:cNvSpPr txBox="1"/>
          <p:nvPr/>
        </p:nvSpPr>
        <p:spPr>
          <a:xfrm>
            <a:off x="3127169" y="4144417"/>
            <a:ext cx="441959" cy="129539"/>
          </a:xfrm>
          <a:prstGeom prst="rect">
            <a:avLst/>
          </a:prstGeom>
        </p:spPr>
        <p:txBody>
          <a:bodyPr vert="horz" wrap="square" lIns="0" tIns="16510" rIns="0" bIns="0" rtlCol="0">
            <a:spAutoFit/>
          </a:bodyPr>
          <a:lstStyle/>
          <a:p>
            <a:pPr marL="12700">
              <a:lnSpc>
                <a:spcPct val="100000"/>
              </a:lnSpc>
              <a:spcBef>
                <a:spcPts val="130"/>
              </a:spcBef>
            </a:pPr>
            <a:r>
              <a:rPr sz="650" spc="10" dirty="0">
                <a:latin typeface="Courier New"/>
                <a:cs typeface="Courier New"/>
              </a:rPr>
              <a:t>.section</a:t>
            </a:r>
            <a:endParaRPr sz="650" dirty="0">
              <a:latin typeface="Courier New"/>
              <a:cs typeface="Courier New"/>
            </a:endParaRPr>
          </a:p>
        </p:txBody>
      </p:sp>
      <p:sp>
        <p:nvSpPr>
          <p:cNvPr id="33" name="object 33"/>
          <p:cNvSpPr txBox="1"/>
          <p:nvPr/>
        </p:nvSpPr>
        <p:spPr>
          <a:xfrm>
            <a:off x="3543250" y="4046192"/>
            <a:ext cx="1014094" cy="425450"/>
          </a:xfrm>
          <a:prstGeom prst="rect">
            <a:avLst/>
          </a:prstGeom>
        </p:spPr>
        <p:txBody>
          <a:bodyPr vert="horz" wrap="square" lIns="0" tIns="16510" rIns="0" bIns="0" rtlCol="0">
            <a:spAutoFit/>
          </a:bodyPr>
          <a:lstStyle/>
          <a:p>
            <a:pPr marL="12700">
              <a:lnSpc>
                <a:spcPts val="775"/>
              </a:lnSpc>
              <a:spcBef>
                <a:spcPts val="130"/>
              </a:spcBef>
            </a:pPr>
            <a:r>
              <a:rPr sz="650" spc="15" dirty="0">
                <a:latin typeface="Courier New"/>
                <a:cs typeface="Courier New"/>
              </a:rPr>
              <a:t>.asciz</a:t>
            </a:r>
            <a:r>
              <a:rPr sz="650" spc="380" dirty="0">
                <a:latin typeface="Courier New"/>
                <a:cs typeface="Courier New"/>
              </a:rPr>
              <a:t> </a:t>
            </a:r>
            <a:r>
              <a:rPr sz="650" spc="15" dirty="0">
                <a:latin typeface="Courier New"/>
                <a:cs typeface="Courier New"/>
              </a:rPr>
              <a:t>"bonjour\n"</a:t>
            </a:r>
            <a:endParaRPr sz="650" dirty="0">
              <a:latin typeface="Courier New"/>
              <a:cs typeface="Courier New"/>
            </a:endParaRPr>
          </a:p>
          <a:p>
            <a:pPr marL="428625">
              <a:lnSpc>
                <a:spcPts val="775"/>
              </a:lnSpc>
            </a:pPr>
            <a:r>
              <a:rPr sz="650" spc="15" dirty="0">
                <a:latin typeface="Courier New"/>
                <a:cs typeface="Courier New"/>
              </a:rPr>
              <a:t>".text"</a:t>
            </a:r>
            <a:endParaRPr sz="650" dirty="0">
              <a:latin typeface="Courier New"/>
              <a:cs typeface="Courier New"/>
            </a:endParaRPr>
          </a:p>
          <a:p>
            <a:pPr marL="12700">
              <a:lnSpc>
                <a:spcPts val="775"/>
              </a:lnSpc>
            </a:pPr>
            <a:r>
              <a:rPr sz="650" spc="15" dirty="0">
                <a:latin typeface="Courier New"/>
                <a:cs typeface="Courier New"/>
              </a:rPr>
              <a:t>.align</a:t>
            </a:r>
            <a:r>
              <a:rPr sz="650" spc="5" dirty="0">
                <a:latin typeface="Courier New"/>
                <a:cs typeface="Courier New"/>
              </a:rPr>
              <a:t> </a:t>
            </a:r>
            <a:r>
              <a:rPr sz="650" spc="15" dirty="0">
                <a:latin typeface="Courier New"/>
                <a:cs typeface="Courier New"/>
              </a:rPr>
              <a:t>4</a:t>
            </a:r>
            <a:endParaRPr sz="650" dirty="0">
              <a:latin typeface="Courier New"/>
              <a:cs typeface="Courier New"/>
            </a:endParaRPr>
          </a:p>
          <a:p>
            <a:pPr marL="12700">
              <a:lnSpc>
                <a:spcPts val="775"/>
              </a:lnSpc>
            </a:pPr>
            <a:r>
              <a:rPr sz="650" spc="15" dirty="0">
                <a:latin typeface="Courier New"/>
                <a:cs typeface="Courier New"/>
              </a:rPr>
              <a:t>.global</a:t>
            </a:r>
            <a:r>
              <a:rPr sz="650" spc="5" dirty="0">
                <a:latin typeface="Courier New"/>
                <a:cs typeface="Courier New"/>
              </a:rPr>
              <a:t> </a:t>
            </a:r>
            <a:r>
              <a:rPr sz="650" spc="15" dirty="0">
                <a:latin typeface="Courier New"/>
                <a:cs typeface="Courier New"/>
              </a:rPr>
              <a:t>main</a:t>
            </a:r>
            <a:endParaRPr sz="650" dirty="0">
              <a:latin typeface="Courier New"/>
              <a:cs typeface="Courier New"/>
            </a:endParaRPr>
          </a:p>
        </p:txBody>
      </p:sp>
      <p:sp>
        <p:nvSpPr>
          <p:cNvPr id="34" name="object 34"/>
          <p:cNvSpPr txBox="1"/>
          <p:nvPr/>
        </p:nvSpPr>
        <p:spPr>
          <a:xfrm>
            <a:off x="3543250" y="4440016"/>
            <a:ext cx="1221740" cy="227965"/>
          </a:xfrm>
          <a:prstGeom prst="rect">
            <a:avLst/>
          </a:prstGeom>
        </p:spPr>
        <p:txBody>
          <a:bodyPr vert="horz" wrap="square" lIns="0" tIns="16510" rIns="0" bIns="0" rtlCol="0">
            <a:spAutoFit/>
          </a:bodyPr>
          <a:lstStyle/>
          <a:p>
            <a:pPr marL="12700">
              <a:lnSpc>
                <a:spcPts val="775"/>
              </a:lnSpc>
              <a:spcBef>
                <a:spcPts val="130"/>
              </a:spcBef>
              <a:tabLst>
                <a:tab pos="480059" algn="l"/>
              </a:tabLst>
            </a:pPr>
            <a:r>
              <a:rPr sz="650" spc="15" dirty="0">
                <a:latin typeface="Courier New"/>
                <a:cs typeface="Courier New"/>
              </a:rPr>
              <a:t>.type	main,#function</a:t>
            </a:r>
            <a:endParaRPr sz="650">
              <a:latin typeface="Courier New"/>
              <a:cs typeface="Courier New"/>
            </a:endParaRPr>
          </a:p>
          <a:p>
            <a:pPr marL="12700">
              <a:lnSpc>
                <a:spcPts val="775"/>
              </a:lnSpc>
              <a:tabLst>
                <a:tab pos="428625" algn="l"/>
              </a:tabLst>
            </a:pPr>
            <a:r>
              <a:rPr sz="650" spc="15" dirty="0">
                <a:latin typeface="Courier New"/>
                <a:cs typeface="Courier New"/>
              </a:rPr>
              <a:t>.proc	04</a:t>
            </a:r>
            <a:endParaRPr sz="650">
              <a:latin typeface="Courier New"/>
              <a:cs typeface="Courier New"/>
            </a:endParaRPr>
          </a:p>
        </p:txBody>
      </p:sp>
      <p:sp>
        <p:nvSpPr>
          <p:cNvPr id="35" name="object 35"/>
          <p:cNvSpPr txBox="1"/>
          <p:nvPr/>
        </p:nvSpPr>
        <p:spPr>
          <a:xfrm>
            <a:off x="3127169" y="4636466"/>
            <a:ext cx="1585595" cy="424180"/>
          </a:xfrm>
          <a:prstGeom prst="rect">
            <a:avLst/>
          </a:prstGeom>
        </p:spPr>
        <p:txBody>
          <a:bodyPr vert="horz" wrap="square" lIns="0" tIns="16510" rIns="0" bIns="0" rtlCol="0">
            <a:spAutoFit/>
          </a:bodyPr>
          <a:lstStyle/>
          <a:p>
            <a:pPr marL="12700">
              <a:lnSpc>
                <a:spcPts val="775"/>
              </a:lnSpc>
              <a:spcBef>
                <a:spcPts val="130"/>
              </a:spcBef>
            </a:pPr>
            <a:r>
              <a:rPr sz="650" spc="15" dirty="0">
                <a:latin typeface="Courier New"/>
                <a:cs typeface="Courier New"/>
              </a:rPr>
              <a:t>main:</a:t>
            </a:r>
            <a:endParaRPr sz="650">
              <a:latin typeface="Courier New"/>
              <a:cs typeface="Courier New"/>
            </a:endParaRPr>
          </a:p>
          <a:p>
            <a:pPr marL="428625">
              <a:lnSpc>
                <a:spcPts val="775"/>
              </a:lnSpc>
            </a:pPr>
            <a:r>
              <a:rPr sz="650" spc="10" dirty="0">
                <a:latin typeface="Courier New"/>
                <a:cs typeface="Courier New"/>
              </a:rPr>
              <a:t>!#PROLOGUE# </a:t>
            </a:r>
            <a:r>
              <a:rPr sz="650" spc="15" dirty="0">
                <a:latin typeface="Courier New"/>
                <a:cs typeface="Courier New"/>
              </a:rPr>
              <a:t>0</a:t>
            </a:r>
            <a:endParaRPr sz="650">
              <a:latin typeface="Courier New"/>
              <a:cs typeface="Courier New"/>
            </a:endParaRPr>
          </a:p>
          <a:p>
            <a:pPr marL="428625">
              <a:lnSpc>
                <a:spcPts val="775"/>
              </a:lnSpc>
              <a:tabLst>
                <a:tab pos="844550" algn="l"/>
              </a:tabLst>
            </a:pPr>
            <a:r>
              <a:rPr sz="650" spc="15" dirty="0">
                <a:latin typeface="Courier New"/>
                <a:cs typeface="Courier New"/>
              </a:rPr>
              <a:t>save	%sp, -112,</a:t>
            </a:r>
            <a:r>
              <a:rPr sz="650" spc="-55" dirty="0">
                <a:latin typeface="Courier New"/>
                <a:cs typeface="Courier New"/>
              </a:rPr>
              <a:t> </a:t>
            </a:r>
            <a:r>
              <a:rPr sz="650" spc="15" dirty="0">
                <a:latin typeface="Courier New"/>
                <a:cs typeface="Courier New"/>
              </a:rPr>
              <a:t>%sp</a:t>
            </a:r>
            <a:endParaRPr sz="650">
              <a:latin typeface="Courier New"/>
              <a:cs typeface="Courier New"/>
            </a:endParaRPr>
          </a:p>
          <a:p>
            <a:pPr marL="428625">
              <a:lnSpc>
                <a:spcPts val="775"/>
              </a:lnSpc>
            </a:pPr>
            <a:r>
              <a:rPr sz="650" spc="10" dirty="0">
                <a:latin typeface="Courier New"/>
                <a:cs typeface="Courier New"/>
              </a:rPr>
              <a:t>!#PROLOGUE# </a:t>
            </a:r>
            <a:r>
              <a:rPr sz="650" spc="15" dirty="0">
                <a:latin typeface="Courier New"/>
                <a:cs typeface="Courier New"/>
              </a:rPr>
              <a:t>1</a:t>
            </a:r>
            <a:endParaRPr sz="650">
              <a:latin typeface="Courier New"/>
              <a:cs typeface="Courier New"/>
            </a:endParaRPr>
          </a:p>
        </p:txBody>
      </p:sp>
      <p:sp>
        <p:nvSpPr>
          <p:cNvPr id="36" name="object 36"/>
          <p:cNvSpPr txBox="1"/>
          <p:nvPr/>
        </p:nvSpPr>
        <p:spPr>
          <a:xfrm>
            <a:off x="3959288" y="5029366"/>
            <a:ext cx="1065530" cy="326390"/>
          </a:xfrm>
          <a:prstGeom prst="rect">
            <a:avLst/>
          </a:prstGeom>
        </p:spPr>
        <p:txBody>
          <a:bodyPr vert="horz" wrap="square" lIns="0" tIns="16510" rIns="0" bIns="0" rtlCol="0">
            <a:spAutoFit/>
          </a:bodyPr>
          <a:lstStyle/>
          <a:p>
            <a:pPr marL="12700">
              <a:lnSpc>
                <a:spcPts val="775"/>
              </a:lnSpc>
              <a:spcBef>
                <a:spcPts val="130"/>
              </a:spcBef>
            </a:pPr>
            <a:r>
              <a:rPr sz="650" spc="10" dirty="0">
                <a:latin typeface="Courier New"/>
                <a:cs typeface="Courier New"/>
              </a:rPr>
              <a:t>%hi(.LLC0),</a:t>
            </a:r>
            <a:r>
              <a:rPr sz="650" spc="5" dirty="0">
                <a:latin typeface="Courier New"/>
                <a:cs typeface="Courier New"/>
              </a:rPr>
              <a:t> </a:t>
            </a:r>
            <a:r>
              <a:rPr sz="650" spc="15" dirty="0">
                <a:latin typeface="Courier New"/>
                <a:cs typeface="Courier New"/>
              </a:rPr>
              <a:t>%o1</a:t>
            </a:r>
            <a:endParaRPr sz="650">
              <a:latin typeface="Courier New"/>
              <a:cs typeface="Courier New"/>
            </a:endParaRPr>
          </a:p>
          <a:p>
            <a:pPr marL="12700">
              <a:lnSpc>
                <a:spcPts val="775"/>
              </a:lnSpc>
            </a:pPr>
            <a:r>
              <a:rPr sz="650" spc="15" dirty="0">
                <a:latin typeface="Courier New"/>
                <a:cs typeface="Courier New"/>
              </a:rPr>
              <a:t>%o1, </a:t>
            </a:r>
            <a:r>
              <a:rPr sz="650" spc="10" dirty="0">
                <a:latin typeface="Courier New"/>
                <a:cs typeface="Courier New"/>
              </a:rPr>
              <a:t>%lo(.LLC0),</a:t>
            </a:r>
            <a:r>
              <a:rPr sz="650" spc="-10" dirty="0">
                <a:latin typeface="Courier New"/>
                <a:cs typeface="Courier New"/>
              </a:rPr>
              <a:t> </a:t>
            </a:r>
            <a:r>
              <a:rPr sz="650" spc="15" dirty="0">
                <a:latin typeface="Courier New"/>
                <a:cs typeface="Courier New"/>
              </a:rPr>
              <a:t>%o0</a:t>
            </a:r>
            <a:endParaRPr sz="650">
              <a:latin typeface="Courier New"/>
              <a:cs typeface="Courier New"/>
            </a:endParaRPr>
          </a:p>
          <a:p>
            <a:pPr marL="12700">
              <a:lnSpc>
                <a:spcPts val="775"/>
              </a:lnSpc>
            </a:pPr>
            <a:r>
              <a:rPr sz="650" spc="15" dirty="0">
                <a:latin typeface="Courier New"/>
                <a:cs typeface="Courier New"/>
              </a:rPr>
              <a:t>printf,</a:t>
            </a:r>
            <a:r>
              <a:rPr sz="650" spc="5" dirty="0">
                <a:latin typeface="Courier New"/>
                <a:cs typeface="Courier New"/>
              </a:rPr>
              <a:t> </a:t>
            </a:r>
            <a:r>
              <a:rPr sz="650" spc="15" dirty="0">
                <a:latin typeface="Courier New"/>
                <a:cs typeface="Courier New"/>
              </a:rPr>
              <a:t>0</a:t>
            </a:r>
            <a:endParaRPr sz="650">
              <a:latin typeface="Courier New"/>
              <a:cs typeface="Courier New"/>
            </a:endParaRPr>
          </a:p>
        </p:txBody>
      </p:sp>
      <p:sp>
        <p:nvSpPr>
          <p:cNvPr id="37" name="object 37"/>
          <p:cNvSpPr txBox="1"/>
          <p:nvPr/>
        </p:nvSpPr>
        <p:spPr>
          <a:xfrm>
            <a:off x="3959306" y="5422266"/>
            <a:ext cx="337820" cy="227965"/>
          </a:xfrm>
          <a:prstGeom prst="rect">
            <a:avLst/>
          </a:prstGeom>
        </p:spPr>
        <p:txBody>
          <a:bodyPr vert="horz" wrap="square" lIns="0" tIns="16510" rIns="0" bIns="0" rtlCol="0">
            <a:spAutoFit/>
          </a:bodyPr>
          <a:lstStyle/>
          <a:p>
            <a:pPr marL="12700">
              <a:lnSpc>
                <a:spcPts val="775"/>
              </a:lnSpc>
              <a:spcBef>
                <a:spcPts val="130"/>
              </a:spcBef>
            </a:pPr>
            <a:r>
              <a:rPr sz="650" spc="15" dirty="0">
                <a:latin typeface="Courier New"/>
                <a:cs typeface="Courier New"/>
              </a:rPr>
              <a:t>0,</a:t>
            </a:r>
            <a:r>
              <a:rPr sz="650" spc="-50" dirty="0">
                <a:latin typeface="Courier New"/>
                <a:cs typeface="Courier New"/>
              </a:rPr>
              <a:t> </a:t>
            </a:r>
            <a:r>
              <a:rPr sz="650" spc="15" dirty="0">
                <a:latin typeface="Courier New"/>
                <a:cs typeface="Courier New"/>
              </a:rPr>
              <a:t>%i0</a:t>
            </a:r>
            <a:endParaRPr sz="650">
              <a:latin typeface="Courier New"/>
              <a:cs typeface="Courier New"/>
            </a:endParaRPr>
          </a:p>
          <a:p>
            <a:pPr marL="12700">
              <a:lnSpc>
                <a:spcPts val="775"/>
              </a:lnSpc>
            </a:pPr>
            <a:r>
              <a:rPr sz="650" spc="15" dirty="0">
                <a:latin typeface="Courier New"/>
                <a:cs typeface="Courier New"/>
              </a:rPr>
              <a:t>.LL2</a:t>
            </a:r>
            <a:endParaRPr sz="650">
              <a:latin typeface="Courier New"/>
              <a:cs typeface="Courier New"/>
            </a:endParaRPr>
          </a:p>
        </p:txBody>
      </p:sp>
      <p:sp>
        <p:nvSpPr>
          <p:cNvPr id="38" name="object 38"/>
          <p:cNvSpPr txBox="1"/>
          <p:nvPr/>
        </p:nvSpPr>
        <p:spPr>
          <a:xfrm>
            <a:off x="3543250" y="5029366"/>
            <a:ext cx="285750" cy="718820"/>
          </a:xfrm>
          <a:prstGeom prst="rect">
            <a:avLst/>
          </a:prstGeom>
        </p:spPr>
        <p:txBody>
          <a:bodyPr vert="horz" wrap="square" lIns="0" tIns="16510" rIns="0" bIns="0" rtlCol="0">
            <a:spAutoFit/>
          </a:bodyPr>
          <a:lstStyle/>
          <a:p>
            <a:pPr marL="12700" marR="5080">
              <a:lnSpc>
                <a:spcPct val="100000"/>
              </a:lnSpc>
              <a:spcBef>
                <a:spcPts val="130"/>
              </a:spcBef>
            </a:pPr>
            <a:r>
              <a:rPr sz="650" spc="10" dirty="0">
                <a:latin typeface="Courier New"/>
                <a:cs typeface="Courier New"/>
              </a:rPr>
              <a:t>sethi  or  call</a:t>
            </a:r>
            <a:endParaRPr sz="650">
              <a:latin typeface="Courier New"/>
              <a:cs typeface="Courier New"/>
            </a:endParaRPr>
          </a:p>
          <a:p>
            <a:pPr marL="12700" marR="56515" indent="51435">
              <a:lnSpc>
                <a:spcPts val="770"/>
              </a:lnSpc>
              <a:spcBef>
                <a:spcPts val="15"/>
              </a:spcBef>
            </a:pPr>
            <a:r>
              <a:rPr sz="650" spc="15" dirty="0">
                <a:latin typeface="Courier New"/>
                <a:cs typeface="Courier New"/>
              </a:rPr>
              <a:t>nop  </a:t>
            </a:r>
            <a:r>
              <a:rPr sz="650" spc="10" dirty="0">
                <a:latin typeface="Courier New"/>
                <a:cs typeface="Courier New"/>
              </a:rPr>
              <a:t>mov  </a:t>
            </a:r>
            <a:r>
              <a:rPr sz="650" spc="15" dirty="0">
                <a:latin typeface="Courier New"/>
                <a:cs typeface="Courier New"/>
              </a:rPr>
              <a:t>b</a:t>
            </a:r>
            <a:endParaRPr sz="650">
              <a:latin typeface="Courier New"/>
              <a:cs typeface="Courier New"/>
            </a:endParaRPr>
          </a:p>
          <a:p>
            <a:pPr marL="64135">
              <a:lnSpc>
                <a:spcPts val="755"/>
              </a:lnSpc>
            </a:pPr>
            <a:r>
              <a:rPr sz="650" spc="15" dirty="0">
                <a:latin typeface="Courier New"/>
                <a:cs typeface="Courier New"/>
              </a:rPr>
              <a:t>nop</a:t>
            </a:r>
            <a:endParaRPr sz="650">
              <a:latin typeface="Courier New"/>
              <a:cs typeface="Courier New"/>
            </a:endParaRPr>
          </a:p>
        </p:txBody>
      </p:sp>
      <p:sp>
        <p:nvSpPr>
          <p:cNvPr id="39" name="object 39"/>
          <p:cNvSpPr txBox="1"/>
          <p:nvPr/>
        </p:nvSpPr>
        <p:spPr>
          <a:xfrm>
            <a:off x="3127169" y="5716941"/>
            <a:ext cx="597535" cy="227965"/>
          </a:xfrm>
          <a:prstGeom prst="rect">
            <a:avLst/>
          </a:prstGeom>
        </p:spPr>
        <p:txBody>
          <a:bodyPr vert="horz" wrap="square" lIns="0" tIns="16510" rIns="0" bIns="0" rtlCol="0">
            <a:spAutoFit/>
          </a:bodyPr>
          <a:lstStyle/>
          <a:p>
            <a:pPr marL="12700">
              <a:lnSpc>
                <a:spcPts val="775"/>
              </a:lnSpc>
              <a:spcBef>
                <a:spcPts val="130"/>
              </a:spcBef>
            </a:pPr>
            <a:r>
              <a:rPr sz="650" spc="15" dirty="0">
                <a:latin typeface="Courier New"/>
                <a:cs typeface="Courier New"/>
              </a:rPr>
              <a:t>.LL2:</a:t>
            </a:r>
            <a:endParaRPr sz="650">
              <a:latin typeface="Courier New"/>
              <a:cs typeface="Courier New"/>
            </a:endParaRPr>
          </a:p>
          <a:p>
            <a:pPr marR="5080" algn="r">
              <a:lnSpc>
                <a:spcPts val="775"/>
              </a:lnSpc>
            </a:pPr>
            <a:r>
              <a:rPr sz="650" spc="15" dirty="0">
                <a:latin typeface="Courier New"/>
                <a:cs typeface="Courier New"/>
              </a:rPr>
              <a:t>ret</a:t>
            </a:r>
            <a:endParaRPr sz="650">
              <a:latin typeface="Courier New"/>
              <a:cs typeface="Courier New"/>
            </a:endParaRPr>
          </a:p>
        </p:txBody>
      </p:sp>
      <p:sp>
        <p:nvSpPr>
          <p:cNvPr id="40" name="object 40"/>
          <p:cNvSpPr txBox="1"/>
          <p:nvPr/>
        </p:nvSpPr>
        <p:spPr>
          <a:xfrm>
            <a:off x="1120245" y="4201134"/>
            <a:ext cx="1054735" cy="299720"/>
          </a:xfrm>
          <a:prstGeom prst="rect">
            <a:avLst/>
          </a:prstGeom>
        </p:spPr>
        <p:txBody>
          <a:bodyPr vert="horz" wrap="square" lIns="0" tIns="12700" rIns="0" bIns="0" rtlCol="0">
            <a:spAutoFit/>
          </a:bodyPr>
          <a:lstStyle/>
          <a:p>
            <a:pPr marL="12700">
              <a:lnSpc>
                <a:spcPct val="100000"/>
              </a:lnSpc>
              <a:spcBef>
                <a:spcPts val="100"/>
              </a:spcBef>
            </a:pPr>
            <a:r>
              <a:rPr sz="1800" b="1" spc="-20" dirty="0">
                <a:latin typeface="Arial"/>
                <a:cs typeface="Arial"/>
              </a:rPr>
              <a:t>bonjour.s</a:t>
            </a:r>
            <a:endParaRPr sz="1800">
              <a:latin typeface="Arial"/>
              <a:cs typeface="Arial"/>
            </a:endParaRPr>
          </a:p>
        </p:txBody>
      </p:sp>
      <p:sp>
        <p:nvSpPr>
          <p:cNvPr id="41" name="object 41"/>
          <p:cNvSpPr txBox="1"/>
          <p:nvPr/>
        </p:nvSpPr>
        <p:spPr>
          <a:xfrm>
            <a:off x="493892" y="3593909"/>
            <a:ext cx="17405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gcc </a:t>
            </a:r>
            <a:r>
              <a:rPr sz="1800" b="1" dirty="0">
                <a:latin typeface="Arial"/>
                <a:cs typeface="Arial"/>
              </a:rPr>
              <a:t>-S</a:t>
            </a:r>
            <a:r>
              <a:rPr sz="1800" b="1" spc="-80" dirty="0">
                <a:latin typeface="Arial"/>
                <a:cs typeface="Arial"/>
              </a:rPr>
              <a:t> </a:t>
            </a:r>
            <a:r>
              <a:rPr sz="1800" b="1" spc="-15" dirty="0">
                <a:latin typeface="Arial"/>
                <a:cs typeface="Arial"/>
              </a:rPr>
              <a:t>bonjour.i</a:t>
            </a:r>
            <a:endParaRPr sz="1800">
              <a:latin typeface="Arial"/>
              <a:cs typeface="Arial"/>
            </a:endParaRPr>
          </a:p>
        </p:txBody>
      </p:sp>
      <p:pic>
        <p:nvPicPr>
          <p:cNvPr id="43" name="Image 42"/>
          <p:cNvPicPr>
            <a:picLocks noChangeAspect="1"/>
          </p:cNvPicPr>
          <p:nvPr/>
        </p:nvPicPr>
        <p:blipFill>
          <a:blip r:embed="rId7"/>
          <a:stretch>
            <a:fillRect/>
          </a:stretch>
        </p:blipFill>
        <p:spPr>
          <a:xfrm>
            <a:off x="66946" y="34036"/>
            <a:ext cx="2005943" cy="946400"/>
          </a:xfrm>
          <a:prstGeom prst="rect">
            <a:avLst/>
          </a:prstGeom>
        </p:spPr>
      </p:pic>
    </p:spTree>
    <p:extLst>
      <p:ext uri="{BB962C8B-B14F-4D97-AF65-F5344CB8AC3E}">
        <p14:creationId xmlns:p14="http://schemas.microsoft.com/office/powerpoint/2010/main" val="576271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542481" y="61826"/>
            <a:ext cx="5431490" cy="689932"/>
          </a:xfrm>
          <a:prstGeom prst="rect">
            <a:avLst/>
          </a:prstGeom>
        </p:spPr>
        <p:txBody>
          <a:bodyPr vert="horz" wrap="square" lIns="0" tIns="12700" rIns="0" bIns="0" rtlCol="0">
            <a:spAutoFit/>
          </a:bodyPr>
          <a:lstStyle/>
          <a:p>
            <a:pPr marL="12700">
              <a:lnSpc>
                <a:spcPct val="100000"/>
              </a:lnSpc>
              <a:spcBef>
                <a:spcPts val="100"/>
              </a:spcBef>
            </a:pPr>
            <a:r>
              <a:rPr spc="-10" dirty="0"/>
              <a:t>Compilation</a:t>
            </a:r>
          </a:p>
        </p:txBody>
      </p:sp>
      <p:sp>
        <p:nvSpPr>
          <p:cNvPr id="6" name="object 6"/>
          <p:cNvSpPr txBox="1"/>
          <p:nvPr/>
        </p:nvSpPr>
        <p:spPr>
          <a:xfrm>
            <a:off x="737959" y="1019351"/>
            <a:ext cx="7608570" cy="375920"/>
          </a:xfrm>
          <a:prstGeom prst="rect">
            <a:avLst/>
          </a:prstGeom>
        </p:spPr>
        <p:txBody>
          <a:bodyPr vert="horz" wrap="square" lIns="0" tIns="12700" rIns="0" bIns="0" rtlCol="0">
            <a:spAutoFit/>
          </a:bodyPr>
          <a:lstStyle/>
          <a:p>
            <a:pPr marL="12700">
              <a:lnSpc>
                <a:spcPct val="100000"/>
              </a:lnSpc>
              <a:spcBef>
                <a:spcPts val="100"/>
              </a:spcBef>
            </a:pPr>
            <a:r>
              <a:rPr sz="2300" b="1" spc="-5" dirty="0">
                <a:latin typeface="Arial"/>
                <a:cs typeface="Arial"/>
              </a:rPr>
              <a:t>Etape 3</a:t>
            </a:r>
            <a:r>
              <a:rPr sz="2300" spc="-5" dirty="0">
                <a:latin typeface="Arial"/>
                <a:cs typeface="Arial"/>
              </a:rPr>
              <a:t>: </a:t>
            </a:r>
            <a:r>
              <a:rPr sz="2300" spc="-10" dirty="0">
                <a:latin typeface="Arial"/>
                <a:cs typeface="Arial"/>
              </a:rPr>
              <a:t>Transformation </a:t>
            </a:r>
            <a:r>
              <a:rPr sz="2300" dirty="0">
                <a:latin typeface="Arial"/>
                <a:cs typeface="Arial"/>
              </a:rPr>
              <a:t>de l’assembleur en code</a:t>
            </a:r>
            <a:r>
              <a:rPr sz="2300" spc="-60" dirty="0">
                <a:latin typeface="Arial"/>
                <a:cs typeface="Arial"/>
              </a:rPr>
              <a:t> </a:t>
            </a:r>
            <a:r>
              <a:rPr sz="2300" dirty="0">
                <a:latin typeface="Arial"/>
                <a:cs typeface="Arial"/>
              </a:rPr>
              <a:t>machine</a:t>
            </a:r>
          </a:p>
        </p:txBody>
      </p:sp>
      <p:sp>
        <p:nvSpPr>
          <p:cNvPr id="8" name="object 8"/>
          <p:cNvSpPr txBox="1"/>
          <p:nvPr/>
        </p:nvSpPr>
        <p:spPr>
          <a:xfrm>
            <a:off x="844579" y="2068074"/>
            <a:ext cx="1405890" cy="198120"/>
          </a:xfrm>
          <a:prstGeom prst="rect">
            <a:avLst/>
          </a:prstGeom>
        </p:spPr>
        <p:txBody>
          <a:bodyPr vert="horz" wrap="square" lIns="0" tIns="16510" rIns="0" bIns="0" rtlCol="0">
            <a:spAutoFit/>
          </a:bodyPr>
          <a:lstStyle/>
          <a:p>
            <a:pPr marL="12700">
              <a:lnSpc>
                <a:spcPct val="100000"/>
              </a:lnSpc>
              <a:spcBef>
                <a:spcPts val="130"/>
              </a:spcBef>
            </a:pPr>
            <a:r>
              <a:rPr sz="1100" b="1" spc="15" dirty="0">
                <a:latin typeface="Courier New"/>
                <a:cs typeface="Courier New"/>
              </a:rPr>
              <a:t>gcc -c</a:t>
            </a:r>
            <a:r>
              <a:rPr sz="1100" b="1" spc="-40" dirty="0">
                <a:latin typeface="Courier New"/>
                <a:cs typeface="Courier New"/>
              </a:rPr>
              <a:t> </a:t>
            </a:r>
            <a:r>
              <a:rPr sz="1100" b="1" spc="15" dirty="0">
                <a:latin typeface="Courier New"/>
                <a:cs typeface="Courier New"/>
              </a:rPr>
              <a:t>bonjour.s</a:t>
            </a:r>
            <a:endParaRPr sz="1100" dirty="0">
              <a:latin typeface="Courier New"/>
              <a:cs typeface="Courier New"/>
            </a:endParaRPr>
          </a:p>
        </p:txBody>
      </p:sp>
      <p:sp>
        <p:nvSpPr>
          <p:cNvPr id="9" name="object 9"/>
          <p:cNvSpPr txBox="1"/>
          <p:nvPr/>
        </p:nvSpPr>
        <p:spPr>
          <a:xfrm>
            <a:off x="1893750" y="2313602"/>
            <a:ext cx="877569" cy="209550"/>
          </a:xfrm>
          <a:prstGeom prst="rect">
            <a:avLst/>
          </a:prstGeom>
        </p:spPr>
        <p:txBody>
          <a:bodyPr vert="horz" wrap="square" lIns="0" tIns="13335" rIns="0" bIns="0" rtlCol="0">
            <a:spAutoFit/>
          </a:bodyPr>
          <a:lstStyle/>
          <a:p>
            <a:pPr marL="12700">
              <a:lnSpc>
                <a:spcPct val="100000"/>
              </a:lnSpc>
              <a:spcBef>
                <a:spcPts val="105"/>
              </a:spcBef>
            </a:pPr>
            <a:r>
              <a:rPr sz="1200" dirty="0">
                <a:latin typeface="Times New Roman"/>
                <a:cs typeface="Times New Roman"/>
              </a:rPr>
              <a:t>preprocessing</a:t>
            </a:r>
            <a:endParaRPr sz="1200">
              <a:latin typeface="Times New Roman"/>
              <a:cs typeface="Times New Roman"/>
            </a:endParaRPr>
          </a:p>
        </p:txBody>
      </p:sp>
      <p:sp>
        <p:nvSpPr>
          <p:cNvPr id="10" name="object 10"/>
          <p:cNvSpPr txBox="1"/>
          <p:nvPr/>
        </p:nvSpPr>
        <p:spPr>
          <a:xfrm>
            <a:off x="3767425" y="2313602"/>
            <a:ext cx="647700" cy="209550"/>
          </a:xfrm>
          <a:prstGeom prst="rect">
            <a:avLst/>
          </a:prstGeom>
        </p:spPr>
        <p:txBody>
          <a:bodyPr vert="horz" wrap="square" lIns="0" tIns="13335" rIns="0" bIns="0" rtlCol="0">
            <a:spAutoFit/>
          </a:bodyPr>
          <a:lstStyle/>
          <a:p>
            <a:pPr marL="12700">
              <a:lnSpc>
                <a:spcPct val="100000"/>
              </a:lnSpc>
              <a:spcBef>
                <a:spcPts val="105"/>
              </a:spcBef>
            </a:pPr>
            <a:r>
              <a:rPr sz="1200" spc="-5" dirty="0">
                <a:latin typeface="Times New Roman"/>
                <a:cs typeface="Times New Roman"/>
              </a:rPr>
              <a:t>c</a:t>
            </a:r>
            <a:r>
              <a:rPr sz="1200" dirty="0">
                <a:latin typeface="Times New Roman"/>
                <a:cs typeface="Times New Roman"/>
              </a:rPr>
              <a:t>omp</a:t>
            </a:r>
            <a:r>
              <a:rPr sz="1200" spc="-5" dirty="0">
                <a:latin typeface="Times New Roman"/>
                <a:cs typeface="Times New Roman"/>
              </a:rPr>
              <a:t>i</a:t>
            </a:r>
            <a:r>
              <a:rPr sz="1200" dirty="0">
                <a:latin typeface="Times New Roman"/>
                <a:cs typeface="Times New Roman"/>
              </a:rPr>
              <a:t>ling</a:t>
            </a:r>
            <a:endParaRPr sz="1200">
              <a:latin typeface="Times New Roman"/>
              <a:cs typeface="Times New Roman"/>
            </a:endParaRPr>
          </a:p>
        </p:txBody>
      </p:sp>
      <p:sp>
        <p:nvSpPr>
          <p:cNvPr id="11" name="object 11"/>
          <p:cNvSpPr txBox="1"/>
          <p:nvPr/>
        </p:nvSpPr>
        <p:spPr>
          <a:xfrm>
            <a:off x="5415440" y="2313602"/>
            <a:ext cx="715645" cy="209550"/>
          </a:xfrm>
          <a:prstGeom prst="rect">
            <a:avLst/>
          </a:prstGeom>
        </p:spPr>
        <p:txBody>
          <a:bodyPr vert="horz" wrap="square" lIns="0" tIns="13335" rIns="0" bIns="0" rtlCol="0">
            <a:spAutoFit/>
          </a:bodyPr>
          <a:lstStyle/>
          <a:p>
            <a:pPr marL="12700">
              <a:lnSpc>
                <a:spcPct val="100000"/>
              </a:lnSpc>
              <a:spcBef>
                <a:spcPts val="105"/>
              </a:spcBef>
            </a:pPr>
            <a:r>
              <a:rPr sz="1200" spc="-5" dirty="0">
                <a:latin typeface="Times New Roman"/>
                <a:cs typeface="Times New Roman"/>
              </a:rPr>
              <a:t>a</a:t>
            </a:r>
            <a:r>
              <a:rPr sz="1200" dirty="0">
                <a:latin typeface="Times New Roman"/>
                <a:cs typeface="Times New Roman"/>
              </a:rPr>
              <a:t>ss</a:t>
            </a:r>
            <a:r>
              <a:rPr sz="1200" spc="-5" dirty="0">
                <a:latin typeface="Times New Roman"/>
                <a:cs typeface="Times New Roman"/>
              </a:rPr>
              <a:t>e</a:t>
            </a:r>
            <a:r>
              <a:rPr sz="1200" dirty="0">
                <a:latin typeface="Times New Roman"/>
                <a:cs typeface="Times New Roman"/>
              </a:rPr>
              <a:t>mb</a:t>
            </a:r>
            <a:r>
              <a:rPr sz="1200" spc="-5" dirty="0">
                <a:latin typeface="Times New Roman"/>
                <a:cs typeface="Times New Roman"/>
              </a:rPr>
              <a:t>l</a:t>
            </a:r>
            <a:r>
              <a:rPr sz="1200" dirty="0">
                <a:latin typeface="Times New Roman"/>
                <a:cs typeface="Times New Roman"/>
              </a:rPr>
              <a:t>ing</a:t>
            </a:r>
            <a:endParaRPr sz="1200">
              <a:latin typeface="Times New Roman"/>
              <a:cs typeface="Times New Roman"/>
            </a:endParaRPr>
          </a:p>
        </p:txBody>
      </p:sp>
      <p:sp>
        <p:nvSpPr>
          <p:cNvPr id="12" name="object 12"/>
          <p:cNvSpPr txBox="1"/>
          <p:nvPr/>
        </p:nvSpPr>
        <p:spPr>
          <a:xfrm>
            <a:off x="7129426" y="2313602"/>
            <a:ext cx="460375" cy="209550"/>
          </a:xfrm>
          <a:prstGeom prst="rect">
            <a:avLst/>
          </a:prstGeom>
        </p:spPr>
        <p:txBody>
          <a:bodyPr vert="horz" wrap="square" lIns="0" tIns="13335" rIns="0" bIns="0" rtlCol="0">
            <a:spAutoFit/>
          </a:bodyPr>
          <a:lstStyle/>
          <a:p>
            <a:pPr marL="12700">
              <a:lnSpc>
                <a:spcPct val="100000"/>
              </a:lnSpc>
              <a:spcBef>
                <a:spcPts val="105"/>
              </a:spcBef>
            </a:pPr>
            <a:r>
              <a:rPr sz="1200" dirty="0">
                <a:latin typeface="Times New Roman"/>
                <a:cs typeface="Times New Roman"/>
              </a:rPr>
              <a:t>link</a:t>
            </a:r>
            <a:r>
              <a:rPr sz="1200" spc="-5" dirty="0">
                <a:latin typeface="Times New Roman"/>
                <a:cs typeface="Times New Roman"/>
              </a:rPr>
              <a:t>i</a:t>
            </a:r>
            <a:r>
              <a:rPr sz="1200" dirty="0">
                <a:latin typeface="Times New Roman"/>
                <a:cs typeface="Times New Roman"/>
              </a:rPr>
              <a:t>ng</a:t>
            </a:r>
            <a:endParaRPr sz="1200">
              <a:latin typeface="Times New Roman"/>
              <a:cs typeface="Times New Roman"/>
            </a:endParaRPr>
          </a:p>
        </p:txBody>
      </p:sp>
      <p:grpSp>
        <p:nvGrpSpPr>
          <p:cNvPr id="13" name="object 13"/>
          <p:cNvGrpSpPr/>
          <p:nvPr/>
        </p:nvGrpSpPr>
        <p:grpSpPr>
          <a:xfrm>
            <a:off x="1259988" y="2620826"/>
            <a:ext cx="6819900" cy="364490"/>
            <a:chOff x="1220485" y="2556291"/>
            <a:chExt cx="6819900" cy="364490"/>
          </a:xfrm>
        </p:grpSpPr>
        <p:sp>
          <p:nvSpPr>
            <p:cNvPr id="14" name="object 14"/>
            <p:cNvSpPr/>
            <p:nvPr/>
          </p:nvSpPr>
          <p:spPr>
            <a:xfrm>
              <a:off x="1220485" y="2556291"/>
              <a:ext cx="287536" cy="364213"/>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2183726" y="2585041"/>
              <a:ext cx="297121" cy="297121"/>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3142183" y="2556291"/>
              <a:ext cx="287536" cy="364213"/>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3942499" y="2585041"/>
              <a:ext cx="297121" cy="297121"/>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4766767" y="2556291"/>
              <a:ext cx="287536" cy="364213"/>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5624588" y="2585041"/>
              <a:ext cx="297121" cy="297121"/>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6501574" y="2556291"/>
              <a:ext cx="287536" cy="364213"/>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7210831" y="2585041"/>
              <a:ext cx="297121" cy="297121"/>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7752359" y="2556291"/>
              <a:ext cx="287536" cy="364213"/>
            </a:xfrm>
            <a:prstGeom prst="rect">
              <a:avLst/>
            </a:prstGeom>
            <a:blipFill>
              <a:blip r:embed="rId2" cstate="print"/>
              <a:stretch>
                <a:fillRect/>
              </a:stretch>
            </a:blipFill>
          </p:spPr>
          <p:txBody>
            <a:bodyPr wrap="square" lIns="0" tIns="0" rIns="0" bIns="0" rtlCol="0"/>
            <a:lstStyle/>
            <a:p>
              <a:endParaRPr/>
            </a:p>
          </p:txBody>
        </p:sp>
      </p:grpSp>
      <p:sp>
        <p:nvSpPr>
          <p:cNvPr id="23" name="object 23"/>
          <p:cNvSpPr txBox="1"/>
          <p:nvPr/>
        </p:nvSpPr>
        <p:spPr>
          <a:xfrm>
            <a:off x="1090256" y="2989176"/>
            <a:ext cx="600710" cy="209550"/>
          </a:xfrm>
          <a:prstGeom prst="rect">
            <a:avLst/>
          </a:prstGeom>
        </p:spPr>
        <p:txBody>
          <a:bodyPr vert="horz" wrap="square" lIns="0" tIns="13335" rIns="0" bIns="0" rtlCol="0">
            <a:spAutoFit/>
          </a:bodyPr>
          <a:lstStyle/>
          <a:p>
            <a:pPr marL="12700">
              <a:lnSpc>
                <a:spcPct val="100000"/>
              </a:lnSpc>
              <a:spcBef>
                <a:spcPts val="105"/>
              </a:spcBef>
            </a:pPr>
            <a:r>
              <a:rPr sz="1200" spc="-10" dirty="0">
                <a:latin typeface="Times New Roman"/>
                <a:cs typeface="Times New Roman"/>
              </a:rPr>
              <a:t>bonjour.c</a:t>
            </a:r>
            <a:endParaRPr sz="1200" dirty="0">
              <a:latin typeface="Times New Roman"/>
              <a:cs typeface="Times New Roman"/>
            </a:endParaRPr>
          </a:p>
        </p:txBody>
      </p:sp>
      <p:sp>
        <p:nvSpPr>
          <p:cNvPr id="24" name="object 24"/>
          <p:cNvSpPr txBox="1"/>
          <p:nvPr/>
        </p:nvSpPr>
        <p:spPr>
          <a:xfrm>
            <a:off x="2998447" y="2965351"/>
            <a:ext cx="575310" cy="209550"/>
          </a:xfrm>
          <a:prstGeom prst="rect">
            <a:avLst/>
          </a:prstGeom>
        </p:spPr>
        <p:txBody>
          <a:bodyPr vert="horz" wrap="square" lIns="0" tIns="13335" rIns="0" bIns="0" rtlCol="0">
            <a:spAutoFit/>
          </a:bodyPr>
          <a:lstStyle/>
          <a:p>
            <a:pPr marL="12700">
              <a:lnSpc>
                <a:spcPct val="100000"/>
              </a:lnSpc>
              <a:spcBef>
                <a:spcPts val="105"/>
              </a:spcBef>
            </a:pPr>
            <a:r>
              <a:rPr sz="1200" spc="-10" dirty="0">
                <a:latin typeface="Times New Roman"/>
                <a:cs typeface="Times New Roman"/>
              </a:rPr>
              <a:t>bonjour.i</a:t>
            </a:r>
            <a:endParaRPr sz="1200">
              <a:latin typeface="Times New Roman"/>
              <a:cs typeface="Times New Roman"/>
            </a:endParaRPr>
          </a:p>
        </p:txBody>
      </p:sp>
      <p:sp>
        <p:nvSpPr>
          <p:cNvPr id="25" name="object 25"/>
          <p:cNvSpPr txBox="1"/>
          <p:nvPr/>
        </p:nvSpPr>
        <p:spPr>
          <a:xfrm>
            <a:off x="4614488" y="2965351"/>
            <a:ext cx="592455" cy="209550"/>
          </a:xfrm>
          <a:prstGeom prst="rect">
            <a:avLst/>
          </a:prstGeom>
        </p:spPr>
        <p:txBody>
          <a:bodyPr vert="horz" wrap="square" lIns="0" tIns="13335" rIns="0" bIns="0" rtlCol="0">
            <a:spAutoFit/>
          </a:bodyPr>
          <a:lstStyle/>
          <a:p>
            <a:pPr marL="12700">
              <a:lnSpc>
                <a:spcPct val="100000"/>
              </a:lnSpc>
              <a:spcBef>
                <a:spcPts val="105"/>
              </a:spcBef>
            </a:pPr>
            <a:r>
              <a:rPr sz="1200" spc="-10" dirty="0">
                <a:latin typeface="Times New Roman"/>
                <a:cs typeface="Times New Roman"/>
              </a:rPr>
              <a:t>bonjour.s</a:t>
            </a:r>
            <a:endParaRPr sz="1200">
              <a:latin typeface="Times New Roman"/>
              <a:cs typeface="Times New Roman"/>
            </a:endParaRPr>
          </a:p>
        </p:txBody>
      </p:sp>
      <p:sp>
        <p:nvSpPr>
          <p:cNvPr id="26" name="object 26"/>
          <p:cNvSpPr txBox="1"/>
          <p:nvPr/>
        </p:nvSpPr>
        <p:spPr>
          <a:xfrm>
            <a:off x="6340800" y="2965351"/>
            <a:ext cx="609600" cy="209550"/>
          </a:xfrm>
          <a:prstGeom prst="rect">
            <a:avLst/>
          </a:prstGeom>
        </p:spPr>
        <p:txBody>
          <a:bodyPr vert="horz" wrap="square" lIns="0" tIns="13335" rIns="0" bIns="0" rtlCol="0">
            <a:spAutoFit/>
          </a:bodyPr>
          <a:lstStyle/>
          <a:p>
            <a:pPr marL="12700">
              <a:lnSpc>
                <a:spcPct val="100000"/>
              </a:lnSpc>
              <a:spcBef>
                <a:spcPts val="105"/>
              </a:spcBef>
            </a:pPr>
            <a:r>
              <a:rPr sz="1200" spc="-10" dirty="0">
                <a:latin typeface="Times New Roman"/>
                <a:cs typeface="Times New Roman"/>
              </a:rPr>
              <a:t>bonjour.o</a:t>
            </a:r>
            <a:endParaRPr sz="1200" dirty="0">
              <a:latin typeface="Times New Roman"/>
              <a:cs typeface="Times New Roman"/>
            </a:endParaRPr>
          </a:p>
        </p:txBody>
      </p:sp>
      <p:sp>
        <p:nvSpPr>
          <p:cNvPr id="27" name="object 27"/>
          <p:cNvSpPr txBox="1"/>
          <p:nvPr/>
        </p:nvSpPr>
        <p:spPr>
          <a:xfrm>
            <a:off x="7732246" y="2965351"/>
            <a:ext cx="328295" cy="209550"/>
          </a:xfrm>
          <a:prstGeom prst="rect">
            <a:avLst/>
          </a:prstGeom>
        </p:spPr>
        <p:txBody>
          <a:bodyPr vert="horz" wrap="square" lIns="0" tIns="13335" rIns="0" bIns="0" rtlCol="0">
            <a:spAutoFit/>
          </a:bodyPr>
          <a:lstStyle/>
          <a:p>
            <a:pPr marL="12700">
              <a:lnSpc>
                <a:spcPct val="100000"/>
              </a:lnSpc>
              <a:spcBef>
                <a:spcPts val="105"/>
              </a:spcBef>
            </a:pPr>
            <a:r>
              <a:rPr sz="1200" spc="-5" dirty="0">
                <a:latin typeface="Times New Roman"/>
                <a:cs typeface="Times New Roman"/>
              </a:rPr>
              <a:t>a</a:t>
            </a:r>
            <a:r>
              <a:rPr sz="1200" dirty="0">
                <a:latin typeface="Times New Roman"/>
                <a:cs typeface="Times New Roman"/>
              </a:rPr>
              <a:t>.out</a:t>
            </a:r>
            <a:endParaRPr sz="1200">
              <a:latin typeface="Times New Roman"/>
              <a:cs typeface="Times New Roman"/>
            </a:endParaRPr>
          </a:p>
        </p:txBody>
      </p:sp>
      <p:sp>
        <p:nvSpPr>
          <p:cNvPr id="28" name="object 28"/>
          <p:cNvSpPr/>
          <p:nvPr/>
        </p:nvSpPr>
        <p:spPr>
          <a:xfrm>
            <a:off x="4542244" y="3403799"/>
            <a:ext cx="219502" cy="330597"/>
          </a:xfrm>
          <a:prstGeom prst="rect">
            <a:avLst/>
          </a:prstGeom>
          <a:blipFill>
            <a:blip r:embed="rId6" cstate="print"/>
            <a:stretch>
              <a:fillRect/>
            </a:stretch>
          </a:blipFill>
        </p:spPr>
        <p:txBody>
          <a:bodyPr wrap="square" lIns="0" tIns="0" rIns="0" bIns="0" rtlCol="0"/>
          <a:lstStyle/>
          <a:p>
            <a:endParaRPr/>
          </a:p>
        </p:txBody>
      </p:sp>
      <p:sp>
        <p:nvSpPr>
          <p:cNvPr id="29" name="object 29"/>
          <p:cNvSpPr txBox="1"/>
          <p:nvPr/>
        </p:nvSpPr>
        <p:spPr>
          <a:xfrm>
            <a:off x="4749042" y="3449510"/>
            <a:ext cx="560070" cy="194310"/>
          </a:xfrm>
          <a:prstGeom prst="rect">
            <a:avLst/>
          </a:prstGeom>
        </p:spPr>
        <p:txBody>
          <a:bodyPr vert="horz" wrap="square" lIns="0" tIns="13335" rIns="0" bIns="0" rtlCol="0">
            <a:spAutoFit/>
          </a:bodyPr>
          <a:lstStyle/>
          <a:p>
            <a:pPr marL="12700">
              <a:lnSpc>
                <a:spcPct val="100000"/>
              </a:lnSpc>
              <a:spcBef>
                <a:spcPts val="105"/>
              </a:spcBef>
            </a:pPr>
            <a:r>
              <a:rPr sz="1100" spc="-10" dirty="0">
                <a:latin typeface="Times New Roman"/>
                <a:cs typeface="Times New Roman"/>
              </a:rPr>
              <a:t>bonjour.o</a:t>
            </a:r>
            <a:endParaRPr sz="1100">
              <a:latin typeface="Times New Roman"/>
              <a:cs typeface="Times New Roman"/>
            </a:endParaRPr>
          </a:p>
        </p:txBody>
      </p:sp>
      <p:sp>
        <p:nvSpPr>
          <p:cNvPr id="30" name="object 30"/>
          <p:cNvSpPr txBox="1"/>
          <p:nvPr/>
        </p:nvSpPr>
        <p:spPr>
          <a:xfrm>
            <a:off x="4643698" y="3835821"/>
            <a:ext cx="1210945" cy="183515"/>
          </a:xfrm>
          <a:prstGeom prst="rect">
            <a:avLst/>
          </a:prstGeom>
        </p:spPr>
        <p:txBody>
          <a:bodyPr vert="horz" wrap="square" lIns="0" tIns="17145" rIns="0" bIns="0" rtlCol="0">
            <a:spAutoFit/>
          </a:bodyPr>
          <a:lstStyle/>
          <a:p>
            <a:pPr marL="12700">
              <a:lnSpc>
                <a:spcPct val="100000"/>
              </a:lnSpc>
              <a:spcBef>
                <a:spcPts val="135"/>
              </a:spcBef>
            </a:pPr>
            <a:r>
              <a:rPr sz="1000" spc="15" dirty="0">
                <a:latin typeface="Courier New"/>
                <a:cs typeface="Courier New"/>
              </a:rPr>
              <a:t>od -x</a:t>
            </a:r>
            <a:r>
              <a:rPr sz="1000" spc="-35" dirty="0">
                <a:latin typeface="Courier New"/>
                <a:cs typeface="Courier New"/>
              </a:rPr>
              <a:t> </a:t>
            </a:r>
            <a:r>
              <a:rPr sz="1000" spc="20" dirty="0">
                <a:latin typeface="Courier New"/>
                <a:cs typeface="Courier New"/>
              </a:rPr>
              <a:t>bonjour.o</a:t>
            </a:r>
            <a:endParaRPr sz="1000">
              <a:latin typeface="Courier New"/>
              <a:cs typeface="Courier New"/>
            </a:endParaRPr>
          </a:p>
        </p:txBody>
      </p:sp>
      <p:graphicFrame>
        <p:nvGraphicFramePr>
          <p:cNvPr id="31" name="object 31"/>
          <p:cNvGraphicFramePr>
            <a:graphicFrameLocks noGrp="1"/>
          </p:cNvGraphicFramePr>
          <p:nvPr/>
        </p:nvGraphicFramePr>
        <p:xfrm>
          <a:off x="4545617" y="4030187"/>
          <a:ext cx="3697599" cy="2219876"/>
        </p:xfrm>
        <a:graphic>
          <a:graphicData uri="http://schemas.openxmlformats.org/drawingml/2006/table">
            <a:tbl>
              <a:tblPr firstRow="1" bandRow="1">
                <a:tableStyleId>{2D5ABB26-0587-4C30-8999-92F81FD0307C}</a:tableStyleId>
              </a:tblPr>
              <a:tblGrid>
                <a:gridCol w="545465"/>
                <a:gridCol w="394970"/>
                <a:gridCol w="394969"/>
                <a:gridCol w="394969"/>
                <a:gridCol w="394969"/>
                <a:gridCol w="394969"/>
                <a:gridCol w="394969"/>
                <a:gridCol w="394969"/>
                <a:gridCol w="387350"/>
              </a:tblGrid>
              <a:tr h="140476">
                <a:tc>
                  <a:txBody>
                    <a:bodyPr/>
                    <a:lstStyle/>
                    <a:p>
                      <a:pPr algn="ctr">
                        <a:lnSpc>
                          <a:spcPts val="980"/>
                        </a:lnSpc>
                      </a:pPr>
                      <a:r>
                        <a:rPr sz="1000" spc="15" dirty="0">
                          <a:latin typeface="Courier New"/>
                          <a:cs typeface="Courier New"/>
                        </a:rPr>
                        <a:t>000000</a:t>
                      </a:r>
                      <a:endParaRPr sz="1000">
                        <a:latin typeface="Courier New"/>
                        <a:cs typeface="Courier New"/>
                      </a:endParaRPr>
                    </a:p>
                  </a:txBody>
                  <a:tcPr marL="0" marR="0" marT="0" marB="0"/>
                </a:tc>
                <a:tc>
                  <a:txBody>
                    <a:bodyPr/>
                    <a:lstStyle/>
                    <a:p>
                      <a:pPr algn="ctr">
                        <a:lnSpc>
                          <a:spcPts val="980"/>
                        </a:lnSpc>
                      </a:pPr>
                      <a:r>
                        <a:rPr sz="1000" spc="15" dirty="0">
                          <a:latin typeface="Courier New"/>
                          <a:cs typeface="Courier New"/>
                        </a:rPr>
                        <a:t>7f45</a:t>
                      </a:r>
                      <a:endParaRPr sz="1000">
                        <a:latin typeface="Courier New"/>
                        <a:cs typeface="Courier New"/>
                      </a:endParaRPr>
                    </a:p>
                  </a:txBody>
                  <a:tcPr marL="0" marR="0" marT="0" marB="0"/>
                </a:tc>
                <a:tc>
                  <a:txBody>
                    <a:bodyPr/>
                    <a:lstStyle/>
                    <a:p>
                      <a:pPr algn="ctr">
                        <a:lnSpc>
                          <a:spcPts val="980"/>
                        </a:lnSpc>
                      </a:pPr>
                      <a:r>
                        <a:rPr sz="1000" spc="15" dirty="0">
                          <a:latin typeface="Courier New"/>
                          <a:cs typeface="Courier New"/>
                        </a:rPr>
                        <a:t>4c46</a:t>
                      </a:r>
                      <a:endParaRPr sz="1000">
                        <a:latin typeface="Courier New"/>
                        <a:cs typeface="Courier New"/>
                      </a:endParaRPr>
                    </a:p>
                  </a:txBody>
                  <a:tcPr marL="0" marR="0" marT="0" marB="0"/>
                </a:tc>
                <a:tc>
                  <a:txBody>
                    <a:bodyPr/>
                    <a:lstStyle/>
                    <a:p>
                      <a:pPr algn="ctr">
                        <a:lnSpc>
                          <a:spcPts val="980"/>
                        </a:lnSpc>
                      </a:pPr>
                      <a:r>
                        <a:rPr sz="1000" spc="15" dirty="0">
                          <a:latin typeface="Courier New"/>
                          <a:cs typeface="Courier New"/>
                        </a:rPr>
                        <a:t>0102</a:t>
                      </a:r>
                      <a:endParaRPr sz="1000">
                        <a:latin typeface="Courier New"/>
                        <a:cs typeface="Courier New"/>
                      </a:endParaRPr>
                    </a:p>
                  </a:txBody>
                  <a:tcPr marL="0" marR="0" marT="0" marB="0"/>
                </a:tc>
                <a:tc>
                  <a:txBody>
                    <a:bodyPr/>
                    <a:lstStyle/>
                    <a:p>
                      <a:pPr algn="ctr">
                        <a:lnSpc>
                          <a:spcPts val="980"/>
                        </a:lnSpc>
                      </a:pPr>
                      <a:r>
                        <a:rPr sz="1000" spc="15" dirty="0">
                          <a:latin typeface="Courier New"/>
                          <a:cs typeface="Courier New"/>
                        </a:rPr>
                        <a:t>0100</a:t>
                      </a:r>
                      <a:endParaRPr sz="1000">
                        <a:latin typeface="Courier New"/>
                        <a:cs typeface="Courier New"/>
                      </a:endParaRPr>
                    </a:p>
                  </a:txBody>
                  <a:tcPr marL="0" marR="0" marT="0" marB="0"/>
                </a:tc>
                <a:tc>
                  <a:txBody>
                    <a:bodyPr/>
                    <a:lstStyle/>
                    <a:p>
                      <a:pPr algn="ctr">
                        <a:lnSpc>
                          <a:spcPts val="98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98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980"/>
                        </a:lnSpc>
                      </a:pPr>
                      <a:r>
                        <a:rPr sz="1000" spc="15" dirty="0">
                          <a:latin typeface="Courier New"/>
                          <a:cs typeface="Courier New"/>
                        </a:rPr>
                        <a:t>0000</a:t>
                      </a:r>
                      <a:endParaRPr sz="1000">
                        <a:latin typeface="Courier New"/>
                        <a:cs typeface="Courier New"/>
                      </a:endParaRPr>
                    </a:p>
                  </a:txBody>
                  <a:tcPr marL="0" marR="0" marT="0" marB="0"/>
                </a:tc>
                <a:tc>
                  <a:txBody>
                    <a:bodyPr/>
                    <a:lstStyle/>
                    <a:p>
                      <a:pPr marL="7620" algn="ctr">
                        <a:lnSpc>
                          <a:spcPts val="980"/>
                        </a:lnSpc>
                      </a:pPr>
                      <a:r>
                        <a:rPr sz="1000" spc="20" dirty="0">
                          <a:latin typeface="Courier New"/>
                          <a:cs typeface="Courier New"/>
                        </a:rPr>
                        <a:t>0000</a:t>
                      </a:r>
                      <a:endParaRPr sz="1000">
                        <a:latin typeface="Courier New"/>
                        <a:cs typeface="Courier New"/>
                      </a:endParaRPr>
                    </a:p>
                  </a:txBody>
                  <a:tcPr marL="0" marR="0" marT="0" marB="0"/>
                </a:tc>
              </a:tr>
              <a:tr h="149256">
                <a:tc>
                  <a:txBody>
                    <a:bodyPr/>
                    <a:lstStyle/>
                    <a:p>
                      <a:pPr algn="ctr">
                        <a:lnSpc>
                          <a:spcPts val="1050"/>
                        </a:lnSpc>
                      </a:pPr>
                      <a:r>
                        <a:rPr sz="1000" spc="15" dirty="0">
                          <a:latin typeface="Courier New"/>
                          <a:cs typeface="Courier New"/>
                        </a:rPr>
                        <a:t>000020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0001</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0002</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0001</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marL="7620" algn="ctr">
                        <a:lnSpc>
                          <a:spcPts val="1050"/>
                        </a:lnSpc>
                      </a:pPr>
                      <a:r>
                        <a:rPr sz="1000" spc="20" dirty="0">
                          <a:latin typeface="Courier New"/>
                          <a:cs typeface="Courier New"/>
                        </a:rPr>
                        <a:t>0000</a:t>
                      </a:r>
                      <a:endParaRPr sz="1000">
                        <a:latin typeface="Courier New"/>
                        <a:cs typeface="Courier New"/>
                      </a:endParaRPr>
                    </a:p>
                  </a:txBody>
                  <a:tcPr marL="0" marR="0" marT="0" marB="0"/>
                </a:tc>
              </a:tr>
              <a:tr h="149256">
                <a:tc>
                  <a:txBody>
                    <a:bodyPr/>
                    <a:lstStyle/>
                    <a:p>
                      <a:pPr algn="ctr">
                        <a:lnSpc>
                          <a:spcPts val="1050"/>
                        </a:lnSpc>
                      </a:pPr>
                      <a:r>
                        <a:rPr sz="1000" spc="15" dirty="0">
                          <a:latin typeface="Courier New"/>
                          <a:cs typeface="Courier New"/>
                        </a:rPr>
                        <a:t>000040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01ac</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0034</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marL="7620" algn="ctr">
                        <a:lnSpc>
                          <a:spcPts val="1050"/>
                        </a:lnSpc>
                      </a:pPr>
                      <a:r>
                        <a:rPr sz="1000" spc="20" dirty="0">
                          <a:latin typeface="Courier New"/>
                          <a:cs typeface="Courier New"/>
                        </a:rPr>
                        <a:t>0028</a:t>
                      </a:r>
                      <a:endParaRPr sz="1000">
                        <a:latin typeface="Courier New"/>
                        <a:cs typeface="Courier New"/>
                      </a:endParaRPr>
                    </a:p>
                  </a:txBody>
                  <a:tcPr marL="0" marR="0" marT="0" marB="0"/>
                </a:tc>
              </a:tr>
              <a:tr h="149256">
                <a:tc>
                  <a:txBody>
                    <a:bodyPr/>
                    <a:lstStyle/>
                    <a:p>
                      <a:pPr algn="ctr">
                        <a:lnSpc>
                          <a:spcPts val="1050"/>
                        </a:lnSpc>
                      </a:pPr>
                      <a:r>
                        <a:rPr sz="1000" spc="15" dirty="0">
                          <a:latin typeface="Courier New"/>
                          <a:cs typeface="Courier New"/>
                        </a:rPr>
                        <a:t>000060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0008</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0001</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002e</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7368</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7374</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7274</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6162</a:t>
                      </a:r>
                      <a:endParaRPr sz="1000">
                        <a:latin typeface="Courier New"/>
                        <a:cs typeface="Courier New"/>
                      </a:endParaRPr>
                    </a:p>
                  </a:txBody>
                  <a:tcPr marL="0" marR="0" marT="0" marB="0"/>
                </a:tc>
                <a:tc>
                  <a:txBody>
                    <a:bodyPr/>
                    <a:lstStyle/>
                    <a:p>
                      <a:pPr marL="7620" algn="ctr">
                        <a:lnSpc>
                          <a:spcPts val="1050"/>
                        </a:lnSpc>
                      </a:pPr>
                      <a:r>
                        <a:rPr sz="1000" spc="20" dirty="0">
                          <a:latin typeface="Courier New"/>
                          <a:cs typeface="Courier New"/>
                        </a:rPr>
                        <a:t>002e</a:t>
                      </a:r>
                      <a:endParaRPr sz="1000">
                        <a:latin typeface="Courier New"/>
                        <a:cs typeface="Courier New"/>
                      </a:endParaRPr>
                    </a:p>
                  </a:txBody>
                  <a:tcPr marL="0" marR="0" marT="0" marB="0"/>
                </a:tc>
              </a:tr>
              <a:tr h="149256">
                <a:tc>
                  <a:txBody>
                    <a:bodyPr/>
                    <a:lstStyle/>
                    <a:p>
                      <a:pPr algn="ctr">
                        <a:lnSpc>
                          <a:spcPts val="1050"/>
                        </a:lnSpc>
                      </a:pPr>
                      <a:r>
                        <a:rPr sz="1000" spc="15" dirty="0">
                          <a:latin typeface="Courier New"/>
                          <a:cs typeface="Courier New"/>
                        </a:rPr>
                        <a:t>000100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7465</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7874</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002e</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726f</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6461</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7461</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002e</a:t>
                      </a:r>
                      <a:endParaRPr sz="1000">
                        <a:latin typeface="Courier New"/>
                        <a:cs typeface="Courier New"/>
                      </a:endParaRPr>
                    </a:p>
                  </a:txBody>
                  <a:tcPr marL="0" marR="0" marT="0" marB="0"/>
                </a:tc>
                <a:tc>
                  <a:txBody>
                    <a:bodyPr/>
                    <a:lstStyle/>
                    <a:p>
                      <a:pPr marL="7620" algn="ctr">
                        <a:lnSpc>
                          <a:spcPts val="1050"/>
                        </a:lnSpc>
                      </a:pPr>
                      <a:r>
                        <a:rPr sz="1000" spc="20" dirty="0">
                          <a:latin typeface="Courier New"/>
                          <a:cs typeface="Courier New"/>
                        </a:rPr>
                        <a:t>7379</a:t>
                      </a:r>
                      <a:endParaRPr sz="1000">
                        <a:latin typeface="Courier New"/>
                        <a:cs typeface="Courier New"/>
                      </a:endParaRPr>
                    </a:p>
                  </a:txBody>
                  <a:tcPr marL="0" marR="0" marT="0" marB="0"/>
                </a:tc>
              </a:tr>
              <a:tr h="149256">
                <a:tc>
                  <a:txBody>
                    <a:bodyPr/>
                    <a:lstStyle/>
                    <a:p>
                      <a:pPr algn="ctr">
                        <a:lnSpc>
                          <a:spcPts val="1050"/>
                        </a:lnSpc>
                      </a:pPr>
                      <a:r>
                        <a:rPr sz="1000" spc="15" dirty="0">
                          <a:latin typeface="Courier New"/>
                          <a:cs typeface="Courier New"/>
                        </a:rPr>
                        <a:t>000120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6d74</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6162</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002e</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7374</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7274</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6162</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002e</a:t>
                      </a:r>
                      <a:endParaRPr sz="1000">
                        <a:latin typeface="Courier New"/>
                        <a:cs typeface="Courier New"/>
                      </a:endParaRPr>
                    </a:p>
                  </a:txBody>
                  <a:tcPr marL="0" marR="0" marT="0" marB="0"/>
                </a:tc>
                <a:tc>
                  <a:txBody>
                    <a:bodyPr/>
                    <a:lstStyle/>
                    <a:p>
                      <a:pPr marL="7620" algn="ctr">
                        <a:lnSpc>
                          <a:spcPts val="1050"/>
                        </a:lnSpc>
                      </a:pPr>
                      <a:r>
                        <a:rPr sz="1000" spc="20" dirty="0">
                          <a:latin typeface="Courier New"/>
                          <a:cs typeface="Courier New"/>
                        </a:rPr>
                        <a:t>7265</a:t>
                      </a:r>
                      <a:endParaRPr sz="1000">
                        <a:latin typeface="Courier New"/>
                        <a:cs typeface="Courier New"/>
                      </a:endParaRPr>
                    </a:p>
                  </a:txBody>
                  <a:tcPr marL="0" marR="0" marT="0" marB="0"/>
                </a:tc>
              </a:tr>
              <a:tr h="149256">
                <a:tc>
                  <a:txBody>
                    <a:bodyPr/>
                    <a:lstStyle/>
                    <a:p>
                      <a:pPr algn="ctr">
                        <a:lnSpc>
                          <a:spcPts val="1050"/>
                        </a:lnSpc>
                      </a:pPr>
                      <a:r>
                        <a:rPr sz="1000" spc="15" dirty="0">
                          <a:latin typeface="Courier New"/>
                          <a:cs typeface="Courier New"/>
                        </a:rPr>
                        <a:t>000140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6c61</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2e74</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6578</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7400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2e63</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6f6d</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6d65</a:t>
                      </a:r>
                      <a:endParaRPr sz="1000">
                        <a:latin typeface="Courier New"/>
                        <a:cs typeface="Courier New"/>
                      </a:endParaRPr>
                    </a:p>
                  </a:txBody>
                  <a:tcPr marL="0" marR="0" marT="0" marB="0"/>
                </a:tc>
                <a:tc>
                  <a:txBody>
                    <a:bodyPr/>
                    <a:lstStyle/>
                    <a:p>
                      <a:pPr marL="7620" algn="ctr">
                        <a:lnSpc>
                          <a:spcPts val="1050"/>
                        </a:lnSpc>
                      </a:pPr>
                      <a:r>
                        <a:rPr sz="1000" spc="20" dirty="0">
                          <a:latin typeface="Courier New"/>
                          <a:cs typeface="Courier New"/>
                        </a:rPr>
                        <a:t>6e74</a:t>
                      </a:r>
                      <a:endParaRPr sz="1000">
                        <a:latin typeface="Courier New"/>
                        <a:cs typeface="Courier New"/>
                      </a:endParaRPr>
                    </a:p>
                  </a:txBody>
                  <a:tcPr marL="0" marR="0" marT="0" marB="0"/>
                </a:tc>
              </a:tr>
              <a:tr h="149256">
                <a:tc>
                  <a:txBody>
                    <a:bodyPr/>
                    <a:lstStyle/>
                    <a:p>
                      <a:pPr algn="ctr">
                        <a:lnSpc>
                          <a:spcPts val="1050"/>
                        </a:lnSpc>
                      </a:pPr>
                      <a:r>
                        <a:rPr sz="1000" spc="15" dirty="0">
                          <a:latin typeface="Courier New"/>
                          <a:cs typeface="Courier New"/>
                        </a:rPr>
                        <a:t>000160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9de3</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bf90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1300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9012</a:t>
                      </a:r>
                      <a:endParaRPr sz="1000">
                        <a:latin typeface="Courier New"/>
                        <a:cs typeface="Courier New"/>
                      </a:endParaRPr>
                    </a:p>
                  </a:txBody>
                  <a:tcPr marL="0" marR="0" marT="0" marB="0"/>
                </a:tc>
                <a:tc>
                  <a:txBody>
                    <a:bodyPr/>
                    <a:lstStyle/>
                    <a:p>
                      <a:pPr marL="7620" algn="ctr">
                        <a:lnSpc>
                          <a:spcPts val="1050"/>
                        </a:lnSpc>
                      </a:pPr>
                      <a:r>
                        <a:rPr sz="1000" spc="20" dirty="0">
                          <a:latin typeface="Courier New"/>
                          <a:cs typeface="Courier New"/>
                        </a:rPr>
                        <a:t>6000</a:t>
                      </a:r>
                      <a:endParaRPr sz="1000">
                        <a:latin typeface="Courier New"/>
                        <a:cs typeface="Courier New"/>
                      </a:endParaRPr>
                    </a:p>
                  </a:txBody>
                  <a:tcPr marL="0" marR="0" marT="0" marB="0"/>
                </a:tc>
              </a:tr>
              <a:tr h="149256">
                <a:tc>
                  <a:txBody>
                    <a:bodyPr/>
                    <a:lstStyle/>
                    <a:p>
                      <a:pPr algn="ctr">
                        <a:lnSpc>
                          <a:spcPts val="1050"/>
                        </a:lnSpc>
                      </a:pPr>
                      <a:r>
                        <a:rPr sz="1000" spc="15" dirty="0">
                          <a:latin typeface="Courier New"/>
                          <a:cs typeface="Courier New"/>
                        </a:rPr>
                        <a:t>000200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4000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0100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b010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2000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1080</a:t>
                      </a:r>
                      <a:endParaRPr sz="1000">
                        <a:latin typeface="Courier New"/>
                        <a:cs typeface="Courier New"/>
                      </a:endParaRPr>
                    </a:p>
                  </a:txBody>
                  <a:tcPr marL="0" marR="0" marT="0" marB="0"/>
                </a:tc>
                <a:tc>
                  <a:txBody>
                    <a:bodyPr/>
                    <a:lstStyle/>
                    <a:p>
                      <a:pPr marL="7620" algn="ctr">
                        <a:lnSpc>
                          <a:spcPts val="1050"/>
                        </a:lnSpc>
                      </a:pPr>
                      <a:r>
                        <a:rPr sz="1000" spc="20" dirty="0">
                          <a:latin typeface="Courier New"/>
                          <a:cs typeface="Courier New"/>
                        </a:rPr>
                        <a:t>0002</a:t>
                      </a:r>
                      <a:endParaRPr sz="1000">
                        <a:latin typeface="Courier New"/>
                        <a:cs typeface="Courier New"/>
                      </a:endParaRPr>
                    </a:p>
                  </a:txBody>
                  <a:tcPr marL="0" marR="0" marT="0" marB="0"/>
                </a:tc>
              </a:tr>
              <a:tr h="149256">
                <a:tc>
                  <a:txBody>
                    <a:bodyPr/>
                    <a:lstStyle/>
                    <a:p>
                      <a:pPr algn="ctr">
                        <a:lnSpc>
                          <a:spcPts val="1050"/>
                        </a:lnSpc>
                      </a:pPr>
                      <a:r>
                        <a:rPr sz="1000" spc="15" dirty="0">
                          <a:latin typeface="Courier New"/>
                          <a:cs typeface="Courier New"/>
                        </a:rPr>
                        <a:t>000220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0100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81c7</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e008</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81e8</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marL="7620" algn="ctr">
                        <a:lnSpc>
                          <a:spcPts val="1050"/>
                        </a:lnSpc>
                      </a:pPr>
                      <a:r>
                        <a:rPr sz="1000" spc="20" dirty="0">
                          <a:latin typeface="Courier New"/>
                          <a:cs typeface="Courier New"/>
                        </a:rPr>
                        <a:t>0000</a:t>
                      </a:r>
                      <a:endParaRPr sz="1000">
                        <a:latin typeface="Courier New"/>
                        <a:cs typeface="Courier New"/>
                      </a:endParaRPr>
                    </a:p>
                  </a:txBody>
                  <a:tcPr marL="0" marR="0" marT="0" marB="0"/>
                </a:tc>
              </a:tr>
              <a:tr h="148554">
                <a:tc>
                  <a:txBody>
                    <a:bodyPr/>
                    <a:lstStyle/>
                    <a:p>
                      <a:pPr algn="ctr">
                        <a:lnSpc>
                          <a:spcPts val="1050"/>
                        </a:lnSpc>
                      </a:pPr>
                      <a:r>
                        <a:rPr sz="1000" spc="15" dirty="0">
                          <a:latin typeface="Courier New"/>
                          <a:cs typeface="Courier New"/>
                        </a:rPr>
                        <a:t>000240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626f</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6e6a</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6f75</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720a</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marL="7620" algn="ctr">
                        <a:lnSpc>
                          <a:spcPts val="1050"/>
                        </a:lnSpc>
                      </a:pPr>
                      <a:r>
                        <a:rPr sz="1000" spc="20" dirty="0">
                          <a:latin typeface="Courier New"/>
                          <a:cs typeface="Courier New"/>
                        </a:rPr>
                        <a:t>0000</a:t>
                      </a:r>
                      <a:endParaRPr sz="1000">
                        <a:latin typeface="Courier New"/>
                        <a:cs typeface="Courier New"/>
                      </a:endParaRPr>
                    </a:p>
                  </a:txBody>
                  <a:tcPr marL="0" marR="0" marT="0" marB="0"/>
                </a:tc>
              </a:tr>
              <a:tr h="148554">
                <a:tc>
                  <a:txBody>
                    <a:bodyPr/>
                    <a:lstStyle/>
                    <a:p>
                      <a:pPr algn="ctr">
                        <a:lnSpc>
                          <a:spcPts val="1045"/>
                        </a:lnSpc>
                      </a:pPr>
                      <a:r>
                        <a:rPr sz="1000" spc="15" dirty="0">
                          <a:latin typeface="Courier New"/>
                          <a:cs typeface="Courier New"/>
                        </a:rPr>
                        <a:t>000260</a:t>
                      </a:r>
                      <a:endParaRPr sz="1000">
                        <a:latin typeface="Courier New"/>
                        <a:cs typeface="Courier New"/>
                      </a:endParaRPr>
                    </a:p>
                  </a:txBody>
                  <a:tcPr marL="0" marR="0" marT="0" marB="0"/>
                </a:tc>
                <a:tc>
                  <a:txBody>
                    <a:bodyPr/>
                    <a:lstStyle/>
                    <a:p>
                      <a:pPr algn="ctr">
                        <a:lnSpc>
                          <a:spcPts val="1045"/>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45"/>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45"/>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45"/>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45"/>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45"/>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45"/>
                        </a:lnSpc>
                      </a:pPr>
                      <a:r>
                        <a:rPr sz="1000" spc="15" dirty="0">
                          <a:latin typeface="Courier New"/>
                          <a:cs typeface="Courier New"/>
                        </a:rPr>
                        <a:t>0000</a:t>
                      </a:r>
                      <a:endParaRPr sz="1000">
                        <a:latin typeface="Courier New"/>
                        <a:cs typeface="Courier New"/>
                      </a:endParaRPr>
                    </a:p>
                  </a:txBody>
                  <a:tcPr marL="0" marR="0" marT="0" marB="0"/>
                </a:tc>
                <a:tc>
                  <a:txBody>
                    <a:bodyPr/>
                    <a:lstStyle/>
                    <a:p>
                      <a:pPr marL="7620" algn="ctr">
                        <a:lnSpc>
                          <a:spcPts val="1045"/>
                        </a:lnSpc>
                      </a:pPr>
                      <a:r>
                        <a:rPr sz="1000" spc="20" dirty="0">
                          <a:latin typeface="Courier New"/>
                          <a:cs typeface="Courier New"/>
                        </a:rPr>
                        <a:t>0001</a:t>
                      </a:r>
                      <a:endParaRPr sz="1000">
                        <a:latin typeface="Courier New"/>
                        <a:cs typeface="Courier New"/>
                      </a:endParaRPr>
                    </a:p>
                  </a:txBody>
                  <a:tcPr marL="0" marR="0" marT="0" marB="0"/>
                </a:tc>
              </a:tr>
              <a:tr h="149256">
                <a:tc>
                  <a:txBody>
                    <a:bodyPr/>
                    <a:lstStyle/>
                    <a:p>
                      <a:pPr algn="ctr">
                        <a:lnSpc>
                          <a:spcPts val="1050"/>
                        </a:lnSpc>
                      </a:pPr>
                      <a:r>
                        <a:rPr sz="1000" spc="15" dirty="0">
                          <a:latin typeface="Courier New"/>
                          <a:cs typeface="Courier New"/>
                        </a:rPr>
                        <a:t>000300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0400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fff1</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marL="7620" algn="ctr">
                        <a:lnSpc>
                          <a:spcPts val="1050"/>
                        </a:lnSpc>
                      </a:pPr>
                      <a:r>
                        <a:rPr sz="1000" spc="20" dirty="0">
                          <a:latin typeface="Courier New"/>
                          <a:cs typeface="Courier New"/>
                        </a:rPr>
                        <a:t>000b</a:t>
                      </a:r>
                      <a:endParaRPr sz="1000">
                        <a:latin typeface="Courier New"/>
                        <a:cs typeface="Courier New"/>
                      </a:endParaRPr>
                    </a:p>
                  </a:txBody>
                  <a:tcPr marL="0" marR="0" marT="0" marB="0"/>
                </a:tc>
              </a:tr>
              <a:tr h="149256">
                <a:tc>
                  <a:txBody>
                    <a:bodyPr/>
                    <a:lstStyle/>
                    <a:p>
                      <a:pPr algn="ctr">
                        <a:lnSpc>
                          <a:spcPts val="1050"/>
                        </a:lnSpc>
                      </a:pPr>
                      <a:r>
                        <a:rPr sz="1000" spc="15" dirty="0">
                          <a:latin typeface="Courier New"/>
                          <a:cs typeface="Courier New"/>
                        </a:rPr>
                        <a:t>000320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0002</a:t>
                      </a:r>
                      <a:endParaRPr sz="1000">
                        <a:latin typeface="Courier New"/>
                        <a:cs typeface="Courier New"/>
                      </a:endParaRPr>
                    </a:p>
                  </a:txBody>
                  <a:tcPr marL="0" marR="0" marT="0" marB="0"/>
                </a:tc>
                <a:tc>
                  <a:txBody>
                    <a:bodyPr/>
                    <a:lstStyle/>
                    <a:p>
                      <a:pPr algn="ctr">
                        <a:lnSpc>
                          <a:spcPts val="1050"/>
                        </a:lnSpc>
                      </a:pPr>
                      <a:r>
                        <a:rPr sz="1000" spc="15" dirty="0">
                          <a:latin typeface="Courier New"/>
                          <a:cs typeface="Courier New"/>
                        </a:rPr>
                        <a:t>0000</a:t>
                      </a:r>
                      <a:endParaRPr sz="1000">
                        <a:latin typeface="Courier New"/>
                        <a:cs typeface="Courier New"/>
                      </a:endParaRPr>
                    </a:p>
                  </a:txBody>
                  <a:tcPr marL="0" marR="0" marT="0" marB="0"/>
                </a:tc>
                <a:tc>
                  <a:txBody>
                    <a:bodyPr/>
                    <a:lstStyle/>
                    <a:p>
                      <a:pPr marL="7620" algn="ctr">
                        <a:lnSpc>
                          <a:spcPts val="1050"/>
                        </a:lnSpc>
                      </a:pPr>
                      <a:r>
                        <a:rPr sz="1000" spc="20" dirty="0">
                          <a:latin typeface="Courier New"/>
                          <a:cs typeface="Courier New"/>
                        </a:rPr>
                        <a:t>0000</a:t>
                      </a:r>
                      <a:endParaRPr sz="1000">
                        <a:latin typeface="Courier New"/>
                        <a:cs typeface="Courier New"/>
                      </a:endParaRPr>
                    </a:p>
                  </a:txBody>
                  <a:tcPr marL="0" marR="0" marT="0" marB="0"/>
                </a:tc>
              </a:tr>
              <a:tr h="140476">
                <a:tc>
                  <a:txBody>
                    <a:bodyPr/>
                    <a:lstStyle/>
                    <a:p>
                      <a:pPr algn="ctr">
                        <a:lnSpc>
                          <a:spcPts val="1005"/>
                        </a:lnSpc>
                      </a:pPr>
                      <a:r>
                        <a:rPr sz="1000" spc="15" dirty="0">
                          <a:latin typeface="Courier New"/>
                          <a:cs typeface="Courier New"/>
                        </a:rPr>
                        <a:t>000340</a:t>
                      </a:r>
                      <a:endParaRPr sz="1000">
                        <a:latin typeface="Courier New"/>
                        <a:cs typeface="Courier New"/>
                      </a:endParaRPr>
                    </a:p>
                  </a:txBody>
                  <a:tcPr marL="0" marR="0" marT="0" marB="0"/>
                </a:tc>
                <a:tc>
                  <a:txBody>
                    <a:bodyPr/>
                    <a:lstStyle/>
                    <a:p>
                      <a:pPr algn="ctr">
                        <a:lnSpc>
                          <a:spcPts val="1005"/>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05"/>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05"/>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05"/>
                        </a:lnSpc>
                      </a:pPr>
                      <a:r>
                        <a:rPr sz="1000" spc="15" dirty="0">
                          <a:latin typeface="Courier New"/>
                          <a:cs typeface="Courier New"/>
                        </a:rPr>
                        <a:t>0000</a:t>
                      </a:r>
                      <a:endParaRPr sz="1000">
                        <a:latin typeface="Courier New"/>
                        <a:cs typeface="Courier New"/>
                      </a:endParaRPr>
                    </a:p>
                  </a:txBody>
                  <a:tcPr marL="0" marR="0" marT="0" marB="0"/>
                </a:tc>
                <a:tc>
                  <a:txBody>
                    <a:bodyPr/>
                    <a:lstStyle/>
                    <a:p>
                      <a:pPr algn="ctr">
                        <a:lnSpc>
                          <a:spcPts val="1005"/>
                        </a:lnSpc>
                      </a:pPr>
                      <a:r>
                        <a:rPr sz="1000" spc="15" dirty="0">
                          <a:latin typeface="Courier New"/>
                          <a:cs typeface="Courier New"/>
                        </a:rPr>
                        <a:t>0300</a:t>
                      </a:r>
                      <a:endParaRPr sz="1000">
                        <a:latin typeface="Courier New"/>
                        <a:cs typeface="Courier New"/>
                      </a:endParaRPr>
                    </a:p>
                  </a:txBody>
                  <a:tcPr marL="0" marR="0" marT="0" marB="0"/>
                </a:tc>
                <a:tc>
                  <a:txBody>
                    <a:bodyPr/>
                    <a:lstStyle/>
                    <a:p>
                      <a:pPr algn="ctr">
                        <a:lnSpc>
                          <a:spcPts val="1005"/>
                        </a:lnSpc>
                      </a:pPr>
                      <a:r>
                        <a:rPr sz="1000" spc="15" dirty="0">
                          <a:latin typeface="Courier New"/>
                          <a:cs typeface="Courier New"/>
                        </a:rPr>
                        <a:t>0002</a:t>
                      </a:r>
                      <a:endParaRPr sz="1000">
                        <a:latin typeface="Courier New"/>
                        <a:cs typeface="Courier New"/>
                      </a:endParaRPr>
                    </a:p>
                  </a:txBody>
                  <a:tcPr marL="0" marR="0" marT="0" marB="0"/>
                </a:tc>
                <a:tc>
                  <a:txBody>
                    <a:bodyPr/>
                    <a:lstStyle/>
                    <a:p>
                      <a:pPr algn="ctr">
                        <a:lnSpc>
                          <a:spcPts val="1005"/>
                        </a:lnSpc>
                      </a:pPr>
                      <a:r>
                        <a:rPr sz="1000" spc="15" dirty="0">
                          <a:latin typeface="Courier New"/>
                          <a:cs typeface="Courier New"/>
                        </a:rPr>
                        <a:t>0000</a:t>
                      </a:r>
                      <a:endParaRPr sz="1000">
                        <a:latin typeface="Courier New"/>
                        <a:cs typeface="Courier New"/>
                      </a:endParaRPr>
                    </a:p>
                  </a:txBody>
                  <a:tcPr marL="0" marR="0" marT="0" marB="0"/>
                </a:tc>
                <a:tc>
                  <a:txBody>
                    <a:bodyPr/>
                    <a:lstStyle/>
                    <a:p>
                      <a:pPr marL="7620" algn="ctr">
                        <a:lnSpc>
                          <a:spcPts val="1005"/>
                        </a:lnSpc>
                      </a:pPr>
                      <a:r>
                        <a:rPr sz="1000" spc="20" dirty="0">
                          <a:latin typeface="Courier New"/>
                          <a:cs typeface="Courier New"/>
                        </a:rPr>
                        <a:t>0000</a:t>
                      </a:r>
                      <a:endParaRPr sz="1000">
                        <a:latin typeface="Courier New"/>
                        <a:cs typeface="Courier New"/>
                      </a:endParaRPr>
                    </a:p>
                  </a:txBody>
                  <a:tcPr marL="0" marR="0" marT="0" marB="0"/>
                </a:tc>
              </a:tr>
            </a:tbl>
          </a:graphicData>
        </a:graphic>
      </p:graphicFrame>
      <p:sp>
        <p:nvSpPr>
          <p:cNvPr id="33" name="object 33"/>
          <p:cNvSpPr txBox="1"/>
          <p:nvPr/>
        </p:nvSpPr>
        <p:spPr>
          <a:xfrm>
            <a:off x="1611033" y="3854081"/>
            <a:ext cx="17786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gcc </a:t>
            </a:r>
            <a:r>
              <a:rPr sz="1800" b="1" dirty="0">
                <a:latin typeface="Arial"/>
                <a:cs typeface="Arial"/>
              </a:rPr>
              <a:t>-c</a:t>
            </a:r>
            <a:r>
              <a:rPr sz="1800" b="1" spc="-75" dirty="0">
                <a:latin typeface="Arial"/>
                <a:cs typeface="Arial"/>
              </a:rPr>
              <a:t> </a:t>
            </a:r>
            <a:r>
              <a:rPr sz="1800" b="1" spc="-15" dirty="0">
                <a:latin typeface="Arial"/>
                <a:cs typeface="Arial"/>
              </a:rPr>
              <a:t>bonjour.s</a:t>
            </a:r>
            <a:endParaRPr sz="1800" dirty="0">
              <a:latin typeface="Arial"/>
              <a:cs typeface="Arial"/>
            </a:endParaRPr>
          </a:p>
        </p:txBody>
      </p:sp>
      <p:pic>
        <p:nvPicPr>
          <p:cNvPr id="36" name="Image 35"/>
          <p:cNvPicPr>
            <a:picLocks noChangeAspect="1"/>
          </p:cNvPicPr>
          <p:nvPr/>
        </p:nvPicPr>
        <p:blipFill>
          <a:blip r:embed="rId7"/>
          <a:stretch>
            <a:fillRect/>
          </a:stretch>
        </p:blipFill>
        <p:spPr>
          <a:xfrm>
            <a:off x="52524" y="11467"/>
            <a:ext cx="1824293" cy="736273"/>
          </a:xfrm>
          <a:prstGeom prst="rect">
            <a:avLst/>
          </a:prstGeom>
        </p:spPr>
      </p:pic>
    </p:spTree>
    <p:extLst>
      <p:ext uri="{BB962C8B-B14F-4D97-AF65-F5344CB8AC3E}">
        <p14:creationId xmlns:p14="http://schemas.microsoft.com/office/powerpoint/2010/main" val="821991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4015" y="53881"/>
            <a:ext cx="5667592" cy="689932"/>
          </a:xfrm>
          <a:prstGeom prst="rect">
            <a:avLst/>
          </a:prstGeom>
        </p:spPr>
        <p:txBody>
          <a:bodyPr vert="horz" wrap="square" lIns="0" tIns="12700" rIns="0" bIns="0" rtlCol="0">
            <a:spAutoFit/>
          </a:bodyPr>
          <a:lstStyle/>
          <a:p>
            <a:pPr marL="12700">
              <a:lnSpc>
                <a:spcPct val="100000"/>
              </a:lnSpc>
              <a:spcBef>
                <a:spcPts val="100"/>
              </a:spcBef>
            </a:pPr>
            <a:r>
              <a:rPr spc="-10" dirty="0"/>
              <a:t>Compilation</a:t>
            </a:r>
          </a:p>
        </p:txBody>
      </p:sp>
      <p:grpSp>
        <p:nvGrpSpPr>
          <p:cNvPr id="3" name="object 3"/>
          <p:cNvGrpSpPr/>
          <p:nvPr/>
        </p:nvGrpSpPr>
        <p:grpSpPr>
          <a:xfrm>
            <a:off x="567850" y="2569445"/>
            <a:ext cx="8201256" cy="438015"/>
            <a:chOff x="503963" y="2533213"/>
            <a:chExt cx="8201256" cy="438015"/>
          </a:xfrm>
        </p:grpSpPr>
        <p:sp>
          <p:nvSpPr>
            <p:cNvPr id="5" name="object 5"/>
            <p:cNvSpPr/>
            <p:nvPr/>
          </p:nvSpPr>
          <p:spPr>
            <a:xfrm>
              <a:off x="503963" y="2533213"/>
              <a:ext cx="345800" cy="43801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662391" y="2567786"/>
              <a:ext cx="357328" cy="35732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815069" y="2533213"/>
              <a:ext cx="345800" cy="43801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777551" y="2567786"/>
              <a:ext cx="357328" cy="35732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768850" y="2533213"/>
              <a:ext cx="345800" cy="438015"/>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5800483" y="2567786"/>
              <a:ext cx="357328" cy="357328"/>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6855180" y="2533213"/>
              <a:ext cx="345800" cy="438015"/>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7708150" y="2567786"/>
              <a:ext cx="357328" cy="357328"/>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8359419" y="2533213"/>
              <a:ext cx="345800" cy="438015"/>
            </a:xfrm>
            <a:prstGeom prst="rect">
              <a:avLst/>
            </a:prstGeom>
            <a:blipFill>
              <a:blip r:embed="rId4" cstate="print"/>
              <a:stretch>
                <a:fillRect/>
              </a:stretch>
            </a:blipFill>
          </p:spPr>
          <p:txBody>
            <a:bodyPr wrap="square" lIns="0" tIns="0" rIns="0" bIns="0" rtlCol="0"/>
            <a:lstStyle/>
            <a:p>
              <a:endParaRPr/>
            </a:p>
          </p:txBody>
        </p:sp>
      </p:grpSp>
      <p:sp>
        <p:nvSpPr>
          <p:cNvPr id="14" name="object 14"/>
          <p:cNvSpPr txBox="1"/>
          <p:nvPr/>
        </p:nvSpPr>
        <p:spPr>
          <a:xfrm>
            <a:off x="5551537" y="2243898"/>
            <a:ext cx="855344" cy="247015"/>
          </a:xfrm>
          <a:prstGeom prst="rect">
            <a:avLst/>
          </a:prstGeom>
        </p:spPr>
        <p:txBody>
          <a:bodyPr vert="horz" wrap="square" lIns="0" tIns="12700" rIns="0" bIns="0" rtlCol="0">
            <a:spAutoFit/>
          </a:bodyPr>
          <a:lstStyle/>
          <a:p>
            <a:pPr marL="12700">
              <a:lnSpc>
                <a:spcPct val="100000"/>
              </a:lnSpc>
              <a:spcBef>
                <a:spcPts val="100"/>
              </a:spcBef>
            </a:pPr>
            <a:r>
              <a:rPr sz="1450" spc="-5" dirty="0">
                <a:latin typeface="Times New Roman"/>
                <a:cs typeface="Times New Roman"/>
              </a:rPr>
              <a:t>assembling</a:t>
            </a:r>
            <a:endParaRPr sz="1450">
              <a:latin typeface="Times New Roman"/>
              <a:cs typeface="Times New Roman"/>
            </a:endParaRPr>
          </a:p>
        </p:txBody>
      </p:sp>
      <p:sp>
        <p:nvSpPr>
          <p:cNvPr id="15" name="object 15"/>
          <p:cNvSpPr txBox="1"/>
          <p:nvPr/>
        </p:nvSpPr>
        <p:spPr>
          <a:xfrm>
            <a:off x="7612835" y="2243898"/>
            <a:ext cx="548005" cy="247015"/>
          </a:xfrm>
          <a:prstGeom prst="rect">
            <a:avLst/>
          </a:prstGeom>
        </p:spPr>
        <p:txBody>
          <a:bodyPr vert="horz" wrap="square" lIns="0" tIns="12700" rIns="0" bIns="0" rtlCol="0">
            <a:spAutoFit/>
          </a:bodyPr>
          <a:lstStyle/>
          <a:p>
            <a:pPr marL="12700">
              <a:lnSpc>
                <a:spcPct val="100000"/>
              </a:lnSpc>
              <a:spcBef>
                <a:spcPts val="100"/>
              </a:spcBef>
            </a:pPr>
            <a:r>
              <a:rPr sz="1450" dirty="0">
                <a:latin typeface="Times New Roman"/>
                <a:cs typeface="Times New Roman"/>
              </a:rPr>
              <a:t>link</a:t>
            </a:r>
            <a:r>
              <a:rPr sz="1450" spc="-5" dirty="0">
                <a:latin typeface="Times New Roman"/>
                <a:cs typeface="Times New Roman"/>
              </a:rPr>
              <a:t>i</a:t>
            </a:r>
            <a:r>
              <a:rPr sz="1450" dirty="0">
                <a:latin typeface="Times New Roman"/>
                <a:cs typeface="Times New Roman"/>
              </a:rPr>
              <a:t>ng</a:t>
            </a:r>
            <a:endParaRPr sz="1450">
              <a:latin typeface="Times New Roman"/>
              <a:cs typeface="Times New Roman"/>
            </a:endParaRPr>
          </a:p>
        </p:txBody>
      </p:sp>
      <p:sp>
        <p:nvSpPr>
          <p:cNvPr id="16" name="object 16"/>
          <p:cNvSpPr txBox="1"/>
          <p:nvPr/>
        </p:nvSpPr>
        <p:spPr>
          <a:xfrm>
            <a:off x="318364" y="3027714"/>
            <a:ext cx="717550" cy="247015"/>
          </a:xfrm>
          <a:prstGeom prst="rect">
            <a:avLst/>
          </a:prstGeom>
        </p:spPr>
        <p:txBody>
          <a:bodyPr vert="horz" wrap="square" lIns="0" tIns="12700" rIns="0" bIns="0" rtlCol="0">
            <a:spAutoFit/>
          </a:bodyPr>
          <a:lstStyle/>
          <a:p>
            <a:pPr marL="12700">
              <a:lnSpc>
                <a:spcPct val="100000"/>
              </a:lnSpc>
              <a:spcBef>
                <a:spcPts val="100"/>
              </a:spcBef>
            </a:pPr>
            <a:r>
              <a:rPr sz="1450" dirty="0">
                <a:latin typeface="Times New Roman"/>
                <a:cs typeface="Times New Roman"/>
              </a:rPr>
              <a:t>bon</a:t>
            </a:r>
            <a:r>
              <a:rPr sz="1450" spc="-5" dirty="0">
                <a:latin typeface="Times New Roman"/>
                <a:cs typeface="Times New Roman"/>
              </a:rPr>
              <a:t>j</a:t>
            </a:r>
            <a:r>
              <a:rPr sz="1450" dirty="0">
                <a:latin typeface="Times New Roman"/>
                <a:cs typeface="Times New Roman"/>
              </a:rPr>
              <a:t>ou</a:t>
            </a:r>
            <a:r>
              <a:rPr sz="1450" spc="-80" dirty="0">
                <a:latin typeface="Times New Roman"/>
                <a:cs typeface="Times New Roman"/>
              </a:rPr>
              <a:t>r</a:t>
            </a:r>
            <a:r>
              <a:rPr sz="1450" dirty="0">
                <a:latin typeface="Times New Roman"/>
                <a:cs typeface="Times New Roman"/>
              </a:rPr>
              <a:t>.c</a:t>
            </a:r>
            <a:endParaRPr sz="1450">
              <a:latin typeface="Times New Roman"/>
              <a:cs typeface="Times New Roman"/>
            </a:endParaRPr>
          </a:p>
        </p:txBody>
      </p:sp>
      <p:sp>
        <p:nvSpPr>
          <p:cNvPr id="17" name="object 17"/>
          <p:cNvSpPr txBox="1"/>
          <p:nvPr/>
        </p:nvSpPr>
        <p:spPr>
          <a:xfrm>
            <a:off x="2644777" y="3027714"/>
            <a:ext cx="686435" cy="247015"/>
          </a:xfrm>
          <a:prstGeom prst="rect">
            <a:avLst/>
          </a:prstGeom>
        </p:spPr>
        <p:txBody>
          <a:bodyPr vert="horz" wrap="square" lIns="0" tIns="12700" rIns="0" bIns="0" rtlCol="0">
            <a:spAutoFit/>
          </a:bodyPr>
          <a:lstStyle/>
          <a:p>
            <a:pPr marL="12700">
              <a:lnSpc>
                <a:spcPct val="100000"/>
              </a:lnSpc>
              <a:spcBef>
                <a:spcPts val="100"/>
              </a:spcBef>
            </a:pPr>
            <a:r>
              <a:rPr sz="1450" dirty="0">
                <a:latin typeface="Times New Roman"/>
                <a:cs typeface="Times New Roman"/>
              </a:rPr>
              <a:t>bon</a:t>
            </a:r>
            <a:r>
              <a:rPr sz="1450" spc="-5" dirty="0">
                <a:latin typeface="Times New Roman"/>
                <a:cs typeface="Times New Roman"/>
              </a:rPr>
              <a:t>j</a:t>
            </a:r>
            <a:r>
              <a:rPr sz="1450" dirty="0">
                <a:latin typeface="Times New Roman"/>
                <a:cs typeface="Times New Roman"/>
              </a:rPr>
              <a:t>ou</a:t>
            </a:r>
            <a:r>
              <a:rPr sz="1450" spc="-80" dirty="0">
                <a:latin typeface="Times New Roman"/>
                <a:cs typeface="Times New Roman"/>
              </a:rPr>
              <a:t>r</a:t>
            </a:r>
            <a:r>
              <a:rPr sz="1450" dirty="0">
                <a:latin typeface="Times New Roman"/>
                <a:cs typeface="Times New Roman"/>
              </a:rPr>
              <a:t>.i</a:t>
            </a:r>
            <a:endParaRPr sz="1450">
              <a:latin typeface="Times New Roman"/>
              <a:cs typeface="Times New Roman"/>
            </a:endParaRPr>
          </a:p>
        </p:txBody>
      </p:sp>
      <p:sp>
        <p:nvSpPr>
          <p:cNvPr id="18" name="object 18"/>
          <p:cNvSpPr txBox="1"/>
          <p:nvPr/>
        </p:nvSpPr>
        <p:spPr>
          <a:xfrm>
            <a:off x="4588284" y="3027714"/>
            <a:ext cx="707390" cy="247015"/>
          </a:xfrm>
          <a:prstGeom prst="rect">
            <a:avLst/>
          </a:prstGeom>
        </p:spPr>
        <p:txBody>
          <a:bodyPr vert="horz" wrap="square" lIns="0" tIns="12700" rIns="0" bIns="0" rtlCol="0">
            <a:spAutoFit/>
          </a:bodyPr>
          <a:lstStyle/>
          <a:p>
            <a:pPr marL="12700">
              <a:lnSpc>
                <a:spcPct val="100000"/>
              </a:lnSpc>
              <a:spcBef>
                <a:spcPts val="100"/>
              </a:spcBef>
            </a:pPr>
            <a:r>
              <a:rPr sz="1450" dirty="0">
                <a:latin typeface="Times New Roman"/>
                <a:cs typeface="Times New Roman"/>
              </a:rPr>
              <a:t>bon</a:t>
            </a:r>
            <a:r>
              <a:rPr sz="1450" spc="-5" dirty="0">
                <a:latin typeface="Times New Roman"/>
                <a:cs typeface="Times New Roman"/>
              </a:rPr>
              <a:t>j</a:t>
            </a:r>
            <a:r>
              <a:rPr sz="1450" dirty="0">
                <a:latin typeface="Times New Roman"/>
                <a:cs typeface="Times New Roman"/>
              </a:rPr>
              <a:t>ou</a:t>
            </a:r>
            <a:r>
              <a:rPr sz="1450" spc="-80" dirty="0">
                <a:latin typeface="Times New Roman"/>
                <a:cs typeface="Times New Roman"/>
              </a:rPr>
              <a:t>r</a:t>
            </a:r>
            <a:r>
              <a:rPr sz="1450" dirty="0">
                <a:latin typeface="Times New Roman"/>
                <a:cs typeface="Times New Roman"/>
              </a:rPr>
              <a:t>.s</a:t>
            </a:r>
            <a:endParaRPr sz="1450">
              <a:latin typeface="Times New Roman"/>
              <a:cs typeface="Times New Roman"/>
            </a:endParaRPr>
          </a:p>
        </p:txBody>
      </p:sp>
      <p:sp>
        <p:nvSpPr>
          <p:cNvPr id="19" name="object 19"/>
          <p:cNvSpPr txBox="1"/>
          <p:nvPr/>
        </p:nvSpPr>
        <p:spPr>
          <a:xfrm>
            <a:off x="6664406" y="3027714"/>
            <a:ext cx="727710" cy="247015"/>
          </a:xfrm>
          <a:prstGeom prst="rect">
            <a:avLst/>
          </a:prstGeom>
        </p:spPr>
        <p:txBody>
          <a:bodyPr vert="horz" wrap="square" lIns="0" tIns="12700" rIns="0" bIns="0" rtlCol="0">
            <a:spAutoFit/>
          </a:bodyPr>
          <a:lstStyle/>
          <a:p>
            <a:pPr marL="12700">
              <a:lnSpc>
                <a:spcPct val="100000"/>
              </a:lnSpc>
              <a:spcBef>
                <a:spcPts val="100"/>
              </a:spcBef>
            </a:pPr>
            <a:r>
              <a:rPr sz="1450" dirty="0">
                <a:latin typeface="Times New Roman"/>
                <a:cs typeface="Times New Roman"/>
              </a:rPr>
              <a:t>bon</a:t>
            </a:r>
            <a:r>
              <a:rPr sz="1450" spc="-5" dirty="0">
                <a:latin typeface="Times New Roman"/>
                <a:cs typeface="Times New Roman"/>
              </a:rPr>
              <a:t>j</a:t>
            </a:r>
            <a:r>
              <a:rPr sz="1450" dirty="0">
                <a:latin typeface="Times New Roman"/>
                <a:cs typeface="Times New Roman"/>
              </a:rPr>
              <a:t>ou</a:t>
            </a:r>
            <a:r>
              <a:rPr sz="1450" spc="-80" dirty="0">
                <a:latin typeface="Times New Roman"/>
                <a:cs typeface="Times New Roman"/>
              </a:rPr>
              <a:t>r</a:t>
            </a:r>
            <a:r>
              <a:rPr sz="1450" dirty="0">
                <a:latin typeface="Times New Roman"/>
                <a:cs typeface="Times New Roman"/>
              </a:rPr>
              <a:t>.o</a:t>
            </a:r>
            <a:endParaRPr sz="1450">
              <a:latin typeface="Times New Roman"/>
              <a:cs typeface="Times New Roman"/>
            </a:endParaRPr>
          </a:p>
        </p:txBody>
      </p:sp>
      <p:sp>
        <p:nvSpPr>
          <p:cNvPr id="20" name="object 20"/>
          <p:cNvSpPr txBox="1"/>
          <p:nvPr/>
        </p:nvSpPr>
        <p:spPr>
          <a:xfrm>
            <a:off x="8337808" y="3027714"/>
            <a:ext cx="389255" cy="247015"/>
          </a:xfrm>
          <a:prstGeom prst="rect">
            <a:avLst/>
          </a:prstGeom>
        </p:spPr>
        <p:txBody>
          <a:bodyPr vert="horz" wrap="square" lIns="0" tIns="12700" rIns="0" bIns="0" rtlCol="0">
            <a:spAutoFit/>
          </a:bodyPr>
          <a:lstStyle/>
          <a:p>
            <a:pPr marL="12700">
              <a:lnSpc>
                <a:spcPct val="100000"/>
              </a:lnSpc>
              <a:spcBef>
                <a:spcPts val="100"/>
              </a:spcBef>
            </a:pPr>
            <a:r>
              <a:rPr sz="1450" spc="-5" dirty="0">
                <a:latin typeface="Times New Roman"/>
                <a:cs typeface="Times New Roman"/>
              </a:rPr>
              <a:t>a</a:t>
            </a:r>
            <a:r>
              <a:rPr sz="1450" dirty="0">
                <a:latin typeface="Times New Roman"/>
                <a:cs typeface="Times New Roman"/>
              </a:rPr>
              <a:t>.out</a:t>
            </a:r>
            <a:endParaRPr sz="1450">
              <a:latin typeface="Times New Roman"/>
              <a:cs typeface="Times New Roman"/>
            </a:endParaRPr>
          </a:p>
        </p:txBody>
      </p:sp>
      <p:sp>
        <p:nvSpPr>
          <p:cNvPr id="21" name="object 21"/>
          <p:cNvSpPr txBox="1"/>
          <p:nvPr/>
        </p:nvSpPr>
        <p:spPr>
          <a:xfrm>
            <a:off x="318364" y="1076451"/>
            <a:ext cx="4330700" cy="1354455"/>
          </a:xfrm>
          <a:prstGeom prst="rect">
            <a:avLst/>
          </a:prstGeom>
        </p:spPr>
        <p:txBody>
          <a:bodyPr vert="horz" wrap="square" lIns="0" tIns="12700" rIns="0" bIns="0" rtlCol="0">
            <a:spAutoFit/>
          </a:bodyPr>
          <a:lstStyle/>
          <a:p>
            <a:pPr marL="150495">
              <a:lnSpc>
                <a:spcPct val="100000"/>
              </a:lnSpc>
              <a:spcBef>
                <a:spcPts val="100"/>
              </a:spcBef>
              <a:tabLst>
                <a:tab pos="424815" algn="l"/>
              </a:tabLst>
            </a:pPr>
            <a:r>
              <a:rPr sz="2600" b="1" spc="-5" dirty="0" err="1" smtClean="0">
                <a:latin typeface="Arial"/>
                <a:cs typeface="Arial"/>
              </a:rPr>
              <a:t>Etape</a:t>
            </a:r>
            <a:r>
              <a:rPr sz="2600" b="1" spc="-5" dirty="0" smtClean="0">
                <a:latin typeface="Arial"/>
                <a:cs typeface="Arial"/>
              </a:rPr>
              <a:t> </a:t>
            </a:r>
            <a:r>
              <a:rPr sz="2600" b="1" dirty="0">
                <a:latin typeface="Arial"/>
                <a:cs typeface="Arial"/>
              </a:rPr>
              <a:t>4 </a:t>
            </a:r>
            <a:r>
              <a:rPr sz="2600" dirty="0">
                <a:latin typeface="Arial"/>
                <a:cs typeface="Arial"/>
              </a:rPr>
              <a:t>: </a:t>
            </a:r>
            <a:r>
              <a:rPr sz="2600" spc="-5" dirty="0">
                <a:latin typeface="Arial"/>
                <a:cs typeface="Arial"/>
              </a:rPr>
              <a:t>Edition </a:t>
            </a:r>
            <a:r>
              <a:rPr sz="2600" dirty="0">
                <a:latin typeface="Arial"/>
                <a:cs typeface="Arial"/>
              </a:rPr>
              <a:t>des</a:t>
            </a:r>
            <a:r>
              <a:rPr sz="2600" spc="-50" dirty="0">
                <a:latin typeface="Arial"/>
                <a:cs typeface="Arial"/>
              </a:rPr>
              <a:t> </a:t>
            </a:r>
            <a:r>
              <a:rPr sz="2600" dirty="0">
                <a:latin typeface="Arial"/>
                <a:cs typeface="Arial"/>
              </a:rPr>
              <a:t>liens</a:t>
            </a:r>
          </a:p>
          <a:p>
            <a:pPr marL="50800">
              <a:lnSpc>
                <a:spcPct val="100000"/>
              </a:lnSpc>
              <a:spcBef>
                <a:spcPts val="1870"/>
              </a:spcBef>
            </a:pPr>
            <a:r>
              <a:rPr sz="1800" b="1" dirty="0">
                <a:latin typeface="Arial"/>
                <a:cs typeface="Arial"/>
              </a:rPr>
              <a:t>gcc</a:t>
            </a:r>
            <a:r>
              <a:rPr sz="1800" b="1" spc="-5" dirty="0">
                <a:latin typeface="Arial"/>
                <a:cs typeface="Arial"/>
              </a:rPr>
              <a:t> </a:t>
            </a:r>
            <a:r>
              <a:rPr sz="1800" b="1" spc="-20" dirty="0">
                <a:latin typeface="Arial"/>
                <a:cs typeface="Arial"/>
              </a:rPr>
              <a:t>bonjour.o</a:t>
            </a:r>
            <a:endParaRPr sz="1800" dirty="0">
              <a:latin typeface="Arial"/>
              <a:cs typeface="Arial"/>
            </a:endParaRPr>
          </a:p>
          <a:p>
            <a:pPr marL="975994">
              <a:lnSpc>
                <a:spcPct val="100000"/>
              </a:lnSpc>
              <a:spcBef>
                <a:spcPts val="1570"/>
              </a:spcBef>
              <a:tabLst>
                <a:tab pos="3229610" algn="l"/>
              </a:tabLst>
            </a:pPr>
            <a:r>
              <a:rPr sz="1450" spc="-5" dirty="0">
                <a:latin typeface="Times New Roman"/>
                <a:cs typeface="Times New Roman"/>
              </a:rPr>
              <a:t>preprocessing	compiling</a:t>
            </a:r>
            <a:endParaRPr sz="1450" dirty="0">
              <a:latin typeface="Times New Roman"/>
              <a:cs typeface="Times New Roman"/>
            </a:endParaRPr>
          </a:p>
        </p:txBody>
      </p:sp>
      <p:pic>
        <p:nvPicPr>
          <p:cNvPr id="24" name="Image 23"/>
          <p:cNvPicPr>
            <a:picLocks noChangeAspect="1"/>
          </p:cNvPicPr>
          <p:nvPr/>
        </p:nvPicPr>
        <p:blipFill>
          <a:blip r:embed="rId6"/>
          <a:stretch>
            <a:fillRect/>
          </a:stretch>
        </p:blipFill>
        <p:spPr>
          <a:xfrm>
            <a:off x="123767" y="59005"/>
            <a:ext cx="1824293" cy="855395"/>
          </a:xfrm>
          <a:prstGeom prst="rect">
            <a:avLst/>
          </a:prstGeom>
        </p:spPr>
      </p:pic>
    </p:spTree>
    <p:extLst>
      <p:ext uri="{BB962C8B-B14F-4D97-AF65-F5344CB8AC3E}">
        <p14:creationId xmlns:p14="http://schemas.microsoft.com/office/powerpoint/2010/main" val="623571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717577" y="4233990"/>
            <a:ext cx="201336" cy="201336"/>
          </a:xfrm>
          <a:prstGeom prst="rect">
            <a:avLst/>
          </a:prstGeom>
          <a:blipFill>
            <a:blip r:embed="rId3" cstate="print"/>
            <a:stretch>
              <a:fillRect/>
            </a:stretch>
          </a:blipFill>
        </p:spPr>
        <p:txBody>
          <a:bodyPr wrap="square" lIns="0" tIns="0" rIns="0" bIns="0" rtlCol="0"/>
          <a:lstStyle/>
          <a:p>
            <a:endParaRPr sz="3567" dirty="0">
              <a:solidFill>
                <a:prstClr val="black"/>
              </a:solidFill>
            </a:endParaRPr>
          </a:p>
        </p:txBody>
      </p:sp>
      <p:sp>
        <p:nvSpPr>
          <p:cNvPr id="12" name="object 12"/>
          <p:cNvSpPr/>
          <p:nvPr/>
        </p:nvSpPr>
        <p:spPr>
          <a:xfrm>
            <a:off x="8523013" y="1907435"/>
            <a:ext cx="0" cy="25167"/>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dirty="0">
              <a:solidFill>
                <a:prstClr val="black"/>
              </a:solidFill>
            </a:endParaRPr>
          </a:p>
        </p:txBody>
      </p:sp>
      <p:sp>
        <p:nvSpPr>
          <p:cNvPr id="13" name="object 13"/>
          <p:cNvSpPr/>
          <p:nvPr/>
        </p:nvSpPr>
        <p:spPr>
          <a:xfrm>
            <a:off x="8523013" y="1882268"/>
            <a:ext cx="0" cy="25167"/>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dirty="0">
              <a:solidFill>
                <a:prstClr val="black"/>
              </a:solidFill>
            </a:endParaRPr>
          </a:p>
        </p:txBody>
      </p:sp>
      <p:sp>
        <p:nvSpPr>
          <p:cNvPr id="14" name="object 14"/>
          <p:cNvSpPr/>
          <p:nvPr/>
        </p:nvSpPr>
        <p:spPr>
          <a:xfrm>
            <a:off x="8523013" y="1857101"/>
            <a:ext cx="0" cy="25167"/>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dirty="0">
              <a:solidFill>
                <a:prstClr val="black"/>
              </a:solidFill>
            </a:endParaRPr>
          </a:p>
        </p:txBody>
      </p:sp>
      <p:sp>
        <p:nvSpPr>
          <p:cNvPr id="15" name="object 15"/>
          <p:cNvSpPr txBox="1"/>
          <p:nvPr/>
        </p:nvSpPr>
        <p:spPr>
          <a:xfrm>
            <a:off x="152400" y="441825"/>
            <a:ext cx="8800050" cy="2721774"/>
          </a:xfrm>
          <a:prstGeom prst="rect">
            <a:avLst/>
          </a:prstGeom>
        </p:spPr>
        <p:txBody>
          <a:bodyPr vert="horz" wrap="square" lIns="0" tIns="33975" rIns="0" bIns="0" rtlCol="0">
            <a:spAutoFit/>
          </a:bodyPr>
          <a:lstStyle/>
          <a:p>
            <a:pPr marL="1895120">
              <a:spcBef>
                <a:spcPts val="268"/>
              </a:spcBef>
            </a:pPr>
            <a:r>
              <a:rPr sz="2800" b="1" u="sng" dirty="0">
                <a:latin typeface="+mj-lt"/>
                <a:ea typeface="+mj-ea"/>
                <a:cs typeface="+mj-cs"/>
              </a:rPr>
              <a:t>Système d’exploitation</a:t>
            </a:r>
          </a:p>
          <a:p>
            <a:pPr marL="25168">
              <a:spcBef>
                <a:spcPts val="2715"/>
              </a:spcBef>
            </a:pPr>
            <a:r>
              <a:rPr sz="2180" b="1" u="sng" spc="-89" dirty="0" err="1">
                <a:solidFill>
                  <a:srgbClr val="1919F9"/>
                </a:solidFill>
                <a:latin typeface="Georgia"/>
                <a:cs typeface="Georgia"/>
              </a:rPr>
              <a:t>Déftnition</a:t>
            </a:r>
            <a:r>
              <a:rPr sz="2180" b="1" u="sng" spc="-89" dirty="0">
                <a:solidFill>
                  <a:srgbClr val="1919F9"/>
                </a:solidFill>
                <a:latin typeface="Georgia"/>
                <a:cs typeface="Georgia"/>
              </a:rPr>
              <a:t> </a:t>
            </a:r>
            <a:r>
              <a:rPr lang="fr-FR" sz="2180" b="1" u="sng" spc="-59" dirty="0" smtClean="0">
                <a:solidFill>
                  <a:srgbClr val="1919F9"/>
                </a:solidFill>
                <a:latin typeface="Georgia"/>
                <a:cs typeface="Georgia"/>
              </a:rPr>
              <a:t>  </a:t>
            </a:r>
            <a:endParaRPr sz="2180" u="sng" dirty="0">
              <a:solidFill>
                <a:prstClr val="black"/>
              </a:solidFill>
              <a:latin typeface="Georgia"/>
              <a:cs typeface="Georgia"/>
            </a:endParaRPr>
          </a:p>
          <a:p>
            <a:pPr marL="25168" marR="10067" algn="just">
              <a:lnSpc>
                <a:spcPct val="102600"/>
              </a:lnSpc>
              <a:spcBef>
                <a:spcPts val="761"/>
              </a:spcBef>
            </a:pPr>
            <a:r>
              <a:rPr sz="2378" spc="-69" dirty="0">
                <a:solidFill>
                  <a:prstClr val="black"/>
                </a:solidFill>
                <a:latin typeface="Times New Roman" panose="02020603050405020304" pitchFamily="18" charset="0"/>
                <a:cs typeface="Times New Roman" panose="02020603050405020304" pitchFamily="18" charset="0"/>
              </a:rPr>
              <a:t>Un </a:t>
            </a:r>
            <a:r>
              <a:rPr sz="2378" spc="-59" dirty="0">
                <a:solidFill>
                  <a:prstClr val="black"/>
                </a:solidFill>
                <a:latin typeface="Times New Roman" panose="02020603050405020304" pitchFamily="18" charset="0"/>
                <a:cs typeface="Times New Roman" panose="02020603050405020304" pitchFamily="18" charset="0"/>
              </a:rPr>
              <a:t>système </a:t>
            </a:r>
            <a:r>
              <a:rPr sz="2378" spc="-30" dirty="0">
                <a:solidFill>
                  <a:prstClr val="black"/>
                </a:solidFill>
                <a:latin typeface="Times New Roman" panose="02020603050405020304" pitchFamily="18" charset="0"/>
                <a:cs typeface="Times New Roman" panose="02020603050405020304" pitchFamily="18" charset="0"/>
              </a:rPr>
              <a:t>d’exploitation </a:t>
            </a:r>
            <a:r>
              <a:rPr sz="2378" dirty="0">
                <a:solidFill>
                  <a:prstClr val="black"/>
                </a:solidFill>
                <a:latin typeface="Times New Roman" panose="02020603050405020304" pitchFamily="18" charset="0"/>
                <a:cs typeface="Times New Roman" panose="02020603050405020304" pitchFamily="18" charset="0"/>
              </a:rPr>
              <a:t>(</a:t>
            </a:r>
            <a:r>
              <a:rPr sz="2378" b="1" dirty="0">
                <a:solidFill>
                  <a:prstClr val="black"/>
                </a:solidFill>
                <a:latin typeface="Times New Roman" panose="02020603050405020304" pitchFamily="18" charset="0"/>
                <a:cs typeface="Times New Roman" panose="02020603050405020304" pitchFamily="18" charset="0"/>
              </a:rPr>
              <a:t>SE</a:t>
            </a:r>
            <a:r>
              <a:rPr sz="2378" dirty="0">
                <a:solidFill>
                  <a:prstClr val="black"/>
                </a:solidFill>
                <a:latin typeface="Times New Roman" panose="02020603050405020304" pitchFamily="18" charset="0"/>
                <a:cs typeface="Times New Roman" panose="02020603050405020304" pitchFamily="18" charset="0"/>
              </a:rPr>
              <a:t>)</a:t>
            </a:r>
            <a:r>
              <a:rPr lang="fr-FR" sz="2378" dirty="0">
                <a:solidFill>
                  <a:prstClr val="black"/>
                </a:solidFill>
                <a:latin typeface="Times New Roman" panose="02020603050405020304" pitchFamily="18" charset="0"/>
                <a:cs typeface="Times New Roman" panose="02020603050405020304" pitchFamily="18" charset="0"/>
              </a:rPr>
              <a:t> en anglais (operating system) </a:t>
            </a:r>
            <a:r>
              <a:rPr sz="2378" spc="-40" dirty="0" err="1" smtClean="0">
                <a:solidFill>
                  <a:prstClr val="black"/>
                </a:solidFill>
                <a:latin typeface="Times New Roman" panose="02020603050405020304" pitchFamily="18" charset="0"/>
                <a:cs typeface="Times New Roman" panose="02020603050405020304" pitchFamily="18" charset="0"/>
              </a:rPr>
              <a:t>es</a:t>
            </a:r>
            <a:r>
              <a:rPr lang="fr-FR" sz="2378" spc="-40" dirty="0" smtClean="0">
                <a:solidFill>
                  <a:prstClr val="black"/>
                </a:solidFill>
                <a:latin typeface="Times New Roman" panose="02020603050405020304" pitchFamily="18" charset="0"/>
                <a:cs typeface="Times New Roman" panose="02020603050405020304" pitchFamily="18" charset="0"/>
              </a:rPr>
              <a:t>t </a:t>
            </a:r>
            <a:r>
              <a:rPr sz="2378" spc="-79" dirty="0" smtClean="0">
                <a:solidFill>
                  <a:prstClr val="black"/>
                </a:solidFill>
                <a:latin typeface="Times New Roman" panose="02020603050405020304" pitchFamily="18" charset="0"/>
                <a:cs typeface="Times New Roman" panose="02020603050405020304" pitchFamily="18" charset="0"/>
              </a:rPr>
              <a:t>un </a:t>
            </a:r>
            <a:r>
              <a:rPr sz="2378" spc="-99" dirty="0">
                <a:solidFill>
                  <a:prstClr val="black"/>
                </a:solidFill>
                <a:latin typeface="Times New Roman" panose="02020603050405020304" pitchFamily="18" charset="0"/>
                <a:cs typeface="Times New Roman" panose="02020603050405020304" pitchFamily="18" charset="0"/>
              </a:rPr>
              <a:t>ensemble </a:t>
            </a:r>
            <a:r>
              <a:rPr sz="2378" spc="-79" dirty="0">
                <a:solidFill>
                  <a:prstClr val="black"/>
                </a:solidFill>
                <a:latin typeface="Times New Roman" panose="02020603050405020304" pitchFamily="18" charset="0"/>
                <a:cs typeface="Times New Roman" panose="02020603050405020304" pitchFamily="18" charset="0"/>
              </a:rPr>
              <a:t>de programmes  responsables de </a:t>
            </a:r>
            <a:r>
              <a:rPr sz="2378" spc="-30" dirty="0">
                <a:solidFill>
                  <a:prstClr val="black"/>
                </a:solidFill>
                <a:latin typeface="Times New Roman" panose="02020603050405020304" pitchFamily="18" charset="0"/>
                <a:cs typeface="Times New Roman" panose="02020603050405020304" pitchFamily="18" charset="0"/>
              </a:rPr>
              <a:t>la </a:t>
            </a:r>
            <a:r>
              <a:rPr sz="2378" spc="-69" dirty="0">
                <a:solidFill>
                  <a:prstClr val="black"/>
                </a:solidFill>
                <a:latin typeface="Times New Roman" panose="02020603050405020304" pitchFamily="18" charset="0"/>
                <a:cs typeface="Times New Roman" panose="02020603050405020304" pitchFamily="18" charset="0"/>
              </a:rPr>
              <a:t>liaison </a:t>
            </a:r>
            <a:r>
              <a:rPr sz="2378" spc="-79" dirty="0">
                <a:solidFill>
                  <a:prstClr val="black"/>
                </a:solidFill>
                <a:latin typeface="Times New Roman" panose="02020603050405020304" pitchFamily="18" charset="0"/>
                <a:cs typeface="Times New Roman" panose="02020603050405020304" pitchFamily="18" charset="0"/>
              </a:rPr>
              <a:t>entre les </a:t>
            </a:r>
            <a:r>
              <a:rPr sz="2378" spc="-89" dirty="0">
                <a:solidFill>
                  <a:prstClr val="black"/>
                </a:solidFill>
                <a:latin typeface="Times New Roman" panose="02020603050405020304" pitchFamily="18" charset="0"/>
                <a:cs typeface="Times New Roman" panose="02020603050405020304" pitchFamily="18" charset="0"/>
              </a:rPr>
              <a:t>ressources </a:t>
            </a:r>
            <a:r>
              <a:rPr sz="2378" spc="-59" dirty="0" err="1">
                <a:solidFill>
                  <a:prstClr val="black"/>
                </a:solidFill>
                <a:latin typeface="Times New Roman" panose="02020603050405020304" pitchFamily="18" charset="0"/>
                <a:cs typeface="Times New Roman" panose="02020603050405020304" pitchFamily="18" charset="0"/>
              </a:rPr>
              <a:t>matérielles</a:t>
            </a:r>
            <a:r>
              <a:rPr sz="2378" spc="-59" dirty="0">
                <a:solidFill>
                  <a:prstClr val="black"/>
                </a:solidFill>
                <a:latin typeface="Times New Roman" panose="02020603050405020304" pitchFamily="18" charset="0"/>
                <a:cs typeface="Times New Roman" panose="02020603050405020304" pitchFamily="18" charset="0"/>
              </a:rPr>
              <a:t> </a:t>
            </a:r>
            <a:r>
              <a:rPr sz="2378" spc="-30" dirty="0">
                <a:solidFill>
                  <a:prstClr val="black"/>
                </a:solidFill>
                <a:latin typeface="Times New Roman" panose="02020603050405020304" pitchFamily="18" charset="0"/>
                <a:cs typeface="Times New Roman" panose="02020603050405020304" pitchFamily="18" charset="0"/>
              </a:rPr>
              <a:t>d’un</a:t>
            </a:r>
            <a:r>
              <a:rPr lang="fr-FR" sz="2378" spc="-30" dirty="0">
                <a:solidFill>
                  <a:prstClr val="black"/>
                </a:solidFill>
                <a:latin typeface="Times New Roman" panose="02020603050405020304" pitchFamily="18" charset="0"/>
                <a:cs typeface="Times New Roman" panose="02020603050405020304" pitchFamily="18" charset="0"/>
              </a:rPr>
              <a:t> </a:t>
            </a:r>
            <a:r>
              <a:rPr sz="2378" spc="-59" dirty="0" err="1">
                <a:solidFill>
                  <a:prstClr val="black"/>
                </a:solidFill>
                <a:latin typeface="Times New Roman" panose="02020603050405020304" pitchFamily="18" charset="0"/>
                <a:cs typeface="Times New Roman" panose="02020603050405020304" pitchFamily="18" charset="0"/>
              </a:rPr>
              <a:t>ordinateur</a:t>
            </a:r>
            <a:r>
              <a:rPr sz="2378" spc="-59" dirty="0">
                <a:solidFill>
                  <a:prstClr val="black"/>
                </a:solidFill>
                <a:latin typeface="Times New Roman" panose="02020603050405020304" pitchFamily="18" charset="0"/>
                <a:cs typeface="Times New Roman" panose="02020603050405020304" pitchFamily="18" charset="0"/>
              </a:rPr>
              <a:t> </a:t>
            </a:r>
            <a:r>
              <a:rPr sz="2378" spc="-10" dirty="0">
                <a:solidFill>
                  <a:prstClr val="black"/>
                </a:solidFill>
                <a:latin typeface="Times New Roman" panose="02020603050405020304" pitchFamily="18" charset="0"/>
                <a:cs typeface="Times New Roman" panose="02020603050405020304" pitchFamily="18" charset="0"/>
              </a:rPr>
              <a:t>et </a:t>
            </a:r>
            <a:r>
              <a:rPr sz="2378" spc="-79" dirty="0">
                <a:solidFill>
                  <a:prstClr val="black"/>
                </a:solidFill>
                <a:latin typeface="Times New Roman" panose="02020603050405020304" pitchFamily="18" charset="0"/>
                <a:cs typeface="Times New Roman" panose="02020603050405020304" pitchFamily="18" charset="0"/>
              </a:rPr>
              <a:t>les </a:t>
            </a:r>
            <a:r>
              <a:rPr sz="2378" spc="-50" dirty="0">
                <a:solidFill>
                  <a:prstClr val="black"/>
                </a:solidFill>
                <a:latin typeface="Times New Roman" panose="02020603050405020304" pitchFamily="18" charset="0"/>
                <a:cs typeface="Times New Roman" panose="02020603050405020304" pitchFamily="18" charset="0"/>
              </a:rPr>
              <a:t>applications </a:t>
            </a:r>
            <a:r>
              <a:rPr sz="2378" spc="-69" dirty="0">
                <a:solidFill>
                  <a:prstClr val="black"/>
                </a:solidFill>
                <a:latin typeface="Times New Roman" panose="02020603050405020304" pitchFamily="18" charset="0"/>
                <a:cs typeface="Times New Roman" panose="02020603050405020304" pitchFamily="18" charset="0"/>
              </a:rPr>
              <a:t>informatiques </a:t>
            </a:r>
            <a:r>
              <a:rPr sz="2378" spc="-79" dirty="0">
                <a:solidFill>
                  <a:prstClr val="black"/>
                </a:solidFill>
                <a:latin typeface="Times New Roman" panose="02020603050405020304" pitchFamily="18" charset="0"/>
                <a:cs typeface="Times New Roman" panose="02020603050405020304" pitchFamily="18" charset="0"/>
              </a:rPr>
              <a:t>de </a:t>
            </a:r>
            <a:r>
              <a:rPr sz="2378" spc="-30" dirty="0" err="1" smtClean="0">
                <a:solidFill>
                  <a:prstClr val="black"/>
                </a:solidFill>
                <a:latin typeface="Times New Roman" panose="02020603050405020304" pitchFamily="18" charset="0"/>
                <a:cs typeface="Times New Roman" panose="02020603050405020304" pitchFamily="18" charset="0"/>
              </a:rPr>
              <a:t>l’utilisateur</a:t>
            </a:r>
            <a:endParaRPr sz="2378" dirty="0">
              <a:solidFill>
                <a:prstClr val="black"/>
              </a:solidFill>
              <a:latin typeface="Times New Roman" panose="02020603050405020304" pitchFamily="18" charset="0"/>
              <a:cs typeface="Times New Roman" panose="02020603050405020304" pitchFamily="18" charset="0"/>
            </a:endParaRPr>
          </a:p>
          <a:p>
            <a:pPr marL="25168" marR="10067" algn="just">
              <a:lnSpc>
                <a:spcPct val="102600"/>
              </a:lnSpc>
            </a:pPr>
            <a:r>
              <a:rPr lang="fr-FR" sz="2180" spc="-59" dirty="0">
                <a:solidFill>
                  <a:prstClr val="black"/>
                </a:solidFill>
                <a:latin typeface="Georgia"/>
                <a:cs typeface="Georgia"/>
              </a:rPr>
              <a:t> </a:t>
            </a:r>
            <a:endParaRPr sz="2180" dirty="0">
              <a:solidFill>
                <a:prstClr val="black"/>
              </a:solidFill>
              <a:latin typeface="Georgia"/>
              <a:cs typeface="Georgia"/>
            </a:endParaRPr>
          </a:p>
        </p:txBody>
      </p:sp>
      <p:sp>
        <p:nvSpPr>
          <p:cNvPr id="20" name="Rectangle 19"/>
          <p:cNvSpPr/>
          <p:nvPr/>
        </p:nvSpPr>
        <p:spPr>
          <a:xfrm>
            <a:off x="4191000" y="3431660"/>
            <a:ext cx="4567806" cy="1922001"/>
          </a:xfrm>
          <a:prstGeom prst="rect">
            <a:avLst/>
          </a:prstGeom>
        </p:spPr>
        <p:txBody>
          <a:bodyPr>
            <a:spAutoFit/>
          </a:bodyPr>
          <a:lstStyle/>
          <a:p>
            <a:pPr algn="just"/>
            <a:r>
              <a:rPr lang="fr-FR" sz="2378" dirty="0">
                <a:solidFill>
                  <a:srgbClr val="000000"/>
                </a:solidFill>
                <a:latin typeface="Times New Roman" panose="02020603050405020304" pitchFamily="18" charset="0"/>
                <a:cs typeface="Times New Roman" panose="02020603050405020304" pitchFamily="18" charset="0"/>
              </a:rPr>
              <a:t>L’utilisateur travaille avec ses logiciels.</a:t>
            </a:r>
          </a:p>
          <a:p>
            <a:pPr algn="just"/>
            <a:r>
              <a:rPr lang="fr-FR" sz="2378" dirty="0">
                <a:solidFill>
                  <a:srgbClr val="000000"/>
                </a:solidFill>
                <a:latin typeface="Times New Roman" panose="02020603050405020304" pitchFamily="18" charset="0"/>
                <a:cs typeface="Times New Roman" panose="02020603050405020304" pitchFamily="18" charset="0"/>
              </a:rPr>
              <a:t>Les logiciels communiquent avec l’OS.</a:t>
            </a:r>
          </a:p>
          <a:p>
            <a:pPr algn="just"/>
            <a:r>
              <a:rPr lang="fr-FR" sz="2378" dirty="0">
                <a:solidFill>
                  <a:srgbClr val="000000"/>
                </a:solidFill>
                <a:latin typeface="Times New Roman" panose="02020603050405020304" pitchFamily="18" charset="0"/>
                <a:cs typeface="Times New Roman" panose="02020603050405020304" pitchFamily="18" charset="0"/>
              </a:rPr>
              <a:t>L’OS échange avec l’ordinateur.</a:t>
            </a:r>
          </a:p>
        </p:txBody>
      </p:sp>
      <p:pic>
        <p:nvPicPr>
          <p:cNvPr id="2" name="Image 1"/>
          <p:cNvPicPr>
            <a:picLocks noChangeAspect="1"/>
          </p:cNvPicPr>
          <p:nvPr/>
        </p:nvPicPr>
        <p:blipFill>
          <a:blip r:embed="rId4"/>
          <a:stretch>
            <a:fillRect/>
          </a:stretch>
        </p:blipFill>
        <p:spPr>
          <a:xfrm>
            <a:off x="343950" y="3431660"/>
            <a:ext cx="3710329" cy="2884837"/>
          </a:xfrm>
          <a:prstGeom prst="rect">
            <a:avLst/>
          </a:prstGeom>
        </p:spPr>
      </p:pic>
      <p:pic>
        <p:nvPicPr>
          <p:cNvPr id="9" name="Image 8"/>
          <p:cNvPicPr>
            <a:picLocks noChangeAspect="1"/>
          </p:cNvPicPr>
          <p:nvPr/>
        </p:nvPicPr>
        <p:blipFill>
          <a:blip r:embed="rId5"/>
          <a:stretch>
            <a:fillRect/>
          </a:stretch>
        </p:blipFill>
        <p:spPr>
          <a:xfrm>
            <a:off x="80707" y="29780"/>
            <a:ext cx="1824293" cy="1041766"/>
          </a:xfrm>
          <a:prstGeom prst="rect">
            <a:avLst/>
          </a:prstGeom>
        </p:spPr>
      </p:pic>
    </p:spTree>
    <p:extLst>
      <p:ext uri="{BB962C8B-B14F-4D97-AF65-F5344CB8AC3E}">
        <p14:creationId xmlns:p14="http://schemas.microsoft.com/office/powerpoint/2010/main" val="2217373091"/>
      </p:ext>
    </p:extLst>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896899"/>
            <a:ext cx="9010672" cy="2504981"/>
          </a:xfrm>
          <a:prstGeom prst="rect">
            <a:avLst/>
          </a:prstGeom>
        </p:spPr>
        <p:txBody>
          <a:bodyPr wrap="square">
            <a:spAutoFit/>
          </a:bodyPr>
          <a:lstStyle/>
          <a:p>
            <a:pPr marL="712200">
              <a:spcBef>
                <a:spcPts val="600"/>
              </a:spcBef>
            </a:pPr>
            <a:r>
              <a:rPr lang="fr-FR" sz="2378" b="1" u="sng" dirty="0" smtClean="0">
                <a:solidFill>
                  <a:srgbClr val="145AC2"/>
                </a:solidFill>
                <a:latin typeface="Times New Roman" panose="02020603050405020304" pitchFamily="18" charset="0"/>
                <a:cs typeface="Times New Roman" panose="02020603050405020304" pitchFamily="18" charset="0"/>
              </a:rPr>
              <a:t>Multi </a:t>
            </a:r>
            <a:r>
              <a:rPr lang="fr-FR" sz="2378" b="1" u="sng" dirty="0">
                <a:solidFill>
                  <a:srgbClr val="145AC2"/>
                </a:solidFill>
                <a:latin typeface="Times New Roman" panose="02020603050405020304" pitchFamily="18" charset="0"/>
                <a:cs typeface="Times New Roman" panose="02020603050405020304" pitchFamily="18" charset="0"/>
              </a:rPr>
              <a:t>tâches « coopératif » </a:t>
            </a:r>
            <a:r>
              <a:rPr lang="fr-FR" sz="2378" b="1" u="sng" dirty="0" smtClean="0">
                <a:solidFill>
                  <a:srgbClr val="145AC2"/>
                </a:solidFill>
                <a:latin typeface="Times New Roman" panose="02020603050405020304" pitchFamily="18" charset="0"/>
                <a:cs typeface="Times New Roman" panose="02020603050405020304" pitchFamily="18" charset="0"/>
              </a:rPr>
              <a:t>  </a:t>
            </a:r>
            <a:endParaRPr lang="fr-FR" sz="2398" dirty="0"/>
          </a:p>
          <a:p>
            <a:pPr marL="712200">
              <a:spcBef>
                <a:spcPts val="600"/>
              </a:spcBef>
            </a:pPr>
            <a:r>
              <a:rPr lang="fr-FR" sz="2000" dirty="0" smtClean="0">
                <a:latin typeface="Times New Roman" panose="02020603050405020304" pitchFamily="18" charset="0"/>
                <a:cs typeface="Times New Roman" panose="02020603050405020304" pitchFamily="18" charset="0"/>
              </a:rPr>
              <a:t>Le </a:t>
            </a:r>
            <a:r>
              <a:rPr lang="fr-FR" sz="2000" dirty="0">
                <a:latin typeface="Times New Roman" panose="02020603050405020304" pitchFamily="18" charset="0"/>
                <a:cs typeface="Times New Roman" panose="02020603050405020304" pitchFamily="18" charset="0"/>
              </a:rPr>
              <a:t>passage de l’exécution d’un processus à un autre est </a:t>
            </a:r>
            <a:r>
              <a:rPr lang="fr-FR" sz="2000" dirty="0" smtClean="0">
                <a:latin typeface="Times New Roman" panose="02020603050405020304" pitchFamily="18" charset="0"/>
                <a:cs typeface="Times New Roman" panose="02020603050405020304" pitchFamily="18" charset="0"/>
              </a:rPr>
              <a:t>appelé commutation </a:t>
            </a:r>
            <a:r>
              <a:rPr lang="fr-FR" sz="2000" dirty="0">
                <a:latin typeface="Times New Roman" panose="02020603050405020304" pitchFamily="18" charset="0"/>
                <a:cs typeface="Times New Roman" panose="02020603050405020304" pitchFamily="18" charset="0"/>
              </a:rPr>
              <a:t>de </a:t>
            </a:r>
            <a:r>
              <a:rPr lang="fr-FR" sz="2000" dirty="0" smtClean="0">
                <a:latin typeface="Times New Roman" panose="02020603050405020304" pitchFamily="18" charset="0"/>
                <a:cs typeface="Times New Roman" panose="02020603050405020304" pitchFamily="18" charset="0"/>
              </a:rPr>
              <a:t>contexte. Ces </a:t>
            </a:r>
            <a:r>
              <a:rPr lang="fr-FR" sz="2000" dirty="0">
                <a:latin typeface="Times New Roman" panose="02020603050405020304" pitchFamily="18" charset="0"/>
                <a:cs typeface="Times New Roman" panose="02020603050405020304" pitchFamily="18" charset="0"/>
              </a:rPr>
              <a:t>commutations </a:t>
            </a:r>
            <a:r>
              <a:rPr lang="fr-FR" sz="2000" dirty="0" smtClean="0">
                <a:latin typeface="Times New Roman" panose="02020603050405020304" pitchFamily="18" charset="0"/>
                <a:cs typeface="Times New Roman" panose="02020603050405020304" pitchFamily="18" charset="0"/>
              </a:rPr>
              <a:t> sont initiées </a:t>
            </a:r>
            <a:r>
              <a:rPr lang="fr-FR" sz="2000" dirty="0">
                <a:latin typeface="Times New Roman" panose="02020603050405020304" pitchFamily="18" charset="0"/>
                <a:cs typeface="Times New Roman" panose="02020603050405020304" pitchFamily="18" charset="0"/>
              </a:rPr>
              <a:t>par les </a:t>
            </a:r>
            <a:r>
              <a:rPr lang="fr-FR" sz="2000" dirty="0" smtClean="0">
                <a:latin typeface="Times New Roman" panose="02020603050405020304" pitchFamily="18" charset="0"/>
                <a:cs typeface="Times New Roman" panose="02020603050405020304" pitchFamily="18" charset="0"/>
              </a:rPr>
              <a:t>processus  eux-mêmes </a:t>
            </a:r>
            <a:r>
              <a:rPr lang="fr-FR" b="1" dirty="0" smtClean="0">
                <a:latin typeface="Times New Roman" panose="02020603050405020304" pitchFamily="18" charset="0"/>
                <a:cs typeface="Times New Roman" panose="02020603050405020304" pitchFamily="18" charset="0"/>
              </a:rPr>
              <a:t>Inconvénients </a:t>
            </a:r>
            <a:r>
              <a:rPr lang="fr-FR" sz="1400" dirty="0">
                <a:latin typeface="Times New Roman" panose="02020603050405020304" pitchFamily="18" charset="0"/>
                <a:cs typeface="Times New Roman" panose="02020603050405020304" pitchFamily="18" charset="0"/>
              </a:rPr>
              <a:t>:</a:t>
            </a:r>
          </a:p>
          <a:p>
            <a:pPr marL="1437085" indent="-275997">
              <a:spcBef>
                <a:spcPts val="600"/>
              </a:spcBef>
              <a:buFont typeface="Arial" pitchFamily="34" charset="0"/>
              <a:buChar char="•"/>
            </a:pPr>
            <a:r>
              <a:rPr lang="fr-FR" sz="2000" dirty="0">
                <a:latin typeface="Times New Roman" panose="02020603050405020304" pitchFamily="18" charset="0"/>
                <a:cs typeface="Times New Roman" panose="02020603050405020304" pitchFamily="18" charset="0"/>
              </a:rPr>
              <a:t>Processus en cours bloqué = système bloqué</a:t>
            </a:r>
          </a:p>
          <a:p>
            <a:pPr marL="1437085" indent="-275997">
              <a:spcBef>
                <a:spcPts val="600"/>
              </a:spcBef>
              <a:buFont typeface="Arial" pitchFamily="34" charset="0"/>
              <a:buChar char="•"/>
            </a:pPr>
            <a:r>
              <a:rPr lang="fr-FR" sz="2000" dirty="0">
                <a:latin typeface="Times New Roman" panose="02020603050405020304" pitchFamily="18" charset="0"/>
                <a:cs typeface="Times New Roman" panose="02020603050405020304" pitchFamily="18" charset="0"/>
              </a:rPr>
              <a:t>Le partage des ressources (temps CPU, mémoire, accès disque, etc.) peut être inefficace. </a:t>
            </a:r>
          </a:p>
        </p:txBody>
      </p:sp>
      <p:pic>
        <p:nvPicPr>
          <p:cNvPr id="6146" name="Picture 2" descr="Microsoft Windows.svg"/>
          <p:cNvPicPr>
            <a:picLocks noChangeAspect="1" noChangeArrowheads="1"/>
          </p:cNvPicPr>
          <p:nvPr/>
        </p:nvPicPr>
        <p:blipFill>
          <a:blip r:embed="rId3" cstate="print"/>
          <a:srcRect/>
          <a:stretch>
            <a:fillRect/>
          </a:stretch>
        </p:blipFill>
        <p:spPr bwMode="auto">
          <a:xfrm>
            <a:off x="1063387" y="5791200"/>
            <a:ext cx="1261872" cy="875188"/>
          </a:xfrm>
          <a:prstGeom prst="rect">
            <a:avLst/>
          </a:prstGeom>
          <a:noFill/>
        </p:spPr>
      </p:pic>
      <p:sp>
        <p:nvSpPr>
          <p:cNvPr id="5" name="ZoneTexte 4"/>
          <p:cNvSpPr txBox="1"/>
          <p:nvPr/>
        </p:nvSpPr>
        <p:spPr>
          <a:xfrm>
            <a:off x="1088563" y="5485506"/>
            <a:ext cx="1387175" cy="369204"/>
          </a:xfrm>
          <a:prstGeom prst="rect">
            <a:avLst/>
          </a:prstGeom>
          <a:noFill/>
        </p:spPr>
        <p:txBody>
          <a:bodyPr wrap="none" rtlCol="0">
            <a:spAutoFit/>
          </a:bodyPr>
          <a:lstStyle/>
          <a:p>
            <a:r>
              <a:rPr lang="fr-FR" sz="1799" dirty="0"/>
              <a:t>Windows 3.x</a:t>
            </a:r>
          </a:p>
        </p:txBody>
      </p:sp>
      <p:pic>
        <p:nvPicPr>
          <p:cNvPr id="6147" name="Picture 3"/>
          <p:cNvPicPr>
            <a:picLocks noChangeAspect="1" noChangeArrowheads="1"/>
          </p:cNvPicPr>
          <p:nvPr/>
        </p:nvPicPr>
        <p:blipFill>
          <a:blip r:embed="rId4" cstate="print"/>
          <a:srcRect/>
          <a:stretch>
            <a:fillRect/>
          </a:stretch>
        </p:blipFill>
        <p:spPr bwMode="auto">
          <a:xfrm>
            <a:off x="5791200" y="5602366"/>
            <a:ext cx="2230622" cy="1172497"/>
          </a:xfrm>
          <a:prstGeom prst="rect">
            <a:avLst/>
          </a:prstGeom>
          <a:noFill/>
          <a:ln w="9525">
            <a:noFill/>
            <a:miter lim="800000"/>
            <a:headEnd/>
            <a:tailEnd/>
          </a:ln>
        </p:spPr>
      </p:pic>
      <p:pic>
        <p:nvPicPr>
          <p:cNvPr id="9" name="Picture 4" descr="http://www.gizmodo.fr/wp-content/uploads/2011/11/Windows-95.jpg"/>
          <p:cNvPicPr>
            <a:picLocks noChangeAspect="1" noChangeArrowheads="1"/>
          </p:cNvPicPr>
          <p:nvPr/>
        </p:nvPicPr>
        <p:blipFill>
          <a:blip r:embed="rId5" cstate="print"/>
          <a:srcRect l="22777" t="14601" r="19015" b="12066"/>
          <a:stretch>
            <a:fillRect/>
          </a:stretch>
        </p:blipFill>
        <p:spPr bwMode="auto">
          <a:xfrm>
            <a:off x="3548088" y="5602366"/>
            <a:ext cx="1654665" cy="1172497"/>
          </a:xfrm>
          <a:prstGeom prst="rect">
            <a:avLst/>
          </a:prstGeom>
          <a:noFill/>
        </p:spPr>
      </p:pic>
      <p:sp>
        <p:nvSpPr>
          <p:cNvPr id="10" name="Rectangle 9"/>
          <p:cNvSpPr/>
          <p:nvPr/>
        </p:nvSpPr>
        <p:spPr>
          <a:xfrm>
            <a:off x="4194" y="-51064"/>
            <a:ext cx="9010672" cy="4236994"/>
          </a:xfrm>
          <a:prstGeom prst="rect">
            <a:avLst/>
          </a:prstGeom>
        </p:spPr>
        <p:txBody>
          <a:bodyPr wrap="square">
            <a:spAutoFit/>
          </a:bodyPr>
          <a:lstStyle/>
          <a:p>
            <a:pPr marL="1895120">
              <a:spcBef>
                <a:spcPts val="268"/>
              </a:spcBef>
            </a:pPr>
            <a:r>
              <a:rPr lang="fr-FR" sz="2398" dirty="0"/>
              <a:t> </a:t>
            </a:r>
            <a:r>
              <a:rPr lang="fr-FR" sz="2800" b="1" u="sng" dirty="0">
                <a:latin typeface="+mj-lt"/>
                <a:ea typeface="+mj-ea"/>
                <a:cs typeface="+mj-cs"/>
              </a:rPr>
              <a:t>Les différents types de système d’exploitation</a:t>
            </a:r>
          </a:p>
          <a:p>
            <a:pPr marL="712200">
              <a:spcBef>
                <a:spcPts val="600"/>
              </a:spcBef>
            </a:pPr>
            <a:endParaRPr lang="fr-FR" sz="2378" b="1" u="sng" dirty="0" smtClean="0">
              <a:solidFill>
                <a:srgbClr val="145AC2"/>
              </a:solidFill>
              <a:latin typeface="Times New Roman" panose="02020603050405020304" pitchFamily="18" charset="0"/>
              <a:cs typeface="Times New Roman" panose="02020603050405020304" pitchFamily="18" charset="0"/>
            </a:endParaRPr>
          </a:p>
          <a:p>
            <a:pPr marL="712200">
              <a:spcBef>
                <a:spcPts val="600"/>
              </a:spcBef>
            </a:pPr>
            <a:endParaRPr lang="fr-FR" sz="2378" b="1" u="sng" dirty="0">
              <a:solidFill>
                <a:srgbClr val="145AC2"/>
              </a:solidFill>
              <a:latin typeface="Times New Roman" panose="02020603050405020304" pitchFamily="18" charset="0"/>
              <a:cs typeface="Times New Roman" panose="02020603050405020304" pitchFamily="18" charset="0"/>
            </a:endParaRPr>
          </a:p>
          <a:p>
            <a:pPr marL="712200">
              <a:spcBef>
                <a:spcPts val="600"/>
              </a:spcBef>
            </a:pPr>
            <a:r>
              <a:rPr lang="fr-FR" sz="2378" b="1" u="sng" dirty="0" smtClean="0">
                <a:solidFill>
                  <a:srgbClr val="145AC2"/>
                </a:solidFill>
                <a:latin typeface="Times New Roman" panose="02020603050405020304" pitchFamily="18" charset="0"/>
                <a:cs typeface="Times New Roman" panose="02020603050405020304" pitchFamily="18" charset="0"/>
              </a:rPr>
              <a:t>Multi tâches</a:t>
            </a:r>
          </a:p>
          <a:p>
            <a:pPr marL="712200" algn="just">
              <a:spcBef>
                <a:spcPts val="600"/>
              </a:spcBef>
            </a:pPr>
            <a:r>
              <a:rPr lang="fr-FR" sz="2000" dirty="0" smtClean="0">
                <a:latin typeface="Times New Roman" panose="02020603050405020304" pitchFamily="18" charset="0"/>
                <a:cs typeface="Times New Roman" panose="02020603050405020304" pitchFamily="18" charset="0"/>
              </a:rPr>
              <a:t>Un système </a:t>
            </a:r>
            <a:r>
              <a:rPr lang="fr-FR" sz="2000" dirty="0">
                <a:latin typeface="Times New Roman" panose="02020603050405020304" pitchFamily="18" charset="0"/>
                <a:cs typeface="Times New Roman" panose="02020603050405020304" pitchFamily="18" charset="0"/>
              </a:rPr>
              <a:t>d'exploitation est multitâche </a:t>
            </a:r>
            <a:r>
              <a:rPr lang="fr-FR" sz="2000" dirty="0" smtClean="0">
                <a:latin typeface="Times New Roman" panose="02020603050405020304" pitchFamily="18" charset="0"/>
                <a:cs typeface="Times New Roman" panose="02020603050405020304" pitchFamily="18" charset="0"/>
              </a:rPr>
              <a:t> s’il </a:t>
            </a:r>
            <a:r>
              <a:rPr lang="fr-FR" sz="2000" dirty="0">
                <a:latin typeface="Times New Roman" panose="02020603050405020304" pitchFamily="18" charset="0"/>
                <a:cs typeface="Times New Roman" panose="02020603050405020304" pitchFamily="18" charset="0"/>
              </a:rPr>
              <a:t>permet d’exécuter, de façon apparemment simultanée, plusieurs </a:t>
            </a:r>
            <a:r>
              <a:rPr lang="fr-FR" sz="2000" dirty="0" smtClean="0">
                <a:latin typeface="Times New Roman" panose="02020603050405020304" pitchFamily="18" charset="0"/>
                <a:cs typeface="Times New Roman" panose="02020603050405020304" pitchFamily="18" charset="0"/>
              </a:rPr>
              <a:t>programmes informatiques. On </a:t>
            </a:r>
            <a:r>
              <a:rPr lang="fr-FR" sz="2000" dirty="0">
                <a:latin typeface="Times New Roman" panose="02020603050405020304" pitchFamily="18" charset="0"/>
                <a:cs typeface="Times New Roman" panose="02020603050405020304" pitchFamily="18" charset="0"/>
              </a:rPr>
              <a:t>parle également </a:t>
            </a:r>
            <a:r>
              <a:rPr lang="fr-FR" sz="2000" dirty="0" smtClean="0">
                <a:latin typeface="Times New Roman" panose="02020603050405020304" pitchFamily="18" charset="0"/>
                <a:cs typeface="Times New Roman" panose="02020603050405020304" pitchFamily="18" charset="0"/>
              </a:rPr>
              <a:t>de la  multiprogrammation.</a:t>
            </a:r>
          </a:p>
          <a:p>
            <a:pPr marL="712200" algn="just">
              <a:spcBef>
                <a:spcPts val="600"/>
              </a:spcBef>
            </a:pPr>
            <a:endParaRPr lang="fr-FR" sz="2000" dirty="0" smtClean="0">
              <a:latin typeface="Times New Roman" panose="02020603050405020304" pitchFamily="18" charset="0"/>
              <a:cs typeface="Times New Roman" panose="02020603050405020304" pitchFamily="18" charset="0"/>
            </a:endParaRPr>
          </a:p>
          <a:p>
            <a:pPr marL="712200">
              <a:spcBef>
                <a:spcPts val="600"/>
              </a:spcBef>
            </a:pPr>
            <a:endParaRPr lang="fr-FR" sz="2000" dirty="0" smtClean="0">
              <a:latin typeface="Times New Roman" panose="02020603050405020304" pitchFamily="18" charset="0"/>
              <a:cs typeface="Times New Roman" panose="02020603050405020304" pitchFamily="18" charset="0"/>
            </a:endParaRPr>
          </a:p>
          <a:p>
            <a:pPr marL="712200">
              <a:spcBef>
                <a:spcPts val="600"/>
              </a:spcBef>
            </a:pPr>
            <a:endParaRPr lang="fr-FR" sz="2000" dirty="0">
              <a:latin typeface="Times New Roman" panose="02020603050405020304" pitchFamily="18" charset="0"/>
              <a:cs typeface="Times New Roman" panose="02020603050405020304" pitchFamily="18" charset="0"/>
            </a:endParaRPr>
          </a:p>
          <a:p>
            <a:pPr marL="1161088">
              <a:spcBef>
                <a:spcPts val="600"/>
              </a:spcBef>
            </a:pPr>
            <a:endParaRPr lang="fr-FR" sz="999" dirty="0"/>
          </a:p>
        </p:txBody>
      </p:sp>
      <p:sp>
        <p:nvSpPr>
          <p:cNvPr id="12" name="Rectangle 11"/>
          <p:cNvSpPr/>
          <p:nvPr/>
        </p:nvSpPr>
        <p:spPr>
          <a:xfrm>
            <a:off x="-33287" y="381000"/>
            <a:ext cx="8782072" cy="1242841"/>
          </a:xfrm>
          <a:prstGeom prst="rect">
            <a:avLst/>
          </a:prstGeom>
        </p:spPr>
        <p:txBody>
          <a:bodyPr wrap="square">
            <a:spAutoFit/>
          </a:bodyPr>
          <a:lstStyle/>
          <a:p>
            <a:pPr marL="353720">
              <a:spcBef>
                <a:spcPts val="600"/>
              </a:spcBef>
            </a:pPr>
            <a:endParaRPr lang="fr-FR" sz="799" b="1" dirty="0"/>
          </a:p>
          <a:p>
            <a:pPr marL="712200">
              <a:spcBef>
                <a:spcPts val="600"/>
              </a:spcBef>
            </a:pPr>
            <a:r>
              <a:rPr lang="fr-FR" sz="2378" b="1" u="sng" dirty="0">
                <a:solidFill>
                  <a:srgbClr val="145AC2"/>
                </a:solidFill>
                <a:latin typeface="Times New Roman" panose="02020603050405020304" pitchFamily="18" charset="0"/>
                <a:cs typeface="Times New Roman" panose="02020603050405020304" pitchFamily="18" charset="0"/>
              </a:rPr>
              <a:t>Multi </a:t>
            </a:r>
            <a:r>
              <a:rPr lang="fr-FR" sz="2378" b="1" u="sng" dirty="0" smtClean="0">
                <a:solidFill>
                  <a:srgbClr val="145AC2"/>
                </a:solidFill>
                <a:latin typeface="Times New Roman" panose="02020603050405020304" pitchFamily="18" charset="0"/>
                <a:cs typeface="Times New Roman" panose="02020603050405020304" pitchFamily="18" charset="0"/>
              </a:rPr>
              <a:t>utilisateurs</a:t>
            </a:r>
          </a:p>
          <a:p>
            <a:pPr marL="712200">
              <a:spcBef>
                <a:spcPts val="600"/>
              </a:spcBef>
            </a:pPr>
            <a:r>
              <a:rPr lang="fr-FR" dirty="0" smtClean="0">
                <a:latin typeface="Times New Roman" panose="02020603050405020304" pitchFamily="18" charset="0"/>
                <a:cs typeface="Times New Roman" panose="02020603050405020304" pitchFamily="18" charset="0"/>
              </a:rPr>
              <a:t> Un système d’exploitation  qui peut  </a:t>
            </a:r>
            <a:r>
              <a:rPr lang="fr-FR" dirty="0">
                <a:latin typeface="Times New Roman" panose="02020603050405020304" pitchFamily="18" charset="0"/>
                <a:cs typeface="Times New Roman" panose="02020603050405020304" pitchFamily="18" charset="0"/>
              </a:rPr>
              <a:t>supporter plusieurs sessions en même </a:t>
            </a:r>
            <a:r>
              <a:rPr lang="fr-FR" dirty="0" smtClean="0">
                <a:latin typeface="Times New Roman" panose="02020603050405020304" pitchFamily="18" charset="0"/>
                <a:cs typeface="Times New Roman" panose="02020603050405020304" pitchFamily="18" charset="0"/>
              </a:rPr>
              <a:t>temps.</a:t>
            </a:r>
            <a:endParaRPr lang="fr-FR" dirty="0">
              <a:latin typeface="Times New Roman" panose="02020603050405020304" pitchFamily="18" charset="0"/>
              <a:cs typeface="Times New Roman" panose="02020603050405020304" pitchFamily="18" charset="0"/>
            </a:endParaRPr>
          </a:p>
          <a:p>
            <a:pPr marL="1527498" indent="-366410">
              <a:spcBef>
                <a:spcPts val="600"/>
              </a:spcBef>
              <a:buFont typeface="Arial" pitchFamily="34" charset="0"/>
              <a:buChar char="•"/>
            </a:pPr>
            <a:endParaRPr lang="fr-FR" sz="999" dirty="0"/>
          </a:p>
        </p:txBody>
      </p:sp>
      <p:pic>
        <p:nvPicPr>
          <p:cNvPr id="11" name="Image 10"/>
          <p:cNvPicPr>
            <a:picLocks noChangeAspect="1"/>
          </p:cNvPicPr>
          <p:nvPr/>
        </p:nvPicPr>
        <p:blipFill>
          <a:blip r:embed="rId6"/>
          <a:stretch>
            <a:fillRect/>
          </a:stretch>
        </p:blipFill>
        <p:spPr>
          <a:xfrm>
            <a:off x="80707" y="29780"/>
            <a:ext cx="1824293" cy="605442"/>
          </a:xfrm>
          <a:prstGeom prst="rect">
            <a:avLst/>
          </a:prstGeom>
        </p:spPr>
      </p:pic>
    </p:spTree>
    <p:extLst>
      <p:ext uri="{BB962C8B-B14F-4D97-AF65-F5344CB8AC3E}">
        <p14:creationId xmlns:p14="http://schemas.microsoft.com/office/powerpoint/2010/main" val="983885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6666" y="114397"/>
            <a:ext cx="9010672" cy="2151038"/>
          </a:xfrm>
          <a:prstGeom prst="rect">
            <a:avLst/>
          </a:prstGeom>
        </p:spPr>
        <p:txBody>
          <a:bodyPr wrap="square">
            <a:spAutoFit/>
          </a:bodyPr>
          <a:lstStyle/>
          <a:p>
            <a:pPr marL="712200">
              <a:spcBef>
                <a:spcPts val="600"/>
              </a:spcBef>
            </a:pPr>
            <a:r>
              <a:rPr lang="fr-FR" sz="2378" b="1" u="sng" dirty="0" smtClean="0">
                <a:solidFill>
                  <a:srgbClr val="145AC2"/>
                </a:solidFill>
                <a:latin typeface="Times New Roman" panose="02020603050405020304" pitchFamily="18" charset="0"/>
                <a:cs typeface="Times New Roman" panose="02020603050405020304" pitchFamily="18" charset="0"/>
              </a:rPr>
              <a:t>Multi tâches « préemptif » </a:t>
            </a:r>
          </a:p>
          <a:p>
            <a:pPr marL="712200">
              <a:spcBef>
                <a:spcPts val="600"/>
              </a:spcBef>
            </a:pPr>
            <a:r>
              <a:rPr lang="fr-FR" dirty="0" smtClean="0">
                <a:latin typeface="Times New Roman" panose="02020603050405020304" pitchFamily="18" charset="0"/>
                <a:cs typeface="Times New Roman" panose="02020603050405020304" pitchFamily="18" charset="0"/>
              </a:rPr>
              <a:t>le processeur signale au système d’exploitation que le processus en cours d’exécution doit être mis en pause pour permettre l’exécution d’un autre processus.</a:t>
            </a:r>
          </a:p>
          <a:p>
            <a:pPr marL="1887563" indent="-275997">
              <a:spcBef>
                <a:spcPts val="600"/>
              </a:spcBef>
              <a:buFont typeface="Arial" pitchFamily="34" charset="0"/>
              <a:buChar char="•"/>
            </a:pPr>
            <a:r>
              <a:rPr lang="fr-FR" dirty="0" smtClean="0">
                <a:latin typeface="Times New Roman" panose="02020603050405020304" pitchFamily="18" charset="0"/>
                <a:cs typeface="Times New Roman" panose="02020603050405020304" pitchFamily="18" charset="0"/>
              </a:rPr>
              <a:t>Sauvegarde de l’état   </a:t>
            </a:r>
          </a:p>
          <a:p>
            <a:pPr marL="1887563" indent="-275997">
              <a:spcBef>
                <a:spcPts val="600"/>
              </a:spcBef>
              <a:buFont typeface="Arial" pitchFamily="34" charset="0"/>
              <a:buChar char="•"/>
            </a:pPr>
            <a:r>
              <a:rPr lang="fr-FR" dirty="0" smtClean="0">
                <a:latin typeface="Times New Roman" panose="02020603050405020304" pitchFamily="18" charset="0"/>
                <a:cs typeface="Times New Roman" panose="02020603050405020304" pitchFamily="18" charset="0"/>
              </a:rPr>
              <a:t>File d’attente</a:t>
            </a:r>
          </a:p>
          <a:p>
            <a:pPr marL="1887563" indent="-275997">
              <a:spcBef>
                <a:spcPts val="600"/>
              </a:spcBef>
              <a:buFont typeface="Arial" pitchFamily="34" charset="0"/>
              <a:buChar char="•"/>
            </a:pPr>
            <a:r>
              <a:rPr lang="fr-FR" dirty="0" smtClean="0">
                <a:latin typeface="Times New Roman" panose="02020603050405020304" pitchFamily="18" charset="0"/>
                <a:cs typeface="Times New Roman" panose="02020603050405020304" pitchFamily="18" charset="0"/>
              </a:rPr>
              <a:t>Restauration du contexte d’exécution </a:t>
            </a:r>
          </a:p>
        </p:txBody>
      </p:sp>
      <p:sp>
        <p:nvSpPr>
          <p:cNvPr id="122888" name="AutoShape 8" descr="data:image/jpeg;base64,/9j/4AAQSkZJRgABAQAAAQABAAD/2wCEAAkGBhAQEBUUEBAVFBAQFxQVFhQXEhAUDxUPFBUVFBcQFRUXHCgeGBkjGRQVHy8iIycpLCwtFh4xNTAqNSYrLCkBCQoKDgwOGg8PGjEkHSQsLTI1NCk1LCktLDUsLCwpKjAsLCwuLCwsLCwsLCksLCosLSwsKSk1LywsKSksKSwsL//AABEIAOcA2wMBIgACEQEDEQH/xAAbAAEAAgMBAQAAAAAAAAAAAAAAAQYDBAUHAv/EAEAQAAICAQEFBQUHAgMHBQAAAAECAAMRBAUSITFBBhMiUWEyUnGBkRQjQnKCobEzYgeS8ENzssHC0eEVJGOi8f/EABkBAQADAQEAAAAAAAAAAAAAAAABAwQCBf/EACYRAQACAgEEAQQDAQAAAAAAAAABAgMREgQhMUEiMlGh8CNhkRT/2gAMAwEAAhEDEQA/APcYiICJBnP2jtyug4YOzc8JWzfU+yPmYHRiVqztn7umsx5s9K/srMZ3KdaGUHGN4A/WBsxMX2gR9oEDLEx9+I74f6xAyRMffCT3ogfcT470f6zJ7wQPqJ894PON8ecD6ifO+POTvCBMSN6MwJiRJgIiICIiAiIgIiIAyi7fbGpt5gZHHwgY3F6y9Tzjtq2G1BHMYPI5wAmePThmBrU6kODhhwJB8eceWcemD85fNH/TT8q/8InmXZq/fqfGchzkgDjlV4ZPlPT9N/TT8q/wJMxohg1m0q68gsN8DITIBJ5gE8h85Oz9clqZV1Zl4Pu5wr4BIweI+fTEo3aTVPTqrVbgHPeKTzZGxg5PkRu/plh7D6vvNMRukbljAt0ct494HqQCF+U6msRXbmJ76WKIiVuiIiAiIkhGYkwGYzEQkyY3jEiB9bxjfM+YgSbsdf3n0LT5zidqX1IoP2U4t3l5NWpK4clQX4Z4fGb+ze87te9BFm74gd3ezk8yOBOMSddtud99OnQciZJi0/KZZCSIiAiIgDKF2hUHUWg4IY4ILcCCigjEvsou3B/7izn7XkPdXrA5NOnRFwiqo8hvYz5/sJftN7C/lX+BKQc46/VRLvR7C/lX+BAl6FYgsqkrnBKqSM88E8sya6lUYVQqjkAABx48hPqJATXu19SNuvaiseOGdVbHngmbEr23Ngamxy+n1CKHwWqtqD1lgAuQw8QyAOE7pETOpnSLTMR2h3a9Qjey6n4Mp/gzKFlDSlUsFWq0iJc3sEYNNuOJ7t/e/tPGZm02lAyKMY6ZxL/+ffif3/VE54jyu+6fI/SfLNjmQM+fAzzfU5LBadMGdjgLmxj58csB0mZOxWutI7waepOo8LNjqPAv/VOp6eK/VbSK9RN/prt6HExaWncRU3i24qrvH2m3VAyfXhn5zJMjUkKfKRKR2p2Fr3tZ6ESxSxKsLClwXAxWQxwcdMfScvRPrfEpuvrsqwWrd71YK2QGHjwRkEcppr08WjcWhmvn4Tqay9LzEomnXWuOGtuHzU/8UyHR6osVOv1TMOao3iHxCKSvzxJnp9ebQiOpifESu8mcHYGzdRXZvPbe1ZQhlvtWwmzK7rJzK4AbOeeRwneme0anUTtorbcb1pr63QJcu64yuQcZYeIZwcg+pn3pNKtSBF4KowBkk49SeJmaJyln0/KZZi0/KZYCIiAiIgJ552oZhdaUNYIdSTZvd2KwFLsxHLC5noRnm/bMZa5e578PYimkuqh1YqDxPBSOeT5QOZsnaFl++xRRSABXYEbFp4lnVW8W57IBPPiRw4n0un2V+C/wJ5rsq/UnfGorCgYKMb1tdgSQVdkAXIwOOPjPSqR4V+A/iB9xEmEoiTEDU2ps1NRUa24ZwVYe0lq8VtX+4Hj/APsqWuRnrLEBbQWSxRyW9D4sf2ngw9GEu84G2dLu3BvwaoCtvIahAe7f9Sgp8Qkvw34zpRmpFqq5snaO5ZXb+BG3bB5VuNwv+kkH4Az0LE8yKCnUFGGa7c8OnHgw+n8y7dmNcbKdxzmzTkVsTzZAM12H4pj5q0v6um9Xhm6O+t459OvESZhegSu9oLlW8H3NPZvfB7a9xfqj4+csJI68B59Meco2r1Ztc2Bd43MjInvDimlpPx8Vp8g3pL8Fd22pzW1Xs6GytO9hFakrgBrrBwZd7iKUPR2HEn8K+pEs2n06VqFRQqjoOXx+PrzmHZezxRWEB3jxZ26va3F3+Z5eQAHSbU4yX5SnHjildJkSZErWJiIgZ9PymWYtPymWAiIgIiIAzzDt6QO+ZkDKliMQzpWgwy+NnbkBnPXiBwM9PM8+7Q6cPqGyoIW1X4qSPDxB9cHB/TA5Ww7C9AfdVRYXsAR0srw7FiQ4GDklmwOWcdDPRqvZHwH8ShaeoqG3kVcu5ChSfCWJB6cT7RHmTL7UPCPgP4ED7iIhJERAia+0NELqmrY43xwYc1cEFXHqGAPymxEROu6FA25pmuqD4xchIdfd1FfB1HocZHowmTs7tUK6W58L4qt9FY/dufyucfB2nc2xpd27P4NXhD5DVIvgb9aAr8UXzlPrrFN7VsPu7c4Hx4MP9ec9PFMZKTV5eaJxZIyQ9Qic3YGtNlIDnNlX3bnqSAN2z9SkH458p0p5toms6l6cTuNw43abWAV91k/fZ3yOY06YNh+LZCD1f0ml2a0Rsta5wMVllXyN7DFjD0RcVD9c0Ndqmvt3k9q5lSnPIICe7JHlwsvPoElv0OjSmta09lAAM8z/AHE9STkk+ZMvt/HTj7lTHzvv1DPECJnXkiTIgTERAz6flMsxaflMsBERAREQBnnXaiovbYgcp3lgQsrMtgQ8W3T0YqpAPTOek9FnnPatGZ7FTeDtaoRldAUsBDC3DcMLukkdRkdYHP2XoRQWrV2NWFdA9rOyZyrIGbiVyAwzyJbpjHo6ch8B/AnmXZ6537xrLGst3ihYUrVSUrZ0HdLk5XfFmWJyTnoBPTl5D4D+IExIiEkRJgRJxAkwhq7S0IuqasnG8ODdVdSGWweqsAflKNt2hrahaFxdWSHUfhvr8NifA8x6FZ6FK9tnSBLs/wCz1eEPkuqRfA360BT4qs0YL8bKM1OddOV2Z2qA6vnw2AVv5Zzmt/kxI/WfKd/tJrd2vu8nNud7HtChcb5HqchB6v6Tz91bT3OmMpZnA6ceBX9/3nbWq6xlRrS+pt3ELnHgCgkYx7ib7k9WKzVlxRNov6Y8GaYrOOfLs9l9Fvs17AcN6uvHs9Ba6+mVFY9Kz5yyCYtNp1rRUQYRFCqPJVGBMswXtynb0a14xoEQInDokSYgIiTAzaflMsxUcplgIiICIiBBnn/aOpmssCWGuzvPA+4j7tgzg7p9oYzwPSegmebdsbK1NrWB8C0bm4ha3v8AJ7rcA5tv4wDwzjPDMDX2dswUKEViVSuutQU8Q3d4tYzA+JmZsny5cZ6GvITzLYBsJtbUOv2ltwWUjIShQH3EQgneUglt7PEkz00ch8ICTEQkjESYQREQE1tpaEX1NWxxvjgw5q44o49VYA/KbM+bLFUFmOFUEk9Ao4k/STH9Cj668bi2uMPgiwdBcjFHAHlvA4+In12b1AW+p24izvKifdst3Cp+Zr3P1Ccrbt7OFGMbzGxh5WaiwulZ9QGGZOjPd2Gmz8Q4Een4h6g/uJ60U3j193j2ycc3KPEPTImpsvWG2sFsb48L45d4vMj0PBh6MJtzyZjU6evE7jcAiBAEhJJMYiAiIgZqOUyzFRymWAiIgIiICUTaqA3vnHCwke0MMCcHyzxMvZlG2kfvrPzv+LHU+cDUWsBiw5sFBwwPBSxHP8x+su4lMAPr9FMukBIkyICTIkwERECJxO0ur4LVjO/47B51KQFr/W+6vw3p2bLAoLMcKoJJPIKOJP0lKvL6m0AZWzUsPjXSF4fApUSfz3CXYa7nc+IV5LajUeZbWzezy6ut3uJ3WJ7pgSMWA+LVjzO+MLngFT+6cfb9TtWtxXF9DMtoHIWIcPj0Iw49GE9DppVFCoMKgCqByCqMAfIASv7d0YW4HH3erHdt5DU1qTW36k3k+KpLceaearJhjhph7M7S4rx8NuFP+8A+7b5jeT5JLSBPM9jN3Vj0MSAD4T1Ckgqw9VbB/TPRNnavvawx4NxVx0Fi8GHwzxHoRHVU1blHtx0uTdeM+YbAEmImRsIiICIiBmo5TLMVHKZYCIiAiIgQZSNo/wBazifbfqp/Eehl4MpO0B97Z+d+in8R+cDW3fMfVT/IlzlNQDI5DiPeUy5GAkSZEBJkSYCJE+NRetaM7nCICzHyUDJMDj9pdYCBUBnew9g86wcJV+t8D8qtMfZXSbwbUNxNuVrPnUGy1n63yfyqk49yWam0IcrZqWy/nXXujI9O7qIX89su1VQVQFGFUAADgAoGAB6ATRf4UivuVNflbl6h9YmptXQd/S9ed1mGVb3bVIZH+TKDNyJRE6na7y8z25kirVBd0+zYvusG3HQ/lcH5S0dnteN4cfDcMenfIPCf1ICP0DzmvtzQAXWIR93q1axfIXoAtq/qTdf9LThdnbiN6lm3XQgAnoykMlnyO6f2no9smPX2/fw8228WXf3ekxNfQ6vva1bGCchh7rqd1k+TAibE82Y09KO5ERAREQM1HKZZio5TLAREQEREAZStoD76z87dPU9Rxl1MpWvX72z87fhPmeogYEPEYPX3j/BlwlQQ8R8uoP8AMt5gJEmRASZEmAnA7Ra7eYVLxWvdewdC5P3NHzYb59FHnOrtPXCisuRvHgqoOb2NwWsfE/QZPSU/VI7Hug+brWAdx11Fx3WceiJnHkFEvw03O5UZr8Y1Hl2uyeiyrXnibcqhPM0qTl/12Fm+G55Swz4pqVFCoMIgCqPJVGAPoBPuVXtyna2teMaIiJy6c3b+ha2k92PvqiLav94nHc+DDKfqlF2oQlteor/p3Af5W4rn1ByD8J6ZKXtnZQzdRjwH7+r0S0nfQfltyf1zX02TjOmXqcfOrrbD1eHx+G7iPS5R4h+pMH4o3nO9KHsG9mq3c4sQjdPQWocqT6Z4H0Yy66LVi2sOBjOcqeauDhkPqCCPlOeopxsdNk5VZ4iJmaiIiBmo5TLMVHKZYCIiAiIgDKXrx97Z+dveHU9RLoZTNd/Vfp4394fiPygYEGSOvEeTfvLcZU0HEZ8x0z18xLYYCRJxJAgQBNHae26NN/VsG+fZrHiuY+SoOJM+9r02PS4pJFhAxht1sZ8Sqx9liuQD0JEoem7P7RR2On0VVIb8dlyPew8y+STLsWOtu9p0qyXmviNu419l1ne3Dc3ciqrIbuw3Au562EcOHBRkdTOSmr7q8PjJSwPu8N5l4ggeu6xx8JsL2Y2seeooX0y5/iuG7HbRb2tRp2+KOf8Apmys467jlDHeuW0xMR4W3Q7ZouGa7lY9VyA49CrYIPym7PO9V2D1x5NpSfjcDjy8SkSxdj9h6nTK/wBodPHu7qIzsoI3t58sAATkDA92ZcmOlY3W22ul7zOrV0sURB/n6/ETOuaG0dvabT576+tCPwlhv/5Rk/tKvqNtfaLTdulKVrNVW/wd95w72kdF8CgfOal/+HOqLg13aZN3/ad1YbnPvuWJ8R64MzD/AAztbjbtBiTz3af+bOZupXDTvNu7Jec1u0Q1tNqq62JLjxHPn0xOnoe0laWZWxTv43kLBd4gYDqW4B8AAg8GwOIPPCv+FlfXW3n4LSP5Bnzb/hRURw1l3zWlh/AllsmC/aZ/CnHgy0nsuGk2nXbwUkNjO6wKvjqQDwYeqkibUp/Zv/DsaPULcdU9ndht1N0Im86lCx8RzwJ5Y6eUuEw5IrE/Gdw315a+RERK3TNRymWYqOUywEREBERASma3+q/526kfiPnwlzlN1h+8f8zdcdT0PCBirXiPiOmOvmOEthEqlQwR04jzU8/pLXAREQE5+3dRdVp7H04rNtas4FpcVlVBZgSnHOBwnQnL7UvjQ6k//Bd+9bCBr9je0X/qGir1DIEd99XrGfBajFGTjx6dfOaOx+1F+q2nqtOi1rpdF3YLFLDda7h1O4d4KqrYjDOD7P05uxdcNm6zalLD7tQNo1L1YWpu2qPjagHxPrMXZrSXabX6ytAr6hNBozhjhH1X3zEs3QG1jk+sD0HHp+0ATznbWl+yWbLNl+9tO3V0i+zvG37KrUsFqhcjFG8AqrgDgOGczpdnNDVtbS2anVKLF1b3rUGzijS12NSgq9xyULlxhiWHQDAWXbu2atFprdRcSK6VLHHtHkAg9SSAPjOXodBr76hbdrH099gDimqvTtp6d7itbixC1rAYDHeXjnG7znB/xM0rVbL0lLWNYq6nQ1XWN7T1pkF39SyqT6mehNzPxMCjt24sNHdWblOvGsq0FpGGqrssORqkDc0asFlDdeBzjj2dNsrVUausrqLrdK6Wi5bnrcpaN012Id0MMnfBUcOXCVG3szTtHam19Pbnumr0JLLjeTVKh3LB03gC3yJHWbfZnaO0dn66rZ+0LBqadQrnS6rlaWqG8arM8Sd3zyeXEg8A2+3es1ejto1C6y2vQPalWqRU0xNSP4VuR3rLKu9wbJPPhjM3tXp79TtFlq1l9Wm09ad8tZqCtqX8aVoxQlMV+NsHj3ies6Pa7ufsN4vQvW9ZTcHtu9mErrT+8uyAepE4P+F1zV0W6PUADW6G0rccljaLPFXqN48WDLgAnog9BAusREBERAzUcplmKjlMsBERARPh7AOcxHXJ5wNiUnaV6o1jMcKpdjwJ8IJJ8PX5S2/b085T9pqHFq7oYP3g3CxUMDvDdz0z5gwMmnIyuDz3TwyuQcdDLVKtpVxuDBXAQbpbLDG7wOeZ9RLTAREQEr3b3aSU6C7fzm5TUiqru7O3MAKCeAyflLDMWpZgvgJByo4DJ3SwBOPRST8oFU23sQ67W6DV6ds0YsW8gY39KCuoqVgwBwbql+s57bUtXa2tup01772jWupjptSKbNXR3j93vlMY6ZOAeh4iXNNTeVOa/EoXnkbxOM46efXpPm2684wmB9Tg7wxz6cD6wPNjrWt0uz7q9Lqbnr1em1Gtt7iwXNqAro6KhGbMM5A3fCihQOeJYOymrfZlbaO/Tagqllj6Zq6LLlsouc2iotXlUtVnZSGIHXOOMtm/fu8snhxOCSN0HjxHXP0EK9+eKgLg8t3O9u8uJ5b38CBp9odhLtHQ2UXA1m9B1VmqtGHU5HAlWA5Hjx4zS0faLV11ivUaDUPrEG6TUqtpbnAx3q3kha1bmQ+6VyeBxx6qjU8T4d4heGVKhgBnHpzn01d54ZXqPw8RkY6cDjPzECrafs/rNIE1IT7Rq7NU+o1ddbqu9XZU9IppLkBhUGTdDEZweWZ1V0dmr1lF9lD01aIWlBZ3ffWX3KK97dRm3EVA3M5JbkMceq1d+cBhjHpjgRwJxnJUkfEZkHS3k8beHx45zxPBccuEDlbS0utu1tBOnr+xaawvk6gd69hTdS/u9zGE3nIXOSSDkYmptfYOu/8AVK9ZpFoCpUabVe61W1FJIYAhaiEKNnByc4HThLAlFxHicghj1HFeA+XIyRorOtx5+bDzzyPw+kDdiQgOBnicDPx85MBERAzUcplmKjlMsBERA+LKg3OaN2ygeU6MQOBboWXpmV3U6U77FXZHJOQD4T8a24HpxE9AKgzV1Wzq7BhlB+I/1iBUNE1odVYKQSPEvhwfWtv+RlvnNOwNwgoxwD7J8Q8+BPETfy/u/v8A+IH3E+MWe6PqY3LPJfo0D7ifIqs/t/yn/vHc2eY/y/8AmB9RI+z2e9+yx9lf3/2WBMSPsje+f/r/ANpP2M++31/8QESfsX9zf5jH2Ee83+Zv+8BiMSfsC+v1MfYE8oHzGR5z7GhTyH0En7Gnuj6CBi3x5j6iR3q+8PqJnGkT3R9BJ+zr5QNbvl94fUR3y+Ym33Q8pPdjygfGnORMsgCTAREQEREBERAREQEREBERAREQEREBERAREQEREBERAREQEREBERA//9k="/>
          <p:cNvSpPr>
            <a:spLocks noChangeAspect="1" noChangeArrowheads="1"/>
          </p:cNvSpPr>
          <p:nvPr/>
        </p:nvSpPr>
        <p:spPr bwMode="auto">
          <a:xfrm>
            <a:off x="159628" y="-1046812"/>
            <a:ext cx="2084061" cy="2198256"/>
          </a:xfrm>
          <a:prstGeom prst="rect">
            <a:avLst/>
          </a:prstGeom>
          <a:noFill/>
        </p:spPr>
        <p:txBody>
          <a:bodyPr vert="horz" wrap="square" lIns="91356" tIns="45679" rIns="91356" bIns="45679" numCol="1" anchor="t" anchorCtr="0" compatLnSpc="1">
            <a:prstTxWarp prst="textNoShape">
              <a:avLst/>
            </a:prstTxWarp>
          </a:bodyPr>
          <a:lstStyle/>
          <a:p>
            <a:endParaRPr lang="fr-FR" sz="1799"/>
          </a:p>
        </p:txBody>
      </p:sp>
      <p:grpSp>
        <p:nvGrpSpPr>
          <p:cNvPr id="4" name="Groupe 3"/>
          <p:cNvGrpSpPr/>
          <p:nvPr/>
        </p:nvGrpSpPr>
        <p:grpSpPr>
          <a:xfrm>
            <a:off x="838200" y="2514600"/>
            <a:ext cx="7315200" cy="1041384"/>
            <a:chOff x="183750" y="5130445"/>
            <a:chExt cx="8579250" cy="1473539"/>
          </a:xfrm>
        </p:grpSpPr>
        <p:pic>
          <p:nvPicPr>
            <p:cNvPr id="122882" name="Picture 2" descr="Le manchot Tux, mascotte de Linux, est dessiné de face, assis et souriant."/>
            <p:cNvPicPr>
              <a:picLocks noChangeAspect="1" noChangeArrowheads="1"/>
            </p:cNvPicPr>
            <p:nvPr/>
          </p:nvPicPr>
          <p:blipFill>
            <a:blip r:embed="rId3" cstate="print"/>
            <a:srcRect/>
            <a:stretch>
              <a:fillRect/>
            </a:stretch>
          </p:blipFill>
          <p:spPr bwMode="auto">
            <a:xfrm>
              <a:off x="2256324" y="5130445"/>
              <a:ext cx="1371877" cy="1473539"/>
            </a:xfrm>
            <a:prstGeom prst="rect">
              <a:avLst/>
            </a:prstGeom>
            <a:noFill/>
          </p:spPr>
        </p:pic>
        <p:pic>
          <p:nvPicPr>
            <p:cNvPr id="122886" name="Picture 6" descr="https://encrypted-tbn0.gstatic.com/images?q=tbn:ANd9GcRzWyHtznzdq9AHEzc0o2kRb_7EUV9AGGPPX3YU2TaWpC9qQD9OCg"/>
            <p:cNvPicPr>
              <a:picLocks noChangeAspect="1" noChangeArrowheads="1"/>
            </p:cNvPicPr>
            <p:nvPr/>
          </p:nvPicPr>
          <p:blipFill>
            <a:blip r:embed="rId4" cstate="print"/>
            <a:srcRect/>
            <a:stretch>
              <a:fillRect/>
            </a:stretch>
          </p:blipFill>
          <p:spPr bwMode="auto">
            <a:xfrm>
              <a:off x="183750" y="5696645"/>
              <a:ext cx="2072574" cy="907339"/>
            </a:xfrm>
            <a:prstGeom prst="rect">
              <a:avLst/>
            </a:prstGeom>
            <a:noFill/>
          </p:spPr>
        </p:pic>
        <p:pic>
          <p:nvPicPr>
            <p:cNvPr id="122890" name="Picture 10" descr="http://www.maclife.com/files/u32/0203_osx_300.jpg"/>
            <p:cNvPicPr>
              <a:picLocks noChangeAspect="1" noChangeArrowheads="1"/>
            </p:cNvPicPr>
            <p:nvPr/>
          </p:nvPicPr>
          <p:blipFill>
            <a:blip r:embed="rId5" cstate="print"/>
            <a:srcRect/>
            <a:stretch>
              <a:fillRect/>
            </a:stretch>
          </p:blipFill>
          <p:spPr bwMode="auto">
            <a:xfrm>
              <a:off x="7513150" y="5157037"/>
              <a:ext cx="1249850" cy="1446947"/>
            </a:xfrm>
            <a:prstGeom prst="rect">
              <a:avLst/>
            </a:prstGeom>
            <a:noFill/>
          </p:spPr>
        </p:pic>
        <p:pic>
          <p:nvPicPr>
            <p:cNvPr id="122891" name="Picture 11"/>
            <p:cNvPicPr>
              <a:picLocks noChangeAspect="1" noChangeArrowheads="1"/>
            </p:cNvPicPr>
            <p:nvPr/>
          </p:nvPicPr>
          <p:blipFill>
            <a:blip r:embed="rId6" cstate="print"/>
            <a:srcRect/>
            <a:stretch>
              <a:fillRect/>
            </a:stretch>
          </p:blipFill>
          <p:spPr bwMode="auto">
            <a:xfrm>
              <a:off x="3628201" y="5248288"/>
              <a:ext cx="1560939" cy="1355696"/>
            </a:xfrm>
            <a:prstGeom prst="rect">
              <a:avLst/>
            </a:prstGeom>
            <a:noFill/>
            <a:ln w="9525">
              <a:noFill/>
              <a:miter lim="800000"/>
              <a:headEnd/>
              <a:tailEnd/>
            </a:ln>
          </p:spPr>
        </p:pic>
        <p:pic>
          <p:nvPicPr>
            <p:cNvPr id="122892" name="Picture 12"/>
            <p:cNvPicPr>
              <a:picLocks noChangeAspect="1" noChangeArrowheads="1"/>
            </p:cNvPicPr>
            <p:nvPr/>
          </p:nvPicPr>
          <p:blipFill>
            <a:blip r:embed="rId7" cstate="print"/>
            <a:srcRect/>
            <a:stretch>
              <a:fillRect/>
            </a:stretch>
          </p:blipFill>
          <p:spPr bwMode="auto">
            <a:xfrm>
              <a:off x="5513178" y="5384461"/>
              <a:ext cx="1675934" cy="1179683"/>
            </a:xfrm>
            <a:prstGeom prst="rect">
              <a:avLst/>
            </a:prstGeom>
            <a:noFill/>
            <a:ln w="9525">
              <a:noFill/>
              <a:miter lim="800000"/>
              <a:headEnd/>
              <a:tailEnd/>
            </a:ln>
          </p:spPr>
        </p:pic>
      </p:grpSp>
      <p:sp>
        <p:nvSpPr>
          <p:cNvPr id="12" name="Rectangle 11"/>
          <p:cNvSpPr/>
          <p:nvPr/>
        </p:nvSpPr>
        <p:spPr>
          <a:xfrm>
            <a:off x="-96666" y="3555984"/>
            <a:ext cx="9010672" cy="2442976"/>
          </a:xfrm>
          <a:prstGeom prst="rect">
            <a:avLst/>
          </a:prstGeom>
        </p:spPr>
        <p:txBody>
          <a:bodyPr wrap="square">
            <a:spAutoFit/>
          </a:bodyPr>
          <a:lstStyle/>
          <a:p>
            <a:endParaRPr lang="fr-FR" sz="799" b="1" dirty="0"/>
          </a:p>
          <a:p>
            <a:pPr marL="712200">
              <a:spcBef>
                <a:spcPts val="600"/>
              </a:spcBef>
            </a:pPr>
            <a:r>
              <a:rPr lang="fr-FR" sz="2378" b="1" u="sng" dirty="0">
                <a:solidFill>
                  <a:srgbClr val="145AC2"/>
                </a:solidFill>
                <a:latin typeface="Times New Roman" panose="02020603050405020304" pitchFamily="18" charset="0"/>
                <a:cs typeface="Times New Roman" panose="02020603050405020304" pitchFamily="18" charset="0"/>
              </a:rPr>
              <a:t>Multi processeurs</a:t>
            </a:r>
          </a:p>
          <a:p>
            <a:pPr marL="712200">
              <a:spcBef>
                <a:spcPts val="600"/>
              </a:spcBef>
            </a:pPr>
            <a:r>
              <a:rPr lang="fr-FR" dirty="0" smtClean="0">
                <a:latin typeface="Times New Roman" panose="02020603050405020304" pitchFamily="18" charset="0"/>
                <a:cs typeface="Times New Roman" panose="02020603050405020304" pitchFamily="18" charset="0"/>
              </a:rPr>
              <a:t>Système </a:t>
            </a:r>
            <a:r>
              <a:rPr lang="fr-FR" dirty="0">
                <a:latin typeface="Times New Roman" panose="02020603050405020304" pitchFamily="18" charset="0"/>
                <a:cs typeface="Times New Roman" panose="02020603050405020304" pitchFamily="18" charset="0"/>
              </a:rPr>
              <a:t>avec plusieurs processeurs en </a:t>
            </a:r>
            <a:r>
              <a:rPr lang="fr-FR" dirty="0" smtClean="0">
                <a:latin typeface="Times New Roman" panose="02020603050405020304" pitchFamily="18" charset="0"/>
                <a:cs typeface="Times New Roman" panose="02020603050405020304" pitchFamily="18" charset="0"/>
              </a:rPr>
              <a:t>parallèle.</a:t>
            </a:r>
          </a:p>
          <a:p>
            <a:pPr marL="712200">
              <a:spcBef>
                <a:spcPts val="600"/>
              </a:spcBef>
            </a:pPr>
            <a:r>
              <a:rPr lang="fr-FR" dirty="0" smtClean="0">
                <a:latin typeface="Times New Roman" panose="02020603050405020304" pitchFamily="18" charset="0"/>
                <a:cs typeface="Times New Roman" panose="02020603050405020304" pitchFamily="18" charset="0"/>
              </a:rPr>
              <a:t>     vrai multitâches ( Exécution de  plusieurs processus en </a:t>
            </a:r>
            <a:r>
              <a:rPr lang="fr-FR" dirty="0">
                <a:latin typeface="Times New Roman" panose="02020603050405020304" pitchFamily="18" charset="0"/>
                <a:cs typeface="Times New Roman" panose="02020603050405020304" pitchFamily="18" charset="0"/>
              </a:rPr>
              <a:t>même </a:t>
            </a:r>
            <a:r>
              <a:rPr lang="fr-FR" dirty="0" smtClean="0">
                <a:latin typeface="Times New Roman" panose="02020603050405020304" pitchFamily="18" charset="0"/>
                <a:cs typeface="Times New Roman" panose="02020603050405020304" pitchFamily="18" charset="0"/>
              </a:rPr>
              <a:t>temps).</a:t>
            </a:r>
            <a:endParaRPr lang="fr-FR" dirty="0">
              <a:latin typeface="Times New Roman" panose="02020603050405020304" pitchFamily="18" charset="0"/>
              <a:cs typeface="Times New Roman" panose="02020603050405020304" pitchFamily="18" charset="0"/>
            </a:endParaRPr>
          </a:p>
          <a:p>
            <a:pPr marL="712200">
              <a:spcBef>
                <a:spcPts val="600"/>
              </a:spcBef>
            </a:pPr>
            <a:r>
              <a:rPr lang="fr-FR" dirty="0" smtClean="0">
                <a:latin typeface="Times New Roman" panose="02020603050405020304" pitchFamily="18" charset="0"/>
                <a:cs typeface="Times New Roman" panose="02020603050405020304" pitchFamily="18" charset="0"/>
              </a:rPr>
              <a:t>     Puissance </a:t>
            </a:r>
            <a:r>
              <a:rPr lang="fr-FR" dirty="0">
                <a:latin typeface="Times New Roman" panose="02020603050405020304" pitchFamily="18" charset="0"/>
                <a:cs typeface="Times New Roman" panose="02020603050405020304" pitchFamily="18" charset="0"/>
              </a:rPr>
              <a:t>de calcul plus </a:t>
            </a:r>
            <a:r>
              <a:rPr lang="fr-FR" dirty="0" smtClean="0">
                <a:latin typeface="Times New Roman" panose="02020603050405020304" pitchFamily="18" charset="0"/>
                <a:cs typeface="Times New Roman" panose="02020603050405020304" pitchFamily="18" charset="0"/>
              </a:rPr>
              <a:t>importante.</a:t>
            </a:r>
          </a:p>
          <a:p>
            <a:pPr marL="712200">
              <a:spcBef>
                <a:spcPts val="600"/>
              </a:spcBef>
            </a:pPr>
            <a:r>
              <a:rPr lang="fr-FR" dirty="0" smtClean="0">
                <a:latin typeface="Times New Roman" panose="02020603050405020304" pitchFamily="18" charset="0"/>
                <a:cs typeface="Times New Roman" panose="02020603050405020304" pitchFamily="18" charset="0"/>
              </a:rPr>
              <a:t>      Disponibilité </a:t>
            </a:r>
            <a:r>
              <a:rPr lang="fr-FR" dirty="0">
                <a:latin typeface="Times New Roman" panose="02020603050405020304" pitchFamily="18" charset="0"/>
                <a:cs typeface="Times New Roman" panose="02020603050405020304" pitchFamily="18" charset="0"/>
              </a:rPr>
              <a:t>du système (en cas de panne d'un processeur</a:t>
            </a:r>
            <a:r>
              <a:rPr lang="fr-FR" dirty="0" smtClean="0">
                <a:latin typeface="Times New Roman" panose="02020603050405020304" pitchFamily="18" charset="0"/>
                <a:cs typeface="Times New Roman" panose="02020603050405020304" pitchFamily="18" charset="0"/>
              </a:rPr>
              <a:t>)</a:t>
            </a:r>
            <a:endParaRPr lang="fr-FR" sz="999" dirty="0"/>
          </a:p>
          <a:p>
            <a:endParaRPr lang="fr-FR" sz="2398" dirty="0"/>
          </a:p>
        </p:txBody>
      </p:sp>
      <p:cxnSp>
        <p:nvCxnSpPr>
          <p:cNvPr id="13" name="Connecteur droit avec flèche 12"/>
          <p:cNvCxnSpPr/>
          <p:nvPr/>
        </p:nvCxnSpPr>
        <p:spPr>
          <a:xfrm>
            <a:off x="762000" y="4724400"/>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762000" y="5105400"/>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766864" y="5486400"/>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58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28600" y="152400"/>
            <a:ext cx="9010672" cy="2243050"/>
          </a:xfrm>
          <a:prstGeom prst="rect">
            <a:avLst/>
          </a:prstGeom>
        </p:spPr>
        <p:txBody>
          <a:bodyPr wrap="square">
            <a:spAutoFit/>
          </a:bodyPr>
          <a:lstStyle/>
          <a:p>
            <a:pPr marL="712200">
              <a:spcBef>
                <a:spcPts val="600"/>
              </a:spcBef>
            </a:pPr>
            <a:r>
              <a:rPr lang="fr-FR" sz="2378" b="1" u="sng" dirty="0">
                <a:solidFill>
                  <a:srgbClr val="145AC2"/>
                </a:solidFill>
                <a:latin typeface="Times New Roman" panose="02020603050405020304" pitchFamily="18" charset="0"/>
                <a:cs typeface="Times New Roman" panose="02020603050405020304" pitchFamily="18" charset="0"/>
              </a:rPr>
              <a:t>Systèmes temps </a:t>
            </a:r>
            <a:r>
              <a:rPr lang="fr-FR" sz="2378" b="1" u="sng" dirty="0" smtClean="0">
                <a:solidFill>
                  <a:srgbClr val="145AC2"/>
                </a:solidFill>
                <a:latin typeface="Times New Roman" panose="02020603050405020304" pitchFamily="18" charset="0"/>
                <a:cs typeface="Times New Roman" panose="02020603050405020304" pitchFamily="18" charset="0"/>
              </a:rPr>
              <a:t>réel</a:t>
            </a:r>
          </a:p>
          <a:p>
            <a:pPr marL="712200">
              <a:spcBef>
                <a:spcPts val="600"/>
              </a:spcBef>
            </a:pPr>
            <a:r>
              <a:rPr lang="fr-FR" dirty="0" smtClean="0">
                <a:latin typeface="Times New Roman" panose="02020603050405020304" pitchFamily="18" charset="0"/>
                <a:cs typeface="Times New Roman" panose="02020603050405020304" pitchFamily="18" charset="0"/>
              </a:rPr>
              <a:t>prévus </a:t>
            </a:r>
            <a:r>
              <a:rPr lang="fr-FR" dirty="0">
                <a:latin typeface="Times New Roman" panose="02020603050405020304" pitchFamily="18" charset="0"/>
                <a:cs typeface="Times New Roman" panose="02020603050405020304" pitchFamily="18" charset="0"/>
              </a:rPr>
              <a:t>pour traiter des informations de manière fiable dans un temps donnés :</a:t>
            </a:r>
          </a:p>
          <a:p>
            <a:pPr marL="1527498" indent="-364823">
              <a:spcBef>
                <a:spcPts val="600"/>
              </a:spcBef>
              <a:buFont typeface="Arial" pitchFamily="34" charset="0"/>
              <a:buChar char="•"/>
            </a:pPr>
            <a:r>
              <a:rPr lang="fr-FR" dirty="0">
                <a:latin typeface="Times New Roman" panose="02020603050405020304" pitchFamily="18" charset="0"/>
                <a:cs typeface="Times New Roman" panose="02020603050405020304" pitchFamily="18" charset="0"/>
              </a:rPr>
              <a:t>Applications </a:t>
            </a:r>
            <a:r>
              <a:rPr lang="fr-FR" dirty="0" smtClean="0">
                <a:latin typeface="Times New Roman" panose="02020603050405020304" pitchFamily="18" charset="0"/>
                <a:cs typeface="Times New Roman" panose="02020603050405020304" pitchFamily="18" charset="0"/>
              </a:rPr>
              <a:t>industrielles,</a:t>
            </a:r>
            <a:endParaRPr lang="fr-FR" dirty="0">
              <a:latin typeface="Times New Roman" panose="02020603050405020304" pitchFamily="18" charset="0"/>
              <a:cs typeface="Times New Roman" panose="02020603050405020304" pitchFamily="18" charset="0"/>
            </a:endParaRPr>
          </a:p>
          <a:p>
            <a:pPr marL="1527498" indent="-364823">
              <a:spcBef>
                <a:spcPts val="600"/>
              </a:spcBef>
              <a:buFont typeface="Arial" pitchFamily="34" charset="0"/>
              <a:buChar char="•"/>
            </a:pPr>
            <a:r>
              <a:rPr lang="fr-FR" dirty="0">
                <a:latin typeface="Times New Roman" panose="02020603050405020304" pitchFamily="18" charset="0"/>
                <a:cs typeface="Times New Roman" panose="02020603050405020304" pitchFamily="18" charset="0"/>
              </a:rPr>
              <a:t>Robotique,</a:t>
            </a:r>
          </a:p>
          <a:p>
            <a:pPr marL="1527498" indent="-364823">
              <a:spcBef>
                <a:spcPts val="600"/>
              </a:spcBef>
              <a:buFont typeface="Arial" pitchFamily="34" charset="0"/>
              <a:buChar char="•"/>
            </a:pPr>
            <a:r>
              <a:rPr lang="fr-FR" dirty="0">
                <a:latin typeface="Times New Roman" panose="02020603050405020304" pitchFamily="18" charset="0"/>
                <a:cs typeface="Times New Roman" panose="02020603050405020304" pitchFamily="18" charset="0"/>
              </a:rPr>
              <a:t>Transports, …</a:t>
            </a:r>
          </a:p>
          <a:p>
            <a:endParaRPr lang="fr-FR" sz="2398" dirty="0"/>
          </a:p>
        </p:txBody>
      </p:sp>
      <p:grpSp>
        <p:nvGrpSpPr>
          <p:cNvPr id="13" name="Groupe 12"/>
          <p:cNvGrpSpPr/>
          <p:nvPr/>
        </p:nvGrpSpPr>
        <p:grpSpPr>
          <a:xfrm>
            <a:off x="20858" y="2133600"/>
            <a:ext cx="8511756" cy="1139856"/>
            <a:chOff x="228600" y="4939781"/>
            <a:chExt cx="8816556" cy="1915075"/>
          </a:xfrm>
        </p:grpSpPr>
        <p:pic>
          <p:nvPicPr>
            <p:cNvPr id="14" name="Picture 4" descr="http://www.onastick.clara.net/s_os9log.gif"/>
            <p:cNvPicPr>
              <a:picLocks noChangeAspect="1" noChangeArrowheads="1"/>
            </p:cNvPicPr>
            <p:nvPr/>
          </p:nvPicPr>
          <p:blipFill>
            <a:blip r:embed="rId3" cstate="print"/>
            <a:srcRect/>
            <a:stretch>
              <a:fillRect/>
            </a:stretch>
          </p:blipFill>
          <p:spPr bwMode="auto">
            <a:xfrm>
              <a:off x="228600" y="4939781"/>
              <a:ext cx="2624158" cy="1897370"/>
            </a:xfrm>
            <a:prstGeom prst="rect">
              <a:avLst/>
            </a:prstGeom>
            <a:noFill/>
          </p:spPr>
        </p:pic>
        <p:pic>
          <p:nvPicPr>
            <p:cNvPr id="15" name="Picture 6" descr="http://www.realtimelinuxfoundation.org/icons/rt-tux.jpg"/>
            <p:cNvPicPr>
              <a:picLocks noChangeAspect="1" noChangeArrowheads="1"/>
            </p:cNvPicPr>
            <p:nvPr/>
          </p:nvPicPr>
          <p:blipFill>
            <a:blip r:embed="rId4" cstate="print"/>
            <a:srcRect/>
            <a:stretch>
              <a:fillRect/>
            </a:stretch>
          </p:blipFill>
          <p:spPr bwMode="auto">
            <a:xfrm>
              <a:off x="2701510" y="4984365"/>
              <a:ext cx="1870491" cy="1870491"/>
            </a:xfrm>
            <a:prstGeom prst="rect">
              <a:avLst/>
            </a:prstGeom>
            <a:noFill/>
          </p:spPr>
        </p:pic>
        <p:pic>
          <p:nvPicPr>
            <p:cNvPr id="16" name="Picture 7"/>
            <p:cNvPicPr>
              <a:picLocks noChangeAspect="1" noChangeArrowheads="1"/>
            </p:cNvPicPr>
            <p:nvPr/>
          </p:nvPicPr>
          <p:blipFill>
            <a:blip r:embed="rId5" cstate="print"/>
            <a:srcRect/>
            <a:stretch>
              <a:fillRect/>
            </a:stretch>
          </p:blipFill>
          <p:spPr bwMode="auto">
            <a:xfrm>
              <a:off x="4787827" y="4939781"/>
              <a:ext cx="1848831" cy="1725576"/>
            </a:xfrm>
            <a:prstGeom prst="rect">
              <a:avLst/>
            </a:prstGeom>
            <a:noFill/>
            <a:ln w="9525">
              <a:noFill/>
              <a:miter lim="800000"/>
              <a:headEnd/>
              <a:tailEnd/>
            </a:ln>
          </p:spPr>
        </p:pic>
        <p:pic>
          <p:nvPicPr>
            <p:cNvPr id="17" name="Picture 9" descr="http://www.ueidaq.com/media/catalog/product/cache/1/image/9df78eab33525d08d6e5fb8d27136e95/v/x/vxworks.jpg"/>
            <p:cNvPicPr>
              <a:picLocks noChangeAspect="1" noChangeArrowheads="1"/>
            </p:cNvPicPr>
            <p:nvPr/>
          </p:nvPicPr>
          <p:blipFill>
            <a:blip r:embed="rId6" cstate="print"/>
            <a:srcRect t="22376" b="21684"/>
            <a:stretch>
              <a:fillRect/>
            </a:stretch>
          </p:blipFill>
          <p:spPr bwMode="auto">
            <a:xfrm>
              <a:off x="6730258" y="5083666"/>
              <a:ext cx="2314898" cy="1294956"/>
            </a:xfrm>
            <a:prstGeom prst="rect">
              <a:avLst/>
            </a:prstGeom>
            <a:noFill/>
          </p:spPr>
        </p:pic>
      </p:grpSp>
      <p:sp>
        <p:nvSpPr>
          <p:cNvPr id="18" name="Rectangle 17"/>
          <p:cNvSpPr/>
          <p:nvPr/>
        </p:nvSpPr>
        <p:spPr>
          <a:xfrm>
            <a:off x="0" y="3292911"/>
            <a:ext cx="8382000" cy="2520049"/>
          </a:xfrm>
          <a:prstGeom prst="rect">
            <a:avLst/>
          </a:prstGeom>
        </p:spPr>
        <p:txBody>
          <a:bodyPr wrap="square">
            <a:spAutoFit/>
          </a:bodyPr>
          <a:lstStyle/>
          <a:p>
            <a:pPr marL="712200">
              <a:spcBef>
                <a:spcPts val="600"/>
              </a:spcBef>
            </a:pPr>
            <a:r>
              <a:rPr lang="fr-FR" sz="2378" b="1" u="sng" dirty="0" smtClean="0">
                <a:solidFill>
                  <a:srgbClr val="145AC2"/>
                </a:solidFill>
                <a:latin typeface="Times New Roman" panose="02020603050405020304" pitchFamily="18" charset="0"/>
                <a:cs typeface="Times New Roman" panose="02020603050405020304" pitchFamily="18" charset="0"/>
              </a:rPr>
              <a:t>Systèmes </a:t>
            </a:r>
            <a:r>
              <a:rPr lang="fr-FR" sz="2378" b="1" u="sng" dirty="0">
                <a:solidFill>
                  <a:srgbClr val="145AC2"/>
                </a:solidFill>
                <a:latin typeface="Times New Roman" panose="02020603050405020304" pitchFamily="18" charset="0"/>
                <a:cs typeface="Times New Roman" panose="02020603050405020304" pitchFamily="18" charset="0"/>
              </a:rPr>
              <a:t>embarqués</a:t>
            </a:r>
          </a:p>
          <a:p>
            <a:pPr marL="1169021" indent="-6345">
              <a:spcBef>
                <a:spcPts val="600"/>
              </a:spcBef>
            </a:pPr>
            <a:r>
              <a:rPr lang="fr-FR" dirty="0">
                <a:latin typeface="Times New Roman" panose="02020603050405020304" pitchFamily="18" charset="0"/>
                <a:cs typeface="Times New Roman" panose="02020603050405020304" pitchFamily="18" charset="0"/>
              </a:rPr>
              <a:t>prévus pour fonctionner sur :</a:t>
            </a:r>
          </a:p>
          <a:p>
            <a:pPr marL="1527498" indent="-364823">
              <a:spcBef>
                <a:spcPts val="600"/>
              </a:spcBef>
              <a:buFont typeface="Arial" pitchFamily="34" charset="0"/>
              <a:buChar char="•"/>
            </a:pPr>
            <a:r>
              <a:rPr lang="fr-FR" dirty="0">
                <a:latin typeface="Times New Roman" panose="02020603050405020304" pitchFamily="18" charset="0"/>
                <a:cs typeface="Times New Roman" panose="02020603050405020304" pitchFamily="18" charset="0"/>
              </a:rPr>
              <a:t> des machines de petite taille ( , téléphone, …)</a:t>
            </a:r>
          </a:p>
          <a:p>
            <a:pPr marL="1617911" indent="-455236">
              <a:spcBef>
                <a:spcPts val="600"/>
              </a:spcBef>
              <a:buFont typeface="Arial" pitchFamily="34" charset="0"/>
              <a:buChar char="•"/>
            </a:pPr>
            <a:r>
              <a:rPr lang="fr-FR" dirty="0">
                <a:latin typeface="Times New Roman" panose="02020603050405020304" pitchFamily="18" charset="0"/>
                <a:cs typeface="Times New Roman" panose="02020603050405020304" pitchFamily="18" charset="0"/>
              </a:rPr>
              <a:t>des appareils électroniques autonomes (sondes spatiales, robot, ordinateur de bord de véhicule, …) </a:t>
            </a:r>
          </a:p>
          <a:p>
            <a:pPr marL="1169021" indent="-6345">
              <a:spcBef>
                <a:spcPts val="600"/>
              </a:spcBef>
            </a:pPr>
            <a:r>
              <a:rPr lang="fr-FR" b="1" dirty="0">
                <a:latin typeface="Times New Roman" panose="02020603050405020304" pitchFamily="18" charset="0"/>
                <a:cs typeface="Times New Roman" panose="02020603050405020304" pitchFamily="18" charset="0"/>
              </a:rPr>
              <a:t>Autonomie réduite = gestion avancée de l'énergie </a:t>
            </a:r>
          </a:p>
          <a:p>
            <a:endParaRPr lang="fr-FR" sz="2398" dirty="0"/>
          </a:p>
        </p:txBody>
      </p:sp>
      <p:grpSp>
        <p:nvGrpSpPr>
          <p:cNvPr id="19" name="Groupe 18"/>
          <p:cNvGrpSpPr/>
          <p:nvPr/>
        </p:nvGrpSpPr>
        <p:grpSpPr>
          <a:xfrm>
            <a:off x="304800" y="5787020"/>
            <a:ext cx="8727664" cy="1045040"/>
            <a:chOff x="394144" y="5700759"/>
            <a:chExt cx="8727664" cy="1157242"/>
          </a:xfrm>
        </p:grpSpPr>
        <p:grpSp>
          <p:nvGrpSpPr>
            <p:cNvPr id="20" name="Groupe 19"/>
            <p:cNvGrpSpPr/>
            <p:nvPr/>
          </p:nvGrpSpPr>
          <p:grpSpPr>
            <a:xfrm>
              <a:off x="394144" y="5700759"/>
              <a:ext cx="6877287" cy="1157242"/>
              <a:chOff x="394144" y="5466320"/>
              <a:chExt cx="6877287" cy="1391681"/>
            </a:xfrm>
          </p:grpSpPr>
          <p:pic>
            <p:nvPicPr>
              <p:cNvPr id="22" name="Picture 2" descr="http://www.iphonic.tv/palm_os_logo.jpg"/>
              <p:cNvPicPr>
                <a:picLocks noChangeAspect="1" noChangeArrowheads="1"/>
              </p:cNvPicPr>
              <p:nvPr/>
            </p:nvPicPr>
            <p:blipFill>
              <a:blip r:embed="rId7" cstate="print"/>
              <a:srcRect/>
              <a:stretch>
                <a:fillRect/>
              </a:stretch>
            </p:blipFill>
            <p:spPr bwMode="auto">
              <a:xfrm>
                <a:off x="394144" y="5466320"/>
                <a:ext cx="1227994" cy="1227994"/>
              </a:xfrm>
              <a:prstGeom prst="rect">
                <a:avLst/>
              </a:prstGeom>
              <a:noFill/>
            </p:spPr>
          </p:pic>
          <p:pic>
            <p:nvPicPr>
              <p:cNvPr id="23" name="Picture 4" descr="http://www.ubergizmo.com/photos/2008/8/windows-ce-update.jpg"/>
              <p:cNvPicPr>
                <a:picLocks noChangeAspect="1" noChangeArrowheads="1"/>
              </p:cNvPicPr>
              <p:nvPr/>
            </p:nvPicPr>
            <p:blipFill>
              <a:blip r:embed="rId8" cstate="print"/>
              <a:srcRect/>
              <a:stretch>
                <a:fillRect/>
              </a:stretch>
            </p:blipFill>
            <p:spPr bwMode="auto">
              <a:xfrm>
                <a:off x="2067696" y="5497731"/>
                <a:ext cx="2097308" cy="1165171"/>
              </a:xfrm>
              <a:prstGeom prst="rect">
                <a:avLst/>
              </a:prstGeom>
              <a:noFill/>
            </p:spPr>
          </p:pic>
          <p:pic>
            <p:nvPicPr>
              <p:cNvPr id="24" name="Picture 6" descr="http://www.numerama.com/media/attach/symbian.jpg"/>
              <p:cNvPicPr>
                <a:picLocks noChangeAspect="1" noChangeArrowheads="1"/>
              </p:cNvPicPr>
              <p:nvPr/>
            </p:nvPicPr>
            <p:blipFill>
              <a:blip r:embed="rId9" cstate="print"/>
              <a:srcRect/>
              <a:stretch>
                <a:fillRect/>
              </a:stretch>
            </p:blipFill>
            <p:spPr bwMode="auto">
              <a:xfrm>
                <a:off x="5774733" y="5700759"/>
                <a:ext cx="1496698" cy="1123711"/>
              </a:xfrm>
              <a:prstGeom prst="rect">
                <a:avLst/>
              </a:prstGeom>
              <a:noFill/>
            </p:spPr>
          </p:pic>
          <p:pic>
            <p:nvPicPr>
              <p:cNvPr id="25" name="Picture 8" descr="http://www.eco-conscient.com/wp-content/uploads/2010/05/android_logo1.gif"/>
              <p:cNvPicPr>
                <a:picLocks noChangeAspect="1" noChangeArrowheads="1"/>
              </p:cNvPicPr>
              <p:nvPr/>
            </p:nvPicPr>
            <p:blipFill>
              <a:blip r:embed="rId10" cstate="print"/>
              <a:srcRect l="22608" r="20871"/>
              <a:stretch>
                <a:fillRect/>
              </a:stretch>
            </p:blipFill>
            <p:spPr bwMode="auto">
              <a:xfrm>
                <a:off x="4049021" y="5497731"/>
                <a:ext cx="1170898" cy="1360270"/>
              </a:xfrm>
              <a:prstGeom prst="rect">
                <a:avLst/>
              </a:prstGeom>
              <a:noFill/>
            </p:spPr>
          </p:pic>
        </p:grpSp>
        <p:pic>
          <p:nvPicPr>
            <p:cNvPr id="21" name="Picture 9"/>
            <p:cNvPicPr>
              <a:picLocks noChangeAspect="1" noChangeArrowheads="1"/>
            </p:cNvPicPr>
            <p:nvPr/>
          </p:nvPicPr>
          <p:blipFill>
            <a:blip r:embed="rId11" cstate="print"/>
            <a:srcRect/>
            <a:stretch>
              <a:fillRect/>
            </a:stretch>
          </p:blipFill>
          <p:spPr bwMode="auto">
            <a:xfrm>
              <a:off x="7339031" y="5700759"/>
              <a:ext cx="1782777" cy="1157241"/>
            </a:xfrm>
            <a:prstGeom prst="rect">
              <a:avLst/>
            </a:prstGeom>
            <a:noFill/>
            <a:ln w="9525">
              <a:noFill/>
              <a:miter lim="800000"/>
              <a:headEnd/>
              <a:tailEnd/>
            </a:ln>
          </p:spPr>
        </p:pic>
      </p:grpSp>
    </p:spTree>
    <p:extLst>
      <p:ext uri="{BB962C8B-B14F-4D97-AF65-F5344CB8AC3E}">
        <p14:creationId xmlns:p14="http://schemas.microsoft.com/office/powerpoint/2010/main" val="1018229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57200" y="0"/>
            <a:ext cx="7239000" cy="523220"/>
          </a:xfrm>
          <a:prstGeom prst="rect">
            <a:avLst/>
          </a:prstGeom>
          <a:noFill/>
        </p:spPr>
        <p:txBody>
          <a:bodyPr wrap="square" rtlCol="0">
            <a:spAutoFit/>
          </a:bodyPr>
          <a:lstStyle/>
          <a:p>
            <a:pPr marL="1895120">
              <a:spcBef>
                <a:spcPts val="268"/>
              </a:spcBef>
            </a:pPr>
            <a:r>
              <a:rPr lang="fr-FR" sz="2800" b="1" u="sng" dirty="0">
                <a:latin typeface="+mj-lt"/>
                <a:ea typeface="+mj-ea"/>
                <a:cs typeface="+mj-cs"/>
              </a:rPr>
              <a:t>Rôles du système d’exploitation</a:t>
            </a:r>
          </a:p>
        </p:txBody>
      </p:sp>
      <p:sp>
        <p:nvSpPr>
          <p:cNvPr id="3" name="Rectangle 2"/>
          <p:cNvSpPr/>
          <p:nvPr/>
        </p:nvSpPr>
        <p:spPr>
          <a:xfrm>
            <a:off x="266700" y="496499"/>
            <a:ext cx="8572500" cy="2308324"/>
          </a:xfrm>
          <a:prstGeom prst="rect">
            <a:avLst/>
          </a:prstGeom>
        </p:spPr>
        <p:txBody>
          <a:bodyPr wrap="square">
            <a:spAutoFit/>
          </a:bodyPr>
          <a:lstStyle/>
          <a:p>
            <a:r>
              <a:rPr lang="fr-FR" b="1" u="sng" dirty="0" smtClean="0">
                <a:solidFill>
                  <a:srgbClr val="145AC2"/>
                </a:solidFill>
                <a:latin typeface="Times New Roman" panose="02020603050405020304" pitchFamily="18" charset="0"/>
                <a:cs typeface="Times New Roman" panose="02020603050405020304" pitchFamily="18" charset="0"/>
              </a:rPr>
              <a:t>La </a:t>
            </a:r>
            <a:r>
              <a:rPr lang="fr-FR" b="1" u="sng" dirty="0">
                <a:solidFill>
                  <a:srgbClr val="145AC2"/>
                </a:solidFill>
                <a:latin typeface="Times New Roman" panose="02020603050405020304" pitchFamily="18" charset="0"/>
                <a:cs typeface="Times New Roman" panose="02020603050405020304" pitchFamily="18" charset="0"/>
              </a:rPr>
              <a:t>gestion du processeur</a:t>
            </a:r>
            <a:r>
              <a:rPr lang="fr-FR" dirty="0" smtClean="0">
                <a:latin typeface="Times New Roman" panose="02020603050405020304" pitchFamily="18" charset="0"/>
                <a:cs typeface="Times New Roman" panose="02020603050405020304" pitchFamily="18" charset="0"/>
              </a:rPr>
              <a:t>: le </a:t>
            </a:r>
            <a:r>
              <a:rPr lang="fr-FR" dirty="0">
                <a:latin typeface="Times New Roman" panose="02020603050405020304" pitchFamily="18" charset="0"/>
                <a:cs typeface="Times New Roman" panose="02020603050405020304" pitchFamily="18" charset="0"/>
              </a:rPr>
              <a:t>système d’exploitation est chargé de gérer l’allocation du processeur entre les différents programmes grâce à un algorithme d’ordonnancement .</a:t>
            </a:r>
            <a:endParaRPr lang="fr-FR" dirty="0" smtClean="0">
              <a:latin typeface="Times New Roman" panose="02020603050405020304" pitchFamily="18" charset="0"/>
              <a:cs typeface="Times New Roman" panose="02020603050405020304" pitchFamily="18" charset="0"/>
            </a:endParaRPr>
          </a:p>
          <a:p>
            <a:r>
              <a:rPr lang="fr-FR" b="1" u="sng" dirty="0">
                <a:solidFill>
                  <a:srgbClr val="145AC2"/>
                </a:solidFill>
                <a:latin typeface="Times New Roman" panose="02020603050405020304" pitchFamily="18" charset="0"/>
                <a:cs typeface="Times New Roman" panose="02020603050405020304" pitchFamily="18" charset="0"/>
              </a:rPr>
              <a:t>Gestion de la mémoire </a:t>
            </a:r>
            <a:r>
              <a:rPr lang="fr-FR" b="1" u="sng" dirty="0" smtClean="0">
                <a:solidFill>
                  <a:srgbClr val="145AC2"/>
                </a:solidFill>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le système d’exploitation est chargé de gérer l’espace mémoire alloué à chaque </a:t>
            </a:r>
            <a:r>
              <a:rPr lang="fr-FR" dirty="0" smtClean="0">
                <a:latin typeface="Times New Roman" panose="02020603050405020304" pitchFamily="18" charset="0"/>
                <a:cs typeface="Times New Roman" panose="02020603050405020304" pitchFamily="18" charset="0"/>
              </a:rPr>
              <a:t>application. </a:t>
            </a:r>
          </a:p>
          <a:p>
            <a:r>
              <a:rPr lang="fr-FR" b="1" u="sng" dirty="0">
                <a:solidFill>
                  <a:srgbClr val="145AC2"/>
                </a:solidFill>
                <a:latin typeface="Times New Roman" panose="02020603050405020304" pitchFamily="18" charset="0"/>
                <a:cs typeface="Times New Roman" panose="02020603050405020304" pitchFamily="18" charset="0"/>
              </a:rPr>
              <a:t>Gestion des entrées/sorties</a:t>
            </a:r>
            <a:r>
              <a:rPr lang="fr-FR" dirty="0" smtClean="0">
                <a:latin typeface="Times New Roman" panose="02020603050405020304" pitchFamily="18" charset="0"/>
                <a:cs typeface="Times New Roman" panose="02020603050405020304" pitchFamily="18" charset="0"/>
              </a:rPr>
              <a:t>: le </a:t>
            </a:r>
            <a:r>
              <a:rPr lang="fr-FR" dirty="0">
                <a:latin typeface="Times New Roman" panose="02020603050405020304" pitchFamily="18" charset="0"/>
                <a:cs typeface="Times New Roman" panose="02020603050405020304" pitchFamily="18" charset="0"/>
              </a:rPr>
              <a:t>système d’exploitation permet </a:t>
            </a:r>
            <a:r>
              <a:rPr lang="fr-FR" dirty="0" smtClean="0">
                <a:latin typeface="Times New Roman" panose="02020603050405020304" pitchFamily="18" charset="0"/>
                <a:cs typeface="Times New Roman" panose="02020603050405020304" pitchFamily="18" charset="0"/>
              </a:rPr>
              <a:t> de </a:t>
            </a:r>
            <a:r>
              <a:rPr lang="fr-FR" dirty="0">
                <a:latin typeface="Times New Roman" panose="02020603050405020304" pitchFamily="18" charset="0"/>
                <a:cs typeface="Times New Roman" panose="02020603050405020304" pitchFamily="18" charset="0"/>
              </a:rPr>
              <a:t>contrôler l’accès des programmes aux ressources matérielle par l’intermédiaire des pilotes</a:t>
            </a:r>
            <a:r>
              <a:rPr lang="fr-FR" dirty="0" smtClean="0">
                <a:latin typeface="Times New Roman" panose="02020603050405020304" pitchFamily="18" charset="0"/>
                <a:cs typeface="Times New Roman" panose="02020603050405020304" pitchFamily="18" charset="0"/>
              </a:rPr>
              <a:t>.</a:t>
            </a:r>
          </a:p>
          <a:p>
            <a:r>
              <a:rPr lang="fr-FR" b="1" u="sng" dirty="0">
                <a:solidFill>
                  <a:srgbClr val="145AC2"/>
                </a:solidFill>
                <a:latin typeface="Times New Roman" panose="02020603050405020304" pitchFamily="18" charset="0"/>
                <a:cs typeface="Times New Roman" panose="02020603050405020304" pitchFamily="18" charset="0"/>
              </a:rPr>
              <a:t>Gestion des fichiers</a:t>
            </a:r>
            <a:r>
              <a:rPr lang="fr-FR" b="1" dirty="0">
                <a:solidFill>
                  <a:srgbClr val="145AC2"/>
                </a:solidFill>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le système d’exploitation gère la lecture et l’écriture dan le système de fichier et des droits d’accès aux fichiers par les utilisateurs et les </a:t>
            </a:r>
            <a:r>
              <a:rPr lang="fr-FR" dirty="0" smtClean="0">
                <a:latin typeface="Times New Roman" panose="02020603050405020304" pitchFamily="18" charset="0"/>
                <a:cs typeface="Times New Roman" panose="02020603050405020304" pitchFamily="18" charset="0"/>
              </a:rPr>
              <a:t>applications.</a:t>
            </a:r>
          </a:p>
        </p:txBody>
      </p:sp>
      <p:pic>
        <p:nvPicPr>
          <p:cNvPr id="1028" name="Picture 4" descr="Les systèmes d'exploitation - E-Classro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048000"/>
            <a:ext cx="4533900" cy="2974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93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ce réservé du numéro de diapositive 5"/>
          <p:cNvSpPr>
            <a:spLocks noGrp="1"/>
          </p:cNvSpPr>
          <p:nvPr>
            <p:ph type="sldNum" sz="quarter" idx="12"/>
          </p:nvPr>
        </p:nvSpPr>
        <p:spPr>
          <a:noFill/>
        </p:spPr>
        <p:txBody>
          <a:bodyPr/>
          <a:lstStyle/>
          <a:p>
            <a:fld id="{00802F77-4184-4304-BCAF-BAE8604E92F6}" type="slidenum">
              <a:rPr lang="en-US" smtClean="0"/>
              <a:pPr/>
              <a:t>8</a:t>
            </a:fld>
            <a:endParaRPr lang="en-US" smtClean="0"/>
          </a:p>
        </p:txBody>
      </p:sp>
      <p:sp>
        <p:nvSpPr>
          <p:cNvPr id="8195" name="AutoShape 2"/>
          <p:cNvSpPr>
            <a:spLocks noGrp="1" noChangeArrowheads="1"/>
          </p:cNvSpPr>
          <p:nvPr>
            <p:ph type="title"/>
          </p:nvPr>
        </p:nvSpPr>
        <p:spPr>
          <a:xfrm>
            <a:off x="457200" y="274638"/>
            <a:ext cx="8229600" cy="868362"/>
          </a:xfrm>
        </p:spPr>
        <p:txBody>
          <a:bodyPr>
            <a:normAutofit/>
          </a:bodyPr>
          <a:lstStyle/>
          <a:p>
            <a:pPr marL="1895120" algn="l">
              <a:spcBef>
                <a:spcPts val="268"/>
              </a:spcBef>
            </a:pPr>
            <a:r>
              <a:rPr lang="fr-FR" sz="2800" b="1" u="sng" dirty="0"/>
              <a:t>Historique</a:t>
            </a:r>
          </a:p>
        </p:txBody>
      </p:sp>
      <p:sp>
        <p:nvSpPr>
          <p:cNvPr id="116739" name="Rectangle 3"/>
          <p:cNvSpPr>
            <a:spLocks noGrp="1" noChangeArrowheads="1"/>
          </p:cNvSpPr>
          <p:nvPr>
            <p:ph type="body" idx="1"/>
          </p:nvPr>
        </p:nvSpPr>
        <p:spPr>
          <a:xfrm>
            <a:off x="2514600" y="1417960"/>
            <a:ext cx="3429000" cy="740891"/>
          </a:xfrm>
        </p:spPr>
        <p:style>
          <a:lnRef idx="2">
            <a:schemeClr val="accent1">
              <a:shade val="50000"/>
            </a:schemeClr>
          </a:lnRef>
          <a:fillRef idx="1">
            <a:schemeClr val="accent1"/>
          </a:fillRef>
          <a:effectRef idx="0">
            <a:schemeClr val="accent1"/>
          </a:effectRef>
          <a:fontRef idx="minor">
            <a:schemeClr val="lt1"/>
          </a:fontRef>
        </p:style>
        <p:txBody>
          <a:bodyPr/>
          <a:lstStyle/>
          <a:p>
            <a:pPr>
              <a:buNone/>
            </a:pPr>
            <a:r>
              <a:rPr lang="fr-FR" sz="2000" dirty="0" smtClean="0"/>
              <a:t> </a:t>
            </a:r>
            <a:r>
              <a:rPr lang="fr-FR" sz="2000" dirty="0"/>
              <a:t>P</a:t>
            </a:r>
            <a:r>
              <a:rPr lang="fr-FR" sz="2000" dirty="0" smtClean="0"/>
              <a:t>remière </a:t>
            </a:r>
            <a:r>
              <a:rPr lang="fr-FR" sz="2000" dirty="0"/>
              <a:t>génération (1945-1955). </a:t>
            </a:r>
            <a:endParaRPr lang="fr-FR" sz="2000" dirty="0" smtClean="0"/>
          </a:p>
        </p:txBody>
      </p:sp>
      <p:sp>
        <p:nvSpPr>
          <p:cNvPr id="7" name="Rectangle 5"/>
          <p:cNvSpPr txBox="1">
            <a:spLocks noChangeArrowheads="1"/>
          </p:cNvSpPr>
          <p:nvPr/>
        </p:nvSpPr>
        <p:spPr bwMode="auto">
          <a:xfrm>
            <a:off x="457200" y="5536924"/>
            <a:ext cx="8054975" cy="995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defRPr/>
            </a:pPr>
            <a:endParaRPr kumimoji="0" lang="fr-FR"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 name="Rectangle 1"/>
          <p:cNvSpPr/>
          <p:nvPr/>
        </p:nvSpPr>
        <p:spPr>
          <a:xfrm>
            <a:off x="806052" y="1406093"/>
            <a:ext cx="7357269" cy="369332"/>
          </a:xfrm>
          <a:prstGeom prst="rect">
            <a:avLst/>
          </a:prstGeom>
        </p:spPr>
        <p:txBody>
          <a:bodyPr wrap="square">
            <a:spAutoFit/>
          </a:bodyPr>
          <a:lstStyle/>
          <a:p>
            <a:r>
              <a:rPr lang="fr-FR" dirty="0" smtClean="0"/>
              <a:t>.</a:t>
            </a:r>
            <a:endParaRPr lang="fr-FR" dirty="0"/>
          </a:p>
        </p:txBody>
      </p:sp>
      <p:sp>
        <p:nvSpPr>
          <p:cNvPr id="8" name="Rectangle 7"/>
          <p:cNvSpPr/>
          <p:nvPr/>
        </p:nvSpPr>
        <p:spPr>
          <a:xfrm>
            <a:off x="2514600" y="2676184"/>
            <a:ext cx="3429000" cy="722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Deuxième génération (1955-1965) </a:t>
            </a:r>
            <a:br>
              <a:rPr lang="fr-FR" dirty="0"/>
            </a:br>
            <a:endParaRPr lang="fr-FR" dirty="0"/>
          </a:p>
        </p:txBody>
      </p:sp>
      <p:sp>
        <p:nvSpPr>
          <p:cNvPr id="15" name="Rectangle 14"/>
          <p:cNvSpPr/>
          <p:nvPr/>
        </p:nvSpPr>
        <p:spPr>
          <a:xfrm>
            <a:off x="2514600" y="5203536"/>
            <a:ext cx="3429000" cy="722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La quatrième génération (après les années 1980)</a:t>
            </a:r>
            <a:endParaRPr lang="fr-FR" dirty="0"/>
          </a:p>
        </p:txBody>
      </p:sp>
      <p:sp>
        <p:nvSpPr>
          <p:cNvPr id="16" name="Rectangle 15"/>
          <p:cNvSpPr/>
          <p:nvPr/>
        </p:nvSpPr>
        <p:spPr>
          <a:xfrm>
            <a:off x="2514600" y="3939860"/>
            <a:ext cx="3429000" cy="722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Troisième génération (1965-1980) </a:t>
            </a:r>
          </a:p>
        </p:txBody>
      </p:sp>
      <p:sp>
        <p:nvSpPr>
          <p:cNvPr id="10" name="Flèche vers le bas 9"/>
          <p:cNvSpPr/>
          <p:nvPr/>
        </p:nvSpPr>
        <p:spPr>
          <a:xfrm>
            <a:off x="4061459" y="3398926"/>
            <a:ext cx="167641" cy="5409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vers le bas 18"/>
          <p:cNvSpPr/>
          <p:nvPr/>
        </p:nvSpPr>
        <p:spPr>
          <a:xfrm>
            <a:off x="4061459" y="2170624"/>
            <a:ext cx="167641" cy="5088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èche vers le bas 20"/>
          <p:cNvSpPr/>
          <p:nvPr/>
        </p:nvSpPr>
        <p:spPr>
          <a:xfrm>
            <a:off x="4061459" y="4662602"/>
            <a:ext cx="167641" cy="5409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p:nvPicPr>
        <p:blipFill>
          <a:blip r:embed="rId3"/>
          <a:stretch>
            <a:fillRect/>
          </a:stretch>
        </p:blipFill>
        <p:spPr>
          <a:xfrm>
            <a:off x="80707" y="29780"/>
            <a:ext cx="2281494" cy="1041766"/>
          </a:xfrm>
          <a:prstGeom prst="rect">
            <a:avLst/>
          </a:prstGeom>
        </p:spPr>
      </p:pic>
    </p:spTree>
    <p:extLst>
      <p:ext uri="{BB962C8B-B14F-4D97-AF65-F5344CB8AC3E}">
        <p14:creationId xmlns:p14="http://schemas.microsoft.com/office/powerpoint/2010/main" val="799503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ce réservé du numéro de diapositive 5"/>
          <p:cNvSpPr>
            <a:spLocks noGrp="1"/>
          </p:cNvSpPr>
          <p:nvPr>
            <p:ph type="sldNum" sz="quarter" idx="12"/>
          </p:nvPr>
        </p:nvSpPr>
        <p:spPr>
          <a:noFill/>
        </p:spPr>
        <p:txBody>
          <a:bodyPr/>
          <a:lstStyle/>
          <a:p>
            <a:fld id="{00802F77-4184-4304-BCAF-BAE8604E92F6}" type="slidenum">
              <a:rPr lang="en-US" smtClean="0"/>
              <a:pPr/>
              <a:t>9</a:t>
            </a:fld>
            <a:endParaRPr lang="en-US" smtClean="0"/>
          </a:p>
        </p:txBody>
      </p:sp>
      <p:sp>
        <p:nvSpPr>
          <p:cNvPr id="8195" name="AutoShape 2"/>
          <p:cNvSpPr>
            <a:spLocks noGrp="1" noChangeArrowheads="1"/>
          </p:cNvSpPr>
          <p:nvPr>
            <p:ph type="title"/>
          </p:nvPr>
        </p:nvSpPr>
        <p:spPr>
          <a:xfrm>
            <a:off x="685800" y="161081"/>
            <a:ext cx="8229600" cy="1143000"/>
          </a:xfrm>
        </p:spPr>
        <p:txBody>
          <a:bodyPr>
            <a:normAutofit/>
          </a:bodyPr>
          <a:lstStyle/>
          <a:p>
            <a:pPr marL="712200" algn="l">
              <a:spcBef>
                <a:spcPts val="600"/>
              </a:spcBef>
            </a:pPr>
            <a:r>
              <a:rPr lang="fr-FR" sz="2378" b="1" u="sng" dirty="0">
                <a:solidFill>
                  <a:srgbClr val="145AC2"/>
                </a:solidFill>
                <a:latin typeface="Times New Roman" panose="02020603050405020304" pitchFamily="18" charset="0"/>
                <a:ea typeface="+mn-ea"/>
                <a:cs typeface="Times New Roman" panose="02020603050405020304" pitchFamily="18" charset="0"/>
              </a:rPr>
              <a:t>Historique: La première génération (1945-1955). </a:t>
            </a:r>
            <a:br>
              <a:rPr lang="fr-FR" sz="2378" b="1" u="sng" dirty="0">
                <a:solidFill>
                  <a:srgbClr val="145AC2"/>
                </a:solidFill>
                <a:latin typeface="Times New Roman" panose="02020603050405020304" pitchFamily="18" charset="0"/>
                <a:ea typeface="+mn-ea"/>
                <a:cs typeface="Times New Roman" panose="02020603050405020304" pitchFamily="18" charset="0"/>
              </a:rPr>
            </a:br>
            <a:endParaRPr lang="fr-FR" sz="2378" b="1" u="sng" dirty="0">
              <a:solidFill>
                <a:srgbClr val="145AC2"/>
              </a:solidFill>
              <a:latin typeface="Times New Roman" panose="02020603050405020304" pitchFamily="18" charset="0"/>
              <a:ea typeface="+mn-ea"/>
              <a:cs typeface="Times New Roman" panose="02020603050405020304" pitchFamily="18" charset="0"/>
            </a:endParaRPr>
          </a:p>
        </p:txBody>
      </p:sp>
      <p:sp>
        <p:nvSpPr>
          <p:cNvPr id="7" name="Rectangle 5"/>
          <p:cNvSpPr txBox="1">
            <a:spLocks noChangeArrowheads="1"/>
          </p:cNvSpPr>
          <p:nvPr/>
        </p:nvSpPr>
        <p:spPr bwMode="auto">
          <a:xfrm>
            <a:off x="457200" y="5536924"/>
            <a:ext cx="8054975" cy="995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defRPr/>
            </a:pPr>
            <a:endParaRPr kumimoji="0" lang="fr-FR"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3" name="Espace réservé du contenu 2"/>
          <p:cNvSpPr>
            <a:spLocks noGrp="1"/>
          </p:cNvSpPr>
          <p:nvPr>
            <p:ph idx="1"/>
          </p:nvPr>
        </p:nvSpPr>
        <p:spPr>
          <a:xfrm>
            <a:off x="228600" y="1295400"/>
            <a:ext cx="8686800" cy="4871761"/>
          </a:xfrm>
        </p:spPr>
        <p:txBody>
          <a:bodyPr>
            <a:normAutofit/>
          </a:bodyPr>
          <a:lstStyle/>
          <a:p>
            <a:r>
              <a:rPr lang="fr-FR" dirty="0" smtClean="0"/>
              <a:t> Moteurs </a:t>
            </a:r>
            <a:r>
              <a:rPr lang="fr-FR" dirty="0"/>
              <a:t>de calcul </a:t>
            </a:r>
            <a:r>
              <a:rPr lang="fr-FR" dirty="0" smtClean="0"/>
              <a:t> utilisant </a:t>
            </a:r>
            <a:r>
              <a:rPr lang="fr-FR" dirty="0"/>
              <a:t>des relais mécaniques (temps de cycles en secondes) remplacés ensuite par des tubes à </a:t>
            </a:r>
            <a:r>
              <a:rPr lang="fr-FR" dirty="0" smtClean="0"/>
              <a:t>vide </a:t>
            </a:r>
            <a:endParaRPr lang="fr-FR" dirty="0"/>
          </a:p>
          <a:p>
            <a:r>
              <a:rPr lang="fr-FR" dirty="0" smtClean="0"/>
              <a:t>Pas de système </a:t>
            </a:r>
            <a:r>
              <a:rPr lang="fr-FR" dirty="0"/>
              <a:t>d'exploitation</a:t>
            </a:r>
            <a:r>
              <a:rPr lang="fr-FR" dirty="0" smtClean="0"/>
              <a:t>.</a:t>
            </a:r>
          </a:p>
          <a:p>
            <a:r>
              <a:rPr lang="fr-FR" dirty="0"/>
              <a:t>Tout programme était conçu en langage machine (pas de langage abstrait</a:t>
            </a:r>
            <a:r>
              <a:rPr lang="fr-FR" dirty="0" smtClean="0"/>
              <a:t>)</a:t>
            </a:r>
            <a:endParaRPr lang="fr-FR" dirty="0"/>
          </a:p>
          <a:p>
            <a:pPr marL="0" indent="0">
              <a:buNone/>
            </a:pPr>
            <a:endParaRPr lang="fr-FR" dirty="0" smtClean="0"/>
          </a:p>
          <a:p>
            <a:pPr marL="0" indent="0">
              <a:buNone/>
            </a:pPr>
            <a:endParaRPr lang="fr-FR" dirty="0"/>
          </a:p>
        </p:txBody>
      </p:sp>
      <p:pic>
        <p:nvPicPr>
          <p:cNvPr id="6" name="Image 5"/>
          <p:cNvPicPr>
            <a:picLocks noChangeAspect="1"/>
          </p:cNvPicPr>
          <p:nvPr/>
        </p:nvPicPr>
        <p:blipFill>
          <a:blip r:embed="rId3"/>
          <a:stretch>
            <a:fillRect/>
          </a:stretch>
        </p:blipFill>
        <p:spPr>
          <a:xfrm>
            <a:off x="80707" y="29780"/>
            <a:ext cx="1138494" cy="900495"/>
          </a:xfrm>
          <a:prstGeom prst="rect">
            <a:avLst/>
          </a:prstGeom>
        </p:spPr>
      </p:pic>
    </p:spTree>
    <p:extLst>
      <p:ext uri="{BB962C8B-B14F-4D97-AF65-F5344CB8AC3E}">
        <p14:creationId xmlns:p14="http://schemas.microsoft.com/office/powerpoint/2010/main" val="3470706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10097</TotalTime>
  <Words>2284</Words>
  <Application>Microsoft Office PowerPoint</Application>
  <PresentationFormat>Affichage à l'écran (4:3)</PresentationFormat>
  <Paragraphs>498</Paragraphs>
  <Slides>22</Slides>
  <Notes>19</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22</vt:i4>
      </vt:variant>
    </vt:vector>
  </HeadingPairs>
  <TitlesOfParts>
    <vt:vector size="31" baseType="lpstr">
      <vt:lpstr>Arial</vt:lpstr>
      <vt:lpstr>Calibri</vt:lpstr>
      <vt:lpstr>Century Schoolbook</vt:lpstr>
      <vt:lpstr>Courier New</vt:lpstr>
      <vt:lpstr>Gargi</vt:lpstr>
      <vt:lpstr>Georgia</vt:lpstr>
      <vt:lpstr>Times New Roman</vt:lpstr>
      <vt:lpstr>Wingdings</vt:lpstr>
      <vt:lpstr>Office Theme</vt:lpstr>
      <vt:lpstr>Présentation PowerPoint</vt:lpstr>
      <vt:lpstr>Plan</vt:lpstr>
      <vt:lpstr>Présentation PowerPoint</vt:lpstr>
      <vt:lpstr>Présentation PowerPoint</vt:lpstr>
      <vt:lpstr>Présentation PowerPoint</vt:lpstr>
      <vt:lpstr>Présentation PowerPoint</vt:lpstr>
      <vt:lpstr>Présentation PowerPoint</vt:lpstr>
      <vt:lpstr>Historique</vt:lpstr>
      <vt:lpstr>Historique: La première génération (1945-1955).  </vt:lpstr>
      <vt:lpstr>Historique: Deuxième génération (1955-1965)   </vt:lpstr>
      <vt:lpstr>Historique: La Troisième génération (1965-1980)     </vt:lpstr>
      <vt:lpstr>Historique: La quatrième génération (après les années 1980)</vt:lpstr>
      <vt:lpstr>Structure des systèmes d’exploitation </vt:lpstr>
      <vt:lpstr>Structure des systèmes d’exploitation </vt:lpstr>
      <vt:lpstr>Présentation PowerPoint</vt:lpstr>
      <vt:lpstr> </vt:lpstr>
      <vt:lpstr>Présentation PowerPoint</vt:lpstr>
      <vt:lpstr>Les Etapes de la compilation</vt:lpstr>
      <vt:lpstr>Compilation</vt:lpstr>
      <vt:lpstr>Compilation</vt:lpstr>
      <vt:lpstr>Compilation</vt:lpstr>
      <vt:lpstr>Compilation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1st Case : FCFS (First Come First Served)</dc:title>
  <dc:creator>SASA</dc:creator>
  <cp:lastModifiedBy>SOUHA</cp:lastModifiedBy>
  <cp:revision>243</cp:revision>
  <cp:lastPrinted>2020-07-23T06:14:16Z</cp:lastPrinted>
  <dcterms:created xsi:type="dcterms:W3CDTF">2016-01-19T04:02:11Z</dcterms:created>
  <dcterms:modified xsi:type="dcterms:W3CDTF">2022-02-28T11:46:19Z</dcterms:modified>
</cp:coreProperties>
</file>