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9" r:id="rId2"/>
    <p:sldId id="260" r:id="rId3"/>
    <p:sldId id="261" r:id="rId4"/>
    <p:sldId id="263" r:id="rId5"/>
    <p:sldId id="266" r:id="rId6"/>
    <p:sldId id="265" r:id="rId7"/>
    <p:sldId id="264" r:id="rId8"/>
    <p:sldId id="267" r:id="rId9"/>
    <p:sldId id="256" r:id="rId10"/>
    <p:sldId id="25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9" r:id="rId25"/>
    <p:sldId id="281" r:id="rId26"/>
    <p:sldId id="290" r:id="rId27"/>
    <p:sldId id="282" r:id="rId28"/>
    <p:sldId id="297" r:id="rId29"/>
    <p:sldId id="283" r:id="rId30"/>
    <p:sldId id="291" r:id="rId31"/>
    <p:sldId id="284" r:id="rId32"/>
    <p:sldId id="292" r:id="rId33"/>
    <p:sldId id="285" r:id="rId34"/>
    <p:sldId id="293" r:id="rId35"/>
    <p:sldId id="286" r:id="rId36"/>
    <p:sldId id="295" r:id="rId37"/>
    <p:sldId id="287" r:id="rId38"/>
    <p:sldId id="294" r:id="rId39"/>
    <p:sldId id="288" r:id="rId40"/>
    <p:sldId id="296"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339933"/>
    <a:srgbClr val="33CC33"/>
    <a:srgbClr val="66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66CC8E-D52E-4B88-95CA-90B918EE4E57}" type="datetimeFigureOut">
              <a:rPr lang="fr-FR" smtClean="0"/>
              <a:pPr/>
              <a:t>05/01/2021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DC6BA0-3656-4EFB-A65C-2FDF6675FAF5}"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rtl="0"/>
            <a:r>
              <a:rPr lang="fr-FR" sz="1200" i="1" kern="1200" dirty="0" smtClean="0">
                <a:solidFill>
                  <a:schemeClr val="tx1"/>
                </a:solidFill>
                <a:latin typeface="+mn-lt"/>
                <a:ea typeface="+mn-ea"/>
                <a:cs typeface="+mn-cs"/>
              </a:rPr>
              <a:t>La première règle autorise les adresses IP du réseau DMZ à se connecter au réseau LAN via SSH.</a:t>
            </a:r>
            <a:endParaRPr lang="fr-FR" sz="1200" kern="1200" dirty="0" smtClean="0">
              <a:solidFill>
                <a:schemeClr val="tx1"/>
              </a:solidFill>
              <a:latin typeface="+mn-lt"/>
              <a:ea typeface="+mn-ea"/>
              <a:cs typeface="+mn-cs"/>
            </a:endParaRPr>
          </a:p>
          <a:p>
            <a:pPr lvl="0"/>
            <a:r>
              <a:rPr lang="fr-FR" sz="1200" i="1" kern="1200" dirty="0" smtClean="0">
                <a:solidFill>
                  <a:schemeClr val="tx1"/>
                </a:solidFill>
                <a:latin typeface="+mn-lt"/>
                <a:ea typeface="+mn-ea"/>
                <a:cs typeface="+mn-cs"/>
              </a:rPr>
              <a:t>La deuxième règle interdit tout le reste.</a:t>
            </a:r>
            <a:endParaRPr lang="fr-FR" sz="1200" kern="1200" dirty="0" smtClean="0">
              <a:solidFill>
                <a:schemeClr val="tx1"/>
              </a:solidFill>
              <a:latin typeface="+mn-lt"/>
              <a:ea typeface="+mn-ea"/>
              <a:cs typeface="+mn-cs"/>
            </a:endParaRPr>
          </a:p>
          <a:p>
            <a:pPr lvl="0"/>
            <a:r>
              <a:rPr lang="fr-FR" sz="1200" i="1" kern="1200" dirty="0" smtClean="0">
                <a:solidFill>
                  <a:schemeClr val="tx1"/>
                </a:solidFill>
                <a:latin typeface="+mn-lt"/>
                <a:ea typeface="+mn-ea"/>
                <a:cs typeface="+mn-cs"/>
              </a:rPr>
              <a:t>Les utilisateurs du LAN ne pourront donc rien faire en dehors de leurs réseaux.</a:t>
            </a: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18</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28</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29</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30</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31</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32</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33</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34</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35</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36</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i="1" kern="1200" dirty="0" smtClean="0">
                <a:solidFill>
                  <a:schemeClr val="tx1"/>
                </a:solidFill>
                <a:latin typeface="+mn-lt"/>
                <a:ea typeface="+mn-ea"/>
                <a:cs typeface="+mn-cs"/>
              </a:rPr>
              <a:t>Les règles firewall sont séquentielles, cela veut dire qu'elles sont lues dans l'ordre. Si vous commencez par tout interdire, la règle autorisant le trafic HTTPS ne sera jamais lue et vos clients ne pourront jamais faire quoi que ce soit sur le réseau. </a:t>
            </a: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20</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38</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39</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40</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22</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23</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24</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25</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26</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EDC6BA0-3656-4EFB-A65C-2FDF6675FAF5}" type="slidenum">
              <a:rPr lang="fr-FR" smtClean="0"/>
              <a:pPr/>
              <a:t>27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913FD7D-E487-415D-ACAB-E1F630F62011}" type="datetimeFigureOut">
              <a:rPr lang="fr-FR" smtClean="0"/>
              <a:pPr/>
              <a:t>05/01/2021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FEC4517-A0E2-4225-9E31-9E205CB6ACE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3FD7D-E487-415D-ACAB-E1F630F62011}" type="datetimeFigureOut">
              <a:rPr lang="fr-FR" smtClean="0"/>
              <a:pPr/>
              <a:t>05/01/2021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C4517-A0E2-4225-9E31-9E205CB6ACE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27584" y="1052736"/>
            <a:ext cx="8100392" cy="4708981"/>
          </a:xfrm>
          <a:prstGeom prst="rect">
            <a:avLst/>
          </a:prstGeom>
          <a:noFill/>
        </p:spPr>
        <p:txBody>
          <a:bodyPr wrap="square" rtlCol="0">
            <a:spAutoFit/>
          </a:bodyPr>
          <a:lstStyle/>
          <a:p>
            <a:pPr algn="just"/>
            <a:r>
              <a:rPr lang="fr-FR" dirty="0"/>
              <a:t> </a:t>
            </a:r>
            <a:endParaRPr lang="fr-FR" sz="1600" b="1" dirty="0"/>
          </a:p>
          <a:p>
            <a:pPr lvl="0" algn="just"/>
            <a:r>
              <a:rPr lang="fr-FR" sz="2400" b="1" dirty="0"/>
              <a:t>Quelle est parmi les suivantes l’assertion vraie à propos d’une zone DMZ :</a:t>
            </a:r>
          </a:p>
          <a:p>
            <a:r>
              <a:rPr lang="fr-FR" sz="2400" dirty="0"/>
              <a:t> </a:t>
            </a:r>
          </a:p>
          <a:p>
            <a:pPr marL="216000" lvl="1">
              <a:buFont typeface="Wingdings" pitchFamily="2" charset="2"/>
              <a:buChar char="q"/>
            </a:pPr>
            <a:r>
              <a:rPr lang="fr-FR" sz="2400" dirty="0" smtClean="0"/>
              <a:t> Les </a:t>
            </a:r>
            <a:r>
              <a:rPr lang="fr-FR" sz="2400" dirty="0"/>
              <a:t>serveurs critiques sont toujours placés dans la zone DMZ</a:t>
            </a:r>
          </a:p>
          <a:p>
            <a:pPr marL="216000"/>
            <a:endParaRPr lang="fr-FR" sz="2400" dirty="0"/>
          </a:p>
          <a:p>
            <a:pPr marL="216000" lvl="1">
              <a:buFont typeface="Wingdings" pitchFamily="2" charset="2"/>
              <a:buChar char="q"/>
            </a:pPr>
            <a:r>
              <a:rPr lang="fr-FR" sz="2400" dirty="0" smtClean="0"/>
              <a:t> Elle </a:t>
            </a:r>
            <a:r>
              <a:rPr lang="fr-FR" sz="2400" dirty="0"/>
              <a:t>doit inclure un système de détection des intrusions</a:t>
            </a:r>
          </a:p>
          <a:p>
            <a:pPr marL="216000"/>
            <a:endParaRPr lang="fr-FR" sz="2400" dirty="0"/>
          </a:p>
          <a:p>
            <a:pPr marL="216000" lvl="1">
              <a:buFont typeface="Wingdings" pitchFamily="2" charset="2"/>
              <a:buChar char="q"/>
            </a:pPr>
            <a:r>
              <a:rPr lang="fr-FR" sz="2400" dirty="0" smtClean="0"/>
              <a:t> Elle </a:t>
            </a:r>
            <a:r>
              <a:rPr lang="fr-FR" sz="2400" dirty="0"/>
              <a:t>doit être accessible depuis internet</a:t>
            </a:r>
          </a:p>
          <a:p>
            <a:pPr marL="216000"/>
            <a:endParaRPr lang="fr-FR" sz="2400" dirty="0"/>
          </a:p>
          <a:p>
            <a:pPr marL="216000" lvl="1">
              <a:buFont typeface="Wingdings" pitchFamily="2" charset="2"/>
              <a:buChar char="q"/>
            </a:pPr>
            <a:r>
              <a:rPr lang="fr-FR" sz="2400" dirty="0" smtClean="0"/>
              <a:t> Elle </a:t>
            </a:r>
            <a:r>
              <a:rPr lang="fr-FR" sz="2400" dirty="0"/>
              <a:t>sert à sécuriser les serveurs publics</a:t>
            </a:r>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1</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3293209"/>
          </a:xfrm>
          <a:prstGeom prst="rect">
            <a:avLst/>
          </a:prstGeom>
          <a:noFill/>
        </p:spPr>
        <p:txBody>
          <a:bodyPr wrap="square" rtlCol="0">
            <a:spAutoFit/>
          </a:bodyPr>
          <a:lstStyle/>
          <a:p>
            <a:pPr>
              <a:lnSpc>
                <a:spcPts val="3200"/>
              </a:lnSpc>
              <a:spcBef>
                <a:spcPts val="1200"/>
              </a:spcBef>
            </a:pPr>
            <a:r>
              <a:rPr lang="fr-FR" sz="2400" b="1" dirty="0"/>
              <a:t>Comment se protéger contre le scanning ?</a:t>
            </a:r>
            <a:endParaRPr lang="fr-FR" sz="2400" dirty="0"/>
          </a:p>
          <a:p>
            <a:pPr marL="216000" lvl="1" algn="just">
              <a:lnSpc>
                <a:spcPts val="3200"/>
              </a:lnSpc>
              <a:spcBef>
                <a:spcPts val="1200"/>
              </a:spcBef>
              <a:buFont typeface="Wingdings" pitchFamily="2" charset="2"/>
              <a:buChar char="ü"/>
            </a:pPr>
            <a:r>
              <a:rPr lang="fr-FR" sz="2400" b="1" dirty="0">
                <a:solidFill>
                  <a:srgbClr val="339933"/>
                </a:solidFill>
              </a:rPr>
              <a:t> Surveiller les ports ouverts avec un firewall et fermer ceux qui ne sont pas utiles.</a:t>
            </a:r>
          </a:p>
          <a:p>
            <a:pPr marL="216000" algn="just">
              <a:lnSpc>
                <a:spcPts val="3200"/>
              </a:lnSpc>
              <a:spcBef>
                <a:spcPts val="1200"/>
              </a:spcBef>
              <a:buFont typeface="Wingdings" pitchFamily="2" charset="2"/>
              <a:buChar char="q"/>
            </a:pPr>
            <a:r>
              <a:rPr lang="fr-FR" sz="2400" dirty="0" smtClean="0"/>
              <a:t> Utiliser </a:t>
            </a:r>
            <a:r>
              <a:rPr lang="fr-FR" sz="2400" dirty="0"/>
              <a:t>un antivirus mis à jour.</a:t>
            </a:r>
          </a:p>
          <a:p>
            <a:pPr marL="216000" algn="just">
              <a:lnSpc>
                <a:spcPts val="3200"/>
              </a:lnSpc>
              <a:spcBef>
                <a:spcPts val="1200"/>
              </a:spcBef>
              <a:buFont typeface="Wingdings" pitchFamily="2" charset="2"/>
              <a:buChar char="q"/>
            </a:pPr>
            <a:r>
              <a:rPr lang="fr-FR" sz="2400" dirty="0" smtClean="0"/>
              <a:t> Utiliser un </a:t>
            </a:r>
            <a:r>
              <a:rPr lang="fr-FR" sz="2400" dirty="0"/>
              <a:t>antispyware, et scanner son ordinateur régulièrement.</a:t>
            </a:r>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5</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3447098"/>
          </a:xfrm>
          <a:prstGeom prst="rect">
            <a:avLst/>
          </a:prstGeom>
          <a:noFill/>
        </p:spPr>
        <p:txBody>
          <a:bodyPr wrap="square" rtlCol="0">
            <a:spAutoFit/>
          </a:bodyPr>
          <a:lstStyle/>
          <a:p>
            <a:pPr lvl="0" algn="just">
              <a:lnSpc>
                <a:spcPts val="3200"/>
              </a:lnSpc>
              <a:spcBef>
                <a:spcPts val="1200"/>
              </a:spcBef>
            </a:pPr>
            <a:r>
              <a:rPr lang="fr-FR" sz="2400" b="1" dirty="0"/>
              <a:t>Afin de pouvoir détecter les attaques DOS dans un réseau, nous aurons besoin d’un firewall :</a:t>
            </a:r>
          </a:p>
          <a:p>
            <a:pPr marL="216000">
              <a:lnSpc>
                <a:spcPts val="3200"/>
              </a:lnSpc>
              <a:spcBef>
                <a:spcPts val="1200"/>
              </a:spcBef>
              <a:buFont typeface="Wingdings" pitchFamily="2" charset="2"/>
              <a:buChar char="q"/>
            </a:pPr>
            <a:r>
              <a:rPr lang="fr-FR" sz="2400" dirty="0" smtClean="0"/>
              <a:t> </a:t>
            </a:r>
            <a:r>
              <a:rPr lang="fr-FR" sz="2400" dirty="0" err="1" smtClean="0"/>
              <a:t>Packet</a:t>
            </a:r>
            <a:r>
              <a:rPr lang="fr-FR" sz="2400" dirty="0" smtClean="0"/>
              <a:t> </a:t>
            </a:r>
            <a:r>
              <a:rPr lang="fr-FR" sz="2400" dirty="0" err="1"/>
              <a:t>filter</a:t>
            </a:r>
            <a:endParaRPr lang="fr-FR" sz="2400" dirty="0"/>
          </a:p>
          <a:p>
            <a:pPr marL="216000">
              <a:lnSpc>
                <a:spcPts val="3200"/>
              </a:lnSpc>
              <a:spcBef>
                <a:spcPts val="1200"/>
              </a:spcBef>
              <a:buFont typeface="Wingdings" pitchFamily="2" charset="2"/>
              <a:buChar char="q"/>
            </a:pPr>
            <a:r>
              <a:rPr lang="fr-FR" sz="2400" dirty="0" smtClean="0"/>
              <a:t> Proxy </a:t>
            </a:r>
            <a:r>
              <a:rPr lang="fr-FR" sz="2400" dirty="0" err="1"/>
              <a:t>filter</a:t>
            </a:r>
            <a:endParaRPr lang="fr-FR" sz="2400" dirty="0"/>
          </a:p>
          <a:p>
            <a:pPr marL="216000">
              <a:lnSpc>
                <a:spcPts val="3200"/>
              </a:lnSpc>
              <a:spcBef>
                <a:spcPts val="1200"/>
              </a:spcBef>
              <a:buFont typeface="Wingdings" pitchFamily="2" charset="2"/>
              <a:buChar char="q"/>
            </a:pPr>
            <a:r>
              <a:rPr lang="fr-FR" sz="2400" dirty="0" smtClean="0"/>
              <a:t> Application </a:t>
            </a:r>
            <a:r>
              <a:rPr lang="fr-FR" sz="2400" dirty="0" err="1"/>
              <a:t>filter</a:t>
            </a:r>
            <a:endParaRPr lang="fr-FR" sz="2400" dirty="0"/>
          </a:p>
          <a:p>
            <a:pPr marL="216000">
              <a:lnSpc>
                <a:spcPts val="3200"/>
              </a:lnSpc>
              <a:spcBef>
                <a:spcPts val="1200"/>
              </a:spcBef>
              <a:buFont typeface="Wingdings" pitchFamily="2" charset="2"/>
              <a:buChar char="q"/>
            </a:pPr>
            <a:r>
              <a:rPr lang="fr-FR" sz="2400" dirty="0" smtClean="0"/>
              <a:t> </a:t>
            </a:r>
            <a:r>
              <a:rPr lang="fr-FR" sz="2400" dirty="0" err="1" smtClean="0"/>
              <a:t>Statefull</a:t>
            </a:r>
            <a:r>
              <a:rPr lang="fr-FR" sz="2400" dirty="0" smtClean="0"/>
              <a:t> </a:t>
            </a:r>
            <a:r>
              <a:rPr lang="fr-FR" sz="2400" dirty="0"/>
              <a:t>inspection </a:t>
            </a:r>
            <a:r>
              <a:rPr lang="fr-FR" sz="2400" dirty="0" err="1"/>
              <a:t>filter</a:t>
            </a:r>
            <a:endParaRPr lang="fr-FR" sz="2400" dirty="0"/>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6</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3447098"/>
          </a:xfrm>
          <a:prstGeom prst="rect">
            <a:avLst/>
          </a:prstGeom>
          <a:noFill/>
        </p:spPr>
        <p:txBody>
          <a:bodyPr wrap="square" rtlCol="0">
            <a:spAutoFit/>
          </a:bodyPr>
          <a:lstStyle/>
          <a:p>
            <a:pPr lvl="0" algn="just">
              <a:lnSpc>
                <a:spcPts val="3200"/>
              </a:lnSpc>
              <a:spcBef>
                <a:spcPts val="1200"/>
              </a:spcBef>
            </a:pPr>
            <a:r>
              <a:rPr lang="fr-FR" sz="2400" b="1" dirty="0"/>
              <a:t>Afin de pouvoir détecter les attaques DOS dans un réseau, nous aurons besoin d’un firewall :</a:t>
            </a:r>
          </a:p>
          <a:p>
            <a:pPr marL="216000">
              <a:lnSpc>
                <a:spcPts val="3200"/>
              </a:lnSpc>
              <a:spcBef>
                <a:spcPts val="1200"/>
              </a:spcBef>
              <a:buFont typeface="Wingdings" pitchFamily="2" charset="2"/>
              <a:buChar char="q"/>
            </a:pPr>
            <a:r>
              <a:rPr lang="fr-FR" sz="2400" dirty="0" smtClean="0"/>
              <a:t> </a:t>
            </a:r>
            <a:r>
              <a:rPr lang="fr-FR" sz="2400" dirty="0" err="1" smtClean="0"/>
              <a:t>Packet</a:t>
            </a:r>
            <a:r>
              <a:rPr lang="fr-FR" sz="2400" dirty="0" smtClean="0"/>
              <a:t> </a:t>
            </a:r>
            <a:r>
              <a:rPr lang="fr-FR" sz="2400" dirty="0" err="1"/>
              <a:t>filter</a:t>
            </a:r>
            <a:endParaRPr lang="fr-FR" sz="2400" dirty="0"/>
          </a:p>
          <a:p>
            <a:pPr marL="216000">
              <a:lnSpc>
                <a:spcPts val="3200"/>
              </a:lnSpc>
              <a:spcBef>
                <a:spcPts val="1200"/>
              </a:spcBef>
              <a:buFont typeface="Wingdings" pitchFamily="2" charset="2"/>
              <a:buChar char="q"/>
            </a:pPr>
            <a:r>
              <a:rPr lang="fr-FR" sz="2400" dirty="0" smtClean="0"/>
              <a:t> Proxy </a:t>
            </a:r>
            <a:r>
              <a:rPr lang="fr-FR" sz="2400" dirty="0" err="1"/>
              <a:t>filter</a:t>
            </a:r>
            <a:endParaRPr lang="fr-FR" sz="2400" dirty="0"/>
          </a:p>
          <a:p>
            <a:pPr marL="216000">
              <a:lnSpc>
                <a:spcPts val="3200"/>
              </a:lnSpc>
              <a:spcBef>
                <a:spcPts val="1200"/>
              </a:spcBef>
              <a:buFont typeface="Wingdings" pitchFamily="2" charset="2"/>
              <a:buChar char="q"/>
            </a:pPr>
            <a:r>
              <a:rPr lang="fr-FR" sz="2400" dirty="0" smtClean="0"/>
              <a:t> Application </a:t>
            </a:r>
            <a:r>
              <a:rPr lang="fr-FR" sz="2400" dirty="0" err="1"/>
              <a:t>filter</a:t>
            </a:r>
            <a:endParaRPr lang="fr-FR" sz="2400" dirty="0"/>
          </a:p>
          <a:p>
            <a:pPr marL="216000" lvl="1" algn="just">
              <a:lnSpc>
                <a:spcPts val="3200"/>
              </a:lnSpc>
              <a:spcBef>
                <a:spcPts val="1200"/>
              </a:spcBef>
              <a:buFont typeface="Wingdings" pitchFamily="2" charset="2"/>
              <a:buChar char="ü"/>
            </a:pPr>
            <a:r>
              <a:rPr lang="fr-FR" sz="2400" b="1" dirty="0">
                <a:solidFill>
                  <a:srgbClr val="339933"/>
                </a:solidFill>
              </a:rPr>
              <a:t> </a:t>
            </a:r>
            <a:r>
              <a:rPr lang="fr-FR" sz="2400" b="1" dirty="0" err="1">
                <a:solidFill>
                  <a:srgbClr val="339933"/>
                </a:solidFill>
              </a:rPr>
              <a:t>Statefull</a:t>
            </a:r>
            <a:r>
              <a:rPr lang="fr-FR" sz="2400" b="1" dirty="0">
                <a:solidFill>
                  <a:srgbClr val="339933"/>
                </a:solidFill>
              </a:rPr>
              <a:t> inspection </a:t>
            </a:r>
            <a:r>
              <a:rPr lang="fr-FR" sz="2400" b="1" dirty="0" err="1">
                <a:solidFill>
                  <a:srgbClr val="339933"/>
                </a:solidFill>
              </a:rPr>
              <a:t>filter</a:t>
            </a:r>
            <a:endParaRPr lang="fr-FR" sz="2400" b="1" dirty="0">
              <a:solidFill>
                <a:srgbClr val="339933"/>
              </a:solidFill>
            </a:endParaRPr>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6</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498941"/>
          </a:xfrm>
          <a:prstGeom prst="rect">
            <a:avLst/>
          </a:prstGeom>
          <a:noFill/>
        </p:spPr>
        <p:txBody>
          <a:bodyPr wrap="square" rtlCol="0">
            <a:spAutoFit/>
          </a:bodyPr>
          <a:lstStyle/>
          <a:p>
            <a:pPr lvl="0" algn="just">
              <a:lnSpc>
                <a:spcPts val="3200"/>
              </a:lnSpc>
              <a:spcBef>
                <a:spcPts val="1200"/>
              </a:spcBef>
            </a:pPr>
            <a:r>
              <a:rPr lang="fr-FR" sz="2400" b="1" dirty="0"/>
              <a:t>Pour réaliser une attaque ARP </a:t>
            </a:r>
            <a:r>
              <a:rPr lang="fr-FR" sz="2400" b="1" dirty="0" err="1"/>
              <a:t>spoofing</a:t>
            </a:r>
            <a:r>
              <a:rPr lang="fr-FR" sz="2400" b="1" dirty="0"/>
              <a:t>  entre un serveur et un client, un pirate compte falsifier la table ARP du client. Pour ce </a:t>
            </a:r>
            <a:r>
              <a:rPr lang="fr-FR" sz="2400" b="1" dirty="0" smtClean="0"/>
              <a:t>faire:</a:t>
            </a:r>
            <a:endParaRPr lang="fr-FR" sz="2400" b="1" dirty="0"/>
          </a:p>
          <a:p>
            <a:pPr marL="216000" lvl="1" algn="just">
              <a:lnSpc>
                <a:spcPts val="3200"/>
              </a:lnSpc>
              <a:spcBef>
                <a:spcPts val="1200"/>
              </a:spcBef>
              <a:buFont typeface="Wingdings" pitchFamily="2" charset="2"/>
              <a:buChar char="q"/>
            </a:pPr>
            <a:r>
              <a:rPr lang="fr-FR" sz="2400" dirty="0" smtClean="0"/>
              <a:t> Le </a:t>
            </a:r>
            <a:r>
              <a:rPr lang="fr-FR" sz="2400" dirty="0"/>
              <a:t>pirate envoie des paquets au client avec l’adresse IP source du serveur mais en laissant son adresse MAC</a:t>
            </a:r>
          </a:p>
          <a:p>
            <a:pPr marL="216000" lvl="1" algn="just">
              <a:lnSpc>
                <a:spcPts val="3200"/>
              </a:lnSpc>
              <a:spcBef>
                <a:spcPts val="1200"/>
              </a:spcBef>
              <a:buFont typeface="Wingdings" pitchFamily="2" charset="2"/>
              <a:buChar char="q"/>
            </a:pPr>
            <a:r>
              <a:rPr lang="fr-FR" sz="2400" dirty="0" smtClean="0"/>
              <a:t> Le </a:t>
            </a:r>
            <a:r>
              <a:rPr lang="fr-FR" sz="2400" dirty="0"/>
              <a:t>pirate envoie des paquets au client avec l’adresse MAC source du client mais en laissant son adresse IP</a:t>
            </a:r>
          </a:p>
          <a:p>
            <a:pPr marL="216000" lvl="1" algn="just">
              <a:lnSpc>
                <a:spcPts val="3200"/>
              </a:lnSpc>
              <a:spcBef>
                <a:spcPts val="1200"/>
              </a:spcBef>
              <a:buFont typeface="Wingdings" pitchFamily="2" charset="2"/>
              <a:buChar char="q"/>
            </a:pPr>
            <a:r>
              <a:rPr lang="fr-FR" sz="2400" dirty="0" smtClean="0"/>
              <a:t> Le </a:t>
            </a:r>
            <a:r>
              <a:rPr lang="fr-FR" sz="2400" dirty="0"/>
              <a:t>pirate envoie des paquets au client avec l’adresse MAC source du serveur mais en laissant son adresse IP</a:t>
            </a:r>
          </a:p>
          <a:p>
            <a:pPr marL="216000" lvl="1" algn="just">
              <a:lnSpc>
                <a:spcPts val="3200"/>
              </a:lnSpc>
              <a:spcBef>
                <a:spcPts val="1200"/>
              </a:spcBef>
              <a:buFont typeface="Wingdings" pitchFamily="2" charset="2"/>
              <a:buChar char="q"/>
            </a:pPr>
            <a:r>
              <a:rPr lang="fr-FR" sz="2400" dirty="0" smtClean="0"/>
              <a:t> Le </a:t>
            </a:r>
            <a:r>
              <a:rPr lang="fr-FR" sz="2400" dirty="0"/>
              <a:t>pirate envoie des paquets au client avec l’adresse IP source du client mais en laissant son adresse MAC</a:t>
            </a:r>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7</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498941"/>
          </a:xfrm>
          <a:prstGeom prst="rect">
            <a:avLst/>
          </a:prstGeom>
          <a:noFill/>
        </p:spPr>
        <p:txBody>
          <a:bodyPr wrap="square" rtlCol="0">
            <a:spAutoFit/>
          </a:bodyPr>
          <a:lstStyle/>
          <a:p>
            <a:pPr lvl="0" algn="just">
              <a:lnSpc>
                <a:spcPts val="3200"/>
              </a:lnSpc>
              <a:spcBef>
                <a:spcPts val="1200"/>
              </a:spcBef>
            </a:pPr>
            <a:r>
              <a:rPr lang="fr-FR" sz="2400" b="1" dirty="0"/>
              <a:t>Pour réaliser une attaque ARP </a:t>
            </a:r>
            <a:r>
              <a:rPr lang="fr-FR" sz="2400" b="1" dirty="0" err="1"/>
              <a:t>spoofing</a:t>
            </a:r>
            <a:r>
              <a:rPr lang="fr-FR" sz="2400" b="1" dirty="0"/>
              <a:t>  entre un serveur et un client, un pirate compte falsifier la table ARP du client. Pour ce </a:t>
            </a:r>
            <a:r>
              <a:rPr lang="fr-FR" sz="2400" b="1" dirty="0" smtClean="0"/>
              <a:t>faire:</a:t>
            </a:r>
            <a:endParaRPr lang="fr-FR" sz="2400" b="1" dirty="0"/>
          </a:p>
          <a:p>
            <a:pPr marL="216000" lvl="1" algn="just">
              <a:lnSpc>
                <a:spcPts val="3200"/>
              </a:lnSpc>
              <a:spcBef>
                <a:spcPts val="1200"/>
              </a:spcBef>
              <a:buFont typeface="Wingdings" pitchFamily="2" charset="2"/>
              <a:buChar char="ü"/>
            </a:pPr>
            <a:r>
              <a:rPr lang="fr-FR" sz="2400" b="1" dirty="0">
                <a:solidFill>
                  <a:srgbClr val="339933"/>
                </a:solidFill>
              </a:rPr>
              <a:t> Le pirate envoie des paquets au client avec l’adresse IP source du serveur mais en laissant son adresse MAC</a:t>
            </a:r>
          </a:p>
          <a:p>
            <a:pPr marL="216000" lvl="1" algn="just">
              <a:lnSpc>
                <a:spcPts val="3200"/>
              </a:lnSpc>
              <a:spcBef>
                <a:spcPts val="1200"/>
              </a:spcBef>
              <a:buFont typeface="Wingdings" pitchFamily="2" charset="2"/>
              <a:buChar char="q"/>
            </a:pPr>
            <a:r>
              <a:rPr lang="fr-FR" sz="2400" dirty="0" smtClean="0"/>
              <a:t> Le </a:t>
            </a:r>
            <a:r>
              <a:rPr lang="fr-FR" sz="2400" dirty="0"/>
              <a:t>pirate envoie des paquets au client avec l’adresse MAC source du client mais en laissant son adresse IP</a:t>
            </a:r>
          </a:p>
          <a:p>
            <a:pPr marL="216000" lvl="1" algn="just">
              <a:lnSpc>
                <a:spcPts val="3200"/>
              </a:lnSpc>
              <a:spcBef>
                <a:spcPts val="1200"/>
              </a:spcBef>
              <a:buFont typeface="Wingdings" pitchFamily="2" charset="2"/>
              <a:buChar char="q"/>
            </a:pPr>
            <a:r>
              <a:rPr lang="fr-FR" sz="2400" dirty="0" smtClean="0"/>
              <a:t> Le </a:t>
            </a:r>
            <a:r>
              <a:rPr lang="fr-FR" sz="2400" dirty="0"/>
              <a:t>pirate envoie des paquets au client avec l’adresse MAC source du serveur mais en laissant son adresse IP</a:t>
            </a:r>
          </a:p>
          <a:p>
            <a:pPr marL="216000" lvl="1" algn="just">
              <a:lnSpc>
                <a:spcPts val="3200"/>
              </a:lnSpc>
              <a:spcBef>
                <a:spcPts val="1200"/>
              </a:spcBef>
              <a:buFont typeface="Wingdings" pitchFamily="2" charset="2"/>
              <a:buChar char="q"/>
            </a:pPr>
            <a:r>
              <a:rPr lang="fr-FR" sz="2400" dirty="0" smtClean="0"/>
              <a:t> Le </a:t>
            </a:r>
            <a:r>
              <a:rPr lang="fr-FR" sz="2400" dirty="0"/>
              <a:t>pirate envoie des paquets au client avec l’adresse IP source du client mais en laissant son adresse MAC</a:t>
            </a:r>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7</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678204"/>
          </a:xfrm>
          <a:prstGeom prst="rect">
            <a:avLst/>
          </a:prstGeom>
          <a:noFill/>
        </p:spPr>
        <p:txBody>
          <a:bodyPr wrap="square" rtlCol="0">
            <a:spAutoFit/>
          </a:bodyPr>
          <a:lstStyle/>
          <a:p>
            <a:pPr lvl="0" algn="just">
              <a:lnSpc>
                <a:spcPts val="3200"/>
              </a:lnSpc>
              <a:spcBef>
                <a:spcPts val="1200"/>
              </a:spcBef>
            </a:pPr>
            <a:r>
              <a:rPr lang="fr-FR" sz="2400" b="1" dirty="0" smtClean="0"/>
              <a:t>Quelle déclaration décrit un réseau VPN?</a:t>
            </a:r>
          </a:p>
          <a:p>
            <a:pPr marL="216000" algn="just">
              <a:lnSpc>
                <a:spcPts val="3200"/>
              </a:lnSpc>
              <a:spcBef>
                <a:spcPts val="1200"/>
              </a:spcBef>
              <a:buFont typeface="Wingdings" pitchFamily="2" charset="2"/>
              <a:buChar char="q"/>
            </a:pPr>
            <a:r>
              <a:rPr lang="fr-FR" sz="2400" dirty="0" smtClean="0"/>
              <a:t> Les VPN utilisent un logiciel de </a:t>
            </a:r>
            <a:r>
              <a:rPr lang="fr-FR" sz="2400" dirty="0" err="1" smtClean="0"/>
              <a:t>virtualisation</a:t>
            </a:r>
            <a:r>
              <a:rPr lang="fr-FR" sz="2400" dirty="0" smtClean="0"/>
              <a:t> open source pour créer le tunnel via Internet.</a:t>
            </a:r>
          </a:p>
          <a:p>
            <a:pPr marL="216000" lvl="2" algn="just">
              <a:lnSpc>
                <a:spcPts val="3200"/>
              </a:lnSpc>
              <a:spcBef>
                <a:spcPts val="1200"/>
              </a:spcBef>
              <a:buFont typeface="Wingdings" pitchFamily="2" charset="2"/>
              <a:buChar char="q"/>
            </a:pPr>
            <a:r>
              <a:rPr lang="fr-FR" sz="2400" dirty="0" smtClean="0"/>
              <a:t> Les VPN utilisent des connexions virtuelles pour créer un réseau privé via un réseau public.</a:t>
            </a:r>
          </a:p>
          <a:p>
            <a:pPr marL="216000" lvl="2" algn="just">
              <a:lnSpc>
                <a:spcPts val="3200"/>
              </a:lnSpc>
              <a:spcBef>
                <a:spcPts val="1200"/>
              </a:spcBef>
              <a:buFont typeface="Wingdings" pitchFamily="2" charset="2"/>
              <a:buChar char="q"/>
            </a:pPr>
            <a:r>
              <a:rPr lang="fr-FR" sz="2400" dirty="0" smtClean="0"/>
              <a:t> Les VPN utilisent des connexions physiques dédiées pour transférer des données entre utilisateurs distants.</a:t>
            </a:r>
          </a:p>
          <a:p>
            <a:pPr marL="216000" lvl="2" algn="just">
              <a:lnSpc>
                <a:spcPts val="3200"/>
              </a:lnSpc>
              <a:spcBef>
                <a:spcPts val="1200"/>
              </a:spcBef>
              <a:buFont typeface="Wingdings" pitchFamily="2" charset="2"/>
              <a:buChar char="q"/>
            </a:pPr>
            <a:r>
              <a:rPr lang="fr-FR" sz="2400" dirty="0" smtClean="0"/>
              <a:t> Les VPN utilisent des connexions logiques pour créer des réseaux publics via Internet.</a:t>
            </a:r>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8</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678204"/>
          </a:xfrm>
          <a:prstGeom prst="rect">
            <a:avLst/>
          </a:prstGeom>
          <a:noFill/>
        </p:spPr>
        <p:txBody>
          <a:bodyPr wrap="square" rtlCol="0">
            <a:spAutoFit/>
          </a:bodyPr>
          <a:lstStyle/>
          <a:p>
            <a:pPr lvl="0" algn="just">
              <a:lnSpc>
                <a:spcPts val="3200"/>
              </a:lnSpc>
              <a:spcBef>
                <a:spcPts val="1200"/>
              </a:spcBef>
            </a:pPr>
            <a:r>
              <a:rPr lang="fr-FR" sz="2400" b="1" dirty="0" smtClean="0"/>
              <a:t>Quelle déclaration décrit un réseau VPN?</a:t>
            </a:r>
          </a:p>
          <a:p>
            <a:pPr marL="216000" algn="just">
              <a:lnSpc>
                <a:spcPts val="3200"/>
              </a:lnSpc>
              <a:spcBef>
                <a:spcPts val="1200"/>
              </a:spcBef>
              <a:buFont typeface="Wingdings" pitchFamily="2" charset="2"/>
              <a:buChar char="q"/>
            </a:pPr>
            <a:r>
              <a:rPr lang="fr-FR" sz="2400" dirty="0" smtClean="0"/>
              <a:t> Les VPN utilisent un logiciel de </a:t>
            </a:r>
            <a:r>
              <a:rPr lang="fr-FR" sz="2400" dirty="0" err="1" smtClean="0"/>
              <a:t>virtualisation</a:t>
            </a:r>
            <a:r>
              <a:rPr lang="fr-FR" sz="2400" dirty="0" smtClean="0"/>
              <a:t> open source pour créer le tunnel via Internet.</a:t>
            </a:r>
          </a:p>
          <a:p>
            <a:pPr marL="216000" lvl="1" algn="just">
              <a:lnSpc>
                <a:spcPts val="3200"/>
              </a:lnSpc>
              <a:spcBef>
                <a:spcPts val="1200"/>
              </a:spcBef>
              <a:buFont typeface="Wingdings" pitchFamily="2" charset="2"/>
              <a:buChar char="ü"/>
            </a:pPr>
            <a:r>
              <a:rPr lang="fr-FR" sz="2400" b="1" dirty="0" smtClean="0">
                <a:solidFill>
                  <a:srgbClr val="339933"/>
                </a:solidFill>
              </a:rPr>
              <a:t> Les VPN utilisent des connexions virtuelles pour créer un réseau privé via un réseau public.</a:t>
            </a:r>
          </a:p>
          <a:p>
            <a:pPr marL="216000" lvl="2" algn="just">
              <a:lnSpc>
                <a:spcPts val="3200"/>
              </a:lnSpc>
              <a:spcBef>
                <a:spcPts val="1200"/>
              </a:spcBef>
              <a:buFont typeface="Wingdings" pitchFamily="2" charset="2"/>
              <a:buChar char="q"/>
            </a:pPr>
            <a:r>
              <a:rPr lang="fr-FR" sz="2400" dirty="0" smtClean="0"/>
              <a:t> Les VPN utilisent des connexions physiques dédiées pour transférer des données entre utilisateurs distants.</a:t>
            </a:r>
          </a:p>
          <a:p>
            <a:pPr marL="216000" lvl="2" algn="just">
              <a:lnSpc>
                <a:spcPts val="3200"/>
              </a:lnSpc>
              <a:spcBef>
                <a:spcPts val="1200"/>
              </a:spcBef>
              <a:buFont typeface="Wingdings" pitchFamily="2" charset="2"/>
              <a:buChar char="q"/>
            </a:pPr>
            <a:r>
              <a:rPr lang="fr-FR" sz="2400" dirty="0" smtClean="0"/>
              <a:t> Les VPN utilisent des connexions logiques pour créer des réseaux publics via Internet.</a:t>
            </a:r>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8</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99592" y="1052736"/>
            <a:ext cx="8027504" cy="830997"/>
          </a:xfrm>
          <a:prstGeom prst="rect">
            <a:avLst/>
          </a:prstGeom>
          <a:noFill/>
        </p:spPr>
        <p:txBody>
          <a:bodyPr wrap="square" rtlCol="0">
            <a:spAutoFit/>
          </a:bodyPr>
          <a:lstStyle/>
          <a:p>
            <a:pPr lvl="0" algn="just"/>
            <a:r>
              <a:rPr lang="fr-FR" sz="2400" b="1" dirty="0" smtClean="0"/>
              <a:t>Le tableau suivant représente les règles firewall appliquées à l'interface LAN de votre réseau. </a:t>
            </a:r>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9</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graphicFrame>
        <p:nvGraphicFramePr>
          <p:cNvPr id="5" name="Tableau 4"/>
          <p:cNvGraphicFramePr>
            <a:graphicFrameLocks noGrp="1"/>
          </p:cNvGraphicFramePr>
          <p:nvPr/>
        </p:nvGraphicFramePr>
        <p:xfrm>
          <a:off x="1259632" y="1916832"/>
          <a:ext cx="7272810" cy="1359917"/>
        </p:xfrm>
        <a:graphic>
          <a:graphicData uri="http://schemas.openxmlformats.org/drawingml/2006/table">
            <a:tbl>
              <a:tblPr/>
              <a:tblGrid>
                <a:gridCol w="1212135"/>
                <a:gridCol w="1452161"/>
                <a:gridCol w="972109"/>
                <a:gridCol w="1212135"/>
                <a:gridCol w="1212135"/>
                <a:gridCol w="1212135"/>
              </a:tblGrid>
              <a:tr h="252095">
                <a:tc>
                  <a:txBody>
                    <a:bodyPr/>
                    <a:lstStyle/>
                    <a:p>
                      <a:pPr algn="ctr">
                        <a:lnSpc>
                          <a:spcPct val="107000"/>
                        </a:lnSpc>
                        <a:spcAft>
                          <a:spcPts val="1045"/>
                        </a:spcAft>
                      </a:pPr>
                      <a:r>
                        <a:rPr lang="fr-FR" sz="1600" b="1" dirty="0">
                          <a:solidFill>
                            <a:schemeClr val="bg1"/>
                          </a:solidFill>
                          <a:latin typeface="Calibri"/>
                          <a:ea typeface="Times New Roman"/>
                          <a:cs typeface="Calibri"/>
                        </a:rPr>
                        <a:t>Règle</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IP source</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Port source</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IP destination</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Port destination</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Protocole</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252095">
                <a:tc>
                  <a:txBody>
                    <a:bodyPr/>
                    <a:lstStyle/>
                    <a:p>
                      <a:pPr>
                        <a:lnSpc>
                          <a:spcPct val="107000"/>
                        </a:lnSpc>
                        <a:spcAft>
                          <a:spcPts val="1045"/>
                        </a:spcAft>
                      </a:pPr>
                      <a:r>
                        <a:rPr lang="fr-FR" sz="1600" dirty="0">
                          <a:latin typeface="Calibri"/>
                          <a:ea typeface="Times New Roman"/>
                          <a:cs typeface="Calibri"/>
                        </a:rPr>
                        <a:t>Autorise</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DMZ network</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LAN network</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22</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TCP</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252095">
                <a:tc>
                  <a:txBody>
                    <a:bodyPr/>
                    <a:lstStyle/>
                    <a:p>
                      <a:pPr>
                        <a:lnSpc>
                          <a:spcPct val="107000"/>
                        </a:lnSpc>
                        <a:spcAft>
                          <a:spcPts val="1045"/>
                        </a:spcAft>
                      </a:pPr>
                      <a:r>
                        <a:rPr lang="fr-FR" sz="1600" dirty="0">
                          <a:latin typeface="Calibri"/>
                          <a:ea typeface="Times New Roman"/>
                          <a:cs typeface="Calibri"/>
                        </a:rPr>
                        <a:t>Interdit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7" name="ZoneTexte 6"/>
          <p:cNvSpPr txBox="1"/>
          <p:nvPr/>
        </p:nvSpPr>
        <p:spPr>
          <a:xfrm>
            <a:off x="936000" y="3276000"/>
            <a:ext cx="8027504" cy="3693319"/>
          </a:xfrm>
          <a:prstGeom prst="rect">
            <a:avLst/>
          </a:prstGeom>
          <a:noFill/>
        </p:spPr>
        <p:txBody>
          <a:bodyPr wrap="square" rtlCol="0">
            <a:spAutoFit/>
          </a:bodyPr>
          <a:lstStyle/>
          <a:p>
            <a:pPr lvl="0" algn="just"/>
            <a:r>
              <a:rPr lang="fr-FR" sz="2400" b="1" dirty="0" smtClean="0"/>
              <a:t>Que pourront faire les utilisateurs du LAN ?</a:t>
            </a:r>
          </a:p>
          <a:p>
            <a:pPr marL="216000" algn="just">
              <a:buFont typeface="Wingdings" pitchFamily="2" charset="2"/>
              <a:buChar char="q"/>
            </a:pPr>
            <a:r>
              <a:rPr lang="fr-FR" sz="2400" dirty="0" smtClean="0"/>
              <a:t> Les utilisateurs du réseau LAN pourront se connecter au réseau DMZ via SSH. C'est la seule opération qu'ils pourront effectuer.</a:t>
            </a:r>
          </a:p>
          <a:p>
            <a:pPr marL="216000" algn="just">
              <a:buFont typeface="Wingdings" pitchFamily="2" charset="2"/>
              <a:buChar char="q"/>
            </a:pPr>
            <a:r>
              <a:rPr lang="fr-FR" sz="2400" dirty="0" smtClean="0"/>
              <a:t> Les utilisateurs du réseau LAN pourront se connecter au réseau DMZ uniquement via SSH mais faire ce qu'ils veulent sur les autres réseaux. </a:t>
            </a:r>
          </a:p>
          <a:p>
            <a:pPr marL="216000" lvl="0" algn="just">
              <a:buFont typeface="Wingdings" pitchFamily="2" charset="2"/>
              <a:buChar char="q"/>
            </a:pPr>
            <a:r>
              <a:rPr lang="fr-FR" sz="2400" dirty="0" smtClean="0"/>
              <a:t> Les utilisateurs du LAN pourront communiquer entre eux et rien d'autre</a:t>
            </a:r>
          </a:p>
          <a:p>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99592" y="1052736"/>
            <a:ext cx="8027504" cy="830997"/>
          </a:xfrm>
          <a:prstGeom prst="rect">
            <a:avLst/>
          </a:prstGeom>
          <a:noFill/>
        </p:spPr>
        <p:txBody>
          <a:bodyPr wrap="square" rtlCol="0">
            <a:spAutoFit/>
          </a:bodyPr>
          <a:lstStyle/>
          <a:p>
            <a:pPr lvl="0" algn="just"/>
            <a:r>
              <a:rPr lang="fr-FR" sz="2400" b="1" dirty="0" smtClean="0"/>
              <a:t>Le tableau suivant représente les règles firewall appliquées à l'interface LAN de votre réseau. </a:t>
            </a:r>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9</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graphicFrame>
        <p:nvGraphicFramePr>
          <p:cNvPr id="5" name="Tableau 4"/>
          <p:cNvGraphicFramePr>
            <a:graphicFrameLocks noGrp="1"/>
          </p:cNvGraphicFramePr>
          <p:nvPr/>
        </p:nvGraphicFramePr>
        <p:xfrm>
          <a:off x="1259632" y="1916832"/>
          <a:ext cx="7272810" cy="1359917"/>
        </p:xfrm>
        <a:graphic>
          <a:graphicData uri="http://schemas.openxmlformats.org/drawingml/2006/table">
            <a:tbl>
              <a:tblPr/>
              <a:tblGrid>
                <a:gridCol w="1212135"/>
                <a:gridCol w="1452161"/>
                <a:gridCol w="972109"/>
                <a:gridCol w="1212135"/>
                <a:gridCol w="1212135"/>
                <a:gridCol w="1212135"/>
              </a:tblGrid>
              <a:tr h="252095">
                <a:tc>
                  <a:txBody>
                    <a:bodyPr/>
                    <a:lstStyle/>
                    <a:p>
                      <a:pPr algn="ctr">
                        <a:lnSpc>
                          <a:spcPct val="107000"/>
                        </a:lnSpc>
                        <a:spcAft>
                          <a:spcPts val="1045"/>
                        </a:spcAft>
                      </a:pPr>
                      <a:r>
                        <a:rPr lang="fr-FR" sz="1600" b="1" dirty="0">
                          <a:solidFill>
                            <a:schemeClr val="bg1"/>
                          </a:solidFill>
                          <a:latin typeface="Calibri"/>
                          <a:ea typeface="Times New Roman"/>
                          <a:cs typeface="Calibri"/>
                        </a:rPr>
                        <a:t>Règle</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IP source</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Port source</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IP destination</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Port destination</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07000"/>
                        </a:lnSpc>
                        <a:spcAft>
                          <a:spcPts val="1045"/>
                        </a:spcAft>
                      </a:pPr>
                      <a:r>
                        <a:rPr lang="fr-FR" sz="1600" b="1" dirty="0">
                          <a:solidFill>
                            <a:schemeClr val="bg1"/>
                          </a:solidFill>
                          <a:latin typeface="Calibri"/>
                          <a:ea typeface="Times New Roman"/>
                          <a:cs typeface="Calibri"/>
                        </a:rPr>
                        <a:t>Protocole</a:t>
                      </a:r>
                      <a:endParaRPr lang="fr-FR" sz="1600" b="1" dirty="0">
                        <a:solidFill>
                          <a:schemeClr val="bg1"/>
                        </a:solidFill>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252095">
                <a:tc>
                  <a:txBody>
                    <a:bodyPr/>
                    <a:lstStyle/>
                    <a:p>
                      <a:pPr>
                        <a:lnSpc>
                          <a:spcPct val="107000"/>
                        </a:lnSpc>
                        <a:spcAft>
                          <a:spcPts val="1045"/>
                        </a:spcAft>
                      </a:pPr>
                      <a:r>
                        <a:rPr lang="fr-FR" sz="1600" dirty="0">
                          <a:latin typeface="Calibri"/>
                          <a:ea typeface="Times New Roman"/>
                          <a:cs typeface="Calibri"/>
                        </a:rPr>
                        <a:t>Autorise</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DMZ network</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LAN network</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22</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TCP</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252095">
                <a:tc>
                  <a:txBody>
                    <a:bodyPr/>
                    <a:lstStyle/>
                    <a:p>
                      <a:pPr>
                        <a:lnSpc>
                          <a:spcPct val="107000"/>
                        </a:lnSpc>
                        <a:spcAft>
                          <a:spcPts val="1045"/>
                        </a:spcAft>
                      </a:pPr>
                      <a:r>
                        <a:rPr lang="fr-FR" sz="1600" dirty="0">
                          <a:latin typeface="Calibri"/>
                          <a:ea typeface="Times New Roman"/>
                          <a:cs typeface="Calibri"/>
                        </a:rPr>
                        <a:t>Interdit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1045"/>
                        </a:spcAft>
                      </a:pPr>
                      <a:r>
                        <a:rPr lang="fr-FR" sz="1600" dirty="0">
                          <a:latin typeface="Calibri"/>
                          <a:ea typeface="Times New Roman"/>
                          <a:cs typeface="Calibri"/>
                        </a:rPr>
                        <a:t>*</a:t>
                      </a:r>
                      <a:endParaRPr lang="fr-FR" sz="1600" dirty="0">
                        <a:latin typeface="Calibri"/>
                        <a:ea typeface="Calibri"/>
                        <a:cs typeface="Arial"/>
                      </a:endParaRPr>
                    </a:p>
                  </a:txBody>
                  <a:tcPr marL="52705" marR="52705" marT="52705" marB="52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7" name="ZoneTexte 6"/>
          <p:cNvSpPr txBox="1"/>
          <p:nvPr/>
        </p:nvSpPr>
        <p:spPr>
          <a:xfrm>
            <a:off x="936000" y="3276000"/>
            <a:ext cx="8027504" cy="3775393"/>
          </a:xfrm>
          <a:prstGeom prst="rect">
            <a:avLst/>
          </a:prstGeom>
          <a:noFill/>
        </p:spPr>
        <p:txBody>
          <a:bodyPr wrap="square" rtlCol="0">
            <a:spAutoFit/>
          </a:bodyPr>
          <a:lstStyle/>
          <a:p>
            <a:pPr lvl="0" algn="just"/>
            <a:r>
              <a:rPr lang="fr-FR" sz="2400" b="1" dirty="0" smtClean="0"/>
              <a:t>Que pourront faire les utilisateurs du LAN ?</a:t>
            </a:r>
          </a:p>
          <a:p>
            <a:pPr marL="216000" algn="just">
              <a:buFont typeface="Wingdings" pitchFamily="2" charset="2"/>
              <a:buChar char="q"/>
            </a:pPr>
            <a:r>
              <a:rPr lang="fr-FR" sz="2400" dirty="0" smtClean="0"/>
              <a:t> Les utilisateurs du réseau LAN pourront se connecter au réseau DMZ via SSH. C'est la seule opération qu'ils pourront effectuer.</a:t>
            </a:r>
          </a:p>
          <a:p>
            <a:pPr marL="216000" algn="just">
              <a:buFont typeface="Wingdings" pitchFamily="2" charset="2"/>
              <a:buChar char="q"/>
            </a:pPr>
            <a:r>
              <a:rPr lang="fr-FR" sz="2400" dirty="0" smtClean="0"/>
              <a:t> Les utilisateurs du réseau LAN pourront se connecter au réseau DMZ uniquement via SSH mais faire ce qu'ils veulent sur les autres réseaux. </a:t>
            </a:r>
          </a:p>
          <a:p>
            <a:pPr marL="216000" lvl="1" algn="just">
              <a:lnSpc>
                <a:spcPts val="3200"/>
              </a:lnSpc>
              <a:buFont typeface="Wingdings" pitchFamily="2" charset="2"/>
              <a:buChar char="ü"/>
            </a:pPr>
            <a:r>
              <a:rPr lang="fr-FR" sz="2400" b="1" dirty="0" smtClean="0">
                <a:solidFill>
                  <a:srgbClr val="339933"/>
                </a:solidFill>
              </a:rPr>
              <a:t> Les utilisateurs du LAN pourront communiquer entre eux et rien d'autre</a:t>
            </a:r>
          </a:p>
          <a:p>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6458178"/>
          </a:xfrm>
          <a:prstGeom prst="rect">
            <a:avLst/>
          </a:prstGeom>
          <a:noFill/>
        </p:spPr>
        <p:txBody>
          <a:bodyPr wrap="square" rtlCol="0">
            <a:spAutoFit/>
          </a:bodyPr>
          <a:lstStyle/>
          <a:p>
            <a:pPr algn="just">
              <a:lnSpc>
                <a:spcPts val="3200"/>
              </a:lnSpc>
              <a:spcBef>
                <a:spcPts val="600"/>
              </a:spcBef>
            </a:pPr>
            <a:r>
              <a:rPr lang="fr-FR" sz="2400" b="1" dirty="0" smtClean="0"/>
              <a:t>Votre voulez interdire à vos utilisateurs d'utiliser le protocole HTTP pour la navigation Internet pour ne privilégier que le protocole HTTPS, jugé plus sûr. Comment feriez-vous pour  configurer cela?</a:t>
            </a:r>
          </a:p>
          <a:p>
            <a:pPr marL="216000" algn="just">
              <a:lnSpc>
                <a:spcPts val="3200"/>
              </a:lnSpc>
              <a:spcBef>
                <a:spcPts val="600"/>
              </a:spcBef>
              <a:buFont typeface="Wingdings" pitchFamily="2" charset="2"/>
              <a:buChar char="q"/>
            </a:pPr>
            <a:r>
              <a:rPr lang="fr-FR" sz="2400" dirty="0" smtClean="0"/>
              <a:t> Vous ajoutez une règle interdisant HTTP  et vous ajoutez une règle autorisant le reste.</a:t>
            </a:r>
          </a:p>
          <a:p>
            <a:pPr marL="216000" algn="just">
              <a:lnSpc>
                <a:spcPts val="3200"/>
              </a:lnSpc>
              <a:spcBef>
                <a:spcPts val="600"/>
              </a:spcBef>
              <a:buFont typeface="Wingdings" pitchFamily="2" charset="2"/>
              <a:buChar char="q"/>
            </a:pPr>
            <a:r>
              <a:rPr lang="fr-FR" sz="2400" dirty="0" smtClean="0"/>
              <a:t> Vous commencez par tout interdire et vous ajoutez une règle interdisant HTTP.</a:t>
            </a:r>
          </a:p>
          <a:p>
            <a:pPr marL="216000" algn="just">
              <a:lnSpc>
                <a:spcPts val="3200"/>
              </a:lnSpc>
              <a:spcBef>
                <a:spcPts val="600"/>
              </a:spcBef>
              <a:buFont typeface="Wingdings" pitchFamily="2" charset="2"/>
              <a:buChar char="q"/>
            </a:pPr>
            <a:r>
              <a:rPr lang="fr-FR" sz="2400" dirty="0" smtClean="0"/>
              <a:t> Vous commencez par interdire HTTP et interdisez tout le reste.</a:t>
            </a:r>
          </a:p>
          <a:p>
            <a:pPr marL="216000" algn="just">
              <a:lnSpc>
                <a:spcPts val="3200"/>
              </a:lnSpc>
              <a:spcBef>
                <a:spcPts val="600"/>
              </a:spcBef>
              <a:buFont typeface="Wingdings" pitchFamily="2" charset="2"/>
              <a:buChar char="q"/>
            </a:pPr>
            <a:r>
              <a:rPr lang="fr-FR" sz="2400" dirty="0" smtClean="0"/>
              <a:t> Vous autorisez HTTPS et interdisez tout le reste.</a:t>
            </a:r>
          </a:p>
          <a:p>
            <a:pPr marL="216000" algn="just">
              <a:lnSpc>
                <a:spcPts val="3200"/>
              </a:lnSpc>
              <a:spcBef>
                <a:spcPts val="600"/>
              </a:spcBef>
              <a:buFont typeface="Wingdings" pitchFamily="2" charset="2"/>
              <a:buChar char="q"/>
            </a:pPr>
            <a:r>
              <a:rPr lang="fr-FR" sz="2400" dirty="0" smtClean="0"/>
              <a:t> Vous commencez par tout interdire et vous ajoutez une règle autorisant HTTPS.</a:t>
            </a:r>
          </a:p>
          <a:p>
            <a:pPr algn="just"/>
            <a:endParaRPr lang="fr-FR" sz="2400" dirty="0" smtClean="0"/>
          </a:p>
          <a:p>
            <a:endParaRPr lang="fr-FR" dirty="0"/>
          </a:p>
        </p:txBody>
      </p:sp>
      <p:sp>
        <p:nvSpPr>
          <p:cNvPr id="3"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10</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99592" y="1124744"/>
            <a:ext cx="8244408" cy="4339650"/>
          </a:xfrm>
          <a:prstGeom prst="rect">
            <a:avLst/>
          </a:prstGeom>
          <a:noFill/>
        </p:spPr>
        <p:txBody>
          <a:bodyPr wrap="square" rtlCol="0">
            <a:spAutoFit/>
          </a:bodyPr>
          <a:lstStyle/>
          <a:p>
            <a:pPr algn="just"/>
            <a:r>
              <a:rPr lang="fr-FR" dirty="0"/>
              <a:t> </a:t>
            </a:r>
            <a:endParaRPr lang="fr-FR" sz="1600" b="1" dirty="0"/>
          </a:p>
          <a:p>
            <a:pPr lvl="0" algn="just"/>
            <a:r>
              <a:rPr lang="fr-FR" sz="2400" b="1" dirty="0"/>
              <a:t>Quelle est parmi les suivantes l’assertion vraie à propos d’une zone DMZ :</a:t>
            </a:r>
          </a:p>
          <a:p>
            <a:r>
              <a:rPr lang="fr-FR" sz="2400" dirty="0"/>
              <a:t> </a:t>
            </a:r>
          </a:p>
          <a:p>
            <a:pPr marL="216000" lvl="1">
              <a:buFont typeface="Wingdings" pitchFamily="2" charset="2"/>
              <a:buChar char="q"/>
            </a:pPr>
            <a:r>
              <a:rPr lang="fr-FR" sz="2400" dirty="0" smtClean="0"/>
              <a:t> Les </a:t>
            </a:r>
            <a:r>
              <a:rPr lang="fr-FR" sz="2400" dirty="0"/>
              <a:t>serveurs critiques sont toujours placés dans la zone DMZ</a:t>
            </a:r>
          </a:p>
          <a:p>
            <a:pPr marL="216000"/>
            <a:endParaRPr lang="fr-FR" sz="2400" dirty="0"/>
          </a:p>
          <a:p>
            <a:pPr marL="216000" lvl="1">
              <a:buFont typeface="Wingdings" pitchFamily="2" charset="2"/>
              <a:buChar char="q"/>
            </a:pPr>
            <a:r>
              <a:rPr lang="fr-FR" sz="2400" dirty="0" smtClean="0"/>
              <a:t> Elle </a:t>
            </a:r>
            <a:r>
              <a:rPr lang="fr-FR" sz="2400" dirty="0"/>
              <a:t>doit inclure un système de détection des intrusions</a:t>
            </a:r>
          </a:p>
          <a:p>
            <a:pPr marL="216000"/>
            <a:endParaRPr lang="fr-FR" sz="2400" dirty="0"/>
          </a:p>
          <a:p>
            <a:pPr marL="216000" lvl="1">
              <a:buFont typeface="Wingdings" pitchFamily="2" charset="2"/>
              <a:buChar char="ü"/>
            </a:pPr>
            <a:r>
              <a:rPr lang="fr-FR" sz="2400" b="1" dirty="0">
                <a:solidFill>
                  <a:srgbClr val="339933"/>
                </a:solidFill>
              </a:rPr>
              <a:t> </a:t>
            </a:r>
            <a:r>
              <a:rPr lang="fr-FR" sz="2400" b="1" dirty="0" smtClean="0">
                <a:solidFill>
                  <a:srgbClr val="339933"/>
                </a:solidFill>
              </a:rPr>
              <a:t>Elle </a:t>
            </a:r>
            <a:r>
              <a:rPr lang="fr-FR" sz="2400" b="1" dirty="0">
                <a:solidFill>
                  <a:srgbClr val="339933"/>
                </a:solidFill>
              </a:rPr>
              <a:t>doit être accessible depuis internet</a:t>
            </a:r>
          </a:p>
          <a:p>
            <a:pPr marL="216000"/>
            <a:endParaRPr lang="fr-FR" sz="2400" dirty="0"/>
          </a:p>
          <a:p>
            <a:pPr marL="216000" lvl="1">
              <a:buFont typeface="Wingdings" pitchFamily="2" charset="2"/>
              <a:buChar char="q"/>
            </a:pPr>
            <a:r>
              <a:rPr lang="fr-FR" sz="2400" dirty="0" smtClean="0"/>
              <a:t> Elle </a:t>
            </a:r>
            <a:r>
              <a:rPr lang="fr-FR" sz="2400" dirty="0"/>
              <a:t>sert à sécuriser les serveurs publics</a:t>
            </a:r>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1</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6458178"/>
          </a:xfrm>
          <a:prstGeom prst="rect">
            <a:avLst/>
          </a:prstGeom>
          <a:noFill/>
        </p:spPr>
        <p:txBody>
          <a:bodyPr wrap="square" rtlCol="0">
            <a:spAutoFit/>
          </a:bodyPr>
          <a:lstStyle/>
          <a:p>
            <a:pPr algn="just">
              <a:lnSpc>
                <a:spcPts val="3200"/>
              </a:lnSpc>
              <a:spcBef>
                <a:spcPts val="600"/>
              </a:spcBef>
            </a:pPr>
            <a:r>
              <a:rPr lang="fr-FR" sz="2400" b="1" dirty="0" smtClean="0"/>
              <a:t>Votre voulez interdire à vos utilisateurs d'utiliser le protocole HTTP pour la navigation Internet pour ne privilégier que le protocole HTTPS, jugé plus sûr. Comment feriez-vous pour  configurer cela?</a:t>
            </a:r>
          </a:p>
          <a:p>
            <a:pPr marL="216000" algn="just">
              <a:lnSpc>
                <a:spcPts val="3200"/>
              </a:lnSpc>
              <a:spcBef>
                <a:spcPts val="600"/>
              </a:spcBef>
              <a:buFont typeface="Wingdings" pitchFamily="2" charset="2"/>
              <a:buChar char="q"/>
            </a:pPr>
            <a:r>
              <a:rPr lang="fr-FR" sz="2400" dirty="0" smtClean="0"/>
              <a:t> Vous ajoutez une règle interdisant HTTP  et vous ajoutez une règle autorisant le reste.</a:t>
            </a:r>
          </a:p>
          <a:p>
            <a:pPr marL="216000" algn="just">
              <a:lnSpc>
                <a:spcPts val="3200"/>
              </a:lnSpc>
              <a:spcBef>
                <a:spcPts val="600"/>
              </a:spcBef>
              <a:buFont typeface="Wingdings" pitchFamily="2" charset="2"/>
              <a:buChar char="q"/>
            </a:pPr>
            <a:r>
              <a:rPr lang="fr-FR" sz="2400" dirty="0" smtClean="0"/>
              <a:t> Vous commencez par tout interdire et vous ajoutez une règle interdisant HTTP.</a:t>
            </a:r>
          </a:p>
          <a:p>
            <a:pPr marL="216000" algn="just">
              <a:lnSpc>
                <a:spcPts val="3200"/>
              </a:lnSpc>
              <a:spcBef>
                <a:spcPts val="600"/>
              </a:spcBef>
              <a:buFont typeface="Wingdings" pitchFamily="2" charset="2"/>
              <a:buChar char="q"/>
            </a:pPr>
            <a:r>
              <a:rPr lang="fr-FR" sz="2400" dirty="0" smtClean="0"/>
              <a:t> Vous commencez par interdire HTTP et interdisez tout le reste.</a:t>
            </a:r>
          </a:p>
          <a:p>
            <a:pPr marL="216000" lvl="1" algn="just">
              <a:lnSpc>
                <a:spcPts val="3200"/>
              </a:lnSpc>
              <a:spcBef>
                <a:spcPts val="600"/>
              </a:spcBef>
              <a:buFont typeface="Wingdings" pitchFamily="2" charset="2"/>
              <a:buChar char="ü"/>
            </a:pPr>
            <a:r>
              <a:rPr lang="fr-FR" sz="2400" b="1" dirty="0" smtClean="0">
                <a:solidFill>
                  <a:srgbClr val="339933"/>
                </a:solidFill>
              </a:rPr>
              <a:t> Vous autorisez HTTPS et interdisez tout le reste.</a:t>
            </a:r>
          </a:p>
          <a:p>
            <a:pPr marL="216000" algn="just">
              <a:lnSpc>
                <a:spcPts val="3200"/>
              </a:lnSpc>
              <a:spcBef>
                <a:spcPts val="600"/>
              </a:spcBef>
              <a:buFont typeface="Wingdings" pitchFamily="2" charset="2"/>
              <a:buChar char="q"/>
            </a:pPr>
            <a:r>
              <a:rPr lang="fr-FR" sz="2400" dirty="0" smtClean="0"/>
              <a:t> Vous commencez par tout interdire et vous ajoutez une règle autorisant HTTPS.</a:t>
            </a:r>
          </a:p>
          <a:p>
            <a:pPr algn="just"/>
            <a:endParaRPr lang="fr-FR" sz="2400" dirty="0" smtClean="0"/>
          </a:p>
          <a:p>
            <a:endParaRPr lang="fr-FR" dirty="0"/>
          </a:p>
        </p:txBody>
      </p:sp>
      <p:sp>
        <p:nvSpPr>
          <p:cNvPr id="3"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10</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170646"/>
          </a:xfrm>
          <a:prstGeom prst="rect">
            <a:avLst/>
          </a:prstGeom>
          <a:noFill/>
        </p:spPr>
        <p:txBody>
          <a:bodyPr wrap="square" rtlCol="0">
            <a:spAutoFit/>
          </a:bodyPr>
          <a:lstStyle/>
          <a:p>
            <a:pPr lvl="0" algn="just">
              <a:lnSpc>
                <a:spcPct val="150000"/>
              </a:lnSpc>
              <a:spcBef>
                <a:spcPts val="600"/>
              </a:spcBef>
            </a:pPr>
            <a:r>
              <a:rPr lang="fr-FR" sz="2400" b="1" dirty="0" smtClean="0"/>
              <a:t>L’attaque UDP </a:t>
            </a:r>
            <a:r>
              <a:rPr lang="fr-FR" sz="2400" b="1" dirty="0" err="1" smtClean="0"/>
              <a:t>Flooding</a:t>
            </a:r>
            <a:r>
              <a:rPr lang="fr-FR" sz="2400" b="1" dirty="0" smtClean="0"/>
              <a:t> consiste à générer une grande quantité de paquets UDP soit à destination d’une machine soit entre deux machines, comment peut-on s’en protéger ?</a:t>
            </a:r>
          </a:p>
          <a:p>
            <a:pPr>
              <a:lnSpc>
                <a:spcPct val="150000"/>
              </a:lnSpc>
            </a:pPr>
            <a:r>
              <a:rPr lang="fr-FR" sz="2400" dirty="0" smtClean="0"/>
              <a:t> </a:t>
            </a:r>
          </a:p>
          <a:p>
            <a:pPr lvl="0">
              <a:lnSpc>
                <a:spcPct val="150000"/>
              </a:lnSpc>
              <a:buFont typeface="Wingdings" pitchFamily="2" charset="2"/>
              <a:buChar char="q"/>
            </a:pPr>
            <a:r>
              <a:rPr lang="ar-TN" sz="2400" dirty="0" smtClean="0"/>
              <a:t> </a:t>
            </a:r>
            <a:r>
              <a:rPr lang="fr-FR" sz="2400" dirty="0" smtClean="0"/>
              <a:t>Configurer </a:t>
            </a:r>
            <a:r>
              <a:rPr lang="fr-FR" sz="2400" dirty="0" smtClean="0"/>
              <a:t>les firewalls pour limiter le trafic UDP.</a:t>
            </a:r>
          </a:p>
          <a:p>
            <a:pPr lvl="0">
              <a:lnSpc>
                <a:spcPct val="150000"/>
              </a:lnSpc>
              <a:buFont typeface="Wingdings" pitchFamily="2" charset="2"/>
              <a:buChar char="q"/>
            </a:pPr>
            <a:r>
              <a:rPr lang="ar-TN" sz="2400" dirty="0" smtClean="0"/>
              <a:t> </a:t>
            </a:r>
            <a:r>
              <a:rPr lang="fr-FR" sz="2400" dirty="0" smtClean="0"/>
              <a:t>Désactiver </a:t>
            </a:r>
            <a:r>
              <a:rPr lang="fr-FR" sz="2400" dirty="0" smtClean="0"/>
              <a:t>le service </a:t>
            </a:r>
            <a:r>
              <a:rPr lang="fr-FR" sz="2400" dirty="0" err="1" smtClean="0"/>
              <a:t>echo</a:t>
            </a:r>
            <a:endParaRPr lang="fr-FR" sz="2400" dirty="0" smtClean="0"/>
          </a:p>
          <a:p>
            <a:pPr lvl="0">
              <a:lnSpc>
                <a:spcPct val="150000"/>
              </a:lnSpc>
              <a:buFont typeface="Wingdings" pitchFamily="2" charset="2"/>
              <a:buChar char="q"/>
            </a:pPr>
            <a:r>
              <a:rPr lang="ar-TN" sz="2400" dirty="0" smtClean="0"/>
              <a:t> </a:t>
            </a:r>
            <a:r>
              <a:rPr lang="fr-FR" sz="2400" dirty="0" smtClean="0"/>
              <a:t>Interdire </a:t>
            </a:r>
            <a:r>
              <a:rPr lang="fr-FR" sz="2400" dirty="0" smtClean="0"/>
              <a:t>le </a:t>
            </a:r>
            <a:r>
              <a:rPr lang="fr-FR" sz="2400" dirty="0" err="1" smtClean="0"/>
              <a:t>broadcast</a:t>
            </a:r>
            <a:endParaRPr lang="fr-FR" sz="2400" dirty="0" smtClean="0"/>
          </a:p>
          <a:p>
            <a:pPr lvl="0">
              <a:lnSpc>
                <a:spcPct val="150000"/>
              </a:lnSpc>
              <a:buFont typeface="Wingdings" pitchFamily="2" charset="2"/>
              <a:buChar char="q"/>
            </a:pPr>
            <a:r>
              <a:rPr lang="ar-TN" sz="2400" dirty="0" smtClean="0"/>
              <a:t> </a:t>
            </a:r>
            <a:r>
              <a:rPr lang="fr-FR" sz="2400" dirty="0" smtClean="0"/>
              <a:t>Réponses </a:t>
            </a:r>
            <a:r>
              <a:rPr lang="fr-FR" sz="2400" dirty="0" smtClean="0"/>
              <a:t>A et B à la fois</a:t>
            </a:r>
          </a:p>
          <a:p>
            <a:pPr algn="just"/>
            <a:endParaRPr lang="fr-FR" sz="2400" dirty="0" smtClean="0"/>
          </a:p>
          <a:p>
            <a:endParaRPr lang="fr-FR" dirty="0"/>
          </a:p>
        </p:txBody>
      </p:sp>
      <p:sp>
        <p:nvSpPr>
          <p:cNvPr id="3"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11</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170646"/>
          </a:xfrm>
          <a:prstGeom prst="rect">
            <a:avLst/>
          </a:prstGeom>
          <a:noFill/>
        </p:spPr>
        <p:txBody>
          <a:bodyPr wrap="square" rtlCol="0">
            <a:spAutoFit/>
          </a:bodyPr>
          <a:lstStyle/>
          <a:p>
            <a:pPr lvl="0" algn="just">
              <a:lnSpc>
                <a:spcPct val="150000"/>
              </a:lnSpc>
              <a:spcBef>
                <a:spcPts val="600"/>
              </a:spcBef>
            </a:pPr>
            <a:r>
              <a:rPr lang="fr-FR" sz="2400" b="1" dirty="0" smtClean="0"/>
              <a:t>L’attaque UDP </a:t>
            </a:r>
            <a:r>
              <a:rPr lang="fr-FR" sz="2400" b="1" dirty="0" err="1" smtClean="0"/>
              <a:t>Flooding</a:t>
            </a:r>
            <a:r>
              <a:rPr lang="fr-FR" sz="2400" b="1" dirty="0" smtClean="0"/>
              <a:t> consiste à générer une grande quantité de paquets UDP soit à destination d’une machine soit entre deux machines, comment peut-on s’en protéger ?</a:t>
            </a:r>
          </a:p>
          <a:p>
            <a:pPr>
              <a:lnSpc>
                <a:spcPct val="150000"/>
              </a:lnSpc>
            </a:pPr>
            <a:r>
              <a:rPr lang="fr-FR" sz="2400" dirty="0" smtClean="0"/>
              <a:t> </a:t>
            </a:r>
          </a:p>
          <a:p>
            <a:pPr lvl="0">
              <a:lnSpc>
                <a:spcPct val="150000"/>
              </a:lnSpc>
              <a:buFont typeface="Wingdings" pitchFamily="2" charset="2"/>
              <a:buChar char="q"/>
            </a:pPr>
            <a:r>
              <a:rPr lang="ar-TN" sz="2400" dirty="0" smtClean="0"/>
              <a:t> </a:t>
            </a:r>
            <a:r>
              <a:rPr lang="fr-FR" sz="2400" dirty="0" smtClean="0"/>
              <a:t>Configurer </a:t>
            </a:r>
            <a:r>
              <a:rPr lang="fr-FR" sz="2400" dirty="0" smtClean="0"/>
              <a:t>les firewalls pour limiter le trafic UDP.</a:t>
            </a:r>
          </a:p>
          <a:p>
            <a:pPr lvl="0">
              <a:lnSpc>
                <a:spcPct val="150000"/>
              </a:lnSpc>
              <a:buFont typeface="Wingdings" pitchFamily="2" charset="2"/>
              <a:buChar char="q"/>
            </a:pPr>
            <a:r>
              <a:rPr lang="ar-TN" sz="2400" dirty="0" smtClean="0"/>
              <a:t> </a:t>
            </a:r>
            <a:r>
              <a:rPr lang="fr-FR" sz="2400" dirty="0" smtClean="0"/>
              <a:t>Désactiver </a:t>
            </a:r>
            <a:r>
              <a:rPr lang="fr-FR" sz="2400" dirty="0" smtClean="0"/>
              <a:t>le service </a:t>
            </a:r>
            <a:r>
              <a:rPr lang="fr-FR" sz="2400" dirty="0" err="1" smtClean="0"/>
              <a:t>echo</a:t>
            </a:r>
            <a:endParaRPr lang="fr-FR" sz="2400" dirty="0" smtClean="0"/>
          </a:p>
          <a:p>
            <a:pPr lvl="0">
              <a:lnSpc>
                <a:spcPct val="150000"/>
              </a:lnSpc>
              <a:buFont typeface="Wingdings" pitchFamily="2" charset="2"/>
              <a:buChar char="q"/>
            </a:pPr>
            <a:r>
              <a:rPr lang="ar-TN" sz="2400" dirty="0" smtClean="0"/>
              <a:t> </a:t>
            </a:r>
            <a:r>
              <a:rPr lang="fr-FR" sz="2400" dirty="0" smtClean="0"/>
              <a:t>Interdire </a:t>
            </a:r>
            <a:r>
              <a:rPr lang="fr-FR" sz="2400" dirty="0" smtClean="0"/>
              <a:t>le </a:t>
            </a:r>
            <a:r>
              <a:rPr lang="fr-FR" sz="2400" dirty="0" err="1" smtClean="0"/>
              <a:t>broadcast</a:t>
            </a:r>
            <a:endParaRPr lang="fr-FR" sz="2400" dirty="0" smtClean="0"/>
          </a:p>
          <a:p>
            <a:pPr marL="0" lvl="1" algn="just">
              <a:lnSpc>
                <a:spcPts val="3200"/>
              </a:lnSpc>
              <a:spcBef>
                <a:spcPts val="600"/>
              </a:spcBef>
              <a:buFont typeface="Wingdings" pitchFamily="2" charset="2"/>
              <a:buChar char="ü"/>
            </a:pPr>
            <a:r>
              <a:rPr lang="ar-TN" sz="2400" b="1" dirty="0" smtClean="0">
                <a:solidFill>
                  <a:srgbClr val="339933"/>
                </a:solidFill>
              </a:rPr>
              <a:t> </a:t>
            </a:r>
            <a:r>
              <a:rPr lang="fr-FR" sz="2400" b="1" dirty="0" smtClean="0">
                <a:solidFill>
                  <a:srgbClr val="339933"/>
                </a:solidFill>
              </a:rPr>
              <a:t>Réponses </a:t>
            </a:r>
            <a:r>
              <a:rPr lang="fr-FR" sz="2400" b="1" dirty="0" smtClean="0">
                <a:solidFill>
                  <a:srgbClr val="339933"/>
                </a:solidFill>
              </a:rPr>
              <a:t>A et B à la fois</a:t>
            </a:r>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11</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170646"/>
          </a:xfrm>
          <a:prstGeom prst="rect">
            <a:avLst/>
          </a:prstGeom>
          <a:noFill/>
        </p:spPr>
        <p:txBody>
          <a:bodyPr wrap="square" rtlCol="0">
            <a:spAutoFit/>
          </a:bodyPr>
          <a:lstStyle/>
          <a:p>
            <a:pPr algn="just">
              <a:lnSpc>
                <a:spcPct val="150000"/>
              </a:lnSpc>
              <a:spcBef>
                <a:spcPts val="600"/>
              </a:spcBef>
            </a:pPr>
            <a:r>
              <a:rPr lang="fr-FR" sz="2400" b="1" dirty="0" smtClean="0"/>
              <a:t>Quelle est parmi les suivantes l’assertion vraie à propos d'un certificat numérique?</a:t>
            </a:r>
          </a:p>
          <a:p>
            <a:pPr>
              <a:lnSpc>
                <a:spcPct val="150000"/>
              </a:lnSpc>
            </a:pPr>
            <a:endParaRPr lang="fr-FR" sz="2400" dirty="0" smtClean="0"/>
          </a:p>
          <a:p>
            <a:pPr algn="just">
              <a:lnSpc>
                <a:spcPct val="150000"/>
              </a:lnSpc>
              <a:buFont typeface="Wingdings" pitchFamily="2" charset="2"/>
              <a:buChar char="q"/>
            </a:pPr>
            <a:r>
              <a:rPr lang="fr-FR" sz="2400" dirty="0" smtClean="0"/>
              <a:t> Le </a:t>
            </a:r>
            <a:r>
              <a:rPr lang="fr-FR" sz="2400" dirty="0" smtClean="0"/>
              <a:t>certificat contient la paire de clés de son possesseur</a:t>
            </a:r>
          </a:p>
          <a:p>
            <a:pPr algn="just">
              <a:lnSpc>
                <a:spcPct val="150000"/>
              </a:lnSpc>
              <a:buFont typeface="Wingdings" pitchFamily="2" charset="2"/>
              <a:buChar char="q"/>
            </a:pPr>
            <a:r>
              <a:rPr lang="fr-FR" sz="2400" dirty="0" smtClean="0"/>
              <a:t> Le </a:t>
            </a:r>
            <a:r>
              <a:rPr lang="fr-FR" sz="2400" dirty="0" smtClean="0"/>
              <a:t>certificat contient la clé publique de son possesseur </a:t>
            </a:r>
          </a:p>
          <a:p>
            <a:pPr algn="just">
              <a:lnSpc>
                <a:spcPct val="150000"/>
              </a:lnSpc>
              <a:buFont typeface="Wingdings" pitchFamily="2" charset="2"/>
              <a:buChar char="q"/>
            </a:pPr>
            <a:r>
              <a:rPr lang="fr-FR" sz="2400" dirty="0" smtClean="0"/>
              <a:t> La </a:t>
            </a:r>
            <a:r>
              <a:rPr lang="fr-FR" sz="2400" dirty="0" smtClean="0"/>
              <a:t>même clé privée peut-être associée à plusieurs certificats générés par la même autorité.</a:t>
            </a:r>
            <a:endParaRPr lang="fr-FR" sz="2400" dirty="0" smtClean="0"/>
          </a:p>
          <a:p>
            <a:pPr algn="just">
              <a:lnSpc>
                <a:spcPct val="150000"/>
              </a:lnSpc>
              <a:buFont typeface="Wingdings" pitchFamily="2" charset="2"/>
              <a:buChar char="q"/>
            </a:pPr>
            <a:r>
              <a:rPr lang="fr-FR" sz="2400" dirty="0" smtClean="0"/>
              <a:t> Deux </a:t>
            </a:r>
            <a:r>
              <a:rPr lang="fr-FR" sz="2400" dirty="0" smtClean="0"/>
              <a:t>certificats peuvent contenir la même clé publique</a:t>
            </a:r>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12</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170646"/>
          </a:xfrm>
          <a:prstGeom prst="rect">
            <a:avLst/>
          </a:prstGeom>
          <a:noFill/>
        </p:spPr>
        <p:txBody>
          <a:bodyPr wrap="square" rtlCol="0">
            <a:spAutoFit/>
          </a:bodyPr>
          <a:lstStyle/>
          <a:p>
            <a:pPr algn="just">
              <a:lnSpc>
                <a:spcPct val="150000"/>
              </a:lnSpc>
              <a:spcBef>
                <a:spcPts val="600"/>
              </a:spcBef>
            </a:pPr>
            <a:r>
              <a:rPr lang="fr-FR" sz="2400" b="1" dirty="0" smtClean="0"/>
              <a:t>Quelle est parmi les suivantes l’assertion vraie à propos d'un certificat numérique?</a:t>
            </a:r>
          </a:p>
          <a:p>
            <a:pPr>
              <a:lnSpc>
                <a:spcPct val="150000"/>
              </a:lnSpc>
            </a:pPr>
            <a:endParaRPr lang="fr-FR" sz="2400" dirty="0" smtClean="0"/>
          </a:p>
          <a:p>
            <a:pPr algn="just">
              <a:lnSpc>
                <a:spcPct val="150000"/>
              </a:lnSpc>
              <a:buFont typeface="Wingdings" pitchFamily="2" charset="2"/>
              <a:buChar char="q"/>
            </a:pPr>
            <a:r>
              <a:rPr lang="fr-FR" sz="2400" dirty="0" smtClean="0"/>
              <a:t> Le </a:t>
            </a:r>
            <a:r>
              <a:rPr lang="fr-FR" sz="2400" dirty="0" smtClean="0"/>
              <a:t>certificat contient la paire de clés de son possesseur</a:t>
            </a:r>
          </a:p>
          <a:p>
            <a:pPr marL="0" lvl="1" algn="just" fontAlgn="base">
              <a:lnSpc>
                <a:spcPts val="3200"/>
              </a:lnSpc>
              <a:spcBef>
                <a:spcPts val="600"/>
              </a:spcBef>
              <a:buFont typeface="Wingdings" pitchFamily="2" charset="2"/>
              <a:buChar char="ü"/>
            </a:pPr>
            <a:r>
              <a:rPr lang="fr-FR" sz="2400" b="1" dirty="0" smtClean="0">
                <a:solidFill>
                  <a:srgbClr val="339933"/>
                </a:solidFill>
              </a:rPr>
              <a:t> Le certificat contient la clé publique de son possesseur </a:t>
            </a:r>
          </a:p>
          <a:p>
            <a:pPr algn="just">
              <a:lnSpc>
                <a:spcPct val="150000"/>
              </a:lnSpc>
              <a:buFont typeface="Wingdings" pitchFamily="2" charset="2"/>
              <a:buChar char="q"/>
            </a:pPr>
            <a:r>
              <a:rPr lang="fr-FR" sz="2400" dirty="0" smtClean="0"/>
              <a:t> La </a:t>
            </a:r>
            <a:r>
              <a:rPr lang="fr-FR" sz="2400" dirty="0" smtClean="0"/>
              <a:t>même clé privée peut-être associée à plusieurs certificats générés par la même autorité.</a:t>
            </a:r>
            <a:endParaRPr lang="fr-FR" sz="2400" dirty="0" smtClean="0"/>
          </a:p>
          <a:p>
            <a:pPr algn="just">
              <a:lnSpc>
                <a:spcPct val="150000"/>
              </a:lnSpc>
              <a:buFont typeface="Wingdings" pitchFamily="2" charset="2"/>
              <a:buChar char="q"/>
            </a:pPr>
            <a:r>
              <a:rPr lang="fr-FR" sz="2400" dirty="0" smtClean="0"/>
              <a:t> Deux </a:t>
            </a:r>
            <a:r>
              <a:rPr lang="fr-FR" sz="2400" dirty="0" smtClean="0"/>
              <a:t>certificats peuvent contenir la même clé publique</a:t>
            </a:r>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12</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062651"/>
          </a:xfrm>
          <a:prstGeom prst="rect">
            <a:avLst/>
          </a:prstGeom>
          <a:noFill/>
        </p:spPr>
        <p:txBody>
          <a:bodyPr wrap="square" rtlCol="0">
            <a:spAutoFit/>
          </a:bodyPr>
          <a:lstStyle/>
          <a:p>
            <a:pPr lvl="0" algn="just">
              <a:lnSpc>
                <a:spcPct val="150000"/>
              </a:lnSpc>
              <a:spcBef>
                <a:spcPts val="600"/>
              </a:spcBef>
            </a:pPr>
            <a:r>
              <a:rPr lang="fr-FR" sz="2400" b="1" dirty="0" smtClean="0"/>
              <a:t>Un </a:t>
            </a:r>
            <a:r>
              <a:rPr lang="fr-FR" sz="2400" b="1" dirty="0" err="1" smtClean="0"/>
              <a:t>cryptosystème</a:t>
            </a:r>
            <a:r>
              <a:rPr lang="fr-FR" sz="2400" b="1" dirty="0" smtClean="0"/>
              <a:t>, utilisant deux clés k1 et k2 où k2=k1+c avec « c » est une constante, est un </a:t>
            </a:r>
            <a:r>
              <a:rPr lang="fr-FR" sz="2400" b="1" dirty="0" err="1" smtClean="0"/>
              <a:t>cryptosystème</a:t>
            </a:r>
            <a:r>
              <a:rPr lang="fr-FR" sz="2400" b="1" dirty="0" smtClean="0"/>
              <a:t> :</a:t>
            </a:r>
          </a:p>
          <a:p>
            <a:pPr lvl="0" algn="just" fontAlgn="base">
              <a:lnSpc>
                <a:spcPct val="150000"/>
              </a:lnSpc>
              <a:buFont typeface="Wingdings" pitchFamily="2" charset="2"/>
              <a:buChar char="q"/>
            </a:pPr>
            <a:r>
              <a:rPr lang="fr-FR" sz="2400" dirty="0" smtClean="0"/>
              <a:t> Symétrique</a:t>
            </a:r>
            <a:endParaRPr lang="fr-FR" sz="2400" dirty="0" smtClean="0"/>
          </a:p>
          <a:p>
            <a:pPr lvl="0" algn="just" fontAlgn="base">
              <a:lnSpc>
                <a:spcPct val="150000"/>
              </a:lnSpc>
              <a:buFont typeface="Wingdings" pitchFamily="2" charset="2"/>
              <a:buChar char="q"/>
            </a:pPr>
            <a:r>
              <a:rPr lang="fr-FR" sz="2400" dirty="0" smtClean="0"/>
              <a:t> Asymétrique</a:t>
            </a:r>
            <a:endParaRPr lang="fr-FR" sz="2400" dirty="0" smtClean="0"/>
          </a:p>
          <a:p>
            <a:pPr lvl="0" algn="just" fontAlgn="base">
              <a:lnSpc>
                <a:spcPct val="150000"/>
              </a:lnSpc>
              <a:buFont typeface="Wingdings" pitchFamily="2" charset="2"/>
              <a:buChar char="q"/>
            </a:pPr>
            <a:r>
              <a:rPr lang="fr-FR" sz="2400" dirty="0" smtClean="0"/>
              <a:t> Ni </a:t>
            </a:r>
            <a:r>
              <a:rPr lang="fr-FR" sz="2400" dirty="0" smtClean="0"/>
              <a:t>symétrique ni asymétrique.</a:t>
            </a:r>
            <a:endParaRPr lang="fr-FR" sz="2400" dirty="0" smtClean="0"/>
          </a:p>
          <a:p>
            <a:pPr lvl="0" algn="just" fontAlgn="base">
              <a:lnSpc>
                <a:spcPct val="150000"/>
              </a:lnSpc>
              <a:buFont typeface="Wingdings" pitchFamily="2" charset="2"/>
              <a:buChar char="q"/>
            </a:pPr>
            <a:r>
              <a:rPr lang="fr-FR" sz="2400" dirty="0" smtClean="0"/>
              <a:t> Hybride</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13</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062651"/>
          </a:xfrm>
          <a:prstGeom prst="rect">
            <a:avLst/>
          </a:prstGeom>
          <a:noFill/>
        </p:spPr>
        <p:txBody>
          <a:bodyPr wrap="square" rtlCol="0">
            <a:spAutoFit/>
          </a:bodyPr>
          <a:lstStyle/>
          <a:p>
            <a:pPr lvl="0" algn="just">
              <a:lnSpc>
                <a:spcPct val="150000"/>
              </a:lnSpc>
              <a:spcBef>
                <a:spcPts val="600"/>
              </a:spcBef>
            </a:pPr>
            <a:r>
              <a:rPr lang="fr-FR" sz="2400" b="1" dirty="0" smtClean="0"/>
              <a:t>Un </a:t>
            </a:r>
            <a:r>
              <a:rPr lang="fr-FR" sz="2400" b="1" dirty="0" err="1" smtClean="0"/>
              <a:t>cryptosystème</a:t>
            </a:r>
            <a:r>
              <a:rPr lang="fr-FR" sz="2400" b="1" dirty="0" smtClean="0"/>
              <a:t>, utilisant deux clés k1 et k2 où k2=k1+c avec « c » est une constante, est un </a:t>
            </a:r>
            <a:r>
              <a:rPr lang="fr-FR" sz="2400" b="1" dirty="0" err="1" smtClean="0"/>
              <a:t>cryptosystème</a:t>
            </a:r>
            <a:r>
              <a:rPr lang="fr-FR" sz="2400" b="1" dirty="0" smtClean="0"/>
              <a:t> :</a:t>
            </a:r>
          </a:p>
          <a:p>
            <a:pPr lvl="0" algn="just" fontAlgn="base">
              <a:lnSpc>
                <a:spcPct val="150000"/>
              </a:lnSpc>
              <a:buFont typeface="Wingdings" pitchFamily="2" charset="2"/>
              <a:buChar char="q"/>
            </a:pPr>
            <a:r>
              <a:rPr lang="fr-FR" sz="2400" dirty="0" smtClean="0"/>
              <a:t> Symétrique</a:t>
            </a:r>
            <a:endParaRPr lang="fr-FR" sz="2400" dirty="0" smtClean="0"/>
          </a:p>
          <a:p>
            <a:pPr lvl="0" algn="just" fontAlgn="base">
              <a:lnSpc>
                <a:spcPct val="150000"/>
              </a:lnSpc>
              <a:buFont typeface="Wingdings" pitchFamily="2" charset="2"/>
              <a:buChar char="q"/>
            </a:pPr>
            <a:r>
              <a:rPr lang="fr-FR" sz="2400" dirty="0" smtClean="0"/>
              <a:t> Asymétrique</a:t>
            </a:r>
            <a:endParaRPr lang="fr-FR" sz="2400" dirty="0" smtClean="0"/>
          </a:p>
          <a:p>
            <a:pPr marL="0" lvl="1" algn="just" fontAlgn="base">
              <a:lnSpc>
                <a:spcPts val="3200"/>
              </a:lnSpc>
              <a:spcBef>
                <a:spcPts val="600"/>
              </a:spcBef>
              <a:buFont typeface="Wingdings" pitchFamily="2" charset="2"/>
              <a:buChar char="ü"/>
            </a:pPr>
            <a:r>
              <a:rPr lang="fr-FR" sz="2400" b="1" dirty="0" smtClean="0">
                <a:solidFill>
                  <a:srgbClr val="339933"/>
                </a:solidFill>
              </a:rPr>
              <a:t> Ni symétrique ni asymétrique.</a:t>
            </a:r>
          </a:p>
          <a:p>
            <a:pPr lvl="0" algn="just" fontAlgn="base">
              <a:lnSpc>
                <a:spcPct val="150000"/>
              </a:lnSpc>
              <a:buFont typeface="Wingdings" pitchFamily="2" charset="2"/>
              <a:buChar char="q"/>
            </a:pPr>
            <a:r>
              <a:rPr lang="fr-FR" sz="2400" dirty="0" smtClean="0"/>
              <a:t> Hybride</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13</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616648"/>
          </a:xfrm>
          <a:prstGeom prst="rect">
            <a:avLst/>
          </a:prstGeom>
          <a:noFill/>
        </p:spPr>
        <p:txBody>
          <a:bodyPr wrap="square" rtlCol="0">
            <a:spAutoFit/>
          </a:bodyPr>
          <a:lstStyle/>
          <a:p>
            <a:pPr algn="just" fontAlgn="base">
              <a:lnSpc>
                <a:spcPct val="150000"/>
              </a:lnSpc>
            </a:pPr>
            <a:r>
              <a:rPr lang="fr-FR" sz="2400" b="1" dirty="0" smtClean="0"/>
              <a:t>Lequel des exemples suivants est l’exemple le plus connu d'un système de chiffrement à clé asymétrique </a:t>
            </a:r>
            <a:r>
              <a:rPr lang="fr-FR" sz="2400" b="1" dirty="0" smtClean="0"/>
              <a:t>?</a:t>
            </a:r>
          </a:p>
          <a:p>
            <a:pPr algn="just" fontAlgn="base">
              <a:lnSpc>
                <a:spcPct val="150000"/>
              </a:lnSpc>
            </a:pPr>
            <a:endParaRPr lang="fr-FR" sz="2400" b="1" dirty="0" smtClean="0"/>
          </a:p>
          <a:p>
            <a:pPr algn="just" fontAlgn="base">
              <a:lnSpc>
                <a:spcPct val="150000"/>
              </a:lnSpc>
              <a:buFont typeface="Wingdings" pitchFamily="2" charset="2"/>
              <a:buChar char="q"/>
            </a:pPr>
            <a:r>
              <a:rPr lang="fr-FR" sz="2400" dirty="0" smtClean="0"/>
              <a:t> Norme </a:t>
            </a:r>
            <a:r>
              <a:rPr lang="fr-FR" sz="2400" dirty="0" smtClean="0"/>
              <a:t>de cryptage des données (DES).</a:t>
            </a:r>
            <a:endParaRPr lang="fr-FR" sz="2400" dirty="0" smtClean="0"/>
          </a:p>
          <a:p>
            <a:pPr algn="just" fontAlgn="base">
              <a:lnSpc>
                <a:spcPct val="150000"/>
              </a:lnSpc>
              <a:buFont typeface="Wingdings" pitchFamily="2" charset="2"/>
              <a:buChar char="q"/>
            </a:pPr>
            <a:r>
              <a:rPr lang="en-US" sz="2400" dirty="0" smtClean="0"/>
              <a:t> </a:t>
            </a:r>
            <a:r>
              <a:rPr lang="en-US" sz="2400" dirty="0" err="1" smtClean="0"/>
              <a:t>Rivest</a:t>
            </a:r>
            <a:r>
              <a:rPr lang="en-US" sz="2400" dirty="0" smtClean="0"/>
              <a:t> </a:t>
            </a:r>
            <a:r>
              <a:rPr lang="en-US" sz="2400" dirty="0" smtClean="0"/>
              <a:t>Shamir Adelman (RSA).</a:t>
            </a:r>
            <a:endParaRPr lang="fr-FR" sz="2400" dirty="0" smtClean="0"/>
          </a:p>
          <a:p>
            <a:pPr algn="just" fontAlgn="base">
              <a:lnSpc>
                <a:spcPct val="150000"/>
              </a:lnSpc>
              <a:buFont typeface="Wingdings" pitchFamily="2" charset="2"/>
              <a:buChar char="q"/>
            </a:pPr>
            <a:r>
              <a:rPr lang="en-US" sz="2400" dirty="0" smtClean="0"/>
              <a:t> Advanced </a:t>
            </a:r>
            <a:r>
              <a:rPr lang="en-US" sz="2400" dirty="0" smtClean="0"/>
              <a:t>Encryption Standard (AES).</a:t>
            </a:r>
            <a:endParaRPr lang="fr-FR" sz="2400" dirty="0" smtClean="0"/>
          </a:p>
          <a:p>
            <a:pPr algn="just" fontAlgn="base">
              <a:lnSpc>
                <a:spcPct val="150000"/>
              </a:lnSpc>
              <a:buFont typeface="Wingdings" pitchFamily="2" charset="2"/>
              <a:buChar char="q"/>
            </a:pPr>
            <a:r>
              <a:rPr lang="fr-FR" sz="2400" dirty="0" smtClean="0"/>
              <a:t> Message </a:t>
            </a:r>
            <a:r>
              <a:rPr lang="fr-FR" sz="2400" dirty="0" smtClean="0"/>
              <a:t>Digest 5 (MD5).</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14</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616648"/>
          </a:xfrm>
          <a:prstGeom prst="rect">
            <a:avLst/>
          </a:prstGeom>
          <a:noFill/>
        </p:spPr>
        <p:txBody>
          <a:bodyPr wrap="square" rtlCol="0">
            <a:spAutoFit/>
          </a:bodyPr>
          <a:lstStyle/>
          <a:p>
            <a:pPr algn="just" fontAlgn="base">
              <a:lnSpc>
                <a:spcPct val="150000"/>
              </a:lnSpc>
            </a:pPr>
            <a:r>
              <a:rPr lang="fr-FR" sz="2400" b="1" dirty="0" smtClean="0"/>
              <a:t>Lequel des exemples suivants est l’exemple le plus connu d'un système de chiffrement à clé asymétrique </a:t>
            </a:r>
            <a:r>
              <a:rPr lang="fr-FR" sz="2400" b="1" dirty="0" smtClean="0"/>
              <a:t>?</a:t>
            </a:r>
          </a:p>
          <a:p>
            <a:pPr algn="just" fontAlgn="base">
              <a:lnSpc>
                <a:spcPct val="150000"/>
              </a:lnSpc>
            </a:pPr>
            <a:endParaRPr lang="fr-FR" sz="2400" b="1" dirty="0" smtClean="0"/>
          </a:p>
          <a:p>
            <a:pPr algn="just" fontAlgn="base">
              <a:lnSpc>
                <a:spcPct val="150000"/>
              </a:lnSpc>
              <a:buFont typeface="Wingdings" pitchFamily="2" charset="2"/>
              <a:buChar char="q"/>
            </a:pPr>
            <a:r>
              <a:rPr lang="fr-FR" sz="2400" dirty="0" smtClean="0"/>
              <a:t> Norme </a:t>
            </a:r>
            <a:r>
              <a:rPr lang="fr-FR" sz="2400" dirty="0" smtClean="0"/>
              <a:t>de cryptage des données (DES).</a:t>
            </a:r>
            <a:endParaRPr lang="fr-FR" sz="2400" dirty="0" smtClean="0"/>
          </a:p>
          <a:p>
            <a:pPr marL="0" lvl="1" algn="just" fontAlgn="base">
              <a:lnSpc>
                <a:spcPts val="3200"/>
              </a:lnSpc>
              <a:spcBef>
                <a:spcPts val="600"/>
              </a:spcBef>
              <a:buFont typeface="Wingdings" pitchFamily="2" charset="2"/>
              <a:buChar char="ü"/>
            </a:pPr>
            <a:r>
              <a:rPr lang="en-US" sz="2400" b="1" dirty="0" smtClean="0">
                <a:solidFill>
                  <a:srgbClr val="339933"/>
                </a:solidFill>
              </a:rPr>
              <a:t> </a:t>
            </a:r>
            <a:r>
              <a:rPr lang="en-US" sz="2400" b="1" dirty="0" err="1" smtClean="0">
                <a:solidFill>
                  <a:srgbClr val="339933"/>
                </a:solidFill>
              </a:rPr>
              <a:t>Rivest</a:t>
            </a:r>
            <a:r>
              <a:rPr lang="en-US" sz="2400" b="1" dirty="0" smtClean="0">
                <a:solidFill>
                  <a:srgbClr val="339933"/>
                </a:solidFill>
              </a:rPr>
              <a:t> Shamir Adelman (RSA).</a:t>
            </a:r>
            <a:endParaRPr lang="fr-FR" sz="2400" b="1" dirty="0" smtClean="0">
              <a:solidFill>
                <a:srgbClr val="339933"/>
              </a:solidFill>
            </a:endParaRPr>
          </a:p>
          <a:p>
            <a:pPr algn="just" fontAlgn="base">
              <a:lnSpc>
                <a:spcPct val="150000"/>
              </a:lnSpc>
              <a:buFont typeface="Wingdings" pitchFamily="2" charset="2"/>
              <a:buChar char="q"/>
            </a:pPr>
            <a:r>
              <a:rPr lang="en-US" sz="2400" dirty="0" smtClean="0"/>
              <a:t> Advanced </a:t>
            </a:r>
            <a:r>
              <a:rPr lang="en-US" sz="2400" dirty="0" smtClean="0"/>
              <a:t>Encryption Standard (AES).</a:t>
            </a:r>
            <a:endParaRPr lang="fr-FR" sz="2400" dirty="0" smtClean="0"/>
          </a:p>
          <a:p>
            <a:pPr algn="just" fontAlgn="base">
              <a:lnSpc>
                <a:spcPct val="150000"/>
              </a:lnSpc>
              <a:buFont typeface="Wingdings" pitchFamily="2" charset="2"/>
              <a:buChar char="q"/>
            </a:pPr>
            <a:r>
              <a:rPr lang="fr-FR" sz="2400" dirty="0" smtClean="0"/>
              <a:t> Message </a:t>
            </a:r>
            <a:r>
              <a:rPr lang="fr-FR" sz="2400" dirty="0" smtClean="0"/>
              <a:t>Digest 5 (MD5).</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14</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616648"/>
          </a:xfrm>
          <a:prstGeom prst="rect">
            <a:avLst/>
          </a:prstGeom>
          <a:noFill/>
        </p:spPr>
        <p:txBody>
          <a:bodyPr wrap="square" rtlCol="0">
            <a:spAutoFit/>
          </a:bodyPr>
          <a:lstStyle/>
          <a:p>
            <a:pPr lvl="0" algn="just" fontAlgn="base">
              <a:lnSpc>
                <a:spcPct val="150000"/>
              </a:lnSpc>
            </a:pPr>
            <a:r>
              <a:rPr lang="fr-FR" sz="2400" b="1" dirty="0" smtClean="0"/>
              <a:t>Quel est le protocole utilisé par  VPN pour protéger le trafic à l'intérieur d'un tunnel VPN?</a:t>
            </a:r>
          </a:p>
          <a:p>
            <a:pPr algn="just" fontAlgn="base">
              <a:lnSpc>
                <a:spcPct val="150000"/>
              </a:lnSpc>
            </a:pPr>
            <a:endParaRPr lang="fr-FR" sz="2400" dirty="0" smtClean="0"/>
          </a:p>
          <a:p>
            <a:pPr lvl="0" algn="just" fontAlgn="base">
              <a:lnSpc>
                <a:spcPct val="150000"/>
              </a:lnSpc>
              <a:buFont typeface="Wingdings" pitchFamily="2" charset="2"/>
              <a:buChar char="q"/>
            </a:pPr>
            <a:r>
              <a:rPr lang="fr-FR" sz="2400" dirty="0" smtClean="0"/>
              <a:t> Telnet</a:t>
            </a:r>
            <a:endParaRPr lang="fr-FR" sz="2400" dirty="0" smtClean="0"/>
          </a:p>
          <a:p>
            <a:pPr lvl="0" algn="just" fontAlgn="base">
              <a:lnSpc>
                <a:spcPct val="150000"/>
              </a:lnSpc>
              <a:buFont typeface="Wingdings" pitchFamily="2" charset="2"/>
              <a:buChar char="q"/>
            </a:pPr>
            <a:r>
              <a:rPr lang="fr-FR" sz="2400" dirty="0" smtClean="0"/>
              <a:t> SSH</a:t>
            </a:r>
            <a:endParaRPr lang="fr-FR" sz="2400" dirty="0" smtClean="0"/>
          </a:p>
          <a:p>
            <a:pPr lvl="0" algn="just" fontAlgn="base">
              <a:lnSpc>
                <a:spcPct val="150000"/>
              </a:lnSpc>
              <a:buFont typeface="Wingdings" pitchFamily="2" charset="2"/>
              <a:buChar char="q"/>
            </a:pPr>
            <a:r>
              <a:rPr lang="fr-FR" sz="2400" dirty="0" smtClean="0"/>
              <a:t> HTTPS</a:t>
            </a:r>
            <a:endParaRPr lang="fr-FR" sz="2400" dirty="0" smtClean="0"/>
          </a:p>
          <a:p>
            <a:pPr lvl="0" algn="just" fontAlgn="base">
              <a:lnSpc>
                <a:spcPct val="150000"/>
              </a:lnSpc>
              <a:buFont typeface="Wingdings" pitchFamily="2" charset="2"/>
              <a:buChar char="q"/>
            </a:pPr>
            <a:r>
              <a:rPr lang="fr-FR" sz="2400" dirty="0" smtClean="0"/>
              <a:t> </a:t>
            </a:r>
            <a:r>
              <a:rPr lang="fr-FR" sz="2400" dirty="0" err="1" smtClean="0"/>
              <a:t>IPsec</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15</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99592" y="1124744"/>
            <a:ext cx="8064896" cy="5519460"/>
          </a:xfrm>
          <a:prstGeom prst="rect">
            <a:avLst/>
          </a:prstGeom>
          <a:noFill/>
        </p:spPr>
        <p:txBody>
          <a:bodyPr wrap="square" rtlCol="0">
            <a:spAutoFit/>
          </a:bodyPr>
          <a:lstStyle/>
          <a:p>
            <a:pPr algn="just">
              <a:lnSpc>
                <a:spcPts val="3200"/>
              </a:lnSpc>
              <a:spcBef>
                <a:spcPts val="1200"/>
              </a:spcBef>
            </a:pPr>
            <a:r>
              <a:rPr lang="fr-FR" dirty="0"/>
              <a:t> </a:t>
            </a:r>
            <a:endParaRPr lang="fr-FR" sz="1600" b="1" dirty="0"/>
          </a:p>
          <a:p>
            <a:pPr lvl="0" algn="just">
              <a:lnSpc>
                <a:spcPts val="3200"/>
              </a:lnSpc>
              <a:spcBef>
                <a:spcPts val="1200"/>
              </a:spcBef>
            </a:pPr>
            <a:r>
              <a:rPr lang="fr-FR" sz="2400" b="1" dirty="0"/>
              <a:t>Un virus est un :</a:t>
            </a:r>
          </a:p>
          <a:p>
            <a:pPr marL="216000" algn="just">
              <a:lnSpc>
                <a:spcPts val="3200"/>
              </a:lnSpc>
              <a:spcBef>
                <a:spcPts val="1200"/>
              </a:spcBef>
              <a:buFont typeface="Wingdings" pitchFamily="2" charset="2"/>
              <a:buChar char="q"/>
            </a:pPr>
            <a:r>
              <a:rPr lang="fr-FR" sz="2400" dirty="0" smtClean="0"/>
              <a:t> code </a:t>
            </a:r>
            <a:r>
              <a:rPr lang="fr-FR" sz="2400" dirty="0"/>
              <a:t>malicieux qui infecte les applications et qui se duplique automatiquement sur la même machine.</a:t>
            </a:r>
          </a:p>
          <a:p>
            <a:pPr marL="216000" lvl="1" algn="just">
              <a:lnSpc>
                <a:spcPts val="3200"/>
              </a:lnSpc>
              <a:spcBef>
                <a:spcPts val="1200"/>
              </a:spcBef>
              <a:buFont typeface="Wingdings" pitchFamily="2" charset="2"/>
              <a:buChar char="q"/>
            </a:pPr>
            <a:r>
              <a:rPr lang="fr-FR" sz="2400" dirty="0" smtClean="0"/>
              <a:t> code </a:t>
            </a:r>
            <a:r>
              <a:rPr lang="fr-FR" sz="2400" dirty="0"/>
              <a:t>malicieux qui infecte les applications et qui se duplique automatiquement d’une machine à une autre.</a:t>
            </a:r>
          </a:p>
          <a:p>
            <a:pPr marL="216000" lvl="1" algn="just">
              <a:lnSpc>
                <a:spcPts val="3200"/>
              </a:lnSpc>
              <a:spcBef>
                <a:spcPts val="1200"/>
              </a:spcBef>
              <a:buFont typeface="Wingdings" pitchFamily="2" charset="2"/>
              <a:buChar char="q"/>
            </a:pPr>
            <a:r>
              <a:rPr lang="fr-FR" sz="2400" dirty="0" smtClean="0"/>
              <a:t> un </a:t>
            </a:r>
            <a:r>
              <a:rPr lang="fr-FR" sz="2400" dirty="0"/>
              <a:t>programme à apparence légitime qui infecte les applications à son exécution.</a:t>
            </a:r>
          </a:p>
          <a:p>
            <a:pPr marL="216000" lvl="1" algn="just">
              <a:lnSpc>
                <a:spcPts val="3200"/>
              </a:lnSpc>
              <a:spcBef>
                <a:spcPts val="1200"/>
              </a:spcBef>
              <a:buFont typeface="Wingdings" pitchFamily="2" charset="2"/>
              <a:buChar char="q"/>
            </a:pPr>
            <a:r>
              <a:rPr lang="fr-FR" sz="2400" dirty="0" smtClean="0"/>
              <a:t> un </a:t>
            </a:r>
            <a:r>
              <a:rPr lang="fr-FR" sz="2400" dirty="0"/>
              <a:t>programme qui permet d’ouvrir un accès réseau à un système informatique.</a:t>
            </a:r>
          </a:p>
          <a:p>
            <a:r>
              <a:rPr lang="fr-FR" dirty="0"/>
              <a:t> </a:t>
            </a:r>
            <a:endParaRPr lang="fr-FR" sz="1600" dirty="0"/>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2</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616648"/>
          </a:xfrm>
          <a:prstGeom prst="rect">
            <a:avLst/>
          </a:prstGeom>
          <a:noFill/>
        </p:spPr>
        <p:txBody>
          <a:bodyPr wrap="square" rtlCol="0">
            <a:spAutoFit/>
          </a:bodyPr>
          <a:lstStyle/>
          <a:p>
            <a:pPr lvl="0" algn="just" fontAlgn="base">
              <a:lnSpc>
                <a:spcPct val="150000"/>
              </a:lnSpc>
            </a:pPr>
            <a:r>
              <a:rPr lang="fr-FR" sz="2400" b="1" dirty="0" smtClean="0"/>
              <a:t>Quel est le protocole utilisé par  VPN pour protéger le trafic à l'intérieur d'un tunnel VPN?</a:t>
            </a:r>
          </a:p>
          <a:p>
            <a:pPr algn="just" fontAlgn="base">
              <a:lnSpc>
                <a:spcPct val="150000"/>
              </a:lnSpc>
            </a:pPr>
            <a:endParaRPr lang="fr-FR" sz="2400" dirty="0" smtClean="0"/>
          </a:p>
          <a:p>
            <a:pPr lvl="0" algn="just" fontAlgn="base">
              <a:lnSpc>
                <a:spcPct val="150000"/>
              </a:lnSpc>
              <a:buFont typeface="Wingdings" pitchFamily="2" charset="2"/>
              <a:buChar char="q"/>
            </a:pPr>
            <a:r>
              <a:rPr lang="fr-FR" sz="2400" dirty="0" smtClean="0"/>
              <a:t> Telnet</a:t>
            </a:r>
            <a:endParaRPr lang="fr-FR" sz="2400" dirty="0" smtClean="0"/>
          </a:p>
          <a:p>
            <a:pPr lvl="0" algn="just" fontAlgn="base">
              <a:lnSpc>
                <a:spcPct val="150000"/>
              </a:lnSpc>
              <a:buFont typeface="Wingdings" pitchFamily="2" charset="2"/>
              <a:buChar char="q"/>
            </a:pPr>
            <a:r>
              <a:rPr lang="fr-FR" sz="2400" dirty="0" smtClean="0"/>
              <a:t> SSH</a:t>
            </a:r>
            <a:endParaRPr lang="fr-FR" sz="2400" dirty="0" smtClean="0"/>
          </a:p>
          <a:p>
            <a:pPr lvl="0" algn="just" fontAlgn="base">
              <a:lnSpc>
                <a:spcPct val="150000"/>
              </a:lnSpc>
              <a:buFont typeface="Wingdings" pitchFamily="2" charset="2"/>
              <a:buChar char="q"/>
            </a:pPr>
            <a:r>
              <a:rPr lang="fr-FR" sz="2400" dirty="0" smtClean="0"/>
              <a:t> HTTPS</a:t>
            </a:r>
            <a:endParaRPr lang="fr-FR" sz="2400" dirty="0" smtClean="0"/>
          </a:p>
          <a:p>
            <a:pPr marL="0" lvl="1" algn="just" fontAlgn="base">
              <a:lnSpc>
                <a:spcPts val="3200"/>
              </a:lnSpc>
              <a:spcBef>
                <a:spcPts val="600"/>
              </a:spcBef>
              <a:buFont typeface="Wingdings" pitchFamily="2" charset="2"/>
              <a:buChar char="ü"/>
            </a:pPr>
            <a:r>
              <a:rPr lang="fr-FR" sz="2400" b="1" dirty="0" smtClean="0">
                <a:solidFill>
                  <a:srgbClr val="339933"/>
                </a:solidFill>
              </a:rPr>
              <a:t> </a:t>
            </a:r>
            <a:r>
              <a:rPr lang="fr-FR" sz="2400" b="1" dirty="0" err="1" smtClean="0">
                <a:solidFill>
                  <a:srgbClr val="339933"/>
                </a:solidFill>
              </a:rPr>
              <a:t>IPsec</a:t>
            </a:r>
            <a:endParaRPr lang="fr-FR" sz="2400" b="1" dirty="0" smtClean="0">
              <a:solidFill>
                <a:srgbClr val="339933"/>
              </a:solidFill>
            </a:endParaRPr>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15</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062651"/>
          </a:xfrm>
          <a:prstGeom prst="rect">
            <a:avLst/>
          </a:prstGeom>
          <a:noFill/>
        </p:spPr>
        <p:txBody>
          <a:bodyPr wrap="square" rtlCol="0">
            <a:spAutoFit/>
          </a:bodyPr>
          <a:lstStyle/>
          <a:p>
            <a:pPr lvl="0">
              <a:lnSpc>
                <a:spcPct val="150000"/>
              </a:lnSpc>
            </a:pPr>
            <a:r>
              <a:rPr lang="fr-FR" sz="2400" b="1" dirty="0" smtClean="0"/>
              <a:t>Un firewall « </a:t>
            </a:r>
            <a:r>
              <a:rPr lang="fr-FR" sz="2400" b="1" dirty="0" err="1" smtClean="0"/>
              <a:t>Packet</a:t>
            </a:r>
            <a:r>
              <a:rPr lang="fr-FR" sz="2400" b="1" dirty="0" smtClean="0"/>
              <a:t> </a:t>
            </a:r>
            <a:r>
              <a:rPr lang="fr-FR" sz="2400" b="1" dirty="0" err="1" smtClean="0"/>
              <a:t>Filter</a:t>
            </a:r>
            <a:r>
              <a:rPr lang="fr-FR" sz="2400" b="1" dirty="0" smtClean="0"/>
              <a:t> » peut être remplacé par </a:t>
            </a:r>
            <a:r>
              <a:rPr lang="fr-FR" sz="2400" b="1" dirty="0" smtClean="0"/>
              <a:t>:</a:t>
            </a:r>
          </a:p>
          <a:p>
            <a:pPr lvl="0">
              <a:lnSpc>
                <a:spcPct val="150000"/>
              </a:lnSpc>
            </a:pPr>
            <a:endParaRPr lang="fr-FR" sz="2400" b="1" dirty="0" smtClean="0"/>
          </a:p>
          <a:p>
            <a:pPr>
              <a:lnSpc>
                <a:spcPct val="150000"/>
              </a:lnSpc>
              <a:buFont typeface="Wingdings" pitchFamily="2" charset="2"/>
              <a:buChar char="q"/>
            </a:pPr>
            <a:r>
              <a:rPr lang="fr-FR" sz="2400" dirty="0" smtClean="0"/>
              <a:t> Un </a:t>
            </a:r>
            <a:r>
              <a:rPr lang="fr-FR" sz="2400" dirty="0" smtClean="0"/>
              <a:t>commutateur</a:t>
            </a:r>
          </a:p>
          <a:p>
            <a:pPr>
              <a:lnSpc>
                <a:spcPct val="150000"/>
              </a:lnSpc>
              <a:buFont typeface="Wingdings" pitchFamily="2" charset="2"/>
              <a:buChar char="q"/>
            </a:pPr>
            <a:r>
              <a:rPr lang="fr-FR" sz="2400" dirty="0" smtClean="0"/>
              <a:t> Un </a:t>
            </a:r>
            <a:r>
              <a:rPr lang="fr-FR" sz="2400" dirty="0" smtClean="0"/>
              <a:t>pont</a:t>
            </a:r>
          </a:p>
          <a:p>
            <a:pPr>
              <a:lnSpc>
                <a:spcPct val="150000"/>
              </a:lnSpc>
              <a:buFont typeface="Wingdings" pitchFamily="2" charset="2"/>
              <a:buChar char="q"/>
            </a:pPr>
            <a:r>
              <a:rPr lang="fr-FR" sz="2400" dirty="0" smtClean="0"/>
              <a:t> Un </a:t>
            </a:r>
            <a:r>
              <a:rPr lang="fr-FR" sz="2400" dirty="0" smtClean="0"/>
              <a:t>routeur</a:t>
            </a:r>
          </a:p>
          <a:p>
            <a:pPr>
              <a:lnSpc>
                <a:spcPct val="150000"/>
              </a:lnSpc>
              <a:buFont typeface="Wingdings" pitchFamily="2" charset="2"/>
              <a:buChar char="q"/>
            </a:pPr>
            <a:r>
              <a:rPr lang="fr-FR" sz="2400" dirty="0" smtClean="0"/>
              <a:t> Un </a:t>
            </a:r>
            <a:r>
              <a:rPr lang="fr-FR" sz="2400" dirty="0" smtClean="0"/>
              <a:t>concentrateur</a:t>
            </a:r>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16</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062651"/>
          </a:xfrm>
          <a:prstGeom prst="rect">
            <a:avLst/>
          </a:prstGeom>
          <a:noFill/>
        </p:spPr>
        <p:txBody>
          <a:bodyPr wrap="square" rtlCol="0">
            <a:spAutoFit/>
          </a:bodyPr>
          <a:lstStyle/>
          <a:p>
            <a:pPr lvl="0">
              <a:lnSpc>
                <a:spcPct val="150000"/>
              </a:lnSpc>
            </a:pPr>
            <a:r>
              <a:rPr lang="fr-FR" sz="2400" b="1" dirty="0" smtClean="0"/>
              <a:t>Un firewall « </a:t>
            </a:r>
            <a:r>
              <a:rPr lang="fr-FR" sz="2400" b="1" dirty="0" err="1" smtClean="0"/>
              <a:t>Packet</a:t>
            </a:r>
            <a:r>
              <a:rPr lang="fr-FR" sz="2400" b="1" dirty="0" smtClean="0"/>
              <a:t> </a:t>
            </a:r>
            <a:r>
              <a:rPr lang="fr-FR" sz="2400" b="1" dirty="0" err="1" smtClean="0"/>
              <a:t>Filter</a:t>
            </a:r>
            <a:r>
              <a:rPr lang="fr-FR" sz="2400" b="1" dirty="0" smtClean="0"/>
              <a:t> » peut être remplacé par </a:t>
            </a:r>
            <a:r>
              <a:rPr lang="fr-FR" sz="2400" b="1" dirty="0" smtClean="0"/>
              <a:t>:</a:t>
            </a:r>
          </a:p>
          <a:p>
            <a:pPr lvl="0">
              <a:lnSpc>
                <a:spcPct val="150000"/>
              </a:lnSpc>
            </a:pPr>
            <a:endParaRPr lang="fr-FR" sz="2400" b="1" dirty="0" smtClean="0"/>
          </a:p>
          <a:p>
            <a:pPr>
              <a:lnSpc>
                <a:spcPct val="150000"/>
              </a:lnSpc>
              <a:buFont typeface="Wingdings" pitchFamily="2" charset="2"/>
              <a:buChar char="q"/>
            </a:pPr>
            <a:r>
              <a:rPr lang="fr-FR" sz="2400" dirty="0" smtClean="0"/>
              <a:t> Un </a:t>
            </a:r>
            <a:r>
              <a:rPr lang="fr-FR" sz="2400" dirty="0" smtClean="0"/>
              <a:t>commutateur</a:t>
            </a:r>
          </a:p>
          <a:p>
            <a:pPr>
              <a:lnSpc>
                <a:spcPct val="150000"/>
              </a:lnSpc>
              <a:buFont typeface="Wingdings" pitchFamily="2" charset="2"/>
              <a:buChar char="q"/>
            </a:pPr>
            <a:r>
              <a:rPr lang="fr-FR" sz="2400" dirty="0" smtClean="0"/>
              <a:t> Un </a:t>
            </a:r>
            <a:r>
              <a:rPr lang="fr-FR" sz="2400" dirty="0" smtClean="0"/>
              <a:t>pont</a:t>
            </a:r>
          </a:p>
          <a:p>
            <a:pPr marL="0" lvl="1" algn="just" fontAlgn="base">
              <a:lnSpc>
                <a:spcPts val="3200"/>
              </a:lnSpc>
              <a:spcBef>
                <a:spcPts val="600"/>
              </a:spcBef>
              <a:buFont typeface="Wingdings" pitchFamily="2" charset="2"/>
              <a:buChar char="ü"/>
            </a:pPr>
            <a:r>
              <a:rPr lang="fr-FR" sz="2400" b="1" dirty="0" smtClean="0">
                <a:solidFill>
                  <a:srgbClr val="339933"/>
                </a:solidFill>
              </a:rPr>
              <a:t> Un routeur</a:t>
            </a:r>
          </a:p>
          <a:p>
            <a:pPr>
              <a:lnSpc>
                <a:spcPct val="150000"/>
              </a:lnSpc>
              <a:buFont typeface="Wingdings" pitchFamily="2" charset="2"/>
              <a:buChar char="q"/>
            </a:pPr>
            <a:r>
              <a:rPr lang="fr-FR" sz="2400" dirty="0" smtClean="0"/>
              <a:t> Un </a:t>
            </a:r>
            <a:r>
              <a:rPr lang="fr-FR" sz="2400" dirty="0" smtClean="0"/>
              <a:t>concentrateur</a:t>
            </a:r>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16</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170646"/>
          </a:xfrm>
          <a:prstGeom prst="rect">
            <a:avLst/>
          </a:prstGeom>
          <a:noFill/>
        </p:spPr>
        <p:txBody>
          <a:bodyPr wrap="square" rtlCol="0">
            <a:spAutoFit/>
          </a:bodyPr>
          <a:lstStyle/>
          <a:p>
            <a:pPr lvl="0" algn="just">
              <a:lnSpc>
                <a:spcPct val="150000"/>
              </a:lnSpc>
            </a:pPr>
            <a:r>
              <a:rPr lang="fr-FR" sz="2400" b="1" dirty="0" smtClean="0"/>
              <a:t>Le principe d’une attaque “Ping of </a:t>
            </a:r>
            <a:r>
              <a:rPr lang="fr-FR" sz="2400" b="1" dirty="0" err="1" smtClean="0"/>
              <a:t>Death</a:t>
            </a:r>
            <a:r>
              <a:rPr lang="fr-FR" sz="2400" b="1" dirty="0" smtClean="0"/>
              <a:t>” consiste à </a:t>
            </a:r>
            <a:r>
              <a:rPr lang="fr-FR" sz="2400" b="1" dirty="0" smtClean="0"/>
              <a:t>:</a:t>
            </a:r>
          </a:p>
          <a:p>
            <a:pPr lvl="0" algn="just">
              <a:lnSpc>
                <a:spcPct val="150000"/>
              </a:lnSpc>
            </a:pPr>
            <a:endParaRPr lang="fr-FR" sz="2400" b="1" dirty="0" smtClean="0"/>
          </a:p>
          <a:p>
            <a:pPr lvl="0" algn="just" fontAlgn="base">
              <a:lnSpc>
                <a:spcPct val="150000"/>
              </a:lnSpc>
              <a:buFont typeface="Wingdings" pitchFamily="2" charset="2"/>
              <a:buChar char="q"/>
            </a:pPr>
            <a:r>
              <a:rPr lang="fr-FR" sz="2400" dirty="0" smtClean="0"/>
              <a:t> Envoyer </a:t>
            </a:r>
            <a:r>
              <a:rPr lang="fr-FR" sz="2400" dirty="0" smtClean="0"/>
              <a:t>un paquet IP non fragmenté </a:t>
            </a:r>
          </a:p>
          <a:p>
            <a:pPr lvl="0" algn="just" fontAlgn="base">
              <a:lnSpc>
                <a:spcPct val="150000"/>
              </a:lnSpc>
              <a:buFont typeface="Wingdings" pitchFamily="2" charset="2"/>
              <a:buChar char="q"/>
            </a:pPr>
            <a:r>
              <a:rPr lang="fr-FR" sz="2400" dirty="0" smtClean="0"/>
              <a:t> Envoyer </a:t>
            </a:r>
            <a:r>
              <a:rPr lang="fr-FR" sz="2400" dirty="0" smtClean="0"/>
              <a:t>un paquet IP qui a une longueur de données supérieure à la taille maximale</a:t>
            </a:r>
          </a:p>
          <a:p>
            <a:pPr lvl="0" algn="just" fontAlgn="base">
              <a:lnSpc>
                <a:spcPct val="150000"/>
              </a:lnSpc>
              <a:buFont typeface="Wingdings" pitchFamily="2" charset="2"/>
              <a:buChar char="q"/>
            </a:pPr>
            <a:r>
              <a:rPr lang="fr-FR" sz="2400" dirty="0" smtClean="0"/>
              <a:t> Saturer </a:t>
            </a:r>
            <a:r>
              <a:rPr lang="fr-FR" sz="2400" dirty="0" smtClean="0"/>
              <a:t>le trafic réseau en envoyant un grand nombre de paquets IP</a:t>
            </a:r>
          </a:p>
          <a:p>
            <a:pPr lvl="0" algn="just" fontAlgn="base">
              <a:lnSpc>
                <a:spcPct val="150000"/>
              </a:lnSpc>
              <a:buFont typeface="Wingdings" pitchFamily="2" charset="2"/>
              <a:buChar char="q"/>
            </a:pPr>
            <a:r>
              <a:rPr lang="fr-FR" sz="2400" dirty="0" smtClean="0"/>
              <a:t> Modifier </a:t>
            </a:r>
            <a:r>
              <a:rPr lang="fr-FR" sz="2400" dirty="0" smtClean="0"/>
              <a:t>l'entête des paquets IP de la machine victime.</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17</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4960332"/>
          </a:xfrm>
          <a:prstGeom prst="rect">
            <a:avLst/>
          </a:prstGeom>
          <a:noFill/>
        </p:spPr>
        <p:txBody>
          <a:bodyPr wrap="square" rtlCol="0">
            <a:spAutoFit/>
          </a:bodyPr>
          <a:lstStyle/>
          <a:p>
            <a:pPr lvl="0" algn="just">
              <a:lnSpc>
                <a:spcPct val="150000"/>
              </a:lnSpc>
            </a:pPr>
            <a:r>
              <a:rPr lang="fr-FR" sz="2400" b="1" dirty="0" smtClean="0"/>
              <a:t>Le principe d’une attaque “Ping of </a:t>
            </a:r>
            <a:r>
              <a:rPr lang="fr-FR" sz="2400" b="1" dirty="0" err="1" smtClean="0"/>
              <a:t>Death</a:t>
            </a:r>
            <a:r>
              <a:rPr lang="fr-FR" sz="2400" b="1" dirty="0" smtClean="0"/>
              <a:t>” consiste à </a:t>
            </a:r>
            <a:r>
              <a:rPr lang="fr-FR" sz="2400" b="1" dirty="0" smtClean="0"/>
              <a:t>:</a:t>
            </a:r>
          </a:p>
          <a:p>
            <a:pPr lvl="0" algn="just">
              <a:lnSpc>
                <a:spcPct val="150000"/>
              </a:lnSpc>
            </a:pPr>
            <a:endParaRPr lang="fr-FR" sz="2400" b="1" dirty="0" smtClean="0"/>
          </a:p>
          <a:p>
            <a:pPr lvl="0" algn="just" fontAlgn="base">
              <a:lnSpc>
                <a:spcPct val="150000"/>
              </a:lnSpc>
              <a:buFont typeface="Wingdings" pitchFamily="2" charset="2"/>
              <a:buChar char="q"/>
            </a:pPr>
            <a:r>
              <a:rPr lang="fr-FR" sz="2400" dirty="0" smtClean="0"/>
              <a:t> Envoyer </a:t>
            </a:r>
            <a:r>
              <a:rPr lang="fr-FR" sz="2400" dirty="0" smtClean="0"/>
              <a:t>un paquet IP non fragmenté </a:t>
            </a:r>
          </a:p>
          <a:p>
            <a:pPr marL="0" lvl="1" algn="just" fontAlgn="base">
              <a:lnSpc>
                <a:spcPts val="3200"/>
              </a:lnSpc>
              <a:spcBef>
                <a:spcPts val="600"/>
              </a:spcBef>
              <a:buFont typeface="Wingdings" pitchFamily="2" charset="2"/>
              <a:buChar char="ü"/>
            </a:pPr>
            <a:r>
              <a:rPr lang="fr-FR" sz="2400" b="1" dirty="0" smtClean="0">
                <a:solidFill>
                  <a:srgbClr val="339933"/>
                </a:solidFill>
              </a:rPr>
              <a:t> Envoyer un paquet IP qui a une longueur de données supérieure à la taille maximale</a:t>
            </a:r>
          </a:p>
          <a:p>
            <a:pPr lvl="0" algn="just" fontAlgn="base">
              <a:lnSpc>
                <a:spcPct val="150000"/>
              </a:lnSpc>
              <a:buFont typeface="Wingdings" pitchFamily="2" charset="2"/>
              <a:buChar char="q"/>
            </a:pPr>
            <a:r>
              <a:rPr lang="fr-FR" sz="2400" dirty="0" smtClean="0"/>
              <a:t> Saturer </a:t>
            </a:r>
            <a:r>
              <a:rPr lang="fr-FR" sz="2400" dirty="0" smtClean="0"/>
              <a:t>le trafic réseau en envoyant un grand nombre de paquets IP</a:t>
            </a:r>
          </a:p>
          <a:p>
            <a:pPr lvl="0" algn="just" fontAlgn="base">
              <a:lnSpc>
                <a:spcPct val="150000"/>
              </a:lnSpc>
              <a:buFont typeface="Wingdings" pitchFamily="2" charset="2"/>
              <a:buChar char="q"/>
            </a:pPr>
            <a:r>
              <a:rPr lang="fr-FR" sz="2400" dirty="0" smtClean="0"/>
              <a:t> Modifier </a:t>
            </a:r>
            <a:r>
              <a:rPr lang="fr-FR" sz="2400" dirty="0" smtClean="0"/>
              <a:t>l'entête des paquets IP de la machine victime.</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17</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724644"/>
          </a:xfrm>
          <a:prstGeom prst="rect">
            <a:avLst/>
          </a:prstGeom>
          <a:noFill/>
        </p:spPr>
        <p:txBody>
          <a:bodyPr wrap="square" rtlCol="0">
            <a:spAutoFit/>
          </a:bodyPr>
          <a:lstStyle/>
          <a:p>
            <a:pPr lvl="0" algn="just" fontAlgn="base">
              <a:lnSpc>
                <a:spcPct val="150000"/>
              </a:lnSpc>
            </a:pPr>
            <a:r>
              <a:rPr lang="fr-FR" sz="2400" b="1" dirty="0" smtClean="0"/>
              <a:t>Dans quelles circonstances une autorité de certification (AC) peut-elle révoquer un certificat ?</a:t>
            </a:r>
          </a:p>
          <a:p>
            <a:pPr lvl="0" algn="just" fontAlgn="base">
              <a:lnSpc>
                <a:spcPct val="150000"/>
              </a:lnSpc>
              <a:buFont typeface="Wingdings" pitchFamily="2" charset="2"/>
              <a:buChar char="q"/>
            </a:pPr>
            <a:r>
              <a:rPr lang="fr-FR" sz="2400" dirty="0" smtClean="0"/>
              <a:t> Le </a:t>
            </a:r>
            <a:r>
              <a:rPr lang="fr-FR" sz="2400" dirty="0" smtClean="0"/>
              <a:t>propriétaire du certificat n'a pas utilisé le certificat pendant une période </a:t>
            </a:r>
            <a:r>
              <a:rPr lang="fr-FR" sz="2400" dirty="0" smtClean="0"/>
              <a:t>prolongée</a:t>
            </a:r>
            <a:endParaRPr lang="fr-FR" sz="2400" dirty="0" smtClean="0"/>
          </a:p>
          <a:p>
            <a:pPr lvl="0" algn="just" fontAlgn="base">
              <a:lnSpc>
                <a:spcPct val="150000"/>
              </a:lnSpc>
              <a:buFont typeface="Wingdings" pitchFamily="2" charset="2"/>
              <a:buChar char="q"/>
            </a:pPr>
            <a:r>
              <a:rPr lang="fr-FR" sz="2400" dirty="0" smtClean="0"/>
              <a:t> La </a:t>
            </a:r>
            <a:r>
              <a:rPr lang="fr-FR" sz="2400" dirty="0" smtClean="0"/>
              <a:t>clé publique du propriétaire du certificat a été </a:t>
            </a:r>
            <a:r>
              <a:rPr lang="fr-FR" sz="2400" dirty="0" smtClean="0"/>
              <a:t>compromise</a:t>
            </a:r>
            <a:endParaRPr lang="fr-FR" sz="2400" dirty="0" smtClean="0"/>
          </a:p>
          <a:p>
            <a:pPr lvl="0" algn="just" fontAlgn="base">
              <a:lnSpc>
                <a:spcPct val="150000"/>
              </a:lnSpc>
              <a:buFont typeface="Wingdings" pitchFamily="2" charset="2"/>
              <a:buChar char="q"/>
            </a:pPr>
            <a:r>
              <a:rPr lang="fr-FR" sz="2400" dirty="0" smtClean="0"/>
              <a:t> La </a:t>
            </a:r>
            <a:r>
              <a:rPr lang="fr-FR" sz="2400" dirty="0" smtClean="0"/>
              <a:t>clé privée du propriétaire du certificat a été </a:t>
            </a:r>
            <a:r>
              <a:rPr lang="fr-FR" sz="2400" dirty="0" smtClean="0"/>
              <a:t>compromise</a:t>
            </a:r>
            <a:endParaRPr lang="fr-FR" sz="2400" dirty="0" smtClean="0"/>
          </a:p>
          <a:p>
            <a:pPr lvl="0" algn="just" fontAlgn="base">
              <a:lnSpc>
                <a:spcPct val="150000"/>
              </a:lnSpc>
              <a:buFont typeface="Wingdings" pitchFamily="2" charset="2"/>
              <a:buChar char="q"/>
            </a:pPr>
            <a:r>
              <a:rPr lang="fr-FR" sz="2400" dirty="0" smtClean="0"/>
              <a:t> Le </a:t>
            </a:r>
            <a:r>
              <a:rPr lang="fr-FR" sz="2400" dirty="0" smtClean="0"/>
              <a:t>propriétaire du certificat a mis à niveau son navigateur Web</a:t>
            </a:r>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18</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6068328"/>
          </a:xfrm>
          <a:prstGeom prst="rect">
            <a:avLst/>
          </a:prstGeom>
          <a:noFill/>
        </p:spPr>
        <p:txBody>
          <a:bodyPr wrap="square" rtlCol="0">
            <a:spAutoFit/>
          </a:bodyPr>
          <a:lstStyle/>
          <a:p>
            <a:pPr lvl="0" algn="just" fontAlgn="base">
              <a:lnSpc>
                <a:spcPct val="150000"/>
              </a:lnSpc>
            </a:pPr>
            <a:r>
              <a:rPr lang="fr-FR" sz="2400" b="1" dirty="0" smtClean="0"/>
              <a:t>Dans quelles circonstances une autorité de certification (AC) peut-elle révoquer un certificat ?</a:t>
            </a:r>
          </a:p>
          <a:p>
            <a:pPr lvl="0" algn="just" fontAlgn="base">
              <a:lnSpc>
                <a:spcPct val="150000"/>
              </a:lnSpc>
              <a:buFont typeface="Wingdings" pitchFamily="2" charset="2"/>
              <a:buChar char="q"/>
            </a:pPr>
            <a:r>
              <a:rPr lang="fr-FR" sz="2400" dirty="0" smtClean="0"/>
              <a:t> Le </a:t>
            </a:r>
            <a:r>
              <a:rPr lang="fr-FR" sz="2400" dirty="0" smtClean="0"/>
              <a:t>propriétaire du certificat n'a pas utilisé le certificat pendant une période </a:t>
            </a:r>
            <a:r>
              <a:rPr lang="fr-FR" sz="2400" dirty="0" smtClean="0"/>
              <a:t>prolongée</a:t>
            </a:r>
            <a:endParaRPr lang="fr-FR" sz="2400" dirty="0" smtClean="0"/>
          </a:p>
          <a:p>
            <a:pPr lvl="0" algn="just" fontAlgn="base">
              <a:lnSpc>
                <a:spcPct val="150000"/>
              </a:lnSpc>
              <a:buFont typeface="Wingdings" pitchFamily="2" charset="2"/>
              <a:buChar char="q"/>
            </a:pPr>
            <a:r>
              <a:rPr lang="fr-FR" sz="2400" dirty="0" smtClean="0"/>
              <a:t> La </a:t>
            </a:r>
            <a:r>
              <a:rPr lang="fr-FR" sz="2400" dirty="0" smtClean="0"/>
              <a:t>clé publique du propriétaire du certificat a été </a:t>
            </a:r>
            <a:r>
              <a:rPr lang="fr-FR" sz="2400" dirty="0" smtClean="0"/>
              <a:t>compromise</a:t>
            </a:r>
            <a:endParaRPr lang="fr-FR" sz="2400" dirty="0" smtClean="0"/>
          </a:p>
          <a:p>
            <a:pPr marL="0" lvl="1" algn="just" fontAlgn="base">
              <a:lnSpc>
                <a:spcPts val="3200"/>
              </a:lnSpc>
              <a:spcBef>
                <a:spcPts val="600"/>
              </a:spcBef>
              <a:buFont typeface="Wingdings" pitchFamily="2" charset="2"/>
              <a:buChar char="ü"/>
            </a:pPr>
            <a:r>
              <a:rPr lang="fr-FR" sz="2400" b="1" dirty="0" smtClean="0">
                <a:solidFill>
                  <a:srgbClr val="339933"/>
                </a:solidFill>
              </a:rPr>
              <a:t> La clé privée du propriétaire du certificat a été </a:t>
            </a:r>
            <a:r>
              <a:rPr lang="fr-FR" sz="2400" b="1" dirty="0" smtClean="0">
                <a:solidFill>
                  <a:srgbClr val="339933"/>
                </a:solidFill>
              </a:rPr>
              <a:t>compromise</a:t>
            </a:r>
            <a:endParaRPr lang="fr-FR" sz="2400" b="1" dirty="0" smtClean="0">
              <a:solidFill>
                <a:srgbClr val="339933"/>
              </a:solidFill>
            </a:endParaRPr>
          </a:p>
          <a:p>
            <a:pPr lvl="0" algn="just" fontAlgn="base">
              <a:lnSpc>
                <a:spcPct val="150000"/>
              </a:lnSpc>
              <a:buFont typeface="Wingdings" pitchFamily="2" charset="2"/>
              <a:buChar char="q"/>
            </a:pPr>
            <a:r>
              <a:rPr lang="fr-FR" sz="2400" dirty="0" smtClean="0"/>
              <a:t> Le </a:t>
            </a:r>
            <a:r>
              <a:rPr lang="fr-FR" sz="2400" dirty="0" smtClean="0"/>
              <a:t>propriétaire du certificat a mis à niveau son navigateur Web</a:t>
            </a:r>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18</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170646"/>
          </a:xfrm>
          <a:prstGeom prst="rect">
            <a:avLst/>
          </a:prstGeom>
          <a:noFill/>
        </p:spPr>
        <p:txBody>
          <a:bodyPr wrap="square" rtlCol="0">
            <a:spAutoFit/>
          </a:bodyPr>
          <a:lstStyle/>
          <a:p>
            <a:pPr algn="just" fontAlgn="base">
              <a:lnSpc>
                <a:spcPct val="150000"/>
              </a:lnSpc>
            </a:pPr>
            <a:r>
              <a:rPr lang="fr-FR" sz="2400" b="1" dirty="0" smtClean="0"/>
              <a:t>Laquelle des menaces suivantes est un exemple du vol de mots de passe réseau sans avoir recours à des programmes logiciels </a:t>
            </a:r>
            <a:r>
              <a:rPr lang="fr-FR" sz="2400" b="1" dirty="0" smtClean="0"/>
              <a:t>?</a:t>
            </a:r>
          </a:p>
          <a:p>
            <a:pPr algn="just" fontAlgn="base">
              <a:lnSpc>
                <a:spcPct val="150000"/>
              </a:lnSpc>
            </a:pPr>
            <a:endParaRPr lang="fr-FR" sz="2400" dirty="0" smtClean="0"/>
          </a:p>
          <a:p>
            <a:pPr algn="just" fontAlgn="base">
              <a:lnSpc>
                <a:spcPct val="150000"/>
              </a:lnSpc>
              <a:buFont typeface="Wingdings" pitchFamily="2" charset="2"/>
              <a:buChar char="q"/>
            </a:pPr>
            <a:r>
              <a:rPr lang="fr-FR" sz="2400" dirty="0" smtClean="0"/>
              <a:t> Attaque </a:t>
            </a:r>
            <a:r>
              <a:rPr lang="fr-FR" sz="2400" dirty="0" smtClean="0"/>
              <a:t>par </a:t>
            </a:r>
            <a:r>
              <a:rPr lang="fr-FR" sz="2400" dirty="0" err="1" smtClean="0"/>
              <a:t>sniffing</a:t>
            </a:r>
            <a:r>
              <a:rPr lang="fr-FR" sz="2400" dirty="0" smtClean="0"/>
              <a:t>.</a:t>
            </a:r>
          </a:p>
          <a:p>
            <a:pPr algn="just" fontAlgn="base">
              <a:lnSpc>
                <a:spcPct val="150000"/>
              </a:lnSpc>
              <a:buFont typeface="Wingdings" pitchFamily="2" charset="2"/>
              <a:buChar char="q"/>
            </a:pPr>
            <a:r>
              <a:rPr lang="fr-FR" sz="2400" dirty="0" smtClean="0"/>
              <a:t> Attaque </a:t>
            </a:r>
            <a:r>
              <a:rPr lang="fr-FR" sz="2400" dirty="0" smtClean="0"/>
              <a:t>par social engineering.</a:t>
            </a:r>
            <a:endParaRPr lang="fr-FR" sz="2400" dirty="0" smtClean="0"/>
          </a:p>
          <a:p>
            <a:pPr algn="just" fontAlgn="base">
              <a:lnSpc>
                <a:spcPct val="150000"/>
              </a:lnSpc>
              <a:buFont typeface="Wingdings" pitchFamily="2" charset="2"/>
              <a:buChar char="q"/>
            </a:pPr>
            <a:r>
              <a:rPr lang="fr-FR" sz="2400" dirty="0" smtClean="0"/>
              <a:t> Attaque </a:t>
            </a:r>
            <a:r>
              <a:rPr lang="fr-FR" sz="2400" dirty="0" smtClean="0"/>
              <a:t>par force brute.</a:t>
            </a:r>
            <a:endParaRPr lang="fr-FR" sz="2400" dirty="0" smtClean="0"/>
          </a:p>
          <a:p>
            <a:pPr algn="just" fontAlgn="base">
              <a:lnSpc>
                <a:spcPct val="150000"/>
              </a:lnSpc>
              <a:buFont typeface="Wingdings" pitchFamily="2" charset="2"/>
              <a:buChar char="q"/>
            </a:pPr>
            <a:r>
              <a:rPr lang="fr-FR" sz="2400" dirty="0" smtClean="0"/>
              <a:t> Attaque </a:t>
            </a:r>
            <a:r>
              <a:rPr lang="fr-FR" sz="2400" dirty="0" smtClean="0"/>
              <a:t>par dictionnaire.</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19</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170646"/>
          </a:xfrm>
          <a:prstGeom prst="rect">
            <a:avLst/>
          </a:prstGeom>
          <a:noFill/>
        </p:spPr>
        <p:txBody>
          <a:bodyPr wrap="square" rtlCol="0">
            <a:spAutoFit/>
          </a:bodyPr>
          <a:lstStyle/>
          <a:p>
            <a:pPr algn="just" fontAlgn="base">
              <a:lnSpc>
                <a:spcPct val="150000"/>
              </a:lnSpc>
            </a:pPr>
            <a:r>
              <a:rPr lang="fr-FR" sz="2400" b="1" dirty="0" smtClean="0"/>
              <a:t>Laquelle des menaces suivantes est un exemple du vol de mots de passe réseau sans avoir recours à des programmes logiciels </a:t>
            </a:r>
            <a:r>
              <a:rPr lang="fr-FR" sz="2400" b="1" dirty="0" smtClean="0"/>
              <a:t>?</a:t>
            </a:r>
          </a:p>
          <a:p>
            <a:pPr algn="just" fontAlgn="base">
              <a:lnSpc>
                <a:spcPct val="150000"/>
              </a:lnSpc>
            </a:pPr>
            <a:endParaRPr lang="fr-FR" sz="2400" dirty="0" smtClean="0"/>
          </a:p>
          <a:p>
            <a:pPr algn="just" fontAlgn="base">
              <a:lnSpc>
                <a:spcPct val="150000"/>
              </a:lnSpc>
              <a:buFont typeface="Wingdings" pitchFamily="2" charset="2"/>
              <a:buChar char="q"/>
            </a:pPr>
            <a:r>
              <a:rPr lang="fr-FR" sz="2400" dirty="0" smtClean="0"/>
              <a:t> Attaque </a:t>
            </a:r>
            <a:r>
              <a:rPr lang="fr-FR" sz="2400" dirty="0" smtClean="0"/>
              <a:t>par </a:t>
            </a:r>
            <a:r>
              <a:rPr lang="fr-FR" sz="2400" dirty="0" err="1" smtClean="0"/>
              <a:t>sniffing</a:t>
            </a:r>
            <a:r>
              <a:rPr lang="fr-FR" sz="2400" dirty="0" smtClean="0"/>
              <a:t>.</a:t>
            </a:r>
          </a:p>
          <a:p>
            <a:pPr marL="0" lvl="1" algn="just" fontAlgn="base">
              <a:lnSpc>
                <a:spcPts val="3200"/>
              </a:lnSpc>
              <a:spcBef>
                <a:spcPts val="600"/>
              </a:spcBef>
              <a:buFont typeface="Wingdings" pitchFamily="2" charset="2"/>
              <a:buChar char="ü"/>
            </a:pPr>
            <a:r>
              <a:rPr lang="fr-FR" sz="2400" b="1" dirty="0" smtClean="0">
                <a:solidFill>
                  <a:srgbClr val="339933"/>
                </a:solidFill>
              </a:rPr>
              <a:t> Attaque par social engineering.</a:t>
            </a:r>
          </a:p>
          <a:p>
            <a:pPr algn="just" fontAlgn="base">
              <a:lnSpc>
                <a:spcPct val="150000"/>
              </a:lnSpc>
              <a:buFont typeface="Wingdings" pitchFamily="2" charset="2"/>
              <a:buChar char="q"/>
            </a:pPr>
            <a:r>
              <a:rPr lang="fr-FR" sz="2400" dirty="0" smtClean="0"/>
              <a:t> Attaque </a:t>
            </a:r>
            <a:r>
              <a:rPr lang="fr-FR" sz="2400" dirty="0" smtClean="0"/>
              <a:t>par force brute.</a:t>
            </a:r>
            <a:endParaRPr lang="fr-FR" sz="2400" dirty="0" smtClean="0"/>
          </a:p>
          <a:p>
            <a:pPr algn="just" fontAlgn="base">
              <a:lnSpc>
                <a:spcPct val="150000"/>
              </a:lnSpc>
              <a:buFont typeface="Wingdings" pitchFamily="2" charset="2"/>
              <a:buChar char="q"/>
            </a:pPr>
            <a:r>
              <a:rPr lang="fr-FR" sz="2400" dirty="0" smtClean="0"/>
              <a:t> Attaque </a:t>
            </a:r>
            <a:r>
              <a:rPr lang="fr-FR" sz="2400" dirty="0" smtClean="0"/>
              <a:t>par dictionnaire.</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19</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724644"/>
          </a:xfrm>
          <a:prstGeom prst="rect">
            <a:avLst/>
          </a:prstGeom>
          <a:noFill/>
        </p:spPr>
        <p:txBody>
          <a:bodyPr wrap="square" rtlCol="0">
            <a:spAutoFit/>
          </a:bodyPr>
          <a:lstStyle/>
          <a:p>
            <a:pPr lvl="0" algn="just" fontAlgn="base">
              <a:lnSpc>
                <a:spcPct val="150000"/>
              </a:lnSpc>
            </a:pPr>
            <a:r>
              <a:rPr lang="fr-FR" sz="2400" b="1" dirty="0" smtClean="0"/>
              <a:t>Quel est le principal but d’un espion ?</a:t>
            </a:r>
          </a:p>
          <a:p>
            <a:pPr lvl="0" algn="just" fontAlgn="base">
              <a:lnSpc>
                <a:spcPct val="150000"/>
              </a:lnSpc>
              <a:buFont typeface="Wingdings" pitchFamily="2" charset="2"/>
              <a:buChar char="q"/>
            </a:pPr>
            <a:r>
              <a:rPr lang="fr-FR" sz="2400" dirty="0" smtClean="0"/>
              <a:t> Obtenir </a:t>
            </a:r>
            <a:r>
              <a:rPr lang="fr-FR" sz="2400" dirty="0" smtClean="0"/>
              <a:t>des informations sur des activités concurrentes afin de les vendre.</a:t>
            </a:r>
            <a:endParaRPr lang="fr-FR" sz="2400" dirty="0" smtClean="0"/>
          </a:p>
          <a:p>
            <a:pPr lvl="0" algn="just" fontAlgn="base">
              <a:lnSpc>
                <a:spcPct val="150000"/>
              </a:lnSpc>
              <a:buFont typeface="Wingdings" pitchFamily="2" charset="2"/>
              <a:buChar char="q"/>
            </a:pPr>
            <a:r>
              <a:rPr lang="fr-FR" sz="2400" dirty="0" smtClean="0"/>
              <a:t> Exploiter </a:t>
            </a:r>
            <a:r>
              <a:rPr lang="fr-FR" sz="2400" dirty="0" smtClean="0"/>
              <a:t>en profondeur un système informatique sans intentions malicieuses.</a:t>
            </a:r>
            <a:endParaRPr lang="fr-FR" sz="2400" dirty="0" smtClean="0"/>
          </a:p>
          <a:p>
            <a:pPr lvl="0" algn="just" fontAlgn="base">
              <a:lnSpc>
                <a:spcPct val="150000"/>
              </a:lnSpc>
              <a:buFont typeface="Wingdings" pitchFamily="2" charset="2"/>
              <a:buChar char="q"/>
            </a:pPr>
            <a:r>
              <a:rPr lang="fr-FR" sz="2400" dirty="0" smtClean="0"/>
              <a:t> Obtenir </a:t>
            </a:r>
            <a:r>
              <a:rPr lang="fr-FR" sz="2400" dirty="0" smtClean="0"/>
              <a:t>d’une personne des informations confidentielles sans avoir des compétences techniques.</a:t>
            </a:r>
            <a:endParaRPr lang="fr-FR" sz="2400" dirty="0" smtClean="0"/>
          </a:p>
          <a:p>
            <a:pPr lvl="0" algn="just" fontAlgn="base">
              <a:lnSpc>
                <a:spcPct val="150000"/>
              </a:lnSpc>
              <a:buFont typeface="Wingdings" pitchFamily="2" charset="2"/>
              <a:buChar char="q"/>
            </a:pPr>
            <a:r>
              <a:rPr lang="fr-FR" sz="2400" dirty="0" smtClean="0"/>
              <a:t> Commettre </a:t>
            </a:r>
            <a:r>
              <a:rPr lang="fr-FR" sz="2400" dirty="0" smtClean="0"/>
              <a:t>des erreurs sur un système involontairement suite à une maladresse.</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20</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99592" y="1124744"/>
            <a:ext cx="8064896" cy="5519460"/>
          </a:xfrm>
          <a:prstGeom prst="rect">
            <a:avLst/>
          </a:prstGeom>
          <a:noFill/>
        </p:spPr>
        <p:txBody>
          <a:bodyPr wrap="square" rtlCol="0">
            <a:spAutoFit/>
          </a:bodyPr>
          <a:lstStyle/>
          <a:p>
            <a:pPr algn="just">
              <a:lnSpc>
                <a:spcPts val="3200"/>
              </a:lnSpc>
              <a:spcBef>
                <a:spcPts val="1200"/>
              </a:spcBef>
            </a:pPr>
            <a:r>
              <a:rPr lang="fr-FR" dirty="0"/>
              <a:t> </a:t>
            </a:r>
            <a:endParaRPr lang="fr-FR" sz="1600" b="1" dirty="0"/>
          </a:p>
          <a:p>
            <a:pPr lvl="0" algn="just">
              <a:lnSpc>
                <a:spcPts val="3200"/>
              </a:lnSpc>
              <a:spcBef>
                <a:spcPts val="1200"/>
              </a:spcBef>
            </a:pPr>
            <a:r>
              <a:rPr lang="fr-FR" sz="2400" b="1" dirty="0"/>
              <a:t>Un virus est un :</a:t>
            </a:r>
          </a:p>
          <a:p>
            <a:pPr marL="216000" lvl="1" algn="just">
              <a:lnSpc>
                <a:spcPts val="3200"/>
              </a:lnSpc>
              <a:spcBef>
                <a:spcPts val="1200"/>
              </a:spcBef>
              <a:buFont typeface="Wingdings" pitchFamily="2" charset="2"/>
              <a:buChar char="ü"/>
            </a:pPr>
            <a:r>
              <a:rPr lang="fr-FR" sz="2400" b="1" dirty="0">
                <a:solidFill>
                  <a:srgbClr val="339933"/>
                </a:solidFill>
              </a:rPr>
              <a:t> code malicieux qui infecte les applications et qui se duplique automatiquement sur la même machine.</a:t>
            </a:r>
          </a:p>
          <a:p>
            <a:pPr marL="216000" lvl="1" algn="just">
              <a:lnSpc>
                <a:spcPts val="3200"/>
              </a:lnSpc>
              <a:spcBef>
                <a:spcPts val="1200"/>
              </a:spcBef>
              <a:buFont typeface="Wingdings" pitchFamily="2" charset="2"/>
              <a:buChar char="q"/>
            </a:pPr>
            <a:r>
              <a:rPr lang="fr-FR" sz="2400" dirty="0" smtClean="0"/>
              <a:t> code </a:t>
            </a:r>
            <a:r>
              <a:rPr lang="fr-FR" sz="2400" dirty="0"/>
              <a:t>malicieux qui infecte les applications et qui se duplique automatiquement d’une machine à une autre.</a:t>
            </a:r>
          </a:p>
          <a:p>
            <a:pPr marL="216000" lvl="1" algn="just">
              <a:lnSpc>
                <a:spcPts val="3200"/>
              </a:lnSpc>
              <a:spcBef>
                <a:spcPts val="1200"/>
              </a:spcBef>
              <a:buFont typeface="Wingdings" pitchFamily="2" charset="2"/>
              <a:buChar char="q"/>
            </a:pPr>
            <a:r>
              <a:rPr lang="fr-FR" sz="2400" dirty="0" smtClean="0"/>
              <a:t> un </a:t>
            </a:r>
            <a:r>
              <a:rPr lang="fr-FR" sz="2400" dirty="0"/>
              <a:t>programme à apparence légitime qui infecte les applications à son exécution.</a:t>
            </a:r>
          </a:p>
          <a:p>
            <a:pPr marL="216000" lvl="1" algn="just">
              <a:lnSpc>
                <a:spcPts val="3200"/>
              </a:lnSpc>
              <a:spcBef>
                <a:spcPts val="1200"/>
              </a:spcBef>
              <a:buFont typeface="Wingdings" pitchFamily="2" charset="2"/>
              <a:buChar char="q"/>
            </a:pPr>
            <a:r>
              <a:rPr lang="fr-FR" sz="2400" dirty="0" smtClean="0"/>
              <a:t> un </a:t>
            </a:r>
            <a:r>
              <a:rPr lang="fr-FR" sz="2400" dirty="0"/>
              <a:t>programme qui permet d’ouvrir un accès réseau à un système informatique.</a:t>
            </a:r>
          </a:p>
          <a:p>
            <a:r>
              <a:rPr lang="fr-FR" dirty="0"/>
              <a:t> </a:t>
            </a:r>
            <a:endParaRPr lang="fr-FR" sz="1600" dirty="0"/>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2</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5724644"/>
          </a:xfrm>
          <a:prstGeom prst="rect">
            <a:avLst/>
          </a:prstGeom>
          <a:noFill/>
        </p:spPr>
        <p:txBody>
          <a:bodyPr wrap="square" rtlCol="0">
            <a:spAutoFit/>
          </a:bodyPr>
          <a:lstStyle/>
          <a:p>
            <a:pPr lvl="0" algn="just" fontAlgn="base">
              <a:lnSpc>
                <a:spcPct val="150000"/>
              </a:lnSpc>
            </a:pPr>
            <a:r>
              <a:rPr lang="fr-FR" sz="2400" b="1" dirty="0" smtClean="0"/>
              <a:t>Quel est le principal but d’un espion ?</a:t>
            </a:r>
          </a:p>
          <a:p>
            <a:pPr marL="0" lvl="1" algn="just" fontAlgn="base">
              <a:lnSpc>
                <a:spcPts val="3200"/>
              </a:lnSpc>
              <a:spcBef>
                <a:spcPts val="600"/>
              </a:spcBef>
              <a:buFont typeface="Wingdings" pitchFamily="2" charset="2"/>
              <a:buChar char="ü"/>
            </a:pPr>
            <a:r>
              <a:rPr lang="fr-FR" sz="2400" b="1" dirty="0" smtClean="0">
                <a:solidFill>
                  <a:srgbClr val="339933"/>
                </a:solidFill>
              </a:rPr>
              <a:t> Obtenir des informations sur des activités concurrentes afin de les vendre.</a:t>
            </a:r>
          </a:p>
          <a:p>
            <a:pPr lvl="0" algn="just" fontAlgn="base">
              <a:lnSpc>
                <a:spcPct val="150000"/>
              </a:lnSpc>
              <a:buFont typeface="Wingdings" pitchFamily="2" charset="2"/>
              <a:buChar char="q"/>
            </a:pPr>
            <a:r>
              <a:rPr lang="fr-FR" sz="2400" dirty="0" smtClean="0"/>
              <a:t> Exploiter </a:t>
            </a:r>
            <a:r>
              <a:rPr lang="fr-FR" sz="2400" dirty="0" smtClean="0"/>
              <a:t>en profondeur un système informatique sans intentions malicieuses.</a:t>
            </a:r>
            <a:endParaRPr lang="fr-FR" sz="2400" dirty="0" smtClean="0"/>
          </a:p>
          <a:p>
            <a:pPr lvl="0" algn="just" fontAlgn="base">
              <a:lnSpc>
                <a:spcPct val="150000"/>
              </a:lnSpc>
              <a:buFont typeface="Wingdings" pitchFamily="2" charset="2"/>
              <a:buChar char="q"/>
            </a:pPr>
            <a:r>
              <a:rPr lang="fr-FR" sz="2400" dirty="0" smtClean="0"/>
              <a:t> Obtenir </a:t>
            </a:r>
            <a:r>
              <a:rPr lang="fr-FR" sz="2400" dirty="0" smtClean="0"/>
              <a:t>d’une personne des informations confidentielles sans avoir des compétences techniques.</a:t>
            </a:r>
            <a:endParaRPr lang="fr-FR" sz="2400" dirty="0" smtClean="0"/>
          </a:p>
          <a:p>
            <a:pPr lvl="0" algn="just" fontAlgn="base">
              <a:lnSpc>
                <a:spcPct val="150000"/>
              </a:lnSpc>
              <a:buFont typeface="Wingdings" pitchFamily="2" charset="2"/>
              <a:buChar char="q"/>
            </a:pPr>
            <a:r>
              <a:rPr lang="fr-FR" sz="2400" dirty="0" smtClean="0"/>
              <a:t> Commettre </a:t>
            </a:r>
            <a:r>
              <a:rPr lang="fr-FR" sz="2400" dirty="0" smtClean="0"/>
              <a:t>des erreurs sur un système involontairement suite à une maladresse.</a:t>
            </a:r>
            <a:endParaRPr lang="fr-FR" sz="2400" dirty="0" smtClean="0"/>
          </a:p>
          <a:p>
            <a:pPr algn="just"/>
            <a:endParaRPr lang="fr-FR" sz="2400" dirty="0" smtClean="0"/>
          </a:p>
          <a:p>
            <a:endParaRPr lang="fr-FR" dirty="0"/>
          </a:p>
        </p:txBody>
      </p:sp>
      <p:sp>
        <p:nvSpPr>
          <p:cNvPr id="5" name="object 7"/>
          <p:cNvSpPr txBox="1">
            <a:spLocks/>
          </p:cNvSpPr>
          <p:nvPr/>
        </p:nvSpPr>
        <p:spPr>
          <a:xfrm>
            <a:off x="3786182" y="214290"/>
            <a:ext cx="2514010" cy="566822"/>
          </a:xfrm>
          <a:prstGeom prst="rect">
            <a:avLst/>
          </a:prstGeom>
        </p:spPr>
        <p:txBody>
          <a:bodyPr vert="horz" wrap="square" lIns="0" tIns="12700" rIns="0" bIns="0" rtlCol="0" anchor="ctr">
            <a:spAutoFit/>
          </a:bodyPr>
          <a:lstStyle/>
          <a:p>
            <a:pPr marL="12700" lvl="0" algn="ctr">
              <a:spcBef>
                <a:spcPts val="100"/>
              </a:spcBef>
              <a:defRPr/>
            </a:pPr>
            <a:r>
              <a:rPr lang="fr-FR" sz="3600" b="1" dirty="0" smtClean="0">
                <a:solidFill>
                  <a:srgbClr val="FF0000"/>
                </a:solidFill>
                <a:ea typeface="+mj-ea"/>
                <a:cs typeface="+mj-cs"/>
              </a:rPr>
              <a:t>Question 20</a:t>
            </a:r>
            <a:endParaRPr lang="fr-FR" sz="3600" b="1" dirty="0">
              <a:solidFill>
                <a:srgbClr val="FF0000"/>
              </a:solidFill>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99592" y="1124744"/>
            <a:ext cx="8064896" cy="5129609"/>
          </a:xfrm>
          <a:prstGeom prst="rect">
            <a:avLst/>
          </a:prstGeom>
          <a:noFill/>
        </p:spPr>
        <p:txBody>
          <a:bodyPr wrap="square" rtlCol="0">
            <a:spAutoFit/>
          </a:bodyPr>
          <a:lstStyle/>
          <a:p>
            <a:r>
              <a:rPr lang="fr-FR" dirty="0"/>
              <a:t>  </a:t>
            </a:r>
          </a:p>
          <a:p>
            <a:pPr lvl="0" algn="just">
              <a:lnSpc>
                <a:spcPts val="3200"/>
              </a:lnSpc>
              <a:spcBef>
                <a:spcPts val="1200"/>
              </a:spcBef>
            </a:pPr>
            <a:r>
              <a:rPr lang="fr-FR" sz="2400" b="1" dirty="0"/>
              <a:t>Les données doivent être celles que l'on s'attend à ce qu'elles soient, et ne doivent pas être altérées de façon fortuite ou volontaire. De quel objectif de sécurité on parle ?</a:t>
            </a:r>
          </a:p>
          <a:p>
            <a:pPr algn="just">
              <a:lnSpc>
                <a:spcPts val="3200"/>
              </a:lnSpc>
              <a:spcBef>
                <a:spcPts val="1200"/>
              </a:spcBef>
            </a:pPr>
            <a:r>
              <a:rPr lang="fr-FR" sz="2400" dirty="0"/>
              <a:t> </a:t>
            </a:r>
          </a:p>
          <a:p>
            <a:pPr marL="216000" lvl="1" algn="just">
              <a:lnSpc>
                <a:spcPts val="3200"/>
              </a:lnSpc>
              <a:spcBef>
                <a:spcPts val="1200"/>
              </a:spcBef>
              <a:buFont typeface="Wingdings" pitchFamily="2" charset="2"/>
              <a:buChar char="q"/>
            </a:pPr>
            <a:r>
              <a:rPr lang="fr-FR" sz="2400" dirty="0" smtClean="0"/>
              <a:t> Disponibilité</a:t>
            </a:r>
            <a:endParaRPr lang="fr-FR" sz="2400" dirty="0"/>
          </a:p>
          <a:p>
            <a:pPr marL="216000" lvl="1" algn="just">
              <a:lnSpc>
                <a:spcPts val="3200"/>
              </a:lnSpc>
              <a:spcBef>
                <a:spcPts val="1200"/>
              </a:spcBef>
              <a:buFont typeface="Wingdings" pitchFamily="2" charset="2"/>
              <a:buChar char="q"/>
            </a:pPr>
            <a:r>
              <a:rPr lang="fr-FR" sz="2400" dirty="0" smtClean="0"/>
              <a:t> Intégrité</a:t>
            </a:r>
            <a:endParaRPr lang="fr-FR" sz="2400" dirty="0"/>
          </a:p>
          <a:p>
            <a:pPr marL="216000" lvl="1" algn="just">
              <a:lnSpc>
                <a:spcPts val="3200"/>
              </a:lnSpc>
              <a:spcBef>
                <a:spcPts val="1200"/>
              </a:spcBef>
              <a:buFont typeface="Wingdings" pitchFamily="2" charset="2"/>
              <a:buChar char="q"/>
            </a:pPr>
            <a:r>
              <a:rPr lang="fr-FR" sz="2400" dirty="0" smtClean="0"/>
              <a:t> Authenticité</a:t>
            </a:r>
            <a:endParaRPr lang="fr-FR" sz="2400" dirty="0"/>
          </a:p>
          <a:p>
            <a:pPr marL="216000" lvl="1" algn="just">
              <a:lnSpc>
                <a:spcPts val="3200"/>
              </a:lnSpc>
              <a:spcBef>
                <a:spcPts val="1200"/>
              </a:spcBef>
              <a:buFont typeface="Wingdings" pitchFamily="2" charset="2"/>
              <a:buChar char="q"/>
            </a:pPr>
            <a:r>
              <a:rPr lang="fr-FR" sz="2400" dirty="0" smtClean="0"/>
              <a:t> Non-répudiation</a:t>
            </a:r>
            <a:endParaRPr lang="fr-FR" sz="2400" dirty="0"/>
          </a:p>
          <a:p>
            <a:r>
              <a:rPr lang="fr-FR" dirty="0"/>
              <a:t> </a:t>
            </a:r>
            <a:endParaRPr lang="fr-FR" sz="1600" dirty="0"/>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3</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99592" y="1124744"/>
            <a:ext cx="8064896" cy="5129609"/>
          </a:xfrm>
          <a:prstGeom prst="rect">
            <a:avLst/>
          </a:prstGeom>
          <a:noFill/>
        </p:spPr>
        <p:txBody>
          <a:bodyPr wrap="square" rtlCol="0">
            <a:spAutoFit/>
          </a:bodyPr>
          <a:lstStyle/>
          <a:p>
            <a:r>
              <a:rPr lang="fr-FR" dirty="0"/>
              <a:t>  </a:t>
            </a:r>
          </a:p>
          <a:p>
            <a:pPr lvl="0" algn="just">
              <a:lnSpc>
                <a:spcPts val="3200"/>
              </a:lnSpc>
              <a:spcBef>
                <a:spcPts val="1200"/>
              </a:spcBef>
            </a:pPr>
            <a:r>
              <a:rPr lang="fr-FR" sz="2400" b="1" dirty="0"/>
              <a:t>Les données doivent être celles que l'on s'attend à ce qu'elles soient, et ne doivent pas être altérées de façon fortuite ou volontaire. De quel objectif de sécurité on parle ?</a:t>
            </a:r>
          </a:p>
          <a:p>
            <a:pPr algn="just">
              <a:lnSpc>
                <a:spcPts val="3200"/>
              </a:lnSpc>
              <a:spcBef>
                <a:spcPts val="1200"/>
              </a:spcBef>
            </a:pPr>
            <a:r>
              <a:rPr lang="fr-FR" sz="2400" dirty="0"/>
              <a:t> </a:t>
            </a:r>
          </a:p>
          <a:p>
            <a:pPr marL="216000" lvl="1" algn="just">
              <a:lnSpc>
                <a:spcPts val="3200"/>
              </a:lnSpc>
              <a:spcBef>
                <a:spcPts val="1200"/>
              </a:spcBef>
              <a:buFont typeface="Wingdings" pitchFamily="2" charset="2"/>
              <a:buChar char="q"/>
            </a:pPr>
            <a:r>
              <a:rPr lang="fr-FR" sz="2400" dirty="0" smtClean="0"/>
              <a:t> Disponibilité</a:t>
            </a:r>
            <a:endParaRPr lang="fr-FR" sz="2400" dirty="0"/>
          </a:p>
          <a:p>
            <a:pPr marL="216000" lvl="1" algn="just">
              <a:lnSpc>
                <a:spcPts val="3200"/>
              </a:lnSpc>
              <a:spcBef>
                <a:spcPts val="1200"/>
              </a:spcBef>
              <a:buFont typeface="Wingdings" pitchFamily="2" charset="2"/>
              <a:buChar char="ü"/>
            </a:pPr>
            <a:r>
              <a:rPr lang="fr-FR" sz="2400" b="1" dirty="0">
                <a:solidFill>
                  <a:srgbClr val="339933"/>
                </a:solidFill>
              </a:rPr>
              <a:t> Intégrité</a:t>
            </a:r>
          </a:p>
          <a:p>
            <a:pPr marL="216000" lvl="1" algn="just">
              <a:lnSpc>
                <a:spcPts val="3200"/>
              </a:lnSpc>
              <a:spcBef>
                <a:spcPts val="1200"/>
              </a:spcBef>
              <a:buFont typeface="Wingdings" pitchFamily="2" charset="2"/>
              <a:buChar char="q"/>
            </a:pPr>
            <a:r>
              <a:rPr lang="fr-FR" sz="2400" dirty="0" smtClean="0"/>
              <a:t> Authenticité</a:t>
            </a:r>
            <a:endParaRPr lang="fr-FR" sz="2400" dirty="0"/>
          </a:p>
          <a:p>
            <a:pPr marL="216000" lvl="1" algn="just">
              <a:lnSpc>
                <a:spcPts val="3200"/>
              </a:lnSpc>
              <a:spcBef>
                <a:spcPts val="1200"/>
              </a:spcBef>
              <a:buFont typeface="Wingdings" pitchFamily="2" charset="2"/>
              <a:buChar char="q"/>
            </a:pPr>
            <a:r>
              <a:rPr lang="fr-FR" sz="2400" dirty="0" smtClean="0"/>
              <a:t> Non-répudiation</a:t>
            </a:r>
            <a:endParaRPr lang="fr-FR" sz="2400" dirty="0"/>
          </a:p>
          <a:p>
            <a:r>
              <a:rPr lang="fr-FR" dirty="0"/>
              <a:t> </a:t>
            </a:r>
            <a:endParaRPr lang="fr-FR" sz="1600" dirty="0"/>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3</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99592" y="1124744"/>
            <a:ext cx="8064896" cy="4852610"/>
          </a:xfrm>
          <a:prstGeom prst="rect">
            <a:avLst/>
          </a:prstGeom>
          <a:noFill/>
        </p:spPr>
        <p:txBody>
          <a:bodyPr wrap="square" rtlCol="0">
            <a:spAutoFit/>
          </a:bodyPr>
          <a:lstStyle/>
          <a:p>
            <a:pPr>
              <a:lnSpc>
                <a:spcPts val="3200"/>
              </a:lnSpc>
              <a:spcBef>
                <a:spcPts val="1200"/>
              </a:spcBef>
            </a:pPr>
            <a:r>
              <a:rPr lang="fr-FR" dirty="0"/>
              <a:t>  </a:t>
            </a:r>
          </a:p>
          <a:p>
            <a:pPr lvl="0" algn="just">
              <a:lnSpc>
                <a:spcPts val="3200"/>
              </a:lnSpc>
              <a:spcBef>
                <a:spcPts val="1200"/>
              </a:spcBef>
            </a:pPr>
            <a:r>
              <a:rPr lang="fr-FR" sz="2400" b="1" dirty="0"/>
              <a:t>Quel est le concept de sécurité informatique qui vise à fournir une redondance et une variation des moyens de protection ?</a:t>
            </a:r>
          </a:p>
          <a:p>
            <a:pPr algn="just">
              <a:lnSpc>
                <a:spcPts val="3200"/>
              </a:lnSpc>
              <a:spcBef>
                <a:spcPts val="1200"/>
              </a:spcBef>
            </a:pPr>
            <a:r>
              <a:rPr lang="fr-FR" sz="2400" dirty="0"/>
              <a:t> </a:t>
            </a:r>
          </a:p>
          <a:p>
            <a:pPr marL="216000" lvl="1" algn="just">
              <a:lnSpc>
                <a:spcPts val="3200"/>
              </a:lnSpc>
              <a:spcBef>
                <a:spcPts val="1200"/>
              </a:spcBef>
              <a:buFont typeface="Wingdings" pitchFamily="2" charset="2"/>
              <a:buChar char="q"/>
            </a:pPr>
            <a:r>
              <a:rPr lang="fr-FR" sz="2400" dirty="0" smtClean="0"/>
              <a:t> Le </a:t>
            </a:r>
            <a:r>
              <a:rPr lang="fr-FR" sz="2400" dirty="0"/>
              <a:t>goulot </a:t>
            </a:r>
            <a:r>
              <a:rPr lang="fr-FR" sz="2400" dirty="0" smtClean="0"/>
              <a:t>d’étranglement</a:t>
            </a:r>
          </a:p>
          <a:p>
            <a:pPr marL="216000" lvl="1" algn="just">
              <a:lnSpc>
                <a:spcPts val="3200"/>
              </a:lnSpc>
              <a:spcBef>
                <a:spcPts val="1200"/>
              </a:spcBef>
              <a:buFont typeface="Wingdings" pitchFamily="2" charset="2"/>
              <a:buChar char="q"/>
            </a:pPr>
            <a:r>
              <a:rPr lang="fr-FR" sz="2400" dirty="0" smtClean="0"/>
              <a:t> Interdiction </a:t>
            </a:r>
            <a:r>
              <a:rPr lang="fr-FR" sz="2400" dirty="0"/>
              <a:t>par défaut</a:t>
            </a:r>
          </a:p>
          <a:p>
            <a:pPr marL="216000" lvl="1" algn="just">
              <a:lnSpc>
                <a:spcPts val="3200"/>
              </a:lnSpc>
              <a:spcBef>
                <a:spcPts val="1200"/>
              </a:spcBef>
              <a:buFont typeface="Wingdings" pitchFamily="2" charset="2"/>
              <a:buChar char="q"/>
            </a:pPr>
            <a:r>
              <a:rPr lang="fr-FR" sz="2400" dirty="0" smtClean="0"/>
              <a:t> La </a:t>
            </a:r>
            <a:r>
              <a:rPr lang="fr-FR" sz="2400" dirty="0"/>
              <a:t>défense en </a:t>
            </a:r>
            <a:r>
              <a:rPr lang="fr-FR" sz="2400" dirty="0" smtClean="0"/>
              <a:t>profondeur</a:t>
            </a:r>
            <a:r>
              <a:rPr lang="fr-FR" sz="2400" dirty="0"/>
              <a:t> </a:t>
            </a:r>
          </a:p>
          <a:p>
            <a:pPr marL="216000" lvl="1" algn="just">
              <a:lnSpc>
                <a:spcPts val="3200"/>
              </a:lnSpc>
              <a:spcBef>
                <a:spcPts val="1200"/>
              </a:spcBef>
              <a:buFont typeface="Wingdings" pitchFamily="2" charset="2"/>
              <a:buChar char="q"/>
            </a:pPr>
            <a:r>
              <a:rPr lang="fr-FR" sz="2400" dirty="0" smtClean="0"/>
              <a:t> La </a:t>
            </a:r>
            <a:r>
              <a:rPr lang="fr-FR" sz="2400" dirty="0"/>
              <a:t>concertation</a:t>
            </a:r>
          </a:p>
          <a:p>
            <a:r>
              <a:rPr lang="fr-FR" dirty="0"/>
              <a:t> </a:t>
            </a:r>
            <a:endParaRPr lang="fr-FR" sz="1600" dirty="0"/>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4</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899592" y="1124744"/>
            <a:ext cx="8064896" cy="4852610"/>
          </a:xfrm>
          <a:prstGeom prst="rect">
            <a:avLst/>
          </a:prstGeom>
          <a:noFill/>
        </p:spPr>
        <p:txBody>
          <a:bodyPr wrap="square" rtlCol="0">
            <a:spAutoFit/>
          </a:bodyPr>
          <a:lstStyle/>
          <a:p>
            <a:pPr>
              <a:lnSpc>
                <a:spcPts val="3200"/>
              </a:lnSpc>
              <a:spcBef>
                <a:spcPts val="1200"/>
              </a:spcBef>
            </a:pPr>
            <a:r>
              <a:rPr lang="fr-FR" dirty="0"/>
              <a:t>  </a:t>
            </a:r>
          </a:p>
          <a:p>
            <a:pPr lvl="0" algn="just">
              <a:lnSpc>
                <a:spcPts val="3200"/>
              </a:lnSpc>
              <a:spcBef>
                <a:spcPts val="1200"/>
              </a:spcBef>
            </a:pPr>
            <a:r>
              <a:rPr lang="fr-FR" sz="2400" b="1" dirty="0"/>
              <a:t>Quel est le concept de sécurité informatique qui vise à fournir une redondance et une variation des moyens de protection ?</a:t>
            </a:r>
          </a:p>
          <a:p>
            <a:pPr algn="just">
              <a:lnSpc>
                <a:spcPts val="3200"/>
              </a:lnSpc>
              <a:spcBef>
                <a:spcPts val="1200"/>
              </a:spcBef>
            </a:pPr>
            <a:r>
              <a:rPr lang="fr-FR" sz="2400" dirty="0"/>
              <a:t> </a:t>
            </a:r>
          </a:p>
          <a:p>
            <a:pPr marL="216000" lvl="1" algn="just">
              <a:lnSpc>
                <a:spcPts val="3200"/>
              </a:lnSpc>
              <a:spcBef>
                <a:spcPts val="1200"/>
              </a:spcBef>
              <a:buFont typeface="Wingdings" pitchFamily="2" charset="2"/>
              <a:buChar char="q"/>
            </a:pPr>
            <a:r>
              <a:rPr lang="fr-FR" sz="2400" dirty="0" smtClean="0"/>
              <a:t> Le </a:t>
            </a:r>
            <a:r>
              <a:rPr lang="fr-FR" sz="2400" dirty="0"/>
              <a:t>goulot </a:t>
            </a:r>
            <a:r>
              <a:rPr lang="fr-FR" sz="2400" dirty="0" smtClean="0"/>
              <a:t>d’étranglement</a:t>
            </a:r>
          </a:p>
          <a:p>
            <a:pPr marL="216000" lvl="1" algn="just">
              <a:lnSpc>
                <a:spcPts val="3200"/>
              </a:lnSpc>
              <a:spcBef>
                <a:spcPts val="1200"/>
              </a:spcBef>
              <a:buFont typeface="Wingdings" pitchFamily="2" charset="2"/>
              <a:buChar char="q"/>
            </a:pPr>
            <a:r>
              <a:rPr lang="fr-FR" sz="2400" dirty="0" smtClean="0"/>
              <a:t> Interdiction </a:t>
            </a:r>
            <a:r>
              <a:rPr lang="fr-FR" sz="2400" dirty="0"/>
              <a:t>par défaut</a:t>
            </a:r>
            <a:endParaRPr lang="fr-FR" sz="2400" b="1" dirty="0">
              <a:solidFill>
                <a:srgbClr val="339933"/>
              </a:solidFill>
            </a:endParaRPr>
          </a:p>
          <a:p>
            <a:pPr marL="216000" lvl="1" algn="just">
              <a:lnSpc>
                <a:spcPts val="3200"/>
              </a:lnSpc>
              <a:spcBef>
                <a:spcPts val="1200"/>
              </a:spcBef>
              <a:buFont typeface="Wingdings" pitchFamily="2" charset="2"/>
              <a:buChar char="ü"/>
            </a:pPr>
            <a:r>
              <a:rPr lang="fr-FR" sz="2400" b="1" dirty="0">
                <a:solidFill>
                  <a:srgbClr val="339933"/>
                </a:solidFill>
              </a:rPr>
              <a:t> La défense en profondeur </a:t>
            </a:r>
          </a:p>
          <a:p>
            <a:pPr marL="216000" lvl="1" algn="just">
              <a:lnSpc>
                <a:spcPts val="3200"/>
              </a:lnSpc>
              <a:spcBef>
                <a:spcPts val="1200"/>
              </a:spcBef>
              <a:buFont typeface="Wingdings" pitchFamily="2" charset="2"/>
              <a:buChar char="q"/>
            </a:pPr>
            <a:r>
              <a:rPr lang="fr-FR" sz="2400" dirty="0" smtClean="0"/>
              <a:t> La </a:t>
            </a:r>
            <a:r>
              <a:rPr lang="fr-FR" sz="2400" dirty="0"/>
              <a:t>concertation</a:t>
            </a:r>
          </a:p>
          <a:p>
            <a:r>
              <a:rPr lang="fr-FR" dirty="0"/>
              <a:t> </a:t>
            </a:r>
            <a:endParaRPr lang="fr-FR" sz="1600" dirty="0"/>
          </a:p>
          <a:p>
            <a:endParaRPr lang="fr-FR" dirty="0"/>
          </a:p>
        </p:txBody>
      </p:sp>
      <p:sp>
        <p:nvSpPr>
          <p:cNvPr id="3"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4</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p:nvSpPr>
        <p:spPr>
          <a:xfrm>
            <a:off x="1079104" y="1124744"/>
            <a:ext cx="7920000" cy="3293209"/>
          </a:xfrm>
          <a:prstGeom prst="rect">
            <a:avLst/>
          </a:prstGeom>
          <a:noFill/>
        </p:spPr>
        <p:txBody>
          <a:bodyPr wrap="square" rtlCol="0">
            <a:spAutoFit/>
          </a:bodyPr>
          <a:lstStyle/>
          <a:p>
            <a:pPr>
              <a:lnSpc>
                <a:spcPts val="3200"/>
              </a:lnSpc>
              <a:spcBef>
                <a:spcPts val="1200"/>
              </a:spcBef>
            </a:pPr>
            <a:r>
              <a:rPr lang="fr-FR" sz="2400" b="1" dirty="0"/>
              <a:t>Comment se protéger contre le scanning ?</a:t>
            </a:r>
            <a:endParaRPr lang="fr-FR" sz="2400" dirty="0"/>
          </a:p>
          <a:p>
            <a:pPr marL="216000" algn="just">
              <a:lnSpc>
                <a:spcPts val="3200"/>
              </a:lnSpc>
              <a:spcBef>
                <a:spcPts val="1200"/>
              </a:spcBef>
              <a:buFont typeface="Wingdings" pitchFamily="2" charset="2"/>
              <a:buChar char="q"/>
            </a:pPr>
            <a:r>
              <a:rPr lang="fr-FR" sz="2400" dirty="0" smtClean="0"/>
              <a:t> Surveiller </a:t>
            </a:r>
            <a:r>
              <a:rPr lang="fr-FR" sz="2400" dirty="0"/>
              <a:t>les ports ouverts avec un firewall et fermer ceux qui ne sont pas utiles.</a:t>
            </a:r>
          </a:p>
          <a:p>
            <a:pPr marL="216000" algn="just">
              <a:lnSpc>
                <a:spcPts val="3200"/>
              </a:lnSpc>
              <a:spcBef>
                <a:spcPts val="1200"/>
              </a:spcBef>
              <a:buFont typeface="Wingdings" pitchFamily="2" charset="2"/>
              <a:buChar char="q"/>
            </a:pPr>
            <a:r>
              <a:rPr lang="fr-FR" sz="2400" dirty="0" smtClean="0"/>
              <a:t> Utiliser </a:t>
            </a:r>
            <a:r>
              <a:rPr lang="fr-FR" sz="2400" dirty="0"/>
              <a:t>un antivirus mis à jour.</a:t>
            </a:r>
          </a:p>
          <a:p>
            <a:pPr marL="216000" algn="just">
              <a:lnSpc>
                <a:spcPts val="3200"/>
              </a:lnSpc>
              <a:spcBef>
                <a:spcPts val="1200"/>
              </a:spcBef>
              <a:buFont typeface="Wingdings" pitchFamily="2" charset="2"/>
              <a:buChar char="q"/>
            </a:pPr>
            <a:r>
              <a:rPr lang="fr-FR" sz="2400" dirty="0" smtClean="0"/>
              <a:t> Utiliser un </a:t>
            </a:r>
            <a:r>
              <a:rPr lang="fr-FR" sz="2400" dirty="0"/>
              <a:t>antispyware, et scanner son ordinateur régulièrement.</a:t>
            </a:r>
          </a:p>
          <a:p>
            <a:endParaRPr lang="fr-FR" dirty="0"/>
          </a:p>
        </p:txBody>
      </p:sp>
      <p:sp>
        <p:nvSpPr>
          <p:cNvPr id="5" name="object 7"/>
          <p:cNvSpPr txBox="1">
            <a:spLocks/>
          </p:cNvSpPr>
          <p:nvPr/>
        </p:nvSpPr>
        <p:spPr>
          <a:xfrm>
            <a:off x="3786182" y="214290"/>
            <a:ext cx="2081962" cy="566822"/>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fr-FR" sz="3600" b="1" dirty="0" smtClean="0">
                <a:solidFill>
                  <a:srgbClr val="FF0000"/>
                </a:solidFill>
                <a:latin typeface="+mj-lt"/>
                <a:ea typeface="+mj-ea"/>
                <a:cs typeface="+mj-cs"/>
              </a:rPr>
              <a:t>Question 5</a:t>
            </a:r>
            <a:endParaRPr kumimoji="0" lang="fr-FR" sz="3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1817</Words>
  <Application>Microsoft Office PowerPoint</Application>
  <PresentationFormat>Affichage à l'écran (4:3)</PresentationFormat>
  <Paragraphs>342</Paragraphs>
  <Slides>40</Slides>
  <Notes>22</Notes>
  <HiddenSlides>0</HiddenSlides>
  <MMClips>0</MMClips>
  <ScaleCrop>false</ScaleCrop>
  <HeadingPairs>
    <vt:vector size="4" baseType="variant">
      <vt:variant>
        <vt:lpstr>Thème</vt:lpstr>
      </vt:variant>
      <vt:variant>
        <vt:i4>1</vt:i4>
      </vt:variant>
      <vt:variant>
        <vt:lpstr>Titres des diapositives</vt:lpstr>
      </vt:variant>
      <vt:variant>
        <vt:i4>40</vt:i4>
      </vt:variant>
    </vt:vector>
  </HeadingPairs>
  <TitlesOfParts>
    <vt:vector size="41"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Toshiba L855</dc:creator>
  <cp:lastModifiedBy>Toshiba L855</cp:lastModifiedBy>
  <cp:revision>6</cp:revision>
  <dcterms:created xsi:type="dcterms:W3CDTF">2020-11-01T21:50:49Z</dcterms:created>
  <dcterms:modified xsi:type="dcterms:W3CDTF">2021-01-05T10:20:15Z</dcterms:modified>
</cp:coreProperties>
</file>