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jA4XWOU2m0B01Ei0Ur6DTrvDh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customschemas.google.com/relationships/presentationmetadata" Target="metadata"/><Relationship Id="rId12"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body"/>
          </p:nvPr>
        </p:nvSpPr>
        <p:spPr>
          <a:xfrm>
            <a:off x="465338" y="1171851"/>
            <a:ext cx="10170111" cy="546864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B0F0"/>
              </a:buClr>
              <a:buSzPts val="1800"/>
              <a:buChar char="•"/>
            </a:pPr>
            <a:r>
              <a:rPr lang="fr-FR" sz="1800">
                <a:solidFill>
                  <a:srgbClr val="00B0F0"/>
                </a:solidFill>
              </a:rPr>
              <a:t>Énoncé du problème</a:t>
            </a:r>
            <a:endParaRPr/>
          </a:p>
          <a:p>
            <a:pPr indent="-228600" lvl="0" marL="228600" rtl="0" algn="l">
              <a:lnSpc>
                <a:spcPct val="90000"/>
              </a:lnSpc>
              <a:spcBef>
                <a:spcPts val="1000"/>
              </a:spcBef>
              <a:spcAft>
                <a:spcPts val="0"/>
              </a:spcAft>
              <a:buClr>
                <a:srgbClr val="00B0F0"/>
              </a:buClr>
              <a:buSzPts val="1800"/>
              <a:buChar char="•"/>
            </a:pPr>
            <a:r>
              <a:rPr lang="fr-FR" sz="1800">
                <a:solidFill>
                  <a:srgbClr val="00B0F0"/>
                </a:solidFill>
              </a:rPr>
              <a:t>Un exemple (extrait de la programmation linéaire de Vasek Chvatal, 1983)</a:t>
            </a:r>
            <a:endParaRPr/>
          </a:p>
          <a:p>
            <a:pPr indent="-228600" lvl="0" marL="228600" rtl="0" algn="l">
              <a:lnSpc>
                <a:spcPct val="90000"/>
              </a:lnSpc>
              <a:spcBef>
                <a:spcPts val="1000"/>
              </a:spcBef>
              <a:spcAft>
                <a:spcPts val="0"/>
              </a:spcAft>
              <a:buClr>
                <a:schemeClr val="dk1"/>
              </a:buClr>
              <a:buSzPts val="1800"/>
              <a:buChar char="•"/>
            </a:pPr>
            <a:r>
              <a:rPr lang="fr-FR" sz="1800"/>
              <a:t>Supposons que les rouleaux soient produits dans une largeur uniforme de 100 pouces et que des commandes puissent être passées pour des rouleaux de largeurs 14 pouces, 31 pouces, 36 pouces et 45 pouces. La société a reçu les commandes suivantes </a:t>
            </a:r>
            <a:r>
              <a:rPr lang="fr-FR"/>
              <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1700"/>
              <a:buChar char="•"/>
            </a:pPr>
            <a:r>
              <a:rPr lang="fr-FR" sz="1700"/>
              <a:t>Un seul rouleau de 100 pouces peut être coupé en une ou plusieurs largeurs de commande. Par exemple, un rouleau pourrait être coupé en deux rouleaux de 45 pouces avec un rouleau de 10 pouces de ferraille.</a:t>
            </a:r>
            <a:endParaRPr/>
          </a:p>
          <a:p>
            <a:pPr indent="-120650" lvl="0" marL="228600" rtl="0" algn="l">
              <a:lnSpc>
                <a:spcPct val="90000"/>
              </a:lnSpc>
              <a:spcBef>
                <a:spcPts val="1000"/>
              </a:spcBef>
              <a:spcAft>
                <a:spcPts val="0"/>
              </a:spcAft>
              <a:buClr>
                <a:schemeClr val="dk1"/>
              </a:buClr>
              <a:buSzPts val="1700"/>
              <a:buNone/>
            </a:pPr>
            <a:r>
              <a:t/>
            </a:r>
            <a:endParaRPr sz="1700"/>
          </a:p>
          <a:p>
            <a:pPr indent="-228600" lvl="0" marL="228600" rtl="0" algn="l">
              <a:lnSpc>
                <a:spcPct val="90000"/>
              </a:lnSpc>
              <a:spcBef>
                <a:spcPts val="1000"/>
              </a:spcBef>
              <a:spcAft>
                <a:spcPts val="0"/>
              </a:spcAft>
              <a:buClr>
                <a:schemeClr val="dk1"/>
              </a:buClr>
              <a:buSzPts val="1700"/>
              <a:buChar char="•"/>
            </a:pPr>
            <a:r>
              <a:rPr lang="fr-FR" sz="1700"/>
              <a:t>Ou un rouleau pourrait être coupé en un rouleau de 45 pouces, un rouleau de 31 pouces et un rouleau de 14 pouces sans rebut. Chacune de ces combinaisons possibles est appelée un motif. Pour cet exemple, il existe 37 modèles différents. Déterminer combien de chaque modèle à couper pour satisfaire les commandes des clients tout en minimisant les rebuts est trop difficile à faire à la main. Au lieu de cela, le problème peut être formulé comme un problème d'optimisation, en particulier un programme linéaire entier.</a:t>
            </a:r>
            <a:endParaRPr/>
          </a:p>
        </p:txBody>
      </p:sp>
      <p:pic>
        <p:nvPicPr>
          <p:cNvPr id="85" name="Google Shape;85;p1"/>
          <p:cNvPicPr preferRelativeResize="0"/>
          <p:nvPr/>
        </p:nvPicPr>
        <p:blipFill rotWithShape="1">
          <a:blip r:embed="rId3">
            <a:alphaModFix/>
          </a:blip>
          <a:srcRect b="0" l="0" r="0" t="0"/>
          <a:stretch/>
        </p:blipFill>
        <p:spPr>
          <a:xfrm>
            <a:off x="2042673" y="2804106"/>
            <a:ext cx="5212532" cy="1249788"/>
          </a:xfrm>
          <a:prstGeom prst="rect">
            <a:avLst/>
          </a:prstGeom>
          <a:noFill/>
          <a:ln>
            <a:noFill/>
          </a:ln>
        </p:spPr>
      </p:pic>
      <p:sp>
        <p:nvSpPr>
          <p:cNvPr id="86" name="Google Shape;86;p1"/>
          <p:cNvSpPr/>
          <p:nvPr/>
        </p:nvSpPr>
        <p:spPr>
          <a:xfrm>
            <a:off x="8948692" y="381740"/>
            <a:ext cx="2352582" cy="603681"/>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Oussama hamza 4sae2</a:t>
            </a:r>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Probléme de découpe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767178" y="160939"/>
            <a:ext cx="10515600" cy="2385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F0"/>
              </a:buClr>
              <a:buSzPts val="1800"/>
              <a:buFont typeface="Calibri"/>
              <a:buNone/>
            </a:pPr>
            <a:r>
              <a:rPr lang="fr-FR" sz="1800">
                <a:solidFill>
                  <a:srgbClr val="00B0F0"/>
                </a:solidFill>
              </a:rPr>
              <a:t>Pseudo code</a:t>
            </a:r>
            <a:endParaRPr/>
          </a:p>
        </p:txBody>
      </p:sp>
      <p:pic>
        <p:nvPicPr>
          <p:cNvPr id="92" name="Google Shape;92;p2"/>
          <p:cNvPicPr preferRelativeResize="0"/>
          <p:nvPr>
            <p:ph idx="1" type="body"/>
          </p:nvPr>
        </p:nvPicPr>
        <p:blipFill rotWithShape="1">
          <a:blip r:embed="rId3">
            <a:alphaModFix/>
          </a:blip>
          <a:srcRect b="0" l="0" r="0" t="0"/>
          <a:stretch/>
        </p:blipFill>
        <p:spPr>
          <a:xfrm>
            <a:off x="115410" y="710214"/>
            <a:ext cx="10582200" cy="614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idx="1" type="body"/>
          </p:nvPr>
        </p:nvSpPr>
        <p:spPr>
          <a:xfrm>
            <a:off x="71021" y="133164"/>
            <a:ext cx="11993732" cy="6596109"/>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rPr lang="fr-FR"/>
              <a:t>Approche de la solution</a:t>
            </a:r>
            <a:endParaRPr/>
          </a:p>
          <a:p>
            <a:pPr indent="0" lvl="0" marL="0" rtl="0" algn="l">
              <a:lnSpc>
                <a:spcPct val="90000"/>
              </a:lnSpc>
              <a:spcBef>
                <a:spcPts val="1000"/>
              </a:spcBef>
              <a:spcAft>
                <a:spcPts val="0"/>
              </a:spcAft>
              <a:buClr>
                <a:schemeClr val="dk1"/>
              </a:buClr>
              <a:buSzPct val="100000"/>
              <a:buNone/>
            </a:pPr>
            <a:r>
              <a:rPr b="1" lang="fr-FR" sz="2900"/>
              <a:t>Le problème du brut de coupe est un programme linéaire entier avec une variable de décision entière pour chaque motif possible. Si le nombre de largeurs d'ordre est petit, alors le nombre de motifs peut être suffisamment petit pour que le problème puisse être résolu en utilisant un algorithme de branchement et de limite standard. Cependant, si le nombre de largeurs d'ordre est grand, alors il peut y avoir un nombre exponentiel de motifs, trop nombreux pour que le problème soit résolu efficacement en utilisant un algorithme de branchement et de liaison standard. En fait, il peut y avoir trop de modèles même pour écrire l'ensemble complet. Dans ces cas, une approche de solution alternative est nécessaire.</a:t>
            </a:r>
            <a:endParaRPr/>
          </a:p>
          <a:p>
            <a:pPr indent="0" lvl="0" marL="0" rtl="0" algn="l">
              <a:lnSpc>
                <a:spcPct val="90000"/>
              </a:lnSpc>
              <a:spcBef>
                <a:spcPts val="1000"/>
              </a:spcBef>
              <a:spcAft>
                <a:spcPts val="0"/>
              </a:spcAft>
              <a:buClr>
                <a:schemeClr val="dk1"/>
              </a:buClr>
              <a:buSzPct val="100000"/>
              <a:buNone/>
            </a:pPr>
            <a:r>
              <a:t/>
            </a:r>
            <a:endParaRPr b="1" sz="2900"/>
          </a:p>
          <a:p>
            <a:pPr indent="0" lvl="0" marL="0" rtl="0" algn="l">
              <a:lnSpc>
                <a:spcPct val="90000"/>
              </a:lnSpc>
              <a:spcBef>
                <a:spcPts val="1000"/>
              </a:spcBef>
              <a:spcAft>
                <a:spcPts val="0"/>
              </a:spcAft>
              <a:buClr>
                <a:schemeClr val="dk1"/>
              </a:buClr>
              <a:buSzPct val="100000"/>
              <a:buNone/>
            </a:pPr>
            <a:r>
              <a:rPr b="1" lang="fr-FR" sz="2900"/>
              <a:t>Approche de génération de colonne retardée</a:t>
            </a:r>
            <a:endParaRPr/>
          </a:p>
          <a:p>
            <a:pPr indent="0" lvl="0" marL="0" rtl="0" algn="l">
              <a:lnSpc>
                <a:spcPct val="90000"/>
              </a:lnSpc>
              <a:spcBef>
                <a:spcPts val="1000"/>
              </a:spcBef>
              <a:spcAft>
                <a:spcPts val="0"/>
              </a:spcAft>
              <a:buClr>
                <a:schemeClr val="dk1"/>
              </a:buClr>
              <a:buSzPct val="100000"/>
              <a:buNone/>
            </a:pPr>
            <a:r>
              <a:rPr b="1" lang="fr-FR" sz="2900"/>
              <a:t>La motivation de l'approche de génération de colonne retardée est l'observation qu'il n'est pas nécessaire de générer l'ensemble complet de modèles avant de résoudre le problème. Au lieu de cela, le problème peut être résolu en utilisant un processus itératif, en commençant par un petit nombre de modèles et en générant des modèles supplémentaires si nécessaire. Un problème d'optimisation distinct, le problème du sac à dos, est résolu pour identifier de nouveaux modèles à ajouter. L'approche de génération de colonne retardée comprend les étapes suivantes.</a:t>
            </a:r>
            <a:endParaRPr/>
          </a:p>
          <a:p>
            <a:pPr indent="0" lvl="0" marL="0" rtl="0" algn="l">
              <a:lnSpc>
                <a:spcPct val="90000"/>
              </a:lnSpc>
              <a:spcBef>
                <a:spcPts val="1000"/>
              </a:spcBef>
              <a:spcAft>
                <a:spcPts val="0"/>
              </a:spcAft>
              <a:buClr>
                <a:schemeClr val="dk1"/>
              </a:buClr>
              <a:buSzPct val="100000"/>
              <a:buNone/>
            </a:pPr>
            <a:r>
              <a:t/>
            </a:r>
            <a:endParaRPr b="1" sz="2900"/>
          </a:p>
          <a:p>
            <a:pPr indent="0" lvl="0" marL="0" rtl="0" algn="l">
              <a:lnSpc>
                <a:spcPct val="90000"/>
              </a:lnSpc>
              <a:spcBef>
                <a:spcPts val="1000"/>
              </a:spcBef>
              <a:spcAft>
                <a:spcPts val="0"/>
              </a:spcAft>
              <a:buClr>
                <a:schemeClr val="dk1"/>
              </a:buClr>
              <a:buSzPct val="100000"/>
              <a:buNone/>
            </a:pPr>
            <a:r>
              <a:rPr b="1" lang="fr-FR" sz="2900"/>
              <a:t>Sélectionnez un ensemble initial de modèles.</a:t>
            </a:r>
            <a:endParaRPr/>
          </a:p>
          <a:p>
            <a:pPr indent="0" lvl="0" marL="0" rtl="0" algn="l">
              <a:lnSpc>
                <a:spcPct val="90000"/>
              </a:lnSpc>
              <a:spcBef>
                <a:spcPts val="1000"/>
              </a:spcBef>
              <a:spcAft>
                <a:spcPts val="0"/>
              </a:spcAft>
              <a:buClr>
                <a:schemeClr val="dk1"/>
              </a:buClr>
              <a:buSzPct val="100000"/>
              <a:buNone/>
            </a:pPr>
            <a:r>
              <a:rPr b="1" lang="fr-FR" sz="2900"/>
              <a:t>Résoudre la relaxation de programmation linéaire du problème du brut de coupe. C'est-à-dire, relâchez la restriction entière xj pour qu'elle soit xj≥0 dans la formulation mathématique spécifiée ci-dessus et résolvez le programme linéaire résultant.</a:t>
            </a:r>
            <a:endParaRPr/>
          </a:p>
          <a:p>
            <a:pPr indent="0" lvl="0" marL="0" rtl="0" algn="l">
              <a:lnSpc>
                <a:spcPct val="90000"/>
              </a:lnSpc>
              <a:spcBef>
                <a:spcPts val="1000"/>
              </a:spcBef>
              <a:spcAft>
                <a:spcPts val="0"/>
              </a:spcAft>
              <a:buClr>
                <a:schemeClr val="dk1"/>
              </a:buClr>
              <a:buSzPct val="100000"/>
              <a:buNone/>
            </a:pPr>
            <a:r>
              <a:rPr b="1" lang="fr-FR" sz="2900"/>
              <a:t>Utilisez les prix doubles de la solution de relaxation de programmation linéaire pour résoudre un problème de sac à dos. Soit yi la variable duale correspondant à la contrainte i dans la relaxation de programmation linéaire, soit wi la largeur d'ordre largeur i, et soit L la largeur uniforme des rouleaux. Soit zi une variable entière représentant le nombre de rouleaux de largeur d'ordre i à découper dans un rouleau. Ensuite, le problème de génération de nouveaux modèles peut être formulé comme le problème du sac à dos suivant :</a:t>
            </a:r>
            <a:endParaRPr/>
          </a:p>
          <a:p>
            <a:pPr indent="0" lvl="0" marL="0" rtl="0" algn="l">
              <a:lnSpc>
                <a:spcPct val="90000"/>
              </a:lnSpc>
              <a:spcBef>
                <a:spcPts val="1000"/>
              </a:spcBef>
              <a:spcAft>
                <a:spcPts val="0"/>
              </a:spcAft>
              <a:buClr>
                <a:schemeClr val="dk1"/>
              </a:buClr>
              <a:buSzPct val="100000"/>
              <a:buNone/>
            </a:pPr>
            <a:r>
              <a:rPr b="1" lang="fr-FR" sz="2900"/>
              <a:t>Maximiser Z=∑i∈Iyizi</a:t>
            </a:r>
            <a:endParaRPr b="1" sz="2900"/>
          </a:p>
          <a:p>
            <a:pPr indent="0" lvl="0" marL="0" rtl="0" algn="l">
              <a:lnSpc>
                <a:spcPct val="90000"/>
              </a:lnSpc>
              <a:spcBef>
                <a:spcPts val="1000"/>
              </a:spcBef>
              <a:spcAft>
                <a:spcPts val="0"/>
              </a:spcAft>
              <a:buClr>
                <a:schemeClr val="dk1"/>
              </a:buClr>
              <a:buSzPct val="100000"/>
              <a:buNone/>
            </a:pPr>
            <a:r>
              <a:rPr b="1" lang="fr-FR" sz="2900"/>
              <a:t>soumis à ∑i∈Iwizi≤L</a:t>
            </a:r>
            <a:endParaRPr b="1" sz="2900"/>
          </a:p>
          <a:p>
            <a:pPr indent="0" lvl="0" marL="0" rtl="0" algn="l">
              <a:lnSpc>
                <a:spcPct val="90000"/>
              </a:lnSpc>
              <a:spcBef>
                <a:spcPts val="1000"/>
              </a:spcBef>
              <a:spcAft>
                <a:spcPts val="0"/>
              </a:spcAft>
              <a:buClr>
                <a:schemeClr val="dk1"/>
              </a:buClr>
              <a:buSzPct val="100000"/>
              <a:buNone/>
            </a:pPr>
            <a:r>
              <a:rPr b="1" lang="fr-FR" sz="2900"/>
              <a:t>zi entier</a:t>
            </a:r>
            <a:endParaRPr/>
          </a:p>
          <a:p>
            <a:pPr indent="0" lvl="0" marL="0" rtl="0" algn="l">
              <a:lnSpc>
                <a:spcPct val="90000"/>
              </a:lnSpc>
              <a:spcBef>
                <a:spcPts val="1000"/>
              </a:spcBef>
              <a:spcAft>
                <a:spcPts val="0"/>
              </a:spcAft>
              <a:buClr>
                <a:schemeClr val="dk1"/>
              </a:buClr>
              <a:buSzPct val="100000"/>
              <a:buNone/>
            </a:pPr>
            <a:r>
              <a:t/>
            </a:r>
            <a:endParaRPr b="1" sz="2900"/>
          </a:p>
          <a:p>
            <a:pPr indent="0" lvl="0" marL="0" rtl="0" algn="l">
              <a:lnSpc>
                <a:spcPct val="90000"/>
              </a:lnSpc>
              <a:spcBef>
                <a:spcPts val="1000"/>
              </a:spcBef>
              <a:spcAft>
                <a:spcPts val="0"/>
              </a:spcAft>
              <a:buClr>
                <a:schemeClr val="dk1"/>
              </a:buClr>
              <a:buSzPct val="100000"/>
              <a:buNone/>
            </a:pPr>
            <a:r>
              <a:rPr b="1" lang="fr-FR" sz="2900"/>
              <a:t>Le problème du sac à dos peut être résolu en utilisant une variété de méthodes. Si la valeur objective optimale Z≥1, alors les valeurs des variables entières zi spécifient le nombre de rouleaux de largeur d'ordre i dans le nouveau motif. Ajoutez le nouveau motif et passez à l'étape 2. Sinon, la solution de relaxation de la programmation linéaire (du problème du brut de coupe) est optimale.</a:t>
            </a:r>
            <a:endParaRPr/>
          </a:p>
          <a:p>
            <a:pPr indent="0" lvl="0" marL="0" rtl="0" algn="l">
              <a:lnSpc>
                <a:spcPct val="90000"/>
              </a:lnSpc>
              <a:spcBef>
                <a:spcPts val="1000"/>
              </a:spcBef>
              <a:spcAft>
                <a:spcPts val="0"/>
              </a:spcAft>
              <a:buClr>
                <a:schemeClr val="dk1"/>
              </a:buClr>
              <a:buSzPct val="100000"/>
              <a:buNone/>
            </a:pPr>
            <a:r>
              <a:t/>
            </a:r>
            <a:endParaRPr b="1" sz="2900"/>
          </a:p>
          <a:p>
            <a:pPr indent="0" lvl="0" marL="0" rtl="0" algn="l">
              <a:lnSpc>
                <a:spcPct val="90000"/>
              </a:lnSpc>
              <a:spcBef>
                <a:spcPts val="1000"/>
              </a:spcBef>
              <a:spcAft>
                <a:spcPts val="0"/>
              </a:spcAft>
              <a:buClr>
                <a:schemeClr val="dk1"/>
              </a:buClr>
              <a:buSzPct val="100000"/>
              <a:buNone/>
            </a:pPr>
            <a:r>
              <a:rPr b="1" lang="fr-FR" sz="2900"/>
              <a:t>Si la solution de relaxation de programmation linéaire est un nombre entier, alors arrêtez. Sinon, utilisez un algorithme avancé pour obtenir une solution entière.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Roboto"/>
              <a:buNone/>
            </a:pPr>
            <a:r>
              <a:rPr b="0" i="0" lang="fr-FR">
                <a:latin typeface="Roboto"/>
                <a:ea typeface="Roboto"/>
                <a:cs typeface="Roboto"/>
                <a:sym typeface="Roboto"/>
              </a:rPr>
              <a:t> </a:t>
            </a:r>
            <a:r>
              <a:rPr b="0" i="0" lang="fr-FR">
                <a:solidFill>
                  <a:srgbClr val="00B0F0"/>
                </a:solidFill>
                <a:latin typeface="Roboto"/>
                <a:ea typeface="Roboto"/>
                <a:cs typeface="Roboto"/>
                <a:sym typeface="Roboto"/>
              </a:rPr>
              <a:t>Expliquer l'utilité des différents paramètre de l'algorithme</a:t>
            </a:r>
            <a:endParaRPr>
              <a:solidFill>
                <a:srgbClr val="00B0F0"/>
              </a:solidFill>
            </a:endParaRPr>
          </a:p>
        </p:txBody>
      </p:sp>
      <p:sp>
        <p:nvSpPr>
          <p:cNvPr id="103" name="Google Shape;10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fr-FR"/>
              <a:t>Ensembles</a:t>
            </a:r>
            <a:endParaRPr/>
          </a:p>
          <a:p>
            <a:pPr indent="-228600" lvl="0" marL="228600" rtl="0" algn="l">
              <a:lnSpc>
                <a:spcPct val="90000"/>
              </a:lnSpc>
              <a:spcBef>
                <a:spcPts val="1000"/>
              </a:spcBef>
              <a:spcAft>
                <a:spcPts val="0"/>
              </a:spcAft>
              <a:buClr>
                <a:schemeClr val="dk1"/>
              </a:buClr>
              <a:buSzPct val="100000"/>
              <a:buChar char="•"/>
            </a:pPr>
            <a:r>
              <a:rPr lang="fr-FR"/>
              <a:t>I = ensemble de largeurs de commande</a:t>
            </a:r>
            <a:endParaRPr/>
          </a:p>
          <a:p>
            <a:pPr indent="-228600" lvl="0" marL="228600" rtl="0" algn="l">
              <a:lnSpc>
                <a:spcPct val="90000"/>
              </a:lnSpc>
              <a:spcBef>
                <a:spcPts val="1000"/>
              </a:spcBef>
              <a:spcAft>
                <a:spcPts val="0"/>
              </a:spcAft>
              <a:buClr>
                <a:schemeClr val="dk1"/>
              </a:buClr>
              <a:buSzPct val="100000"/>
              <a:buChar char="•"/>
            </a:pPr>
            <a:r>
              <a:rPr lang="fr-FR"/>
              <a:t>J = ensemble de motifs</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fr-FR"/>
              <a:t>Paramètres</a:t>
            </a:r>
            <a:endParaRPr/>
          </a:p>
          <a:p>
            <a:pPr indent="-228600" lvl="0" marL="228600" rtl="0" algn="l">
              <a:lnSpc>
                <a:spcPct val="90000"/>
              </a:lnSpc>
              <a:spcBef>
                <a:spcPts val="1000"/>
              </a:spcBef>
              <a:spcAft>
                <a:spcPts val="0"/>
              </a:spcAft>
              <a:buClr>
                <a:schemeClr val="dk1"/>
              </a:buClr>
              <a:buSzPct val="100000"/>
              <a:buChar char="•"/>
            </a:pPr>
            <a:r>
              <a:rPr lang="fr-FR"/>
              <a:t>aij = nombre de rouleaux de largeur i coupés dans le motif j</a:t>
            </a:r>
            <a:endParaRPr/>
          </a:p>
          <a:p>
            <a:pPr indent="-228600" lvl="0" marL="228600" rtl="0" algn="l">
              <a:lnSpc>
                <a:spcPct val="90000"/>
              </a:lnSpc>
              <a:spcBef>
                <a:spcPts val="1000"/>
              </a:spcBef>
              <a:spcAft>
                <a:spcPts val="0"/>
              </a:spcAft>
              <a:buClr>
                <a:schemeClr val="dk1"/>
              </a:buClr>
              <a:buSzPct val="100000"/>
              <a:buChar char="•"/>
            </a:pPr>
            <a:r>
              <a:rPr lang="fr-FR"/>
              <a:t>bi = demande de largeur de commande i</a:t>
            </a:r>
            <a:endParaRPr/>
          </a:p>
          <a:p>
            <a:pPr indent="-228600" lvl="0" marL="228600" rtl="0" algn="l">
              <a:lnSpc>
                <a:spcPct val="90000"/>
              </a:lnSpc>
              <a:spcBef>
                <a:spcPts val="1000"/>
              </a:spcBef>
              <a:spcAft>
                <a:spcPts val="0"/>
              </a:spcAft>
              <a:buClr>
                <a:schemeClr val="dk1"/>
              </a:buClr>
              <a:buSzPct val="100000"/>
              <a:buChar char="•"/>
            </a:pPr>
            <a:r>
              <a:rPr lang="fr-FR"/>
              <a:t>Variables de décision</a:t>
            </a:r>
            <a:endParaRPr/>
          </a:p>
          <a:p>
            <a:pPr indent="-228600" lvl="0" marL="228600" rtl="0" algn="l">
              <a:lnSpc>
                <a:spcPct val="90000"/>
              </a:lnSpc>
              <a:spcBef>
                <a:spcPts val="1000"/>
              </a:spcBef>
              <a:spcAft>
                <a:spcPts val="0"/>
              </a:spcAft>
              <a:buClr>
                <a:schemeClr val="dk1"/>
              </a:buClr>
              <a:buSzPct val="100000"/>
              <a:buChar char="•"/>
            </a:pPr>
            <a:r>
              <a:rPr lang="fr-FR"/>
              <a:t>xj = nombre de rouleaux coupés en utilisant le modèle j</a:t>
            </a:r>
            <a:endParaRPr/>
          </a:p>
          <a:p>
            <a:pPr indent="-228600" lvl="0" marL="228600" rtl="0" algn="l">
              <a:lnSpc>
                <a:spcPct val="90000"/>
              </a:lnSpc>
              <a:spcBef>
                <a:spcPts val="1000"/>
              </a:spcBef>
              <a:spcAft>
                <a:spcPts val="0"/>
              </a:spcAft>
              <a:buClr>
                <a:schemeClr val="dk1"/>
              </a:buClr>
              <a:buSzPct val="100000"/>
              <a:buChar char="•"/>
            </a:pPr>
            <a:r>
              <a:rPr lang="fr-FR"/>
              <a:t>L'objectif du problème de stock de coupe est de minimiser le nombre de rouleaux coupés sous réserve de couper suffisamment de rouleaux pour satisfaire les commandes des clients. En utilisant la notation ci-dessus, le problème peut être formulé comme suit :</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fr-FR"/>
              <a:t>Minimiser ∑j∈Jxj</a:t>
            </a:r>
            <a:endParaRPr/>
          </a:p>
          <a:p>
            <a:pPr indent="-228600" lvl="0" marL="228600" rtl="0" algn="l">
              <a:lnSpc>
                <a:spcPct val="90000"/>
              </a:lnSpc>
              <a:spcBef>
                <a:spcPts val="1000"/>
              </a:spcBef>
              <a:spcAft>
                <a:spcPts val="0"/>
              </a:spcAft>
              <a:buClr>
                <a:schemeClr val="dk1"/>
              </a:buClr>
              <a:buSzPct val="100000"/>
              <a:buChar char="•"/>
            </a:pPr>
            <a:r>
              <a:rPr lang="fr-FR"/>
              <a:t>soumis à ∑j∈Jaijxj≥bi,∀i∈I</a:t>
            </a:r>
            <a:endParaRPr/>
          </a:p>
          <a:p>
            <a:pPr indent="-228600" lvl="0" marL="228600" rtl="0" algn="l">
              <a:lnSpc>
                <a:spcPct val="90000"/>
              </a:lnSpc>
              <a:spcBef>
                <a:spcPts val="1000"/>
              </a:spcBef>
              <a:spcAft>
                <a:spcPts val="0"/>
              </a:spcAft>
              <a:buClr>
                <a:schemeClr val="dk1"/>
              </a:buClr>
              <a:buSzPct val="100000"/>
              <a:buChar char="•"/>
            </a:pPr>
            <a:r>
              <a:rPr lang="fr-FR"/>
              <a:t>xj entier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2021-11-30T14:38:39Z</dcterms:created>
  <dc:creator>PC</dc:creator>
</cp:coreProperties>
</file>