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  <p:sldMasterId id="214748366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jixwGk6pRUXj/+OQrcuRlQ0R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A44312-7FBD-414A-98AC-AB8F60BBEF73}">
  <a:tblStyle styleId="{7FA44312-7FBD-414A-98AC-AB8F60BBEF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customschemas.google.com/relationships/presentationmetadata" Target="metadata"/><Relationship Id="rId27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7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9" name="Google Shape;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58" name="Google Shape;5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9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29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0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0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0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30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0" name="Google Shape;70;p31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3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3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8" name="Google Shape;78;p33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4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34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34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5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5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35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35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35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35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7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7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7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4" name="Google Shape;1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9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19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19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19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9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9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9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3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38" name="Google Shape;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24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24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24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49" name="Google Shape;4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50" name="Google Shape;50;p2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53" name="Google Shape;5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5.gif"/><Relationship Id="rId5" Type="http://schemas.openxmlformats.org/officeDocument/2006/relationships/image" Target="../media/image21.gif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1.jpg"/><Relationship Id="rId5" Type="http://schemas.openxmlformats.org/officeDocument/2006/relationships/image" Target="../media/image16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idx="1" type="body"/>
          </p:nvPr>
        </p:nvSpPr>
        <p:spPr>
          <a:xfrm>
            <a:off x="2915816" y="843558"/>
            <a:ext cx="4968552" cy="3168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</a:pPr>
            <a:r>
              <a:rPr b="1" lang="fr-FR" sz="5500">
                <a:latin typeface="Twentieth Century"/>
                <a:ea typeface="Twentieth Century"/>
                <a:cs typeface="Twentieth Century"/>
                <a:sym typeface="Twentieth Century"/>
              </a:rPr>
              <a:t>PROBLEME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</a:pPr>
            <a:r>
              <a:rPr b="1" i="0" lang="fr-FR" sz="5500"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lang="fr-FR" sz="5500"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</a:pPr>
            <a:r>
              <a:rPr b="1" i="0" lang="fr-FR" sz="5500">
                <a:latin typeface="Twentieth Century"/>
                <a:ea typeface="Twentieth Century"/>
                <a:cs typeface="Twentieth Century"/>
                <a:sym typeface="Twentieth Century"/>
              </a:rPr>
              <a:t>SATISFABILITE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6004485" y="123478"/>
            <a:ext cx="3131840" cy="1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6823331" y="195486"/>
            <a:ext cx="2339752" cy="1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 flipH="1" rot="10800000">
            <a:off x="0" y="4731988"/>
            <a:ext cx="354106" cy="1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 flipH="1" rot="10800000">
            <a:off x="5934" y="4884387"/>
            <a:ext cx="245586" cy="1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upe Vue Latérale PNG transparents - StickPNG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213" y="4310974"/>
            <a:ext cx="1306823" cy="8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2123728" y="3219823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fr-FR" sz="3600">
                <a:solidFill>
                  <a:schemeClr val="lt1"/>
                </a:solidFill>
              </a:rPr>
              <a:t>DOMAINES D’APPLICATION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6228184" y="915566"/>
            <a:ext cx="12241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0" y="271686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None/>
            </a:pPr>
            <a:r>
              <a:rPr b="1" lang="fr-FR" sz="36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DOMAINES D’APPLICATION</a:t>
            </a:r>
            <a:endParaRPr b="1" sz="36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28" name="Google Shape;228;p11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229" name="Google Shape;229;p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31" name="Google Shape;231;p11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232" name="Google Shape;232;p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34" name="Google Shape;234;p11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235" name="Google Shape;235;p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37" name="Google Shape;237;p11"/>
          <p:cNvGrpSpPr/>
          <p:nvPr/>
        </p:nvGrpSpPr>
        <p:grpSpPr>
          <a:xfrm rot="-54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238" name="Google Shape;238;p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 rot="-5400000">
              <a:off x="3731757" y="2089433"/>
              <a:ext cx="648000" cy="648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40" name="Google Shape;240;p11"/>
          <p:cNvSpPr txBox="1"/>
          <p:nvPr/>
        </p:nvSpPr>
        <p:spPr>
          <a:xfrm>
            <a:off x="4025097" y="2386248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sz="20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 b="1" sz="20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sz="20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endParaRPr b="1" sz="20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11"/>
          <p:cNvSpPr/>
          <p:nvPr/>
        </p:nvSpPr>
        <p:spPr>
          <a:xfrm rot="2700000">
            <a:off x="3706805" y="3459389"/>
            <a:ext cx="244448" cy="438249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5233491" y="1896998"/>
            <a:ext cx="391466" cy="394735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4946912" y="3370670"/>
            <a:ext cx="295178" cy="226737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47" name="Google Shape;247;p11"/>
          <p:cNvGrpSpPr/>
          <p:nvPr/>
        </p:nvGrpSpPr>
        <p:grpSpPr>
          <a:xfrm>
            <a:off x="542153" y="1778520"/>
            <a:ext cx="2539483" cy="1232690"/>
            <a:chOff x="803640" y="3362835"/>
            <a:chExt cx="2059657" cy="1232690"/>
          </a:xfrm>
        </p:grpSpPr>
        <p:sp>
          <p:nvSpPr>
            <p:cNvPr id="248" name="Google Shape;248;p11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 diagnostic de systèmes statiques 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consiste à déterminer si un système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a un comportement défectueux étant donnée l'observation des entrées 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et sorties du système</a:t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9" name="Google Shape;249;p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Diagnostic</a:t>
              </a:r>
              <a:endParaRPr b="1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50" name="Google Shape;250;p11"/>
          <p:cNvGrpSpPr/>
          <p:nvPr/>
        </p:nvGrpSpPr>
        <p:grpSpPr>
          <a:xfrm>
            <a:off x="542153" y="3578720"/>
            <a:ext cx="2539483" cy="1048024"/>
            <a:chOff x="803640" y="3362835"/>
            <a:chExt cx="2059657" cy="1048024"/>
          </a:xfrm>
        </p:grpSpPr>
        <p:sp>
          <p:nvSpPr>
            <p:cNvPr id="251" name="Google Shape;251;p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 problème de planification classique consiste à trouver une séquence 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d'actions menant d'un état du système à un ensemble d'états.</a:t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2" name="Google Shape;252;p11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Planification classique </a:t>
              </a:r>
              <a:br>
                <a:rPr b="1" lang="fr-FR" sz="1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endParaRPr b="1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53" name="Google Shape;253;p11"/>
          <p:cNvGrpSpPr/>
          <p:nvPr/>
        </p:nvGrpSpPr>
        <p:grpSpPr>
          <a:xfrm>
            <a:off x="6116170" y="1778520"/>
            <a:ext cx="2632294" cy="863358"/>
            <a:chOff x="803640" y="3362835"/>
            <a:chExt cx="2059657" cy="863358"/>
          </a:xfrm>
        </p:grpSpPr>
        <p:sp>
          <p:nvSpPr>
            <p:cNvPr id="254" name="Google Shape;254;p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La complexité du problème SAT est une composante essentielle de la sécurité de tout système de cryptographie</a:t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Cryptographie</a:t>
              </a:r>
              <a:endParaRPr b="1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56" name="Google Shape;256;p11"/>
          <p:cNvGrpSpPr/>
          <p:nvPr/>
        </p:nvGrpSpPr>
        <p:grpSpPr>
          <a:xfrm>
            <a:off x="5300469" y="3667870"/>
            <a:ext cx="3355184" cy="958874"/>
            <a:chOff x="142063" y="3451985"/>
            <a:chExt cx="2721234" cy="958874"/>
          </a:xfrm>
        </p:grpSpPr>
        <p:sp>
          <p:nvSpPr>
            <p:cNvPr id="257" name="Google Shape;257;p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 problème SAT peut être utilisé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comme sous-routine pour résoudre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 problème de satisfiabilité de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la logique modale</a:t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142063" y="3451985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200">
                  <a:solidFill>
                    <a:srgbClr val="05050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Logique modale </a:t>
              </a:r>
              <a:br>
                <a:rPr b="1" lang="fr-FR" sz="1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</a:br>
              <a:endParaRPr b="1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59" name="Google Shape;259;p11"/>
          <p:cNvSpPr/>
          <p:nvPr/>
        </p:nvSpPr>
        <p:spPr>
          <a:xfrm>
            <a:off x="3006080" y="869846"/>
            <a:ext cx="3131840" cy="4571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3704464" y="2055274"/>
            <a:ext cx="315556" cy="356400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2123728" y="3219823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fr-FR" sz="3600">
                <a:solidFill>
                  <a:schemeClr val="lt1"/>
                </a:solidFill>
              </a:rPr>
              <a:t>EXEMPLES D’APPLICATION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6228184" y="915566"/>
            <a:ext cx="12241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idx="1" type="body"/>
          </p:nvPr>
        </p:nvSpPr>
        <p:spPr>
          <a:xfrm>
            <a:off x="0" y="444867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None/>
            </a:pPr>
            <a:r>
              <a:rPr b="1" lang="fr-FR" sz="3600">
                <a:solidFill>
                  <a:srgbClr val="595959"/>
                </a:solidFill>
              </a:rPr>
              <a:t>EXEMPLES D’APPLICATION</a:t>
            </a:r>
            <a:endParaRPr b="1" sz="3600">
              <a:solidFill>
                <a:srgbClr val="595959"/>
              </a:solidFill>
            </a:endParaRPr>
          </a:p>
        </p:txBody>
      </p:sp>
      <p:graphicFrame>
        <p:nvGraphicFramePr>
          <p:cNvPr id="272" name="Google Shape;272;p13"/>
          <p:cNvGraphicFramePr/>
          <p:nvPr/>
        </p:nvGraphicFramePr>
        <p:xfrm>
          <a:off x="298768" y="1709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{7FA44312-7FBD-414A-98AC-AB8F60BBEF73}</a:tableStyleId>
              </a:tblPr>
              <a:tblGrid>
                <a:gridCol w="226975"/>
                <a:gridCol w="1298250"/>
                <a:gridCol w="226975"/>
              </a:tblGrid>
              <a:tr h="2385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851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Le problème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les huit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dames. 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7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3" name="Google Shape;273;p13"/>
          <p:cNvGraphicFramePr/>
          <p:nvPr/>
        </p:nvGraphicFramePr>
        <p:xfrm>
          <a:off x="2531772" y="1691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{7FA44312-7FBD-414A-98AC-AB8F60BBEF73}</a:tableStyleId>
              </a:tblPr>
              <a:tblGrid>
                <a:gridCol w="226975"/>
                <a:gridCol w="1298250"/>
                <a:gridCol w="226975"/>
              </a:tblGrid>
              <a:tr h="3097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851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Le problème du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théorème des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quartes couleurs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7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74" name="Google Shape;274;p13"/>
          <p:cNvSpPr/>
          <p:nvPr/>
        </p:nvSpPr>
        <p:spPr>
          <a:xfrm>
            <a:off x="2952328" y="998072"/>
            <a:ext cx="3131700" cy="456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923861" y="1161518"/>
            <a:ext cx="362854" cy="363348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3228115" y="1161518"/>
            <a:ext cx="362854" cy="363348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Google Shape;277;p13"/>
          <p:cNvGraphicFramePr/>
          <p:nvPr/>
        </p:nvGraphicFramePr>
        <p:xfrm>
          <a:off x="4860032" y="1691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{7FA44312-7FBD-414A-98AC-AB8F60BBEF73}</a:tableStyleId>
              </a:tblPr>
              <a:tblGrid>
                <a:gridCol w="226975"/>
                <a:gridCol w="1298250"/>
                <a:gridCol w="226975"/>
              </a:tblGrid>
              <a:tr h="3097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851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Le jeu de sudoku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7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8" name="Google Shape;278;p13"/>
          <p:cNvGraphicFramePr/>
          <p:nvPr/>
        </p:nvGraphicFramePr>
        <p:xfrm>
          <a:off x="7134247" y="1691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{7FA44312-7FBD-414A-98AC-AB8F60BBEF73}</a:tableStyleId>
              </a:tblPr>
              <a:tblGrid>
                <a:gridCol w="226975"/>
                <a:gridCol w="1298250"/>
                <a:gridCol w="226975"/>
              </a:tblGrid>
              <a:tr h="3097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851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Le problème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8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du sac a dos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7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79" name="Google Shape;279;p13"/>
          <p:cNvSpPr/>
          <p:nvPr/>
        </p:nvSpPr>
        <p:spPr>
          <a:xfrm>
            <a:off x="5556375" y="1161518"/>
            <a:ext cx="362854" cy="363348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7830590" y="1161518"/>
            <a:ext cx="362854" cy="363348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e problème des n dames pour illustrer les métaheuristiques" id="281" name="Google Shape;281;p13"/>
          <p:cNvPicPr preferRelativeResize="0"/>
          <p:nvPr/>
        </p:nvPicPr>
        <p:blipFill rotWithShape="1">
          <a:blip r:embed="rId3">
            <a:alphaModFix/>
          </a:blip>
          <a:srcRect b="7768" l="0" r="0" t="0"/>
          <a:stretch/>
        </p:blipFill>
        <p:spPr>
          <a:xfrm>
            <a:off x="427661" y="3242936"/>
            <a:ext cx="1351910" cy="1375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éorème des Quatre Couleurs - Complex systems and AI" id="282" name="Google Shape;2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9340" y="3170130"/>
            <a:ext cx="1551699" cy="15206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ille de Sudoku interactive : Notre nouveau jeu en ligne !" id="283" name="Google Shape;28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8064" y="3242936"/>
            <a:ext cx="1296144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blème du sac à dos — Wikipédia" id="284" name="Google Shape;28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8013" y="3242936"/>
            <a:ext cx="1368326" cy="118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2123728" y="3219823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fr-FR" sz="3600">
                <a:solidFill>
                  <a:schemeClr val="lt1"/>
                </a:solidFill>
              </a:rPr>
              <a:t>ALGORITHMES POUR RESOLUTION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6228184" y="915566"/>
            <a:ext cx="12241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5"/>
          <p:cNvGrpSpPr/>
          <p:nvPr/>
        </p:nvGrpSpPr>
        <p:grpSpPr>
          <a:xfrm>
            <a:off x="2915308" y="1604185"/>
            <a:ext cx="5256584" cy="720000"/>
            <a:chOff x="3131840" y="1491630"/>
            <a:chExt cx="5256584" cy="576064"/>
          </a:xfrm>
        </p:grpSpPr>
        <p:sp>
          <p:nvSpPr>
            <p:cNvPr id="296" name="Google Shape;296;p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15"/>
          <p:cNvGrpSpPr/>
          <p:nvPr/>
        </p:nvGrpSpPr>
        <p:grpSpPr>
          <a:xfrm>
            <a:off x="2909553" y="2492284"/>
            <a:ext cx="5256584" cy="720000"/>
            <a:chOff x="3131840" y="1491630"/>
            <a:chExt cx="5256584" cy="576064"/>
          </a:xfrm>
        </p:grpSpPr>
        <p:sp>
          <p:nvSpPr>
            <p:cNvPr id="299" name="Google Shape;299;p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2903798" y="3380383"/>
            <a:ext cx="5256584" cy="720000"/>
            <a:chOff x="3131840" y="1491630"/>
            <a:chExt cx="5256584" cy="576064"/>
          </a:xfrm>
        </p:grpSpPr>
        <p:sp>
          <p:nvSpPr>
            <p:cNvPr id="302" name="Google Shape;302;p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15"/>
          <p:cNvGrpSpPr/>
          <p:nvPr/>
        </p:nvGrpSpPr>
        <p:grpSpPr>
          <a:xfrm>
            <a:off x="2898043" y="4268481"/>
            <a:ext cx="5256584" cy="720000"/>
            <a:chOff x="3131840" y="1491630"/>
            <a:chExt cx="5256584" cy="576064"/>
          </a:xfrm>
        </p:grpSpPr>
        <p:sp>
          <p:nvSpPr>
            <p:cNvPr id="305" name="Google Shape;305;p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5"/>
          <p:cNvSpPr txBox="1"/>
          <p:nvPr/>
        </p:nvSpPr>
        <p:spPr>
          <a:xfrm>
            <a:off x="2915308" y="1604185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2903798" y="249228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2892288" y="338038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2880778" y="4268482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3667185" y="1740753"/>
            <a:ext cx="36830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Méthode systématique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-FR" sz="1400">
                <a:solidFill>
                  <a:srgbClr val="1C1E2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611560" y="224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Arial"/>
              <a:buNone/>
            </a:pPr>
            <a:r>
              <a:rPr b="1" lang="fr-FR" sz="3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ALGORITHMES </a:t>
            </a:r>
            <a:endParaRPr/>
          </a:p>
          <a:p>
            <a:pPr indent="0" lvl="0" marL="0" marR="0" rtl="0" algn="ctr">
              <a:spcBef>
                <a:spcPts val="66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Arial"/>
              <a:buNone/>
            </a:pPr>
            <a:r>
              <a:rPr b="1" lang="fr-FR" sz="3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POUR RESOLUTION</a:t>
            </a:r>
            <a:endParaRPr b="1"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3707904" y="1229887"/>
            <a:ext cx="3131840" cy="4571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3707904" y="2642439"/>
            <a:ext cx="36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-FR" sz="2000">
                <a:solidFill>
                  <a:srgbClr val="2021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DPLL</a:t>
            </a:r>
            <a:br>
              <a:rPr b="0" i="1" lang="fr-FR" sz="1400">
                <a:solidFill>
                  <a:srgbClr val="1C1E2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1" i="1" sz="14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3707904" y="3520628"/>
            <a:ext cx="36830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000">
                <a:solidFill>
                  <a:srgbClr val="2021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Recuit simulé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3707904" y="4408443"/>
            <a:ext cx="368301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000">
                <a:solidFill>
                  <a:srgbClr val="2021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Algorithme de Davis-Putnam</a:t>
            </a:r>
            <a:b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fr-FR"/>
              <a:t>LE GROUPE</a:t>
            </a:r>
            <a:endParaRPr/>
          </a:p>
        </p:txBody>
      </p:sp>
      <p:grpSp>
        <p:nvGrpSpPr>
          <p:cNvPr id="125" name="Google Shape;125;p2"/>
          <p:cNvGrpSpPr/>
          <p:nvPr/>
        </p:nvGrpSpPr>
        <p:grpSpPr>
          <a:xfrm>
            <a:off x="251520" y="3350185"/>
            <a:ext cx="1656184" cy="511791"/>
            <a:chOff x="3779911" y="3327771"/>
            <a:chExt cx="1584178" cy="511791"/>
          </a:xfrm>
        </p:grpSpPr>
        <p:sp>
          <p:nvSpPr>
            <p:cNvPr id="126" name="Google Shape;126;p2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BEIZIG HAMZA</a:t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MEMBRE</a:t>
              </a: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2483768" y="3340376"/>
            <a:ext cx="1908551" cy="521600"/>
            <a:chOff x="3779911" y="3327771"/>
            <a:chExt cx="1825573" cy="521600"/>
          </a:xfrm>
        </p:grpSpPr>
        <p:sp>
          <p:nvSpPr>
            <p:cNvPr id="129" name="Google Shape;129;p2"/>
            <p:cNvSpPr txBox="1"/>
            <p:nvPr/>
          </p:nvSpPr>
          <p:spPr>
            <a:xfrm>
              <a:off x="3779911" y="3327771"/>
              <a:ext cx="1825573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MATHLOUTHI DHIA</a:t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3900608" y="3599791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MEMBRE</a:t>
              </a:r>
              <a:endParaRPr/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4907698" y="3350185"/>
            <a:ext cx="1656184" cy="511791"/>
            <a:chOff x="3779911" y="3327771"/>
            <a:chExt cx="1584178" cy="511791"/>
          </a:xfrm>
        </p:grpSpPr>
        <p:sp>
          <p:nvSpPr>
            <p:cNvPr id="132" name="Google Shape;132;p2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NEBLI AHMED </a:t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MEMBRE</a:t>
              </a: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7235788" y="3350185"/>
            <a:ext cx="1656184" cy="511791"/>
            <a:chOff x="3779911" y="3327771"/>
            <a:chExt cx="1584178" cy="511791"/>
          </a:xfrm>
        </p:grpSpPr>
        <p:sp>
          <p:nvSpPr>
            <p:cNvPr id="135" name="Google Shape;135;p2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HAMED ALA</a:t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MEMBRE</a:t>
              </a:r>
              <a:endParaRPr/>
            </a:p>
          </p:txBody>
        </p:sp>
      </p:grpSp>
      <p:pic>
        <p:nvPicPr>
          <p:cNvPr id="137" name="Google Shape;137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6686" l="0" r="0" t="6686"/>
          <a:stretch/>
        </p:blipFill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38" name="Google Shape;138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7116" l="0" r="0" t="7117"/>
          <a:stretch/>
        </p:blipFill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39" name="Google Shape;139;p2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29971" l="0" r="0" t="29971"/>
          <a:stretch/>
        </p:blipFill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40" name="Google Shape;140;p2"/>
          <p:cNvPicPr preferRelativeResize="0"/>
          <p:nvPr>
            <p:ph idx="6" type="pic"/>
          </p:nvPr>
        </p:nvPicPr>
        <p:blipFill rotWithShape="1">
          <a:blip r:embed="rId6">
            <a:alphaModFix/>
          </a:blip>
          <a:srcRect b="21096" l="0" r="0" t="21096"/>
          <a:stretch/>
        </p:blipFill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41" name="Google Shape;141;p2"/>
          <p:cNvSpPr/>
          <p:nvPr/>
        </p:nvSpPr>
        <p:spPr>
          <a:xfrm>
            <a:off x="3006080" y="873520"/>
            <a:ext cx="3131840" cy="4571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-18000" y="23037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fr-FR">
                <a:latin typeface="Twentieth Century"/>
                <a:ea typeface="Twentieth Century"/>
                <a:cs typeface="Twentieth Century"/>
                <a:sym typeface="Twentieth Century"/>
              </a:rPr>
              <a:t>PLAN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1293036" y="1847032"/>
            <a:ext cx="291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EXPLICATION DE </a:t>
            </a:r>
            <a:r>
              <a:rPr b="1" lang="fr-FR">
                <a:solidFill>
                  <a:schemeClr val="lt1"/>
                </a:solidFill>
              </a:rPr>
              <a:t>PROBLÈME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1326769" y="2856334"/>
            <a:ext cx="31814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FORMULATION </a:t>
            </a:r>
            <a:r>
              <a:rPr b="1" lang="fr-FR">
                <a:solidFill>
                  <a:schemeClr val="lt1"/>
                </a:solidFill>
              </a:rPr>
              <a:t>MATHÉMATIQUES</a:t>
            </a: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1334087" y="3858020"/>
            <a:ext cx="29832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VARIANTES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5918211" y="1841797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DOMAINES D’APPLICATION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918211" y="3756725"/>
            <a:ext cx="2664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ALGORITHMES POUR RESOLUTION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3006080" y="873520"/>
            <a:ext cx="3131840" cy="4571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5918211" y="2840038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EXEMPLES D’APPLICATION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2116108" y="3147814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fr-FR" sz="3600">
                <a:solidFill>
                  <a:schemeClr val="lt1"/>
                </a:solidFill>
              </a:rPr>
              <a:t>EXPLICATION DE PROBLEME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6228184" y="915566"/>
            <a:ext cx="12241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None/>
            </a:pPr>
            <a:r>
              <a:rPr b="1" lang="fr-FR" sz="36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EXPLICATION DE PROBLEME</a:t>
            </a:r>
            <a:endParaRPr b="1" sz="36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871700" y="1203598"/>
            <a:ext cx="5400600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300">
                <a:solidFill>
                  <a:srgbClr val="0505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Problème de satisfiabilité, encore appelé un problème de satisfaction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300">
                <a:solidFill>
                  <a:srgbClr val="0505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contraintes booléennes, consiste, étant donné un ensemble de contraintes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300">
                <a:solidFill>
                  <a:srgbClr val="0505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définies sur des variables booléennes, à décider s’il existe une assignation de valeurs aux variables satisfaisant toutes les contraintes.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>
              <a:solidFill>
                <a:srgbClr val="05050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300">
                <a:solidFill>
                  <a:srgbClr val="0505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Souvent une telle assignation n’existe pas et, dans ce cas, il est naturel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300">
                <a:solidFill>
                  <a:srgbClr val="0505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chercher une assignation satisfaisant un nombre maximal de contraintes,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300">
                <a:solidFill>
                  <a:srgbClr val="0505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 minimisant le nombre de contraintes non satisfaites.</a:t>
            </a:r>
            <a:endParaRPr sz="13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2982735" y="784107"/>
            <a:ext cx="3131840" cy="4571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blème SAT — Wikipédia"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8326" y="4155926"/>
            <a:ext cx="727348" cy="724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2116108" y="3219822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fr-FR" sz="3600">
                <a:solidFill>
                  <a:schemeClr val="lt1"/>
                </a:solidFill>
              </a:rPr>
              <a:t>FORMULATION MATHEMATIQUES 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6228184" y="915566"/>
            <a:ext cx="12241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395536" y="1635646"/>
            <a:ext cx="2808312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363829" y="1098415"/>
            <a:ext cx="600837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problème de satisfiabilité demande si les variables d’une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formule booléenne donnée peuvent être remplacées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manière cohérente par les valeurs TRUE ou FALSE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manière à ce que la formule soit évaluée à VRAI.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tel est le cas, la formule est appelée satisfiable.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D'autre part, si aucune affectation de ce type n’existe,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 fonction exprimée par la formule est FAUSSE pour toutes les affectations possibles variables et la formule est insatisfaisable.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 exemple, la formule " a AND NOT b " est satisfiable car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peut trouver les valeurs a = TRUE et b = FALSE, ce qui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donne (a AND NOT b) = TRUE. En revanche, " a AND NOT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«  est insatisfaisable   »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6" name="Google Shape;196;p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77" l="0" r="0" t="767"/>
          <a:stretch/>
        </p:blipFill>
        <p:spPr>
          <a:xfrm>
            <a:off x="6588125" y="1897063"/>
            <a:ext cx="2160589" cy="215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0" y="-22553"/>
            <a:ext cx="9144000" cy="11097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lang="fr-FR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FORMULATION MATHEMATIQUES 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2982735" y="869007"/>
            <a:ext cx="3131840" cy="4655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2123728" y="3219823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fr-FR" sz="3600">
                <a:solidFill>
                  <a:schemeClr val="lt1"/>
                </a:solidFill>
              </a:rPr>
              <a:t>LES VARIANTES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6228184" y="915566"/>
            <a:ext cx="12241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0" y="-3652"/>
            <a:ext cx="1403648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7740352" y="-3652"/>
            <a:ext cx="1403648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0" y="31664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None/>
            </a:pPr>
            <a:r>
              <a:rPr b="1" lang="fr-FR" sz="3600">
                <a:solidFill>
                  <a:srgbClr val="595959"/>
                </a:solidFill>
              </a:rPr>
              <a:t>LES VARIANTES</a:t>
            </a:r>
            <a:endParaRPr b="1" sz="3600">
              <a:solidFill>
                <a:srgbClr val="595959"/>
              </a:solidFill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952328" y="869847"/>
            <a:ext cx="3131840" cy="4571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8244408" y="4718846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cune description disponible." id="215" name="Google Shape;215;p9"/>
          <p:cNvPicPr preferRelativeResize="0"/>
          <p:nvPr/>
        </p:nvPicPr>
        <p:blipFill rotWithShape="1">
          <a:blip r:embed="rId3">
            <a:alphaModFix/>
          </a:blip>
          <a:srcRect b="14728" l="45276" r="12199" t="19182"/>
          <a:stretch/>
        </p:blipFill>
        <p:spPr>
          <a:xfrm>
            <a:off x="3006076" y="1324963"/>
            <a:ext cx="4932547" cy="360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/>
          <p:nvPr/>
        </p:nvSpPr>
        <p:spPr>
          <a:xfrm>
            <a:off x="3006080" y="869846"/>
            <a:ext cx="3131840" cy="45719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