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744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4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>
    <p:restoredLeft sz="14.995%" autoAdjust="0"/>
    <p:restoredTop sz="92.554%" autoAdjust="0"/>
  </p:normalViewPr>
  <p:slideViewPr>
    <p:cSldViewPr snapToGrid="0">
      <p:cViewPr>
        <p:scale>
          <a:sx n="68" d="100"/>
          <a:sy n="68" d="100"/>
        </p:scale>
        <p:origin x="616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notesMaster" Target="notesMasters/notesMaster1.xml"/><Relationship Id="rId3" Type="http://purl.oclc.org/ooxml/officeDocument/relationships/slide" Target="slides/slide2.xml"/><Relationship Id="rId21" Type="http://purl.oclc.org/ooxml/officeDocument/relationships/theme" Target="theme/theme1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slide" Target="slides/slide16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viewProps" Target="viewProp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5" Type="http://purl.oclc.org/ooxml/officeDocument/relationships/slide" Target="slides/slide4.xml"/><Relationship Id="rId15" Type="http://purl.oclc.org/ooxml/officeDocument/relationships/slide" Target="slides/slide14.xml"/><Relationship Id="rId10" Type="http://purl.oclc.org/ooxml/officeDocument/relationships/slide" Target="slides/slide9.xml"/><Relationship Id="rId19" Type="http://purl.oclc.org/ooxml/officeDocument/relationships/presProps" Target="presProps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purl.oclc.org/ooxml/officeDocument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B1A1F-1A3A-4534-88E8-DE82C789142C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F63BC-1BD5-4264-B0F5-9DBD12967F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996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2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13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15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E6653-9D5F-405F-AED0-D61A9732473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831525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E6653-9D5F-405F-AED0-D61A9732473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605160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E6653-9D5F-405F-AED0-D61A9732473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655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purl.oclc.org/ooxml/officeDocument/relationships/image" Target="../media/image4.png"/><Relationship Id="rId1" Type="http://purl.oclc.org/ooxml/officeDocument/relationships/slideMaster" Target="../slideMasters/slideMaster1.xml"/><Relationship Id="rId5" Type="http://schemas.microsoft.com/office/2007/relationships/hdphoto" Target="../media/hdphoto1.wdp"/><Relationship Id="rId4" Type="http://purl.oclc.org/ooxml/officeDocument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purl.oclc.org/ooxml/officeDocument/relationships/image" Target="../media/image4.png"/><Relationship Id="rId1" Type="http://purl.oclc.org/ooxml/officeDocument/relationships/slideMaster" Target="../slideMasters/slideMaster1.xml"/><Relationship Id="rId5" Type="http://schemas.microsoft.com/office/2007/relationships/hdphoto" Target="../media/hdphoto1.wdp"/><Relationship Id="rId4" Type="http://purl.oclc.org/ooxml/officeDocument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purl.oclc.org/ooxml/officeDocument/relationships/image" Target="../media/image4.png"/><Relationship Id="rId1" Type="http://purl.oclc.org/ooxml/officeDocument/relationships/slideMaster" Target="../slideMasters/slideMaster1.xml"/><Relationship Id="rId5" Type="http://schemas.microsoft.com/office/2007/relationships/hdphoto" Target="../media/hdphoto1.wdp"/><Relationship Id="rId4" Type="http://purl.oclc.org/ooxml/officeDocument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purl.oclc.org/ooxml/officeDocument/relationships/image" Target="../media/image4.png"/><Relationship Id="rId1" Type="http://purl.oclc.org/ooxml/officeDocument/relationships/slideMaster" Target="../slideMasters/slideMaster1.xml"/><Relationship Id="rId5" Type="http://schemas.microsoft.com/office/2007/relationships/hdphoto" Target="../media/hdphoto1.wdp"/><Relationship Id="rId4" Type="http://purl.oclc.org/ooxml/officeDocument/relationships/image" Target="../media/image2.png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%"/>
              <a:lum bright="70%" contrast="-70%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%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%" sy="89%" flip="xy" algn="ctr"/>
          </a:blip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%"/>
              <a:lum bright="70%" contrast="-70%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%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%" sy="89%" flip="xy" algn="ctr"/>
          </a:blip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%"/>
              <a:lum bright="70%" contrast="-70%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%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%" sy="89%" flip="xy" algn="ctr"/>
          </a:blip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%"/>
                    <a:satMod val="135%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%"/>
                        </a14:imgEffect>
                      </a14:imgLayer>
                    </a14:imgProps>
                  </a:ext>
                </a:extLst>
              </a:blip>
              <a:srcRect/>
              <a:tile tx="0" ty="0" sx="85%" sy="85%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%"/>
              </a:lnSpc>
              <a:defRPr sz="9600" cap="all" baseline="0%">
                <a:blipFill dpi="0" rotWithShape="1">
                  <a:blip r:embed="rId4"/>
                  <a:srcRect/>
                  <a:tile tx="6350" ty="-127000" sx="65%" sy="64%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606F8-30CF-4229-898F-D5D9C2DB5A33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77EBF19-B6B4-4721-8440-2DE2CBEC3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355126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606F8-30CF-4229-898F-D5D9C2DB5A33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BF19-B6B4-4721-8440-2DE2CBEC3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358345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606F8-30CF-4229-898F-D5D9C2DB5A33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BF19-B6B4-4721-8440-2DE2CBEC3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761823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606F8-30CF-4229-898F-D5D9C2DB5A33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BF19-B6B4-4721-8440-2DE2CBEC3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910391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%"/>
              <a:lum bright="70%" contrast="-70%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%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%" sy="89%" flip="xy" algn="ctr"/>
          </a:blip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%"/>
              </a:lnSpc>
              <a:defRPr sz="8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DD606F8-30CF-4229-898F-D5D9C2DB5A33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%"/>
                    <a:satMod val="135%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%"/>
                        </a14:imgEffect>
                      </a14:imgLayer>
                    </a14:imgProps>
                  </a:ext>
                </a:extLst>
              </a:blip>
              <a:srcRect/>
              <a:tile tx="0" ty="0" sx="85%" sy="85%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77EBF19-B6B4-4721-8440-2DE2CBEC3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754626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606F8-30CF-4229-898F-D5D9C2DB5A33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BF19-B6B4-4721-8440-2DE2CBEC3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648428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%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%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606F8-30CF-4229-898F-D5D9C2DB5A33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BF19-B6B4-4721-8440-2DE2CBEC3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915798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606F8-30CF-4229-898F-D5D9C2DB5A33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BF19-B6B4-4721-8440-2DE2CBEC3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417496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606F8-30CF-4229-898F-D5D9C2DB5A33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BF19-B6B4-4721-8440-2DE2CBEC3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25537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%"/>
              <a:lum bright="70%" contrast="-70%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%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%" sy="89%" flip="xy" algn="ctr"/>
          </a:blip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%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%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606F8-30CF-4229-898F-D5D9C2DB5A33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%"/>
                    <a:satMod val="135%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%"/>
                        </a14:imgEffect>
                        <a14:imgEffect>
                          <a14:brightnessContrast bright="-40%" contrast="20%"/>
                        </a14:imgEffect>
                      </a14:imgLayer>
                    </a14:imgProps>
                  </a:ext>
                </a:extLst>
              </a:blip>
              <a:srcRect/>
              <a:tile tx="50800" ty="0" sx="85%" sy="85%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BF19-B6B4-4721-8440-2DE2CBEC3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58602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%"/>
              <a:lum bright="70%" contrast="-70%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%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%" sy="89%" flip="xy" algn="ctr"/>
          </a:blip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%"/>
              <a:lumOff val="80%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%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%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606F8-30CF-4229-898F-D5D9C2DB5A33}" type="datetimeFigureOut">
              <a:rPr lang="fr-FR" smtClean="0"/>
              <a:t>16/11/2021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%"/>
                    <a:satMod val="135%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%"/>
                        </a14:imgEffect>
                        <a14:imgEffect>
                          <a14:brightnessContrast bright="-40%" contrast="20%"/>
                        </a14:imgEffect>
                      </a14:imgLayer>
                    </a14:imgProps>
                  </a:ext>
                </a:extLst>
              </a:blip>
              <a:srcRect/>
              <a:tile tx="50800" ty="0" sx="85%" sy="85%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EBF19-B6B4-4721-8440-2DE2CBEC3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08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image" Target="../media/image2.png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image" Target="../media/image3.png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DD606F8-30CF-4229-898F-D5D9C2DB5A33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%"/>
                    <a:satMod val="135%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%"/>
                        </a14:imgEffect>
                        <a14:imgEffect>
                          <a14:brightnessContrast bright="-40%" contrast="20%"/>
                        </a14:imgEffect>
                      </a14:imgLayer>
                    </a14:imgProps>
                  </a:ext>
                </a:extLst>
              </a:blip>
              <a:srcRect/>
              <a:tile tx="50800" ty="0" sx="85%" sy="85%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77EBF19-B6B4-4721-8440-2DE2CBEC3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87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5400" kern="1200" cap="all" baseline="0%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%" sy="64%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%"/>
        </a:lnSpc>
        <a:spcBef>
          <a:spcPts val="1200"/>
        </a:spcBef>
        <a:buClr>
          <a:schemeClr val="accent1">
            <a:lumMod val="75%"/>
          </a:schemeClr>
        </a:buClr>
        <a:buSzPct val="85%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%"/>
        </a:lnSpc>
        <a:spcBef>
          <a:spcPts val="400"/>
        </a:spcBef>
        <a:spcAft>
          <a:spcPts val="200"/>
        </a:spcAft>
        <a:buClr>
          <a:schemeClr val="accent1">
            <a:lumMod val="75%"/>
          </a:schemeClr>
        </a:buClr>
        <a:buSzPct val="85%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%"/>
        </a:lnSpc>
        <a:spcBef>
          <a:spcPts val="400"/>
        </a:spcBef>
        <a:spcAft>
          <a:spcPts val="200"/>
        </a:spcAft>
        <a:buClr>
          <a:schemeClr val="accent1">
            <a:lumMod val="75%"/>
          </a:schemeClr>
        </a:buClr>
        <a:buSzPct val="85%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%"/>
        </a:lnSpc>
        <a:spcBef>
          <a:spcPts val="400"/>
        </a:spcBef>
        <a:spcAft>
          <a:spcPts val="200"/>
        </a:spcAft>
        <a:buClr>
          <a:schemeClr val="accent1">
            <a:lumMod val="75%"/>
          </a:schemeClr>
        </a:buClr>
        <a:buSzPct val="85%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%"/>
        </a:lnSpc>
        <a:spcBef>
          <a:spcPts val="400"/>
        </a:spcBef>
        <a:spcAft>
          <a:spcPts val="200"/>
        </a:spcAft>
        <a:buClr>
          <a:schemeClr val="accent1">
            <a:lumMod val="75%"/>
          </a:schemeClr>
        </a:buClr>
        <a:buSzPct val="85%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%"/>
        </a:lnSpc>
        <a:spcBef>
          <a:spcPts val="400"/>
        </a:spcBef>
        <a:spcAft>
          <a:spcPts val="200"/>
        </a:spcAft>
        <a:buClr>
          <a:schemeClr val="accent1">
            <a:lumMod val="75%"/>
          </a:schemeClr>
        </a:buClr>
        <a:buSzPct val="85%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%"/>
        </a:lnSpc>
        <a:spcBef>
          <a:spcPts val="400"/>
        </a:spcBef>
        <a:spcAft>
          <a:spcPts val="200"/>
        </a:spcAft>
        <a:buClr>
          <a:schemeClr val="accent1">
            <a:lumMod val="75%"/>
          </a:schemeClr>
        </a:buClr>
        <a:buSzPct val="85%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%"/>
        </a:lnSpc>
        <a:spcBef>
          <a:spcPts val="400"/>
        </a:spcBef>
        <a:spcAft>
          <a:spcPts val="200"/>
        </a:spcAft>
        <a:buClr>
          <a:schemeClr val="accent1">
            <a:lumMod val="75%"/>
          </a:schemeClr>
        </a:buClr>
        <a:buSzPct val="85%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%"/>
        </a:lnSpc>
        <a:spcBef>
          <a:spcPts val="400"/>
        </a:spcBef>
        <a:spcAft>
          <a:spcPts val="200"/>
        </a:spcAft>
        <a:buClr>
          <a:schemeClr val="accent1">
            <a:lumMod val="75%"/>
          </a:schemeClr>
        </a:buClr>
        <a:buSzPct val="85%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image" Target="../media/image5.jpeg"/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purl.oclc.org/ooxml/officeDocument/relationships/image" Target="../media/image9.png"/><Relationship Id="rId2" Type="http://purl.oclc.org/ooxml/officeDocument/relationships/notesSlide" Target="../notesSlides/notesSlide1.xml"/><Relationship Id="rId1" Type="http://purl.oclc.org/ooxml/officeDocument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purl.oclc.org/ooxml/officeDocument/relationships/image" Target="../media/image10.png"/><Relationship Id="rId2" Type="http://purl.oclc.org/ooxml/officeDocument/relationships/notesSlide" Target="../notesSlides/notesSlide2.xml"/><Relationship Id="rId1" Type="http://purl.oclc.org/ooxml/officeDocument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purl.oclc.org/ooxml/officeDocument/relationships/image" Target="../media/image11.png"/><Relationship Id="rId2" Type="http://purl.oclc.org/ooxml/officeDocument/relationships/notesSlide" Target="../notesSlides/notesSlide3.xml"/><Relationship Id="rId1" Type="http://purl.oclc.org/ooxml/officeDocument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image" Target="../media/image6.png"/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purl.oclc.org/ooxml/officeDocument/relationships/image" Target="../media/image8.png"/><Relationship Id="rId2" Type="http://purl.oclc.org/ooxml/officeDocument/relationships/image" Target="../media/image7.png"/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4F2D617-A6B5-4258-A906-C4A08039C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026" y="1732139"/>
            <a:ext cx="7652365" cy="2747428"/>
          </a:xfrm>
        </p:spPr>
        <p:txBody>
          <a:bodyPr>
            <a:normAutofit/>
          </a:bodyPr>
          <a:lstStyle/>
          <a:p>
            <a:r>
              <a:rPr lang="fr-FR" sz="4800" b="1" dirty="0">
                <a:solidFill>
                  <a:schemeClr val="tx2">
                    <a:lumMod val="75%"/>
                    <a:lumOff val="25%"/>
                  </a:schemeClr>
                </a:solidFill>
                <a:cs typeface="Calibri"/>
              </a:rPr>
              <a:t>Projet RO-Complexité:</a:t>
            </a:r>
            <a:br>
              <a:rPr lang="fr-FR" sz="4800" b="1" dirty="0">
                <a:solidFill>
                  <a:schemeClr val="tx2">
                    <a:lumMod val="75%"/>
                    <a:lumOff val="25%"/>
                  </a:schemeClr>
                </a:solidFill>
                <a:cs typeface="Calibri"/>
              </a:rPr>
            </a:br>
            <a:r>
              <a:rPr lang="fr-FR" sz="4800" b="1" dirty="0">
                <a:solidFill>
                  <a:schemeClr val="accent1"/>
                </a:solidFill>
                <a:cs typeface="Calibri"/>
              </a:rPr>
              <a:t>Problème Du Sac à Dos</a:t>
            </a:r>
            <a:br>
              <a:rPr lang="fr-FR" b="1" dirty="0">
                <a:solidFill>
                  <a:schemeClr val="accent1"/>
                </a:solidFill>
                <a:cs typeface="Calibri"/>
              </a:rPr>
            </a:br>
            <a:endParaRPr lang="fr-FR" dirty="0"/>
          </a:p>
        </p:txBody>
      </p:sp>
      <p:pic>
        <p:nvPicPr>
          <p:cNvPr id="5" name="Image 4" descr="Une image contenant dessin&#10;&#10;Description générée avec un niveau de confiance très élevé">
            <a:extLst>
              <a:ext uri="{FF2B5EF4-FFF2-40B4-BE49-F238E27FC236}">
                <a16:creationId xmlns:a16="http://schemas.microsoft.com/office/drawing/2014/main" id="{2F5FDBAC-E435-45A7-B317-2F6085A31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944" y="337190"/>
            <a:ext cx="2091970" cy="867893"/>
          </a:xfrm>
          <a:prstGeom prst="rect">
            <a:avLst/>
          </a:prstGeom>
          <a:solidFill>
            <a:schemeClr val="bg1">
              <a:lumMod val="65%"/>
            </a:schemeClr>
          </a:solidFill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D92E0C14-7047-4A1F-B164-DB5CF9EECD97}"/>
              </a:ext>
            </a:extLst>
          </p:cNvPr>
          <p:cNvSpPr txBox="1">
            <a:spLocks/>
          </p:cNvSpPr>
          <p:nvPr/>
        </p:nvSpPr>
        <p:spPr>
          <a:xfrm>
            <a:off x="3118655" y="4718231"/>
            <a:ext cx="5481292" cy="1642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.5%" lnSpcReduction="20%"/>
          </a:bodyPr>
          <a:lstStyle>
            <a:lvl1pPr algn="ctr" defTabSz="914400" rtl="0" eaLnBrk="1" latinLnBrk="0" hangingPunct="1">
              <a:lnSpc>
                <a:spcPct val="90%"/>
              </a:lnSpc>
              <a:spcBef>
                <a:spcPct val="0%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600" b="1" dirty="0">
                <a:solidFill>
                  <a:schemeClr val="accent1">
                    <a:lumMod val="50%"/>
                  </a:schemeClr>
                </a:solidFill>
                <a:cs typeface="Calibri"/>
              </a:rPr>
              <a:t>Elaboré par :</a:t>
            </a:r>
          </a:p>
          <a:p>
            <a:endParaRPr lang="fr-FR" sz="2600" b="1" dirty="0">
              <a:solidFill>
                <a:schemeClr val="accent1">
                  <a:lumMod val="50%"/>
                </a:schemeClr>
              </a:solidFill>
              <a:cs typeface="Calibri"/>
            </a:endParaRPr>
          </a:p>
          <a:p>
            <a:r>
              <a:rPr lang="fr-FR" sz="2600" b="1" dirty="0">
                <a:solidFill>
                  <a:schemeClr val="accent1">
                    <a:lumMod val="50%"/>
                  </a:schemeClr>
                </a:solidFill>
                <a:cs typeface="Calibri"/>
              </a:rPr>
              <a:t>Bader Samer </a:t>
            </a:r>
          </a:p>
          <a:p>
            <a:r>
              <a:rPr lang="fr-FR" sz="2600" b="1" dirty="0">
                <a:solidFill>
                  <a:schemeClr val="accent1">
                    <a:lumMod val="50%"/>
                  </a:schemeClr>
                </a:solidFill>
                <a:cs typeface="Calibri"/>
              </a:rPr>
              <a:t>Mathlouthi Noura </a:t>
            </a:r>
          </a:p>
          <a:p>
            <a:r>
              <a:rPr lang="fr-FR" sz="2600" b="1" dirty="0" err="1">
                <a:solidFill>
                  <a:schemeClr val="accent1">
                    <a:lumMod val="50%"/>
                  </a:schemeClr>
                </a:solidFill>
                <a:cs typeface="Calibri"/>
              </a:rPr>
              <a:t>Khieri</a:t>
            </a:r>
            <a:r>
              <a:rPr lang="fr-FR" sz="2600" b="1" dirty="0">
                <a:solidFill>
                  <a:schemeClr val="accent1">
                    <a:lumMod val="50%"/>
                  </a:schemeClr>
                </a:solidFill>
                <a:cs typeface="Calibri"/>
              </a:rPr>
              <a:t> </a:t>
            </a:r>
            <a:r>
              <a:rPr lang="fr-FR" sz="2600" b="1" dirty="0" err="1">
                <a:solidFill>
                  <a:schemeClr val="accent1">
                    <a:lumMod val="50%"/>
                  </a:schemeClr>
                </a:solidFill>
                <a:cs typeface="Calibri"/>
              </a:rPr>
              <a:t>Iheb</a:t>
            </a:r>
            <a:r>
              <a:rPr lang="fr-FR" sz="2600" b="1" dirty="0">
                <a:solidFill>
                  <a:schemeClr val="accent1">
                    <a:lumMod val="50%"/>
                  </a:schemeClr>
                </a:solidFill>
                <a:cs typeface="Calibri"/>
              </a:rPr>
              <a:t> </a:t>
            </a:r>
            <a:br>
              <a:rPr lang="fr-FR" sz="2400" b="1" dirty="0">
                <a:solidFill>
                  <a:schemeClr val="accent1"/>
                </a:solidFill>
                <a:cs typeface="Calibri"/>
              </a:rPr>
            </a:b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786511431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77534C-A9FB-49EC-886C-D8FF7F082475}"/>
              </a:ext>
            </a:extLst>
          </p:cNvPr>
          <p:cNvSpPr/>
          <p:nvPr/>
        </p:nvSpPr>
        <p:spPr>
          <a:xfrm>
            <a:off x="1121931" y="500786"/>
            <a:ext cx="11070069" cy="20514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b="1" dirty="0">
                <a:solidFill>
                  <a:schemeClr val="accent6">
                    <a:lumMod val="75%"/>
                  </a:schemeClr>
                </a:solidFill>
              </a:rPr>
              <a:t>Les méthodes exactes:</a:t>
            </a:r>
          </a:p>
          <a:p>
            <a:r>
              <a:rPr lang="fr-FR" sz="3200" dirty="0">
                <a:solidFill>
                  <a:srgbClr val="3B3835"/>
                </a:solidFill>
              </a:rPr>
              <a:t> Permettent d’obtenir la solution optimale à chaque fois, mais le temps de calcul peut être long si le problème est compliqué à résoudre</a:t>
            </a:r>
            <a:endParaRPr lang="en-US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5D2CA2-B40C-4FE9-89C4-79D03BEE2040}"/>
              </a:ext>
            </a:extLst>
          </p:cNvPr>
          <p:cNvSpPr/>
          <p:nvPr/>
        </p:nvSpPr>
        <p:spPr>
          <a:xfrm>
            <a:off x="1092979" y="2804528"/>
            <a:ext cx="10371131" cy="35394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b="1" dirty="0">
                <a:solidFill>
                  <a:schemeClr val="accent6">
                    <a:lumMod val="75%"/>
                  </a:schemeClr>
                </a:solidFill>
              </a:rPr>
              <a:t>Les méthodes approchées: </a:t>
            </a:r>
          </a:p>
          <a:p>
            <a:r>
              <a:rPr lang="fr-FR" sz="3200" dirty="0">
                <a:solidFill>
                  <a:srgbClr val="3B3835"/>
                </a:solidFill>
              </a:rPr>
              <a:t>Permettent d’obtenir rapidement une solution approchée, donc pas nécessairement optimale.</a:t>
            </a:r>
          </a:p>
          <a:p>
            <a:endParaRPr lang="fr-FR" sz="3200" dirty="0">
              <a:solidFill>
                <a:srgbClr val="3B3835"/>
              </a:solidFill>
            </a:endParaRPr>
          </a:p>
          <a:p>
            <a:r>
              <a:rPr lang="fr-FR" sz="3200" dirty="0">
                <a:solidFill>
                  <a:srgbClr val="3B3835"/>
                </a:solidFill>
              </a:rPr>
              <a:t>A pour but de trouver une solution avec un bon compromis entre la qualité de la solution et le temps de calcul.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1374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82880" y="586047"/>
            <a:ext cx="9601200" cy="8318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 err="1">
                <a:solidFill>
                  <a:schemeClr val="bg1">
                    <a:lumMod val="50%"/>
                  </a:schemeClr>
                </a:solidFill>
              </a:rPr>
              <a:t>Résolution</a:t>
            </a:r>
            <a:r>
              <a:rPr lang="en-US" sz="5400" b="1" dirty="0">
                <a:solidFill>
                  <a:schemeClr val="bg1">
                    <a:lumMod val="50%"/>
                  </a:schemeClr>
                </a:solidFill>
              </a:rPr>
              <a:t> </a:t>
            </a:r>
            <a:r>
              <a:rPr lang="en-US" sz="5400" b="1" dirty="0" err="1">
                <a:solidFill>
                  <a:schemeClr val="bg1">
                    <a:lumMod val="50%"/>
                  </a:schemeClr>
                </a:solidFill>
              </a:rPr>
              <a:t>exacte</a:t>
            </a:r>
            <a:endParaRPr lang="en-US" sz="5400" b="1" dirty="0">
              <a:solidFill>
                <a:schemeClr val="bg1">
                  <a:lumMod val="50%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8993" y="2191407"/>
            <a:ext cx="897400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222222"/>
                </a:solidFill>
              </a:rPr>
              <a:t> </a:t>
            </a:r>
            <a:r>
              <a:rPr lang="en-US" sz="2800" b="1" dirty="0" err="1">
                <a:solidFill>
                  <a:srgbClr val="222222"/>
                </a:solidFill>
              </a:rPr>
              <a:t>Programmation</a:t>
            </a:r>
            <a:r>
              <a:rPr lang="en-US" sz="2800" b="1" dirty="0">
                <a:solidFill>
                  <a:srgbClr val="222222"/>
                </a:solidFill>
              </a:rPr>
              <a:t> </a:t>
            </a:r>
            <a:r>
              <a:rPr lang="en-US" sz="2800" b="1" dirty="0" err="1">
                <a:solidFill>
                  <a:srgbClr val="222222"/>
                </a:solidFill>
              </a:rPr>
              <a:t>Dynamique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539194" y="3223936"/>
            <a:ext cx="8950036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solidFill>
                  <a:schemeClr val="tx2"/>
                </a:solidFill>
              </a:rPr>
              <a:t>Le problème du sac à dos possède la propriété de sous structure optimale, c'est-à-dire que l'on peut construire la solution optimale du problème à i variables à partir du problème à i-1 variables. 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48649"/>
      </p:ext>
    </p:extLst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1120" y="2170226"/>
            <a:ext cx="5634116" cy="26776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solidFill>
                  <a:schemeClr val="tx2"/>
                </a:solidFill>
              </a:rPr>
              <a:t>Comme tout problème combinatoire, le problème de sac à dos peut être résolu à l'aide d'une procédure de séparation et d'évaluation (PSE). La fonction d'évaluation d'un nœud consiste souvent à résoudre le problème en variables continues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3717" y="1067734"/>
            <a:ext cx="6861102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3200" b="1" dirty="0"/>
              <a:t> Méthode PSE</a:t>
            </a:r>
            <a:endParaRPr lang="en-US" sz="3200" b="1" dirty="0"/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323" y="1395105"/>
            <a:ext cx="4851110" cy="439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24443" y="431478"/>
            <a:ext cx="9601200" cy="7497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 err="1">
                <a:solidFill>
                  <a:schemeClr val="bg1">
                    <a:lumMod val="50%"/>
                  </a:schemeClr>
                </a:solidFill>
              </a:rPr>
              <a:t>Résolution</a:t>
            </a:r>
            <a:r>
              <a:rPr lang="en-US" sz="4800" b="1" dirty="0">
                <a:solidFill>
                  <a:schemeClr val="bg1">
                    <a:lumMod val="50%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bg1">
                    <a:lumMod val="50%"/>
                  </a:schemeClr>
                </a:solidFill>
              </a:rPr>
              <a:t>approchée</a:t>
            </a:r>
            <a:endParaRPr lang="en-US" sz="4800" b="1" dirty="0">
              <a:solidFill>
                <a:schemeClr val="bg1">
                  <a:lumMod val="50%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2808" y="3034750"/>
            <a:ext cx="6091316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solidFill>
                  <a:schemeClr val="tx2"/>
                </a:solidFill>
              </a:rPr>
              <a:t>L'algorithme le plus simple est un algorithme glouton. L'idée est d'ajouter en priorité les objets les plus efficaces, jusqu'à saturation du sac .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89848" y="1965626"/>
            <a:ext cx="4869025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/>
              <a:t> </a:t>
            </a:r>
            <a:r>
              <a:rPr lang="en-US" sz="3200" b="1" dirty="0" err="1"/>
              <a:t>Algorithme</a:t>
            </a:r>
            <a:r>
              <a:rPr lang="en-US" sz="3200" b="1" dirty="0"/>
              <a:t> </a:t>
            </a:r>
            <a:r>
              <a:rPr lang="en-US" sz="3200" b="1" dirty="0" err="1"/>
              <a:t>Glouton</a:t>
            </a:r>
            <a:r>
              <a:rPr lang="en-US" sz="3200" b="1" dirty="0"/>
              <a:t> 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124" y="2009435"/>
            <a:ext cx="4752954" cy="417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2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08158" y="2409002"/>
            <a:ext cx="8897578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solidFill>
                  <a:schemeClr val="tx2"/>
                </a:solidFill>
              </a:rPr>
              <a:t>L'algorithme  plus proche de l’algorithme glouton. L'idée est d'ajouter en priorité les objets de valeur, jusqu'à saturation du sac .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50810" y="1086722"/>
            <a:ext cx="5311198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/>
              <a:t> </a:t>
            </a:r>
            <a:r>
              <a:rPr lang="en-US" sz="3200" b="1" dirty="0" err="1"/>
              <a:t>Algorithme</a:t>
            </a:r>
            <a:r>
              <a:rPr lang="en-US" sz="3200" b="1" dirty="0"/>
              <a:t> Par </a:t>
            </a:r>
            <a:r>
              <a:rPr lang="en-US" sz="3200" b="1" dirty="0" err="1"/>
              <a:t>Valeur</a:t>
            </a:r>
            <a:r>
              <a:rPr lang="en-US" sz="3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4226016"/>
      </p:ext>
    </p:extLst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47403" y="1761230"/>
            <a:ext cx="6274676" cy="26776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solidFill>
                  <a:schemeClr val="tx2"/>
                </a:solidFill>
              </a:rPr>
              <a:t>Les algorithmes génétiques sont souvent utilisés dans les problèmes d'optimisation difficiles comme celui du sac à dos. Ils sont relativement faciles à mettre en œuvre et permettent d'obtenir rapidement une solution satisfaisante même si la taille du problème est importante.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8903" y="870591"/>
            <a:ext cx="5155963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 err="1"/>
              <a:t>Algorithme</a:t>
            </a:r>
            <a:r>
              <a:rPr lang="en-US" sz="3200" b="1" dirty="0"/>
              <a:t> </a:t>
            </a:r>
            <a:r>
              <a:rPr lang="en-US" sz="3200" b="1" dirty="0" err="1"/>
              <a:t>Génétique</a:t>
            </a:r>
            <a:endParaRPr lang="en-US" sz="3200" b="1" dirty="0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814" y="564727"/>
            <a:ext cx="3707595" cy="475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9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3F4C31-7BD2-42ED-B5E4-E78DD061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POUR VOTRE ATTENTION </a:t>
            </a:r>
          </a:p>
        </p:txBody>
      </p:sp>
    </p:spTree>
    <p:extLst>
      <p:ext uri="{BB962C8B-B14F-4D97-AF65-F5344CB8AC3E}">
        <p14:creationId xmlns:p14="http://schemas.microsoft.com/office/powerpoint/2010/main" val="2193725360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278ABC-57EE-402A-A9FC-C974864047A0}"/>
              </a:ext>
            </a:extLst>
          </p:cNvPr>
          <p:cNvSpPr/>
          <p:nvPr/>
        </p:nvSpPr>
        <p:spPr>
          <a:xfrm>
            <a:off x="1406951" y="900379"/>
            <a:ext cx="20703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+mj-lt"/>
              </a:rPr>
              <a:t>Plan</a:t>
            </a:r>
            <a:endParaRPr lang="fr-FR" sz="3600" dirty="0">
              <a:solidFill>
                <a:schemeClr val="accent1"/>
              </a:solidFill>
              <a:latin typeface="+mj-lt"/>
              <a:cs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DA0CE1-4C57-4799-96B2-4DBE343252A2}"/>
              </a:ext>
            </a:extLst>
          </p:cNvPr>
          <p:cNvSpPr/>
          <p:nvPr/>
        </p:nvSpPr>
        <p:spPr>
          <a:xfrm>
            <a:off x="1646662" y="1711665"/>
            <a:ext cx="6096000" cy="430887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3200" dirty="0">
                <a:solidFill>
                  <a:schemeClr val="accent2">
                    <a:lumMod val="75%"/>
                  </a:schemeClr>
                </a:solidFill>
                <a:cs typeface="Calibri"/>
              </a:rPr>
              <a:t>•</a:t>
            </a:r>
            <a:r>
              <a:rPr lang="fr-FR" sz="3200" dirty="0">
                <a:solidFill>
                  <a:schemeClr val="accent1">
                    <a:lumMod val="50%"/>
                  </a:schemeClr>
                </a:solidFill>
                <a:cs typeface="Calibri"/>
              </a:rPr>
              <a:t>Problématique</a:t>
            </a:r>
          </a:p>
          <a:p>
            <a:endParaRPr lang="fr-FR" sz="3200" dirty="0">
              <a:solidFill>
                <a:schemeClr val="accent1">
                  <a:lumMod val="50%"/>
                </a:schemeClr>
              </a:solidFill>
              <a:cs typeface="Calibri"/>
            </a:endParaRPr>
          </a:p>
          <a:p>
            <a:r>
              <a:rPr lang="fr-FR" sz="3200" dirty="0">
                <a:solidFill>
                  <a:schemeClr val="accent1">
                    <a:lumMod val="50%"/>
                  </a:schemeClr>
                </a:solidFill>
                <a:cs typeface="Calibri"/>
              </a:rPr>
              <a:t>•Domaine d’application</a:t>
            </a:r>
          </a:p>
          <a:p>
            <a:endParaRPr lang="fr-FR" sz="3200" dirty="0">
              <a:solidFill>
                <a:schemeClr val="accent1">
                  <a:lumMod val="50%"/>
                </a:schemeClr>
              </a:solidFill>
              <a:cs typeface="Calibri"/>
            </a:endParaRPr>
          </a:p>
          <a:p>
            <a:r>
              <a:rPr lang="fr-FR" sz="3200" dirty="0">
                <a:solidFill>
                  <a:schemeClr val="accent1">
                    <a:lumMod val="50%"/>
                  </a:schemeClr>
                </a:solidFill>
                <a:cs typeface="Calibri"/>
              </a:rPr>
              <a:t>•Enoncé mathématique </a:t>
            </a:r>
          </a:p>
          <a:p>
            <a:endParaRPr lang="fr-FR" sz="3200" dirty="0">
              <a:solidFill>
                <a:schemeClr val="accent1">
                  <a:lumMod val="50%"/>
                </a:schemeClr>
              </a:solidFill>
              <a:cs typeface="Calibri"/>
            </a:endParaRPr>
          </a:p>
          <a:p>
            <a:r>
              <a:rPr lang="fr-FR" sz="3200" dirty="0">
                <a:solidFill>
                  <a:schemeClr val="accent1">
                    <a:lumMod val="50%"/>
                  </a:schemeClr>
                </a:solidFill>
                <a:cs typeface="Calibri"/>
              </a:rPr>
              <a:t>•Solutions proposées</a:t>
            </a:r>
          </a:p>
          <a:p>
            <a:endParaRPr lang="fr-FR" sz="3200" dirty="0">
              <a:solidFill>
                <a:schemeClr val="tx2"/>
              </a:solidFill>
              <a:cs typeface="Calibri"/>
            </a:endParaRPr>
          </a:p>
          <a:p>
            <a:endParaRPr lang="fr-FR" dirty="0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243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205DDB4-C9FE-4ECC-A298-7F84DD719629}"/>
              </a:ext>
            </a:extLst>
          </p:cNvPr>
          <p:cNvSpPr txBox="1"/>
          <p:nvPr/>
        </p:nvSpPr>
        <p:spPr>
          <a:xfrm>
            <a:off x="1154813" y="578004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b="1" dirty="0">
                <a:solidFill>
                  <a:schemeClr val="accent1">
                    <a:lumMod val="50%"/>
                  </a:schemeClr>
                </a:solidFill>
                <a:cs typeface="Calibri"/>
              </a:rPr>
              <a:t>Problématique</a:t>
            </a:r>
          </a:p>
        </p:txBody>
      </p:sp>
      <p:sp>
        <p:nvSpPr>
          <p:cNvPr id="8" name="Rectangle à coins arrondis 2">
            <a:extLst>
              <a:ext uri="{FF2B5EF4-FFF2-40B4-BE49-F238E27FC236}">
                <a16:creationId xmlns:a16="http://schemas.microsoft.com/office/drawing/2014/main" id="{B3C8C641-D8BC-4A1A-8E18-981B342A86E2}"/>
              </a:ext>
            </a:extLst>
          </p:cNvPr>
          <p:cNvSpPr/>
          <p:nvPr/>
        </p:nvSpPr>
        <p:spPr>
          <a:xfrm>
            <a:off x="1352349" y="3478364"/>
            <a:ext cx="3108960" cy="14081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Chaque objet possède un poids et une valeur</a:t>
            </a:r>
            <a:endParaRPr kumimoji="1" lang="fr-FR" dirty="0"/>
          </a:p>
        </p:txBody>
      </p:sp>
      <p:sp>
        <p:nvSpPr>
          <p:cNvPr id="9" name="Rectangle à coins arrondis 3">
            <a:extLst>
              <a:ext uri="{FF2B5EF4-FFF2-40B4-BE49-F238E27FC236}">
                <a16:creationId xmlns:a16="http://schemas.microsoft.com/office/drawing/2014/main" id="{B63CD3AF-887F-4707-B2ED-AE15DC61B554}"/>
              </a:ext>
            </a:extLst>
          </p:cNvPr>
          <p:cNvSpPr/>
          <p:nvPr/>
        </p:nvSpPr>
        <p:spPr>
          <a:xfrm>
            <a:off x="5103426" y="1969386"/>
            <a:ext cx="3108960" cy="16782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dirty="0">
                <a:solidFill>
                  <a:schemeClr val="bg1"/>
                </a:solidFill>
                <a:cs typeface="Calibri"/>
              </a:rPr>
              <a:t>On doit optimiser la valeur totale des objets</a:t>
            </a:r>
          </a:p>
        </p:txBody>
      </p:sp>
      <p:sp>
        <p:nvSpPr>
          <p:cNvPr id="10" name="Rectangle à coins arrondis 1">
            <a:extLst>
              <a:ext uri="{FF2B5EF4-FFF2-40B4-BE49-F238E27FC236}">
                <a16:creationId xmlns:a16="http://schemas.microsoft.com/office/drawing/2014/main" id="{F158B3B2-EB80-41C7-9EC7-08B7C24D9F64}"/>
              </a:ext>
            </a:extLst>
          </p:cNvPr>
          <p:cNvSpPr/>
          <p:nvPr/>
        </p:nvSpPr>
        <p:spPr>
          <a:xfrm>
            <a:off x="8854504" y="3428703"/>
            <a:ext cx="3108960" cy="14081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Capacité est limitée </a:t>
            </a:r>
            <a:endParaRPr kumimoji="1"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8BA5098-05FB-4ACF-A035-F1E93C7C0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531" y="4713735"/>
            <a:ext cx="4311973" cy="17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4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A863C5A-9C0D-4285-91B0-9FB3A76C4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831579"/>
          </a:xfrm>
        </p:spPr>
        <p:txBody>
          <a:bodyPr>
            <a:normAutofit fontScale="97.5%"/>
          </a:bodyPr>
          <a:lstStyle/>
          <a:p>
            <a:pPr marL="0" indent="0">
              <a:buNone/>
            </a:pPr>
            <a:r>
              <a:rPr lang="fr-FR" sz="8200" b="1" dirty="0">
                <a:cs typeface="Calibri"/>
              </a:rPr>
              <a:t>Domaine d’application</a:t>
            </a:r>
            <a:br>
              <a:rPr lang="fr-FR" sz="2400" dirty="0">
                <a:cs typeface="Calibri"/>
              </a:rPr>
            </a:br>
            <a:endParaRPr lang="fr-FR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6754474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1AD66A-FC1B-4D67-AAB9-C51E6A786A80}"/>
              </a:ext>
            </a:extLst>
          </p:cNvPr>
          <p:cNvSpPr/>
          <p:nvPr/>
        </p:nvSpPr>
        <p:spPr>
          <a:xfrm>
            <a:off x="805341" y="473778"/>
            <a:ext cx="1100958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2400" b="1" i="0" dirty="0">
              <a:solidFill>
                <a:schemeClr val="tx1">
                  <a:lumMod val="95%"/>
                  <a:lumOff val="5%"/>
                </a:schemeClr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2400" b="1" i="0" dirty="0">
              <a:solidFill>
                <a:schemeClr val="tx1">
                  <a:lumMod val="95%"/>
                  <a:lumOff val="5%"/>
                </a:schemeClr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400" b="1" i="0" dirty="0">
                <a:solidFill>
                  <a:schemeClr val="tx1">
                    <a:lumMod val="95%"/>
                    <a:lumOff val="5%"/>
                  </a:schemeClr>
                </a:solidFill>
                <a:effectLst/>
              </a:rPr>
              <a:t> Dans les systèmes financiers, où l’idée est la suivante : étant donné un certain montant d’investissement dans des projets, quels projets choisir pour que le tout rapporte le plus d’argent possible 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400" b="1" i="0" dirty="0">
              <a:solidFill>
                <a:schemeClr val="tx1">
                  <a:lumMod val="95%"/>
                  <a:lumOff val="5%"/>
                </a:schemeClr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400" b="1" i="0" dirty="0">
                <a:solidFill>
                  <a:schemeClr val="tx1">
                    <a:lumMod val="95%"/>
                    <a:lumOff val="5%"/>
                  </a:schemeClr>
                </a:solidFill>
                <a:effectLst/>
              </a:rPr>
              <a:t> Pour la découpe de matériaux, afin de minimiser les pertes dues aux chutes </a:t>
            </a:r>
          </a:p>
          <a:p>
            <a:endParaRPr lang="fr-FR" sz="2400" b="1" i="0" dirty="0">
              <a:solidFill>
                <a:schemeClr val="tx1">
                  <a:lumMod val="95%"/>
                  <a:lumOff val="5%"/>
                </a:schemeClr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tx1">
                    <a:lumMod val="95%"/>
                    <a:lumOff val="5%"/>
                  </a:schemeClr>
                </a:solidFill>
              </a:rPr>
              <a:t> D</a:t>
            </a:r>
            <a:r>
              <a:rPr lang="fr-FR" sz="2400" b="1" i="0" dirty="0">
                <a:solidFill>
                  <a:schemeClr val="tx1">
                    <a:lumMod val="95%"/>
                    <a:lumOff val="5%"/>
                  </a:schemeClr>
                </a:solidFill>
                <a:effectLst/>
              </a:rPr>
              <a:t>ans le chargement de cargaisons (avions, camions, bateaux…) 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400" b="1" i="0" dirty="0">
              <a:solidFill>
                <a:schemeClr val="tx1">
                  <a:lumMod val="95%"/>
                  <a:lumOff val="5%"/>
                </a:schemeClr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400" b="1" i="0" dirty="0">
                <a:solidFill>
                  <a:schemeClr val="tx1">
                    <a:lumMod val="95%"/>
                    <a:lumOff val="5%"/>
                  </a:schemeClr>
                </a:solidFill>
                <a:effectLst/>
              </a:rPr>
              <a:t> Ou encore, dès qu’il s’agit de préparer une valise ou un sac à dos pour une randonnée.</a:t>
            </a:r>
          </a:p>
        </p:txBody>
      </p:sp>
    </p:spTree>
    <p:extLst>
      <p:ext uri="{BB962C8B-B14F-4D97-AF65-F5344CB8AC3E}">
        <p14:creationId xmlns:p14="http://schemas.microsoft.com/office/powerpoint/2010/main" val="193103854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A863C5A-9C0D-4285-91B0-9FB3A76C4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831579"/>
          </a:xfrm>
        </p:spPr>
        <p:txBody>
          <a:bodyPr>
            <a:normAutofit fontScale="97.5%"/>
          </a:bodyPr>
          <a:lstStyle/>
          <a:p>
            <a:pPr marL="0" indent="0">
              <a:buNone/>
            </a:pPr>
            <a:r>
              <a:rPr lang="fr-FR" sz="8200" b="1" dirty="0">
                <a:cs typeface="Calibri"/>
              </a:rPr>
              <a:t>Enoncé Mathématiques</a:t>
            </a:r>
            <a:br>
              <a:rPr lang="fr-FR" sz="2400" dirty="0">
                <a:cs typeface="Calibri"/>
              </a:rPr>
            </a:br>
            <a:endParaRPr lang="fr-FR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8277185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48F721-DD5F-42E6-8272-C44DFC8E23FF}"/>
              </a:ext>
            </a:extLst>
          </p:cNvPr>
          <p:cNvSpPr/>
          <p:nvPr/>
        </p:nvSpPr>
        <p:spPr>
          <a:xfrm>
            <a:off x="969601" y="451652"/>
            <a:ext cx="92964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i="0" dirty="0">
                <a:solidFill>
                  <a:schemeClr val="tx1">
                    <a:lumMod val="95%"/>
                    <a:lumOff val="5%"/>
                  </a:schemeClr>
                </a:solidFill>
                <a:effectLst/>
              </a:rPr>
              <a:t>Pour quatre objets (</a:t>
            </a:r>
            <a:r>
              <a:rPr lang="fr-FR" sz="2000" b="1" i="1" dirty="0">
                <a:solidFill>
                  <a:schemeClr val="tx1">
                    <a:lumMod val="95%"/>
                    <a:lumOff val="5%"/>
                  </a:schemeClr>
                </a:solidFill>
                <a:effectLst/>
              </a:rPr>
              <a:t>n</a:t>
            </a:r>
            <a:r>
              <a:rPr lang="fr-FR" sz="2000" b="1" i="0" dirty="0">
                <a:solidFill>
                  <a:schemeClr val="tx1">
                    <a:lumMod val="95%"/>
                    <a:lumOff val="5%"/>
                  </a:schemeClr>
                </a:solidFill>
                <a:effectLst/>
              </a:rPr>
              <a:t> = 4) et un sac à dos d’un poids maximal de 30 kg (</a:t>
            </a:r>
            <a:r>
              <a:rPr lang="fr-FR" sz="2000" b="1" i="1" dirty="0">
                <a:solidFill>
                  <a:schemeClr val="tx1">
                    <a:lumMod val="95%"/>
                    <a:lumOff val="5%"/>
                  </a:schemeClr>
                </a:solidFill>
                <a:effectLst/>
              </a:rPr>
              <a:t>W</a:t>
            </a:r>
            <a:r>
              <a:rPr lang="fr-FR" sz="2000" b="1" i="0" dirty="0">
                <a:solidFill>
                  <a:schemeClr val="tx1">
                    <a:lumMod val="95%"/>
                    <a:lumOff val="5%"/>
                  </a:schemeClr>
                </a:solidFill>
                <a:effectLst/>
              </a:rPr>
              <a:t> = 30), nous avons par exemple les données suivantes :</a:t>
            </a:r>
            <a:endParaRPr lang="fr-FR" sz="2000" b="1" dirty="0">
              <a:solidFill>
                <a:schemeClr val="tx1">
                  <a:lumMod val="95%"/>
                  <a:lumOff val="5%"/>
                </a:schemeClr>
              </a:solidFill>
            </a:endParaRPr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1A6BCDE5-BA4D-4D76-94E6-EB43B63CD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398802"/>
              </p:ext>
            </p:extLst>
          </p:nvPr>
        </p:nvGraphicFramePr>
        <p:xfrm>
          <a:off x="1129288" y="1724502"/>
          <a:ext cx="8128000" cy="1107440"/>
        </p:xfrm>
        <a:graphic>
          <a:graphicData uri="http://purl.oclc.org/ooxml/drawingml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627711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064945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662091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656181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27929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Objets (i)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67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i="1" dirty="0"/>
                        <a:t>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924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i="1" dirty="0"/>
                        <a:t>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38628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CD28E24-6B95-49E3-A173-6332929C85E2}"/>
              </a:ext>
            </a:extLst>
          </p:cNvPr>
          <p:cNvSpPr/>
          <p:nvPr/>
        </p:nvSpPr>
        <p:spPr>
          <a:xfrm>
            <a:off x="1057778" y="3753449"/>
            <a:ext cx="92648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i="0" dirty="0">
                <a:solidFill>
                  <a:schemeClr val="tx1">
                    <a:lumMod val="95%"/>
                    <a:lumOff val="5%"/>
                  </a:schemeClr>
                </a:solidFill>
                <a:effectLst/>
              </a:rPr>
              <a:t>On définit la variable </a:t>
            </a:r>
            <a:r>
              <a:rPr lang="fr-FR" sz="2000" b="1" i="1" dirty="0">
                <a:solidFill>
                  <a:schemeClr val="tx1">
                    <a:lumMod val="95%"/>
                    <a:lumOff val="5%"/>
                  </a:schemeClr>
                </a:solidFill>
                <a:effectLst/>
              </a:rPr>
              <a:t>x</a:t>
            </a:r>
            <a:r>
              <a:rPr lang="fr-FR" sz="2000" b="1" i="1" baseline="-25%" dirty="0">
                <a:solidFill>
                  <a:schemeClr val="tx1">
                    <a:lumMod val="95%"/>
                    <a:lumOff val="5%"/>
                  </a:schemeClr>
                </a:solidFill>
                <a:effectLst/>
              </a:rPr>
              <a:t>i</a:t>
            </a:r>
            <a:r>
              <a:rPr lang="fr-FR" sz="2000" b="1" i="0" dirty="0">
                <a:solidFill>
                  <a:schemeClr val="tx1">
                    <a:lumMod val="95%"/>
                    <a:lumOff val="5%"/>
                  </a:schemeClr>
                </a:solidFill>
                <a:effectLst/>
              </a:rPr>
              <a:t> associée à un objet </a:t>
            </a:r>
            <a:r>
              <a:rPr lang="fr-FR" sz="2000" b="1" i="1" dirty="0">
                <a:solidFill>
                  <a:schemeClr val="tx1">
                    <a:lumMod val="95%"/>
                    <a:lumOff val="5%"/>
                  </a:schemeClr>
                </a:solidFill>
                <a:effectLst/>
              </a:rPr>
              <a:t>i</a:t>
            </a:r>
            <a:r>
              <a:rPr lang="fr-FR" sz="2000" b="1" i="0" dirty="0">
                <a:solidFill>
                  <a:schemeClr val="tx1">
                    <a:lumMod val="95%"/>
                    <a:lumOff val="5%"/>
                  </a:schemeClr>
                </a:solidFill>
                <a:effectLst/>
              </a:rPr>
              <a:t> de la façon suivante :</a:t>
            </a:r>
          </a:p>
          <a:p>
            <a:r>
              <a:rPr lang="fr-FR" sz="2000" b="1" i="0" dirty="0">
                <a:solidFill>
                  <a:schemeClr val="tx1">
                    <a:lumMod val="95%"/>
                    <a:lumOff val="5%"/>
                  </a:schemeClr>
                </a:solidFill>
                <a:effectLst/>
              </a:rPr>
              <a:t> </a:t>
            </a:r>
          </a:p>
          <a:p>
            <a:r>
              <a:rPr lang="fr-FR" sz="2000" b="1" i="1" dirty="0">
                <a:solidFill>
                  <a:schemeClr val="tx1">
                    <a:lumMod val="95%"/>
                    <a:lumOff val="5%"/>
                  </a:schemeClr>
                </a:solidFill>
                <a:effectLst/>
              </a:rPr>
              <a:t>x</a:t>
            </a:r>
            <a:r>
              <a:rPr lang="fr-FR" sz="2000" b="1" i="1" baseline="-25%" dirty="0">
                <a:solidFill>
                  <a:schemeClr val="tx1">
                    <a:lumMod val="95%"/>
                    <a:lumOff val="5%"/>
                  </a:schemeClr>
                </a:solidFill>
                <a:effectLst/>
              </a:rPr>
              <a:t>i</a:t>
            </a:r>
            <a:r>
              <a:rPr lang="fr-FR" sz="2000" b="1" i="0" dirty="0">
                <a:solidFill>
                  <a:schemeClr val="tx1">
                    <a:lumMod val="95%"/>
                    <a:lumOff val="5%"/>
                  </a:schemeClr>
                </a:solidFill>
                <a:effectLst/>
              </a:rPr>
              <a:t> = 1 si l’objet </a:t>
            </a:r>
            <a:r>
              <a:rPr lang="fr-FR" sz="2000" b="1" i="1" dirty="0">
                <a:solidFill>
                  <a:schemeClr val="tx1">
                    <a:lumMod val="95%"/>
                    <a:lumOff val="5%"/>
                  </a:schemeClr>
                </a:solidFill>
                <a:effectLst/>
              </a:rPr>
              <a:t>i</a:t>
            </a:r>
            <a:r>
              <a:rPr lang="fr-FR" sz="2000" b="1" i="0" dirty="0">
                <a:solidFill>
                  <a:schemeClr val="tx1">
                    <a:lumMod val="95%"/>
                    <a:lumOff val="5%"/>
                  </a:schemeClr>
                </a:solidFill>
                <a:effectLst/>
              </a:rPr>
              <a:t> est mis dans le sac</a:t>
            </a:r>
          </a:p>
          <a:p>
            <a:r>
              <a:rPr lang="fr-FR" sz="2000" b="1" i="0" dirty="0">
                <a:solidFill>
                  <a:schemeClr val="tx1">
                    <a:lumMod val="95%"/>
                    <a:lumOff val="5%"/>
                  </a:schemeClr>
                </a:solidFill>
                <a:effectLst/>
              </a:rPr>
              <a:t> </a:t>
            </a:r>
            <a:r>
              <a:rPr lang="fr-FR" sz="2000" b="1" i="1" dirty="0">
                <a:solidFill>
                  <a:schemeClr val="tx1">
                    <a:lumMod val="95%"/>
                    <a:lumOff val="5%"/>
                  </a:schemeClr>
                </a:solidFill>
                <a:effectLst/>
              </a:rPr>
              <a:t>x</a:t>
            </a:r>
            <a:r>
              <a:rPr lang="fr-FR" sz="2000" b="1" i="1" baseline="-25%" dirty="0">
                <a:solidFill>
                  <a:schemeClr val="tx1">
                    <a:lumMod val="95%"/>
                    <a:lumOff val="5%"/>
                  </a:schemeClr>
                </a:solidFill>
                <a:effectLst/>
              </a:rPr>
              <a:t>i</a:t>
            </a:r>
            <a:r>
              <a:rPr lang="fr-FR" sz="2000" b="1" i="0" dirty="0">
                <a:solidFill>
                  <a:schemeClr val="tx1">
                    <a:lumMod val="95%"/>
                    <a:lumOff val="5%"/>
                  </a:schemeClr>
                </a:solidFill>
                <a:effectLst/>
              </a:rPr>
              <a:t> = 0 si l’objet </a:t>
            </a:r>
            <a:r>
              <a:rPr lang="fr-FR" sz="2000" b="1" i="1" dirty="0">
                <a:solidFill>
                  <a:schemeClr val="tx1">
                    <a:lumMod val="95%"/>
                    <a:lumOff val="5%"/>
                  </a:schemeClr>
                </a:solidFill>
                <a:effectLst/>
              </a:rPr>
              <a:t>i</a:t>
            </a:r>
            <a:r>
              <a:rPr lang="fr-FR" sz="2000" b="1" i="0" dirty="0">
                <a:solidFill>
                  <a:schemeClr val="tx1">
                    <a:lumMod val="95%"/>
                    <a:lumOff val="5%"/>
                  </a:schemeClr>
                </a:solidFill>
                <a:effectLst/>
              </a:rPr>
              <a:t> n’est pas mis dans le sac.</a:t>
            </a:r>
            <a:endParaRPr lang="fr-FR" sz="2000" b="1" dirty="0">
              <a:solidFill>
                <a:schemeClr val="tx1">
                  <a:lumMod val="95%"/>
                  <a:lumOff val="5%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051933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BB9D40A-8F68-4BD3-BAEF-4A39A332D9E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822853" y="3738951"/>
            <a:ext cx="72769880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%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kumimoji="0" lang="fr-FR" altLang="fr-FR" sz="1000" b="0" i="0" u="none" strike="noStrike" cap="none" normalizeH="0" baseline="0%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fr-FR" altLang="fr-FR" sz="1900" b="0" i="0" u="none" strike="noStrike" cap="none" normalizeH="0" baseline="0%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r>
              <a:rPr kumimoji="0" lang="fr-FR" altLang="fr-FR" sz="800" b="0" i="0" u="none" strike="noStrike" cap="none" normalizeH="0" baseline="0%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%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7178EB4-13B5-4EFE-A4ED-EA66072C8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%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   </a:t>
            </a:r>
            <a:r>
              <a:rPr kumimoji="0" lang="fr-FR" altLang="fr-FR" sz="1900" b="0" i="0" u="none" strike="noStrike" cap="none" normalizeH="0" baseline="0%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r>
              <a:rPr kumimoji="0" lang="fr-FR" altLang="fr-FR" sz="800" b="0" i="0" u="none" strike="noStrike" cap="none" normalizeH="0" baseline="0%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%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C69C891-95B4-4754-9229-107288327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686" y="2114457"/>
            <a:ext cx="2974441" cy="11484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B4564D9-5F46-4591-BAFF-550182EDEE7C}"/>
              </a:ext>
            </a:extLst>
          </p:cNvPr>
          <p:cNvSpPr/>
          <p:nvPr/>
        </p:nvSpPr>
        <p:spPr>
          <a:xfrm>
            <a:off x="1899570" y="1477246"/>
            <a:ext cx="4395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i="1" dirty="0"/>
              <a:t>x</a:t>
            </a:r>
            <a:r>
              <a:rPr lang="pl-PL" sz="2400" b="1" baseline="-25%" dirty="0"/>
              <a:t>1</a:t>
            </a:r>
            <a:r>
              <a:rPr lang="pl-PL" sz="2400" b="1" dirty="0"/>
              <a:t>.</a:t>
            </a:r>
            <a:r>
              <a:rPr lang="pl-PL" sz="2400" b="1" i="1" dirty="0"/>
              <a:t>w</a:t>
            </a:r>
            <a:r>
              <a:rPr lang="pl-PL" sz="2400" b="1" baseline="-25%" dirty="0"/>
              <a:t>1</a:t>
            </a:r>
            <a:r>
              <a:rPr lang="pl-PL" sz="2400" b="1" dirty="0"/>
              <a:t> + </a:t>
            </a:r>
            <a:r>
              <a:rPr lang="pl-PL" sz="2400" b="1" i="1" dirty="0"/>
              <a:t>x</a:t>
            </a:r>
            <a:r>
              <a:rPr lang="pl-PL" sz="2400" b="1" baseline="-25%" dirty="0"/>
              <a:t>2</a:t>
            </a:r>
            <a:r>
              <a:rPr lang="pl-PL" sz="2400" b="1" dirty="0"/>
              <a:t>.</a:t>
            </a:r>
            <a:r>
              <a:rPr lang="pl-PL" sz="2400" b="1" i="1" dirty="0"/>
              <a:t>w</a:t>
            </a:r>
            <a:r>
              <a:rPr lang="pl-PL" sz="2400" b="1" baseline="-25%" dirty="0"/>
              <a:t>2</a:t>
            </a:r>
            <a:r>
              <a:rPr lang="pl-PL" sz="2400" b="1" dirty="0"/>
              <a:t> + </a:t>
            </a:r>
            <a:r>
              <a:rPr lang="pl-PL" sz="2400" b="1" i="1" dirty="0"/>
              <a:t>x</a:t>
            </a:r>
            <a:r>
              <a:rPr lang="pl-PL" sz="2400" b="1" baseline="-25%" dirty="0"/>
              <a:t>3</a:t>
            </a:r>
            <a:r>
              <a:rPr lang="pl-PL" sz="2400" b="1" dirty="0"/>
              <a:t>.</a:t>
            </a:r>
            <a:r>
              <a:rPr lang="pl-PL" sz="2400" b="1" i="1" dirty="0"/>
              <a:t>w</a:t>
            </a:r>
            <a:r>
              <a:rPr lang="pl-PL" sz="2400" b="1" baseline="-25%" dirty="0"/>
              <a:t>3</a:t>
            </a:r>
            <a:r>
              <a:rPr lang="pl-PL" sz="2400" b="1" dirty="0"/>
              <a:t> + </a:t>
            </a:r>
            <a:r>
              <a:rPr lang="pl-PL" sz="2400" b="1" i="1" dirty="0"/>
              <a:t>x</a:t>
            </a:r>
            <a:r>
              <a:rPr lang="pl-PL" sz="2400" b="1" baseline="-25%" dirty="0"/>
              <a:t>4</a:t>
            </a:r>
            <a:r>
              <a:rPr lang="pl-PL" sz="2400" b="1" dirty="0"/>
              <a:t>.</a:t>
            </a:r>
            <a:r>
              <a:rPr lang="pl-PL" sz="2400" b="1" i="1" dirty="0"/>
              <a:t>w</a:t>
            </a:r>
            <a:r>
              <a:rPr lang="pl-PL" sz="2400" b="1" baseline="-25%" dirty="0"/>
              <a:t>4</a:t>
            </a:r>
            <a:r>
              <a:rPr lang="pl-PL" sz="2400" b="1" dirty="0"/>
              <a:t> ≤ </a:t>
            </a:r>
            <a:r>
              <a:rPr lang="pl-PL" sz="2400" b="1" i="1" dirty="0"/>
              <a:t>W</a:t>
            </a:r>
            <a:endParaRPr lang="fr-FR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A7D563-3BF5-4DD6-899E-5A5E01B6C4EB}"/>
              </a:ext>
            </a:extLst>
          </p:cNvPr>
          <p:cNvSpPr/>
          <p:nvPr/>
        </p:nvSpPr>
        <p:spPr>
          <a:xfrm>
            <a:off x="1204187" y="2219747"/>
            <a:ext cx="50211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b="1" i="0" dirty="0">
                <a:effectLst/>
              </a:rPr>
              <a:t> </a:t>
            </a:r>
            <a:r>
              <a:rPr lang="fr-FR" sz="2400" b="1" dirty="0"/>
              <a:t>P</a:t>
            </a:r>
            <a:r>
              <a:rPr lang="fr-FR" sz="2400" b="1" i="0" dirty="0">
                <a:effectLst/>
              </a:rPr>
              <a:t>lus généralement pour </a:t>
            </a:r>
            <a:r>
              <a:rPr lang="fr-FR" sz="2400" b="1" i="1" dirty="0">
                <a:effectLst/>
              </a:rPr>
              <a:t>n</a:t>
            </a:r>
            <a:r>
              <a:rPr lang="fr-FR" sz="2400" b="1" i="0" dirty="0">
                <a:effectLst/>
              </a:rPr>
              <a:t> objets  </a:t>
            </a:r>
            <a:r>
              <a:rPr lang="fr-FR" sz="2000" b="1" i="0" dirty="0">
                <a:effectLst/>
              </a:rPr>
              <a:t>:</a:t>
            </a:r>
            <a:endParaRPr lang="fr-FR" sz="2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442D84-048D-4110-BB39-7645B17BFBA2}"/>
              </a:ext>
            </a:extLst>
          </p:cNvPr>
          <p:cNvSpPr/>
          <p:nvPr/>
        </p:nvSpPr>
        <p:spPr>
          <a:xfrm>
            <a:off x="1070084" y="423506"/>
            <a:ext cx="61121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/>
              <a:t> </a:t>
            </a:r>
            <a:r>
              <a:rPr lang="fr-FR" sz="2400" b="1" dirty="0"/>
              <a:t>Une solution possible au problème ? </a:t>
            </a:r>
          </a:p>
          <a:p>
            <a:r>
              <a:rPr lang="fr-FR" sz="2400" b="1" dirty="0"/>
              <a:t>x1 = 0, x2 = 1, x3 = 1, et x4 =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2D8730-7959-4FE2-9A9A-BEE69A894497}"/>
              </a:ext>
            </a:extLst>
          </p:cNvPr>
          <p:cNvSpPr/>
          <p:nvPr/>
        </p:nvSpPr>
        <p:spPr>
          <a:xfrm>
            <a:off x="930165" y="3720264"/>
            <a:ext cx="11085000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/>
              <a:t>La fonction qui traduit notre objectif : maximiser la valeur totale des objets dans le sac. </a:t>
            </a:r>
          </a:p>
          <a:p>
            <a:endParaRPr lang="fr-FR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b="1" dirty="0"/>
              <a:t>Pour n objets, cela s’écrit: </a:t>
            </a:r>
          </a:p>
          <a:p>
            <a:endParaRPr lang="fr-FR" sz="2400" b="1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0AF4D5CD-8BDD-44F7-8606-E0C5651F6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808" y="4569650"/>
            <a:ext cx="3041978" cy="108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67231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C709887-5B37-4E5C-95F9-E6BAF271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15" y="1859136"/>
            <a:ext cx="9914356" cy="2852737"/>
          </a:xfrm>
        </p:spPr>
        <p:txBody>
          <a:bodyPr>
            <a:normAutofit/>
          </a:bodyPr>
          <a:lstStyle/>
          <a:p>
            <a:r>
              <a:rPr lang="fr-FR" sz="8000" b="1" dirty="0">
                <a:cs typeface="Calibri"/>
              </a:rPr>
              <a:t>Solutions proposées</a:t>
            </a:r>
          </a:p>
        </p:txBody>
      </p:sp>
    </p:spTree>
    <p:extLst>
      <p:ext uri="{BB962C8B-B14F-4D97-AF65-F5344CB8AC3E}">
        <p14:creationId xmlns:p14="http://schemas.microsoft.com/office/powerpoint/2010/main" val="4163914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purl.oclc.org/ooxml/officeDocument/relationships/image" Target="../media/image1.jpeg"/></Relationships>
</file>

<file path=ppt/theme/theme1.xml><?xml version="1.0" encoding="utf-8"?>
<a:theme xmlns:a="http://purl.oclc.org/ooxml/drawingml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purl.oclc.org/ooxml/officeDocument/relationships" r:embed="rId1">
            <a:duotone>
              <a:schemeClr val="phClr">
                <a:tint val="70%"/>
                <a:shade val="63%"/>
              </a:schemeClr>
              <a:schemeClr val="phClr">
                <a:tint val="10%"/>
                <a:satMod val="150%"/>
              </a:schemeClr>
            </a:duotone>
          </a:blip>
          <a:tile tx="0" ty="0" sx="60%" sy="59%" flip="none" algn="tl"/>
        </a:blipFill>
        <a:blipFill rotWithShape="1">
          <a:blip xmlns:r="http://purl.oclc.org/ooxml/officeDocument/relationships" r:embed="rId1">
            <a:duotone>
              <a:schemeClr val="phClr">
                <a:shade val="36%"/>
                <a:satMod val="120%"/>
              </a:schemeClr>
              <a:schemeClr val="phClr">
                <a:tint val="40%"/>
              </a:schemeClr>
            </a:duotone>
          </a:blip>
          <a:tile tx="0" ty="0" sx="60%" sy="59%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%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%"/>
            <a:satMod val="150%"/>
          </a:schemeClr>
        </a:solidFill>
        <a:blipFill rotWithShape="1">
          <a:blip xmlns:r="http://purl.oclc.org/ooxml/officeDocument/relationships" r:embed="rId1">
            <a:duotone>
              <a:schemeClr val="phClr">
                <a:tint val="75%"/>
                <a:shade val="58%"/>
                <a:satMod val="120%"/>
              </a:schemeClr>
              <a:schemeClr val="phClr">
                <a:tint val="50%"/>
                <a:shade val="96%"/>
              </a:schemeClr>
            </a:duotone>
          </a:blip>
          <a:tile tx="0" ty="0" sx="100%" sy="100%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TM03090434[[fn=Type de bois]]</Template>
  <TotalTime>141</TotalTime>
  <Words>563</Words>
  <Application>Microsoft Office PowerPoint</Application>
  <PresentationFormat>Grand écran</PresentationFormat>
  <Paragraphs>81</Paragraphs>
  <Slides>16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Rockwell</vt:lpstr>
      <vt:lpstr>Rockwell Condensed</vt:lpstr>
      <vt:lpstr>Wingdings</vt:lpstr>
      <vt:lpstr>Type de bois</vt:lpstr>
      <vt:lpstr>Projet RO-Complexité: Problème Du Sac à Dos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Solutions proposées</vt:lpstr>
      <vt:lpstr>Présentation PowerPoint</vt:lpstr>
      <vt:lpstr>Résolution exacte</vt:lpstr>
      <vt:lpstr>Présentation PowerPoint</vt:lpstr>
      <vt:lpstr>Résolution approchée</vt:lpstr>
      <vt:lpstr>Présentation PowerPoint</vt:lpstr>
      <vt:lpstr>Présentation PowerPoint</vt:lpstr>
      <vt:lpstr>Merci POUR VOTRE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R-O Complexité: Problème Du Sac à Dos </dc:title>
  <dc:creator>Noura Mathlouthi</dc:creator>
  <cp:lastModifiedBy>Noura Mathlouthi</cp:lastModifiedBy>
  <cp:revision>14</cp:revision>
  <dcterms:created xsi:type="dcterms:W3CDTF">2021-11-16T13:15:50Z</dcterms:created>
  <dcterms:modified xsi:type="dcterms:W3CDTF">2021-11-16T15:37:16Z</dcterms:modified>
</cp:coreProperties>
</file>