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22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F3719-FB76-42AA-8FC8-559D40D1A54B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699A8-98AB-4980-99D4-B7A8075FC4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51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L'idée est d'ajouter en priorité les objets les plus efficaces On s’arrête lorsque le sac est saturé.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699A8-98AB-4980-99D4-B7A8075FC4F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21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jpe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4F2D617-A6B5-4258-A906-C4A08039C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026" y="1732139"/>
            <a:ext cx="7652365" cy="2747428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/>
              </a:rPr>
              <a:t>Projet RO-Complexité:</a:t>
            </a:r>
            <a:br>
              <a:rPr lang="fr-FR" sz="4800" b="1" dirty="0">
                <a:solidFill>
                  <a:schemeClr val="tx2">
                    <a:lumMod val="75000"/>
                    <a:lumOff val="25000"/>
                  </a:schemeClr>
                </a:solidFill>
                <a:cs typeface="Calibri"/>
              </a:rPr>
            </a:br>
            <a:r>
              <a:rPr lang="fr-FR" sz="4800" b="1" dirty="0">
                <a:solidFill>
                  <a:schemeClr val="accent1"/>
                </a:solidFill>
                <a:cs typeface="Calibri"/>
              </a:rPr>
              <a:t>Problème Du Sac à Dos</a:t>
            </a:r>
            <a:br>
              <a:rPr lang="fr-FR" b="1" dirty="0">
                <a:solidFill>
                  <a:schemeClr val="accent1"/>
                </a:solidFill>
                <a:cs typeface="Calibri"/>
              </a:rPr>
            </a:br>
            <a:endParaRPr lang="fr-FR" dirty="0"/>
          </a:p>
        </p:txBody>
      </p:sp>
      <p:pic>
        <p:nvPicPr>
          <p:cNvPr id="5" name="Image 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2F5FDBAC-E435-45A7-B317-2F6085A3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4" y="337190"/>
            <a:ext cx="2091970" cy="8678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92E0C14-7047-4A1F-B164-DB5CF9EECD97}"/>
              </a:ext>
            </a:extLst>
          </p:cNvPr>
          <p:cNvSpPr txBox="1">
            <a:spLocks/>
          </p:cNvSpPr>
          <p:nvPr/>
        </p:nvSpPr>
        <p:spPr>
          <a:xfrm>
            <a:off x="3118655" y="4718231"/>
            <a:ext cx="5481292" cy="1642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Elaboré par :</a:t>
            </a:r>
          </a:p>
          <a:p>
            <a:r>
              <a:rPr lang="fr-FR" sz="2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Mathlouthi Noura </a:t>
            </a:r>
          </a:p>
          <a:p>
            <a:br>
              <a:rPr lang="fr-FR" sz="2400" b="1" dirty="0">
                <a:solidFill>
                  <a:schemeClr val="accent1"/>
                </a:solidFill>
                <a:cs typeface="Calibri"/>
              </a:rPr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8651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7A2D90-605B-4F54-9727-8EEF576DB652}"/>
              </a:ext>
            </a:extLst>
          </p:cNvPr>
          <p:cNvSpPr txBox="1"/>
          <p:nvPr/>
        </p:nvSpPr>
        <p:spPr>
          <a:xfrm>
            <a:off x="751114" y="623892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4000" b="1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4000" b="1" dirty="0">
                <a:latin typeface="+mj-lt"/>
                <a:cs typeface="Times New Roman" panose="02020603050405020304" pitchFamily="18" charset="0"/>
              </a:rPr>
            </a:br>
            <a:endParaRPr lang="fr-FR" sz="4000" b="1" dirty="0"/>
          </a:p>
        </p:txBody>
      </p:sp>
      <p:pic>
        <p:nvPicPr>
          <p:cNvPr id="5" name="Picture 2" descr="C:\Users\asus\Desktop\raba-rabos-es.jpg">
            <a:extLst>
              <a:ext uri="{FF2B5EF4-FFF2-40B4-BE49-F238E27FC236}">
                <a16:creationId xmlns:a16="http://schemas.microsoft.com/office/drawing/2014/main" id="{63C5FBA4-2F9C-4090-84CD-2DAFD26A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26" y="205657"/>
            <a:ext cx="1739731" cy="17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pc-2034329_960_720.png">
            <a:extLst>
              <a:ext uri="{FF2B5EF4-FFF2-40B4-BE49-F238E27FC236}">
                <a16:creationId xmlns:a16="http://schemas.microsoft.com/office/drawing/2014/main" id="{E03ED6C5-3694-4861-802B-7B7D9DE6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447" y="4203543"/>
            <a:ext cx="1798381" cy="142632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293AD1C-716F-4763-A098-2E24EA21629D}"/>
              </a:ext>
            </a:extLst>
          </p:cNvPr>
          <p:cNvSpPr txBox="1">
            <a:spLocks/>
          </p:cNvSpPr>
          <p:nvPr/>
        </p:nvSpPr>
        <p:spPr>
          <a:xfrm>
            <a:off x="2965191" y="5428812"/>
            <a:ext cx="1379474" cy="666319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10$/kg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5F251CC-5F00-42D1-A7A5-827D32424D32}"/>
              </a:ext>
            </a:extLst>
          </p:cNvPr>
          <p:cNvSpPr txBox="1">
            <a:spLocks/>
          </p:cNvSpPr>
          <p:nvPr/>
        </p:nvSpPr>
        <p:spPr>
          <a:xfrm>
            <a:off x="7729235" y="5709479"/>
            <a:ext cx="1146725" cy="96689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3$/kg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9" name="Image 8" descr="beauty.png">
            <a:extLst>
              <a:ext uri="{FF2B5EF4-FFF2-40B4-BE49-F238E27FC236}">
                <a16:creationId xmlns:a16="http://schemas.microsoft.com/office/drawing/2014/main" id="{D3921A7C-3CD6-4F08-AAE1-992FFCDAD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650" y="1612650"/>
            <a:ext cx="1584427" cy="138539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F7E7D78-10EB-4C64-9634-DE45F33355A3}"/>
              </a:ext>
            </a:extLst>
          </p:cNvPr>
          <p:cNvSpPr txBox="1">
            <a:spLocks/>
          </p:cNvSpPr>
          <p:nvPr/>
        </p:nvSpPr>
        <p:spPr>
          <a:xfrm>
            <a:off x="7729234" y="3282711"/>
            <a:ext cx="1256843" cy="72114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5$/kg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29B7BD0-B729-4489-AA0A-71FC220960E8}"/>
              </a:ext>
            </a:extLst>
          </p:cNvPr>
          <p:cNvSpPr txBox="1">
            <a:spLocks/>
          </p:cNvSpPr>
          <p:nvPr/>
        </p:nvSpPr>
        <p:spPr>
          <a:xfrm>
            <a:off x="10206059" y="2158764"/>
            <a:ext cx="1766485" cy="62349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1,4kg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2" name="Picture 8" descr="C:\Users\asus\Desktop\34790.png">
            <a:extLst>
              <a:ext uri="{FF2B5EF4-FFF2-40B4-BE49-F238E27FC236}">
                <a16:creationId xmlns:a16="http://schemas.microsoft.com/office/drawing/2014/main" id="{9B6E466C-39D8-43E6-A47C-31A60C14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8" y="1430025"/>
            <a:ext cx="1244155" cy="12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EEC59C4-4723-477D-A2D0-F9CC4315CA7D}"/>
              </a:ext>
            </a:extLst>
          </p:cNvPr>
          <p:cNvSpPr txBox="1">
            <a:spLocks/>
          </p:cNvSpPr>
          <p:nvPr/>
        </p:nvSpPr>
        <p:spPr>
          <a:xfrm>
            <a:off x="3826505" y="2688433"/>
            <a:ext cx="1350802" cy="619231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2$/kg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4" name="Image 13" descr="Green-Tick-PNG-File.png">
            <a:extLst>
              <a:ext uri="{FF2B5EF4-FFF2-40B4-BE49-F238E27FC236}">
                <a16:creationId xmlns:a16="http://schemas.microsoft.com/office/drawing/2014/main" id="{43628CD5-43C2-4378-AE93-76E0B348CCF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767" y="4404601"/>
            <a:ext cx="982829" cy="1024211"/>
          </a:xfrm>
          <a:prstGeom prst="rect">
            <a:avLst/>
          </a:prstGeom>
        </p:spPr>
      </p:pic>
      <p:pic>
        <p:nvPicPr>
          <p:cNvPr id="15" name="Picture 5" descr="C:\Users\asus\Desktop\banknotes-159085__340.png">
            <a:extLst>
              <a:ext uri="{FF2B5EF4-FFF2-40B4-BE49-F238E27FC236}">
                <a16:creationId xmlns:a16="http://schemas.microsoft.com/office/drawing/2014/main" id="{068D6925-D196-4AAA-9C63-D3598EBCF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66" y="3809622"/>
            <a:ext cx="1510199" cy="16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1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45CE115-EB54-4CB2-92A3-DFEDFD2DA560}"/>
              </a:ext>
            </a:extLst>
          </p:cNvPr>
          <p:cNvSpPr txBox="1"/>
          <p:nvPr/>
        </p:nvSpPr>
        <p:spPr>
          <a:xfrm>
            <a:off x="1153886" y="65655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4000" b="1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4000" b="1" dirty="0">
                <a:latin typeface="+mj-lt"/>
                <a:cs typeface="Times New Roman" panose="02020603050405020304" pitchFamily="18" charset="0"/>
              </a:rPr>
            </a:br>
            <a:endParaRPr lang="fr-FR" sz="4000" b="1" dirty="0"/>
          </a:p>
        </p:txBody>
      </p:sp>
      <p:pic>
        <p:nvPicPr>
          <p:cNvPr id="6" name="Picture 2" descr="C:\Users\asus\Desktop\raba-rabos-es.jpg">
            <a:extLst>
              <a:ext uri="{FF2B5EF4-FFF2-40B4-BE49-F238E27FC236}">
                <a16:creationId xmlns:a16="http://schemas.microsoft.com/office/drawing/2014/main" id="{E00BF189-F113-47CC-921C-450F51D0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05" y="244292"/>
            <a:ext cx="1739731" cy="17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pc-2034329_960_720.png">
            <a:extLst>
              <a:ext uri="{FF2B5EF4-FFF2-40B4-BE49-F238E27FC236}">
                <a16:creationId xmlns:a16="http://schemas.microsoft.com/office/drawing/2014/main" id="{C14C9ED8-278A-41DE-A0EC-D07CD392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15" y="4229300"/>
            <a:ext cx="1798381" cy="142632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B702526-ABF4-4CBC-B842-95E4458C7CCB}"/>
              </a:ext>
            </a:extLst>
          </p:cNvPr>
          <p:cNvSpPr txBox="1">
            <a:spLocks/>
          </p:cNvSpPr>
          <p:nvPr/>
        </p:nvSpPr>
        <p:spPr>
          <a:xfrm>
            <a:off x="7870903" y="5735236"/>
            <a:ext cx="1146725" cy="96689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3$/kg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9" name="Image 8" descr="beauty.png">
            <a:extLst>
              <a:ext uri="{FF2B5EF4-FFF2-40B4-BE49-F238E27FC236}">
                <a16:creationId xmlns:a16="http://schemas.microsoft.com/office/drawing/2014/main" id="{3D3F3323-FA96-4F6B-87FC-F71A0A3D8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73" y="3924784"/>
            <a:ext cx="1584427" cy="138539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111230E-25D9-4529-AC51-0C9723EDCCF3}"/>
              </a:ext>
            </a:extLst>
          </p:cNvPr>
          <p:cNvSpPr txBox="1">
            <a:spLocks/>
          </p:cNvSpPr>
          <p:nvPr/>
        </p:nvSpPr>
        <p:spPr>
          <a:xfrm>
            <a:off x="4131965" y="5509688"/>
            <a:ext cx="1256843" cy="72114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5$/kg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1BDC84D-54EF-432A-9BCC-1BD9282ED378}"/>
              </a:ext>
            </a:extLst>
          </p:cNvPr>
          <p:cNvSpPr txBox="1">
            <a:spLocks/>
          </p:cNvSpPr>
          <p:nvPr/>
        </p:nvSpPr>
        <p:spPr>
          <a:xfrm>
            <a:off x="10218938" y="2197399"/>
            <a:ext cx="1766485" cy="62349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0,9kg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2" name="Picture 8" descr="C:\Users\asus\Desktop\34790.png">
            <a:extLst>
              <a:ext uri="{FF2B5EF4-FFF2-40B4-BE49-F238E27FC236}">
                <a16:creationId xmlns:a16="http://schemas.microsoft.com/office/drawing/2014/main" id="{2DB810F3-DD73-4F0D-98EE-F48A7FE7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256" y="1455782"/>
            <a:ext cx="1244155" cy="12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57F3C28-3ECA-40F2-969E-F8D046337A25}"/>
              </a:ext>
            </a:extLst>
          </p:cNvPr>
          <p:cNvSpPr txBox="1">
            <a:spLocks/>
          </p:cNvSpPr>
          <p:nvPr/>
        </p:nvSpPr>
        <p:spPr>
          <a:xfrm>
            <a:off x="3968173" y="2714190"/>
            <a:ext cx="1234892" cy="619231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2$/kg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4" name="Image 13" descr="Green-Tick-PNG-File.png">
            <a:extLst>
              <a:ext uri="{FF2B5EF4-FFF2-40B4-BE49-F238E27FC236}">
                <a16:creationId xmlns:a16="http://schemas.microsoft.com/office/drawing/2014/main" id="{F99B1BD7-09F8-47D2-A0FD-583CBE66BC3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81427" y="4285972"/>
            <a:ext cx="982829" cy="10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3D6421-EDB6-43A4-9491-427797F295B2}"/>
              </a:ext>
            </a:extLst>
          </p:cNvPr>
          <p:cNvSpPr txBox="1"/>
          <p:nvPr/>
        </p:nvSpPr>
        <p:spPr>
          <a:xfrm>
            <a:off x="1012371" y="689207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4000" b="1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4000" b="1" dirty="0">
                <a:latin typeface="+mj-lt"/>
                <a:cs typeface="Times New Roman" panose="02020603050405020304" pitchFamily="18" charset="0"/>
              </a:rPr>
            </a:br>
            <a:endParaRPr lang="fr-FR" sz="4000" b="1" dirty="0"/>
          </a:p>
        </p:txBody>
      </p:sp>
      <p:pic>
        <p:nvPicPr>
          <p:cNvPr id="5" name="Picture 2" descr="C:\Users\asus\Desktop\raba-rabos-es.jpg">
            <a:extLst>
              <a:ext uri="{FF2B5EF4-FFF2-40B4-BE49-F238E27FC236}">
                <a16:creationId xmlns:a16="http://schemas.microsoft.com/office/drawing/2014/main" id="{3A699F91-AF8B-43C8-B8EF-33006873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790" y="201982"/>
            <a:ext cx="1739731" cy="17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CB4F02E-7BB7-474B-8814-C3B50DD52922}"/>
              </a:ext>
            </a:extLst>
          </p:cNvPr>
          <p:cNvSpPr txBox="1">
            <a:spLocks/>
          </p:cNvSpPr>
          <p:nvPr/>
        </p:nvSpPr>
        <p:spPr>
          <a:xfrm>
            <a:off x="7597789" y="5891107"/>
            <a:ext cx="1146725" cy="96689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3$/kg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80796C6-5B4B-4010-8BD4-372E92B3E3BC}"/>
              </a:ext>
            </a:extLst>
          </p:cNvPr>
          <p:cNvSpPr txBox="1">
            <a:spLocks/>
          </p:cNvSpPr>
          <p:nvPr/>
        </p:nvSpPr>
        <p:spPr>
          <a:xfrm>
            <a:off x="10167423" y="2155089"/>
            <a:ext cx="1766485" cy="62349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0,5kg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8" name="Picture 8" descr="C:\Users\asus\Desktop\34790.png">
            <a:extLst>
              <a:ext uri="{FF2B5EF4-FFF2-40B4-BE49-F238E27FC236}">
                <a16:creationId xmlns:a16="http://schemas.microsoft.com/office/drawing/2014/main" id="{B545491D-7553-4DEA-A0A4-59CECE5A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831" y="1520176"/>
            <a:ext cx="1244155" cy="12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D27BB76-881E-4939-A765-D9FD3731839B}"/>
              </a:ext>
            </a:extLst>
          </p:cNvPr>
          <p:cNvSpPr txBox="1">
            <a:spLocks/>
          </p:cNvSpPr>
          <p:nvPr/>
        </p:nvSpPr>
        <p:spPr>
          <a:xfrm>
            <a:off x="3800748" y="2778584"/>
            <a:ext cx="1140238" cy="619231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2$/kg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0" name="Image 9" descr="Green-Tick-PNG-File.png">
            <a:extLst>
              <a:ext uri="{FF2B5EF4-FFF2-40B4-BE49-F238E27FC236}">
                <a16:creationId xmlns:a16="http://schemas.microsoft.com/office/drawing/2014/main" id="{1E847002-1BA7-430C-A824-9872BE9172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002" y="1925472"/>
            <a:ext cx="982829" cy="1024211"/>
          </a:xfrm>
          <a:prstGeom prst="rect">
            <a:avLst/>
          </a:prstGeom>
        </p:spPr>
      </p:pic>
      <p:pic>
        <p:nvPicPr>
          <p:cNvPr id="11" name="Image 10" descr="pc-2034329_960_720.png">
            <a:extLst>
              <a:ext uri="{FF2B5EF4-FFF2-40B4-BE49-F238E27FC236}">
                <a16:creationId xmlns:a16="http://schemas.microsoft.com/office/drawing/2014/main" id="{D3A12D03-A0C2-4382-A524-73AB8A8B1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313" y="3812146"/>
            <a:ext cx="2298228" cy="1822762"/>
          </a:xfrm>
          <a:prstGeom prst="rect">
            <a:avLst/>
          </a:prstGeom>
        </p:spPr>
      </p:pic>
      <p:pic>
        <p:nvPicPr>
          <p:cNvPr id="12" name="Picture 2" descr="Résultat de recherche d'images pour &quot;denied png&quot;">
            <a:extLst>
              <a:ext uri="{FF2B5EF4-FFF2-40B4-BE49-F238E27FC236}">
                <a16:creationId xmlns:a16="http://schemas.microsoft.com/office/drawing/2014/main" id="{BA531F37-B9AB-4F7E-9CD7-86C842E14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83" y="3812146"/>
            <a:ext cx="2183514" cy="218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DA7E7B5-4E4C-45D9-BFD1-7C21BE24354E}"/>
              </a:ext>
            </a:extLst>
          </p:cNvPr>
          <p:cNvSpPr txBox="1">
            <a:spLocks/>
          </p:cNvSpPr>
          <p:nvPr/>
        </p:nvSpPr>
        <p:spPr>
          <a:xfrm>
            <a:off x="5745661" y="6050128"/>
            <a:ext cx="1146725" cy="96689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3$/kg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BAA37A7-E1DD-44BD-BE30-605486EA0043}"/>
              </a:ext>
            </a:extLst>
          </p:cNvPr>
          <p:cNvSpPr txBox="1">
            <a:spLocks/>
          </p:cNvSpPr>
          <p:nvPr/>
        </p:nvSpPr>
        <p:spPr>
          <a:xfrm>
            <a:off x="1022648" y="3569131"/>
            <a:ext cx="1766485" cy="62349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0,3kg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6" name="Picture 8" descr="C:\Users\asus\Desktop\34790.png">
            <a:extLst>
              <a:ext uri="{FF2B5EF4-FFF2-40B4-BE49-F238E27FC236}">
                <a16:creationId xmlns:a16="http://schemas.microsoft.com/office/drawing/2014/main" id="{02ED6ABA-56DF-42C6-81A3-D0E9FE10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0" y="1404267"/>
            <a:ext cx="1244155" cy="12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d13c3d307e0ef0df80cbea4e9708a8e5.jpg">
            <a:extLst>
              <a:ext uri="{FF2B5EF4-FFF2-40B4-BE49-F238E27FC236}">
                <a16:creationId xmlns:a16="http://schemas.microsoft.com/office/drawing/2014/main" id="{C8E46144-43C0-4F18-8CD8-EB76AF36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48" y="1432462"/>
            <a:ext cx="1747520" cy="1856407"/>
          </a:xfrm>
          <a:prstGeom prst="rect">
            <a:avLst/>
          </a:prstGeom>
        </p:spPr>
      </p:pic>
      <p:pic>
        <p:nvPicPr>
          <p:cNvPr id="8" name="Image 7" descr="beauty.png">
            <a:extLst>
              <a:ext uri="{FF2B5EF4-FFF2-40B4-BE49-F238E27FC236}">
                <a16:creationId xmlns:a16="http://schemas.microsoft.com/office/drawing/2014/main" id="{DB05AEDC-DD4F-4E0A-8911-FF05A2316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024" y="1333645"/>
            <a:ext cx="1584427" cy="1385399"/>
          </a:xfrm>
          <a:prstGeom prst="rect">
            <a:avLst/>
          </a:prstGeom>
        </p:spPr>
      </p:pic>
      <p:pic>
        <p:nvPicPr>
          <p:cNvPr id="9" name="Picture 5" descr="C:\Users\asus\Desktop\banknotes-159085__340.png">
            <a:extLst>
              <a:ext uri="{FF2B5EF4-FFF2-40B4-BE49-F238E27FC236}">
                <a16:creationId xmlns:a16="http://schemas.microsoft.com/office/drawing/2014/main" id="{FB2283A1-BA76-465C-BB86-09F2D07F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50" y="1432462"/>
            <a:ext cx="1510199" cy="16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bague.png">
            <a:extLst>
              <a:ext uri="{FF2B5EF4-FFF2-40B4-BE49-F238E27FC236}">
                <a16:creationId xmlns:a16="http://schemas.microsoft.com/office/drawing/2014/main" id="{0C31466E-49BB-4853-B302-E79A078D9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613" y="1432463"/>
            <a:ext cx="1407234" cy="12159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AAD68-8CB7-41AD-8875-2A6DC5F07602}"/>
              </a:ext>
            </a:extLst>
          </p:cNvPr>
          <p:cNvSpPr/>
          <p:nvPr/>
        </p:nvSpPr>
        <p:spPr>
          <a:xfrm>
            <a:off x="7828950" y="4686708"/>
            <a:ext cx="123091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67" dirty="0"/>
              <a:t>poids: 2kg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975AFE-52B1-48B6-AB56-C5087F8CF692}"/>
              </a:ext>
            </a:extLst>
          </p:cNvPr>
          <p:cNvSpPr txBox="1"/>
          <p:nvPr/>
        </p:nvSpPr>
        <p:spPr>
          <a:xfrm>
            <a:off x="631371" y="271397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4000" b="1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4000" b="1" dirty="0">
                <a:latin typeface="+mj-lt"/>
                <a:cs typeface="Times New Roman" panose="02020603050405020304" pitchFamily="18" charset="0"/>
              </a:rPr>
            </a:br>
            <a:endParaRPr lang="fr-FR" sz="4000" b="1" dirty="0"/>
          </a:p>
        </p:txBody>
      </p:sp>
      <p:pic>
        <p:nvPicPr>
          <p:cNvPr id="15" name="Image 14" descr="pc-2034329_960_720.png">
            <a:extLst>
              <a:ext uri="{FF2B5EF4-FFF2-40B4-BE49-F238E27FC236}">
                <a16:creationId xmlns:a16="http://schemas.microsoft.com/office/drawing/2014/main" id="{3AEEEF3A-E30D-4EE3-9BD1-E6C8FAB02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633" y="4044248"/>
            <a:ext cx="2098782" cy="1664578"/>
          </a:xfrm>
          <a:prstGeom prst="rect">
            <a:avLst/>
          </a:prstGeom>
        </p:spPr>
      </p:pic>
      <p:pic>
        <p:nvPicPr>
          <p:cNvPr id="16" name="Picture 2" descr="Résultat de recherche d'images pour &quot;denied png&quot;">
            <a:extLst>
              <a:ext uri="{FF2B5EF4-FFF2-40B4-BE49-F238E27FC236}">
                <a16:creationId xmlns:a16="http://schemas.microsoft.com/office/drawing/2014/main" id="{99679673-CD3D-47A2-BEB0-5D62CD37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93" y="3879525"/>
            <a:ext cx="1994023" cy="19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8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6CC989-14D0-4045-A927-84A7B57A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1746" y="1594836"/>
            <a:ext cx="1987652" cy="175269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6719D8-507F-4DE7-9E2F-46793EA9C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58" y="3784603"/>
            <a:ext cx="1892397" cy="17018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C8846F-F7C8-4B66-9818-C488BD7AFFDF}"/>
              </a:ext>
            </a:extLst>
          </p:cNvPr>
          <p:cNvSpPr txBox="1"/>
          <p:nvPr/>
        </p:nvSpPr>
        <p:spPr>
          <a:xfrm>
            <a:off x="631371" y="271397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4000" b="1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4000" b="1" dirty="0">
                <a:latin typeface="+mj-lt"/>
                <a:cs typeface="Times New Roman" panose="02020603050405020304" pitchFamily="18" charset="0"/>
              </a:rPr>
            </a:br>
            <a:endParaRPr lang="fr-FR" sz="4000" b="1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B2F521-F96A-4D4F-8C53-11F6542C2EDF}"/>
              </a:ext>
            </a:extLst>
          </p:cNvPr>
          <p:cNvCxnSpPr>
            <a:cxnSpLocks/>
          </p:cNvCxnSpPr>
          <p:nvPr/>
        </p:nvCxnSpPr>
        <p:spPr>
          <a:xfrm>
            <a:off x="5943600" y="1224642"/>
            <a:ext cx="0" cy="440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A460E87-D1CB-42B9-8A19-6557A029F606}"/>
              </a:ext>
            </a:extLst>
          </p:cNvPr>
          <p:cNvSpPr txBox="1"/>
          <p:nvPr/>
        </p:nvSpPr>
        <p:spPr>
          <a:xfrm>
            <a:off x="1122466" y="2279579"/>
            <a:ext cx="433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B050"/>
                </a:solidFill>
                <a:latin typeface="+mj-lt"/>
              </a:rPr>
              <a:t>Une conception relativement aisée à mettre en œuvre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8C0F4-F094-4BE3-B448-9CBBB537FFED}"/>
              </a:ext>
            </a:extLst>
          </p:cNvPr>
          <p:cNvSpPr/>
          <p:nvPr/>
        </p:nvSpPr>
        <p:spPr>
          <a:xfrm>
            <a:off x="6434695" y="4281603"/>
            <a:ext cx="4325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rgbClr val="FF0000"/>
                </a:solidFill>
              </a:rPr>
              <a:t>  </a:t>
            </a:r>
            <a:r>
              <a:rPr lang="fr-FR" sz="2000" b="1" dirty="0">
                <a:solidFill>
                  <a:srgbClr val="C00000"/>
                </a:solidFill>
                <a:latin typeface="+mj-lt"/>
              </a:rPr>
              <a:t>Fournie pas toujours la solution optimale au problème donné</a:t>
            </a:r>
          </a:p>
        </p:txBody>
      </p:sp>
    </p:spTree>
    <p:extLst>
      <p:ext uri="{BB962C8B-B14F-4D97-AF65-F5344CB8AC3E}">
        <p14:creationId xmlns:p14="http://schemas.microsoft.com/office/powerpoint/2010/main" val="15790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78ABC-57EE-402A-A9FC-C974864047A0}"/>
              </a:ext>
            </a:extLst>
          </p:cNvPr>
          <p:cNvSpPr/>
          <p:nvPr/>
        </p:nvSpPr>
        <p:spPr>
          <a:xfrm>
            <a:off x="1406951" y="900379"/>
            <a:ext cx="2070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+mj-lt"/>
              </a:rPr>
              <a:t>Plan</a:t>
            </a:r>
            <a:endParaRPr lang="fr-FR" sz="3600" dirty="0">
              <a:solidFill>
                <a:schemeClr val="accent1"/>
              </a:solidFill>
              <a:latin typeface="+mj-lt"/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A0CE1-4C57-4799-96B2-4DBE343252A2}"/>
              </a:ext>
            </a:extLst>
          </p:cNvPr>
          <p:cNvSpPr/>
          <p:nvPr/>
        </p:nvSpPr>
        <p:spPr>
          <a:xfrm>
            <a:off x="1581348" y="2462779"/>
            <a:ext cx="727962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•</a:t>
            </a:r>
            <a:r>
              <a:rPr lang="fr-FR" sz="44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Introduction</a:t>
            </a:r>
          </a:p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•Algorithme utilisé </a:t>
            </a:r>
          </a:p>
          <a:p>
            <a:endParaRPr lang="fr-FR" sz="3200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endParaRPr lang="fr-FR" sz="3200" dirty="0">
              <a:solidFill>
                <a:schemeClr val="tx2"/>
              </a:solidFill>
              <a:cs typeface="Calibri"/>
            </a:endParaRPr>
          </a:p>
          <a:p>
            <a:endParaRPr lang="fr-FR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4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1F65B-3FEB-4C85-B8FC-88AD10D2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64" y="1697416"/>
            <a:ext cx="10058400" cy="1609344"/>
          </a:xfrm>
        </p:spPr>
        <p:txBody>
          <a:bodyPr>
            <a:normAutofit/>
          </a:bodyPr>
          <a:lstStyle/>
          <a:p>
            <a:r>
              <a:rPr lang="fr-FR" sz="9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167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E8EA7-A5E7-4963-A369-132F633F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593" y="1403604"/>
            <a:ext cx="10058400" cy="4050792"/>
          </a:xfrm>
        </p:spPr>
        <p:txBody>
          <a:bodyPr/>
          <a:lstStyle/>
          <a:p>
            <a:r>
              <a:rPr lang="fr-FR" sz="4800" dirty="0"/>
              <a:t>Le "problème du sac-à-dos" est un problème de sélection qui consiste à maximiser un critère de qualité sous une contrainte linéaire de capacité de ressource.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10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1F65B-3FEB-4C85-B8FC-88AD10D2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18" y="2323058"/>
            <a:ext cx="10058400" cy="1609344"/>
          </a:xfrm>
        </p:spPr>
        <p:txBody>
          <a:bodyPr>
            <a:normAutofit/>
          </a:bodyPr>
          <a:lstStyle/>
          <a:p>
            <a:r>
              <a:rPr lang="fr-FR" sz="9600" dirty="0"/>
              <a:t>Algorithme utilisé </a:t>
            </a:r>
          </a:p>
        </p:txBody>
      </p:sp>
    </p:spTree>
    <p:extLst>
      <p:ext uri="{BB962C8B-B14F-4D97-AF65-F5344CB8AC3E}">
        <p14:creationId xmlns:p14="http://schemas.microsoft.com/office/powerpoint/2010/main" val="364735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3AC66-F495-4336-9321-D89E6089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28" y="696388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fr-FR" sz="7300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7300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5400" dirty="0">
                <a:latin typeface="+mj-lt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Picture 2" descr="https://scontent.ftun2-1.fna.fbcdn.net/v/t34.0-12/18052824_1713771072248602_2029426196_n.png?oh=185c310a2efd962737f93c9b9743a038&amp;oe=58FAD86A">
            <a:extLst>
              <a:ext uri="{FF2B5EF4-FFF2-40B4-BE49-F238E27FC236}">
                <a16:creationId xmlns:a16="http://schemas.microsoft.com/office/drawing/2014/main" id="{4B987EB8-534D-410F-9876-D6651E35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8406" y="2062563"/>
            <a:ext cx="10475243" cy="385586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556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E70A789-3AE6-492A-8179-A9B76120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65" y="965701"/>
            <a:ext cx="7122021" cy="36779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348D40-711F-43B8-B99B-21D97E05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89" y="5310415"/>
            <a:ext cx="3778444" cy="85729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D83C2E-7E02-446F-BA80-4E04DBC574F6}"/>
              </a:ext>
            </a:extLst>
          </p:cNvPr>
          <p:cNvSpPr txBox="1"/>
          <p:nvPr/>
        </p:nvSpPr>
        <p:spPr>
          <a:xfrm>
            <a:off x="1559965" y="4792348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La sortie de 33 euros est :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A84914A-717F-439D-91B3-392EC6CA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28" y="696388"/>
            <a:ext cx="6097604" cy="120578"/>
          </a:xfrm>
        </p:spPr>
        <p:txBody>
          <a:bodyPr>
            <a:normAutofit fontScale="90000"/>
          </a:bodyPr>
          <a:lstStyle/>
          <a:p>
            <a:r>
              <a:rPr lang="fr-FR" sz="4900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49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4900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5400" dirty="0">
                <a:latin typeface="+mj-lt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7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sus\Desktop\banknotes-159085__340.png">
            <a:extLst>
              <a:ext uri="{FF2B5EF4-FFF2-40B4-BE49-F238E27FC236}">
                <a16:creationId xmlns:a16="http://schemas.microsoft.com/office/drawing/2014/main" id="{E2760C30-4C03-4A34-8A8F-C17F7217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24" y="2675535"/>
            <a:ext cx="1311968" cy="14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pc-2034329_960_720.png">
            <a:extLst>
              <a:ext uri="{FF2B5EF4-FFF2-40B4-BE49-F238E27FC236}">
                <a16:creationId xmlns:a16="http://schemas.microsoft.com/office/drawing/2014/main" id="{BD399119-E104-412B-8217-21A28895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956" y="2654455"/>
            <a:ext cx="1562322" cy="1239103"/>
          </a:xfrm>
          <a:prstGeom prst="rect">
            <a:avLst/>
          </a:prstGeom>
        </p:spPr>
      </p:pic>
      <p:pic>
        <p:nvPicPr>
          <p:cNvPr id="6" name="Image 5" descr="bague.png">
            <a:extLst>
              <a:ext uri="{FF2B5EF4-FFF2-40B4-BE49-F238E27FC236}">
                <a16:creationId xmlns:a16="http://schemas.microsoft.com/office/drawing/2014/main" id="{3589DF4B-62BD-4FB7-8A6F-296FE295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256" y="2837208"/>
            <a:ext cx="1222518" cy="105635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127175F-8913-4D20-AF0C-FAD65C796844}"/>
              </a:ext>
            </a:extLst>
          </p:cNvPr>
          <p:cNvSpPr txBox="1">
            <a:spLocks/>
          </p:cNvSpPr>
          <p:nvPr/>
        </p:nvSpPr>
        <p:spPr>
          <a:xfrm>
            <a:off x="4644846" y="4255694"/>
            <a:ext cx="1947742" cy="118760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0,6</a:t>
            </a:r>
          </a:p>
          <a:p>
            <a:r>
              <a:rPr lang="fr-FR" sz="1600" dirty="0"/>
              <a:t>Valeur:6$</a:t>
            </a:r>
          </a:p>
          <a:p>
            <a:endParaRPr lang="fr-FR" sz="1600" dirty="0"/>
          </a:p>
          <a:p>
            <a:r>
              <a:rPr lang="fr-FR" sz="1600" dirty="0"/>
              <a:t>6/0,6 = 10$/kg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3895DB2-B8F1-4FDC-9AD4-02651DD7495A}"/>
              </a:ext>
            </a:extLst>
          </p:cNvPr>
          <p:cNvSpPr txBox="1">
            <a:spLocks/>
          </p:cNvSpPr>
          <p:nvPr/>
        </p:nvSpPr>
        <p:spPr>
          <a:xfrm>
            <a:off x="8851809" y="4255694"/>
            <a:ext cx="1828764" cy="1345228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2kg</a:t>
            </a:r>
          </a:p>
          <a:p>
            <a:r>
              <a:rPr lang="fr-FR" sz="1600" dirty="0"/>
              <a:t>Valeur:6$</a:t>
            </a:r>
          </a:p>
          <a:p>
            <a:endParaRPr lang="fr-FR" sz="1600" dirty="0"/>
          </a:p>
          <a:p>
            <a:r>
              <a:rPr lang="fr-FR" sz="1600" dirty="0"/>
              <a:t>6/2 = 3$/kg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9" name="Image 8" descr="beauty.png">
            <a:extLst>
              <a:ext uri="{FF2B5EF4-FFF2-40B4-BE49-F238E27FC236}">
                <a16:creationId xmlns:a16="http://schemas.microsoft.com/office/drawing/2014/main" id="{D1FCDE8D-B66C-496F-B098-0B19435C1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973" y="2654455"/>
            <a:ext cx="1376452" cy="120354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3973B05-08F8-4D7D-BF06-1F17E9454D0F}"/>
              </a:ext>
            </a:extLst>
          </p:cNvPr>
          <p:cNvSpPr txBox="1">
            <a:spLocks/>
          </p:cNvSpPr>
          <p:nvPr/>
        </p:nvSpPr>
        <p:spPr>
          <a:xfrm>
            <a:off x="6592588" y="4262669"/>
            <a:ext cx="1915919" cy="1226852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0,4kg</a:t>
            </a:r>
          </a:p>
          <a:p>
            <a:r>
              <a:rPr lang="fr-FR" sz="1600" dirty="0"/>
              <a:t>Valeur:2$</a:t>
            </a:r>
          </a:p>
          <a:p>
            <a:endParaRPr lang="fr-FR" sz="1600" dirty="0"/>
          </a:p>
          <a:p>
            <a:r>
              <a:rPr lang="fr-FR" sz="1600" dirty="0"/>
              <a:t>2/0,4 = 5$/kg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0394FD6-A97F-4F9A-B9E2-F31D79140430}"/>
              </a:ext>
            </a:extLst>
          </p:cNvPr>
          <p:cNvSpPr txBox="1">
            <a:spLocks/>
          </p:cNvSpPr>
          <p:nvPr/>
        </p:nvSpPr>
        <p:spPr>
          <a:xfrm>
            <a:off x="10680573" y="1901139"/>
            <a:ext cx="1408569" cy="541654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2kg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2" name="Picture 8" descr="C:\Users\asus\Desktop\34790.png">
            <a:extLst>
              <a:ext uri="{FF2B5EF4-FFF2-40B4-BE49-F238E27FC236}">
                <a16:creationId xmlns:a16="http://schemas.microsoft.com/office/drawing/2014/main" id="{40761C8B-5DFD-4555-A445-676083390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475" y="2777159"/>
            <a:ext cx="1080845" cy="108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8F5D714-AD3E-4435-B163-F3E06E1916B8}"/>
              </a:ext>
            </a:extLst>
          </p:cNvPr>
          <p:cNvSpPr txBox="1">
            <a:spLocks/>
          </p:cNvSpPr>
          <p:nvPr/>
        </p:nvSpPr>
        <p:spPr>
          <a:xfrm>
            <a:off x="2662418" y="4255694"/>
            <a:ext cx="2048981" cy="124080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0,2kg</a:t>
            </a:r>
          </a:p>
          <a:p>
            <a:r>
              <a:rPr lang="fr-FR" sz="1600" dirty="0"/>
              <a:t>Valeur:0,4$</a:t>
            </a:r>
          </a:p>
          <a:p>
            <a:endParaRPr lang="fr-FR" sz="1600" dirty="0"/>
          </a:p>
          <a:p>
            <a:r>
              <a:rPr lang="fr-FR" sz="1600" dirty="0"/>
              <a:t>0,4/0,2 = 2$/kg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05A6E4A-5CD8-4342-A352-4811527154B8}"/>
              </a:ext>
            </a:extLst>
          </p:cNvPr>
          <p:cNvSpPr txBox="1">
            <a:spLocks/>
          </p:cNvSpPr>
          <p:nvPr/>
        </p:nvSpPr>
        <p:spPr>
          <a:xfrm>
            <a:off x="715929" y="4274403"/>
            <a:ext cx="1910550" cy="124080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0,5kg</a:t>
            </a:r>
          </a:p>
          <a:p>
            <a:r>
              <a:rPr lang="fr-FR" sz="1600" dirty="0"/>
              <a:t>Valeur:5$</a:t>
            </a:r>
          </a:p>
          <a:p>
            <a:endParaRPr lang="fr-FR" sz="1600" dirty="0"/>
          </a:p>
          <a:p>
            <a:r>
              <a:rPr lang="fr-FR" sz="1600" dirty="0"/>
              <a:t>5/0,5 = 10$/kg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5" name="Picture 2" descr="C:\Users\asus\Desktop\raba-rabos-es.jpg">
            <a:extLst>
              <a:ext uri="{FF2B5EF4-FFF2-40B4-BE49-F238E27FC236}">
                <a16:creationId xmlns:a16="http://schemas.microsoft.com/office/drawing/2014/main" id="{B66FAD84-AECE-40FA-A2E7-C50DEDE0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447" y="312566"/>
            <a:ext cx="1408569" cy="13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0A6484-37E7-4056-9500-E7CBD14090FF}"/>
              </a:ext>
            </a:extLst>
          </p:cNvPr>
          <p:cNvSpPr txBox="1"/>
          <p:nvPr/>
        </p:nvSpPr>
        <p:spPr>
          <a:xfrm>
            <a:off x="1037924" y="51503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4800" b="1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4800" b="1" dirty="0">
                <a:latin typeface="+mj-lt"/>
                <a:cs typeface="Times New Roman" panose="02020603050405020304" pitchFamily="18" charset="0"/>
              </a:rPr>
            </a:b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41861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9BF6AEA-66E8-4075-B8B4-D67AAFCB9705}"/>
              </a:ext>
            </a:extLst>
          </p:cNvPr>
          <p:cNvSpPr txBox="1"/>
          <p:nvPr/>
        </p:nvSpPr>
        <p:spPr>
          <a:xfrm>
            <a:off x="751114" y="623892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latin typeface="+mj-lt"/>
                <a:cs typeface="Times New Roman" panose="02020603050405020304" pitchFamily="18" charset="0"/>
              </a:rPr>
              <a:t>Algorithme</a:t>
            </a:r>
            <a:r>
              <a:rPr lang="fr-F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Times New Roman" panose="02020603050405020304" pitchFamily="18" charset="0"/>
              </a:rPr>
              <a:t> de </a:t>
            </a:r>
            <a:r>
              <a:rPr lang="en-GB" sz="4000" b="1" dirty="0" err="1">
                <a:latin typeface="+mj-lt"/>
                <a:cs typeface="Times New Roman" panose="02020603050405020304" pitchFamily="18" charset="0"/>
              </a:rPr>
              <a:t>Glouton</a:t>
            </a:r>
            <a:br>
              <a:rPr lang="en-GB" sz="4000" b="1" dirty="0">
                <a:latin typeface="+mj-lt"/>
                <a:cs typeface="Times New Roman" panose="02020603050405020304" pitchFamily="18" charset="0"/>
              </a:rPr>
            </a:br>
            <a:endParaRPr lang="fr-FR" sz="4000" b="1" dirty="0"/>
          </a:p>
        </p:txBody>
      </p:sp>
      <p:pic>
        <p:nvPicPr>
          <p:cNvPr id="6" name="Picture 2" descr="C:\Users\asus\Desktop\raba-rabos-es.jpg">
            <a:extLst>
              <a:ext uri="{FF2B5EF4-FFF2-40B4-BE49-F238E27FC236}">
                <a16:creationId xmlns:a16="http://schemas.microsoft.com/office/drawing/2014/main" id="{C5900F69-D31C-4640-8B6C-03A3D0411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84" y="214861"/>
            <a:ext cx="1739731" cy="17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sus\Desktop\banknotes-159085__340.png">
            <a:extLst>
              <a:ext uri="{FF2B5EF4-FFF2-40B4-BE49-F238E27FC236}">
                <a16:creationId xmlns:a16="http://schemas.microsoft.com/office/drawing/2014/main" id="{F88D7D1F-7669-4493-9758-ABAB99182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72" y="3263328"/>
            <a:ext cx="1510199" cy="16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pc-2034329_960_720.png">
            <a:extLst>
              <a:ext uri="{FF2B5EF4-FFF2-40B4-BE49-F238E27FC236}">
                <a16:creationId xmlns:a16="http://schemas.microsoft.com/office/drawing/2014/main" id="{C2FFB3BA-4AD1-4ABE-B848-44A48A132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601" y="3710388"/>
            <a:ext cx="1798381" cy="1426325"/>
          </a:xfrm>
          <a:prstGeom prst="rect">
            <a:avLst/>
          </a:prstGeom>
        </p:spPr>
      </p:pic>
      <p:pic>
        <p:nvPicPr>
          <p:cNvPr id="9" name="Image 8" descr="bague.png">
            <a:extLst>
              <a:ext uri="{FF2B5EF4-FFF2-40B4-BE49-F238E27FC236}">
                <a16:creationId xmlns:a16="http://schemas.microsoft.com/office/drawing/2014/main" id="{B2AB1C05-71FC-411C-9562-8BE15DB99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425" y="4676032"/>
            <a:ext cx="1407234" cy="121595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364CBC3-605D-4E60-AA38-D2DF90F69FE4}"/>
              </a:ext>
            </a:extLst>
          </p:cNvPr>
          <p:cNvSpPr txBox="1">
            <a:spLocks/>
          </p:cNvSpPr>
          <p:nvPr/>
        </p:nvSpPr>
        <p:spPr>
          <a:xfrm>
            <a:off x="5315977" y="5917745"/>
            <a:ext cx="1329522" cy="666319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10$/kg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AF047C7-44A4-445F-8B42-DDFF9864D618}"/>
              </a:ext>
            </a:extLst>
          </p:cNvPr>
          <p:cNvSpPr txBox="1">
            <a:spLocks/>
          </p:cNvSpPr>
          <p:nvPr/>
        </p:nvSpPr>
        <p:spPr>
          <a:xfrm>
            <a:off x="1746547" y="5074983"/>
            <a:ext cx="1168824" cy="80477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10$/kg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685ACB9-E0AB-4A08-B682-9203E7761910}"/>
              </a:ext>
            </a:extLst>
          </p:cNvPr>
          <p:cNvSpPr txBox="1">
            <a:spLocks/>
          </p:cNvSpPr>
          <p:nvPr/>
        </p:nvSpPr>
        <p:spPr>
          <a:xfrm>
            <a:off x="9233451" y="5284012"/>
            <a:ext cx="1146725" cy="96689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3$/kg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3" name="Image 12" descr="beauty.png">
            <a:extLst>
              <a:ext uri="{FF2B5EF4-FFF2-40B4-BE49-F238E27FC236}">
                <a16:creationId xmlns:a16="http://schemas.microsoft.com/office/drawing/2014/main" id="{E1B7352C-A3FA-421C-AED7-782F0E44E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256" y="1715680"/>
            <a:ext cx="1584427" cy="1385399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902431F-19C9-44AE-BDBB-30DA6D721FE2}"/>
              </a:ext>
            </a:extLst>
          </p:cNvPr>
          <p:cNvSpPr txBox="1">
            <a:spLocks/>
          </p:cNvSpPr>
          <p:nvPr/>
        </p:nvSpPr>
        <p:spPr>
          <a:xfrm>
            <a:off x="7664840" y="3385741"/>
            <a:ext cx="1256843" cy="721143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5$/kg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4027344-02C7-48D7-97CD-329785F7CC17}"/>
              </a:ext>
            </a:extLst>
          </p:cNvPr>
          <p:cNvSpPr txBox="1">
            <a:spLocks/>
          </p:cNvSpPr>
          <p:nvPr/>
        </p:nvSpPr>
        <p:spPr>
          <a:xfrm>
            <a:off x="10231817" y="2167968"/>
            <a:ext cx="1766485" cy="62349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poids: 2kg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6" name="Picture 8" descr="C:\Users\asus\Desktop\34790.png">
            <a:extLst>
              <a:ext uri="{FF2B5EF4-FFF2-40B4-BE49-F238E27FC236}">
                <a16:creationId xmlns:a16="http://schemas.microsoft.com/office/drawing/2014/main" id="{4459CD96-D7B9-4A45-92B5-2217DCA0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94" y="1533055"/>
            <a:ext cx="1244155" cy="124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CC3416E-2C51-4E8B-B980-0CA1D6C06F87}"/>
              </a:ext>
            </a:extLst>
          </p:cNvPr>
          <p:cNvSpPr txBox="1">
            <a:spLocks/>
          </p:cNvSpPr>
          <p:nvPr/>
        </p:nvSpPr>
        <p:spPr>
          <a:xfrm>
            <a:off x="3762111" y="2791463"/>
            <a:ext cx="1283314" cy="619231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2$/kg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8" name="Image 17" descr="Green-Tick-PNG-File.png">
            <a:extLst>
              <a:ext uri="{FF2B5EF4-FFF2-40B4-BE49-F238E27FC236}">
                <a16:creationId xmlns:a16="http://schemas.microsoft.com/office/drawing/2014/main" id="{EA4FDC44-08CD-40EC-9763-E801BAAE85D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9036" y="5074983"/>
            <a:ext cx="982829" cy="10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92</TotalTime>
  <Words>259</Words>
  <Application>Microsoft Office PowerPoint</Application>
  <PresentationFormat>Grand écran</PresentationFormat>
  <Paragraphs>67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Franklin Gothic Book</vt:lpstr>
      <vt:lpstr>Rockwell</vt:lpstr>
      <vt:lpstr>Rockwell Condensed</vt:lpstr>
      <vt:lpstr>Wingdings</vt:lpstr>
      <vt:lpstr>Type de bois</vt:lpstr>
      <vt:lpstr>Projet RO-Complexité: Problème Du Sac à Dos </vt:lpstr>
      <vt:lpstr>Présentation PowerPoint</vt:lpstr>
      <vt:lpstr>Introduction</vt:lpstr>
      <vt:lpstr>Présentation PowerPoint</vt:lpstr>
      <vt:lpstr>Algorithme utilisé </vt:lpstr>
      <vt:lpstr>Algorithme de Glouton </vt:lpstr>
      <vt:lpstr>Algorithme de Glouton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RO-Complexité: Problème Du Sac à Dos </dc:title>
  <dc:creator>Noura Mathlouthi</dc:creator>
  <cp:lastModifiedBy>Noura Mathlouthi</cp:lastModifiedBy>
  <cp:revision>2</cp:revision>
  <dcterms:created xsi:type="dcterms:W3CDTF">2021-11-30T13:04:24Z</dcterms:created>
  <dcterms:modified xsi:type="dcterms:W3CDTF">2021-11-30T14:41:49Z</dcterms:modified>
</cp:coreProperties>
</file>