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Lato"/>
      <p:regular r:id="rId13"/>
      <p:bold r:id="rId14"/>
      <p:italic r:id="rId15"/>
      <p:boldItalic r:id="rId16"/>
    </p:embeddedFont>
    <p:embeddedFont>
      <p:font typeface="Lato Black"/>
      <p:bold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hT48hpX20TQlJkD6T2ItBTMiZ1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a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LatoBlack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LatoBlack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312846" y="478522"/>
            <a:ext cx="795691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82FF"/>
              </a:buClr>
              <a:buSzPts val="3600"/>
              <a:buFont typeface="Lato"/>
              <a:buNone/>
            </a:pPr>
            <a:r>
              <a:rPr b="1" i="1" lang="fr-FR" sz="3600" u="none" cap="none" strike="noStrike">
                <a:solidFill>
                  <a:srgbClr val="1C82FF"/>
                </a:solidFill>
                <a:latin typeface="Lato"/>
                <a:ea typeface="Lato"/>
                <a:cs typeface="Lato"/>
                <a:sym typeface="Lato"/>
              </a:rPr>
              <a:t>Les algorithmes proposés: </a:t>
            </a:r>
            <a:endParaRPr/>
          </a:p>
        </p:txBody>
      </p:sp>
      <p:sp>
        <p:nvSpPr>
          <p:cNvPr id="85" name="Google Shape;85;p1"/>
          <p:cNvSpPr/>
          <p:nvPr/>
        </p:nvSpPr>
        <p:spPr>
          <a:xfrm>
            <a:off x="10160" y="10160"/>
            <a:ext cx="762000" cy="2092325"/>
          </a:xfrm>
          <a:custGeom>
            <a:rect b="b" l="l" r="r" t="t"/>
            <a:pathLst>
              <a:path extrusionOk="0" h="2092325" w="762000">
                <a:moveTo>
                  <a:pt x="0" y="538955"/>
                </a:moveTo>
                <a:lnTo>
                  <a:pt x="0" y="4250"/>
                </a:lnTo>
                <a:lnTo>
                  <a:pt x="1547" y="0"/>
                </a:lnTo>
                <a:lnTo>
                  <a:pt x="196163" y="0"/>
                </a:lnTo>
                <a:lnTo>
                  <a:pt x="0" y="538955"/>
                </a:lnTo>
                <a:close/>
              </a:path>
              <a:path extrusionOk="0" h="2092325" w="762000">
                <a:moveTo>
                  <a:pt x="0" y="1663635"/>
                </a:moveTo>
                <a:lnTo>
                  <a:pt x="0" y="1128931"/>
                </a:lnTo>
                <a:lnTo>
                  <a:pt x="410896" y="0"/>
                </a:lnTo>
                <a:lnTo>
                  <a:pt x="605513" y="0"/>
                </a:lnTo>
                <a:lnTo>
                  <a:pt x="0" y="1663635"/>
                </a:lnTo>
                <a:close/>
              </a:path>
              <a:path extrusionOk="0" h="2092325" w="762000">
                <a:moveTo>
                  <a:pt x="0" y="967619"/>
                </a:moveTo>
                <a:lnTo>
                  <a:pt x="0" y="700264"/>
                </a:lnTo>
                <a:lnTo>
                  <a:pt x="254876" y="0"/>
                </a:lnTo>
                <a:lnTo>
                  <a:pt x="352184" y="0"/>
                </a:lnTo>
                <a:lnTo>
                  <a:pt x="0" y="967619"/>
                </a:lnTo>
                <a:close/>
              </a:path>
              <a:path extrusionOk="0" h="2092325" w="762000">
                <a:moveTo>
                  <a:pt x="0" y="2092301"/>
                </a:moveTo>
                <a:lnTo>
                  <a:pt x="0" y="1824949"/>
                </a:lnTo>
                <a:lnTo>
                  <a:pt x="664226" y="0"/>
                </a:lnTo>
                <a:lnTo>
                  <a:pt x="761535" y="0"/>
                </a:lnTo>
                <a:lnTo>
                  <a:pt x="0" y="2092301"/>
                </a:lnTo>
                <a:close/>
              </a:path>
            </a:pathLst>
          </a:custGeom>
          <a:solidFill>
            <a:srgbClr val="00BCF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391160" y="2439629"/>
            <a:ext cx="725932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Lato Black"/>
              <a:buNone/>
            </a:pPr>
            <a:r>
              <a:rPr b="1" i="1" lang="fr-FR" sz="3200" u="none">
                <a:solidFill>
                  <a:srgbClr val="002060"/>
                </a:solidFill>
                <a:latin typeface="Lato Black"/>
                <a:ea typeface="Lato Black"/>
                <a:cs typeface="Lato Black"/>
                <a:sym typeface="Lato Black"/>
              </a:rPr>
              <a:t>Colonie de fourmis(ACO)</a:t>
            </a:r>
            <a:endParaRPr b="1" i="1" sz="3200" u="none">
              <a:solidFill>
                <a:srgbClr val="00206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391160" y="3130068"/>
            <a:ext cx="6827830" cy="1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lang="fr-FR" sz="1400" u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Les algorithmes de colonies de fourmis (en anglais, ant colony optimization, ou ACO) sont des algorithmes inspirés du comportement des </a:t>
            </a:r>
            <a:r>
              <a:rPr b="0" lang="fr-FR" sz="1400" u="none" strike="noStrike">
                <a:solidFill>
                  <a:srgbClr val="202122"/>
                </a:solidFill>
                <a:latin typeface="Lato"/>
                <a:ea typeface="Lato"/>
                <a:cs typeface="Lato"/>
                <a:sym typeface="Lato"/>
              </a:rPr>
              <a:t>fourmis,qui repose sur un ensemble de fourmis, chacune parcourant un trajet parmi ceux possibles. À chaque étape, la fourmi choisit de passer d’une ville à une autre en fonction de:</a:t>
            </a:r>
            <a:endParaRPr b="0" sz="1050" u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4445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202122"/>
              </a:buClr>
              <a:buSzPts val="1400"/>
              <a:buFont typeface="Calibri"/>
              <a:buAutoNum type="arabicPeriod"/>
            </a:pPr>
            <a:r>
              <a:rPr b="0" lang="fr-FR" sz="1400" u="none" strike="noStrike">
                <a:solidFill>
                  <a:srgbClr val="202122"/>
                </a:solidFill>
                <a:latin typeface="Lato"/>
                <a:ea typeface="Lato"/>
                <a:cs typeface="Lato"/>
                <a:sym typeface="Lato"/>
              </a:rPr>
              <a:t>elle ne peut visiter qu’une fois chaque ville ;</a:t>
            </a:r>
            <a:endParaRPr/>
          </a:p>
          <a:p>
            <a:pPr indent="-228600" lvl="0" marL="444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Font typeface="Calibri"/>
              <a:buAutoNum type="arabicPeriod"/>
            </a:pPr>
            <a:r>
              <a:rPr b="0" lang="fr-FR" sz="1400" u="none" strike="noStrike">
                <a:solidFill>
                  <a:srgbClr val="202122"/>
                </a:solidFill>
                <a:latin typeface="Lato"/>
                <a:ea typeface="Lato"/>
                <a:cs typeface="Lato"/>
                <a:sym typeface="Lato"/>
              </a:rPr>
              <a:t>plus une ville est loin, moins elle a de chance d’être choisie (c’est la « visibilité ») </a:t>
            </a:r>
            <a:endParaRPr/>
          </a:p>
          <a:p>
            <a:pPr indent="-228600" lvl="0" marL="444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Font typeface="Calibri"/>
              <a:buAutoNum type="arabicPeriod"/>
            </a:pPr>
            <a:r>
              <a:rPr b="0" lang="fr-FR" sz="1400" u="none" strike="noStrike">
                <a:solidFill>
                  <a:srgbClr val="202122"/>
                </a:solidFill>
                <a:latin typeface="Lato"/>
                <a:ea typeface="Lato"/>
                <a:cs typeface="Lato"/>
                <a:sym typeface="Lato"/>
              </a:rPr>
              <a:t>plus l'intensité de la piste de phéromone disposée sur l’arête entre deux villes est grande, plus le trajet aura de chance d’être choisi ;</a:t>
            </a:r>
            <a:endParaRPr/>
          </a:p>
          <a:p>
            <a:pPr indent="-228600" lvl="0" marL="444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Font typeface="Calibri"/>
              <a:buAutoNum type="arabicPeriod"/>
            </a:pPr>
            <a:r>
              <a:rPr b="0" lang="fr-FR" sz="1400" u="none" strike="noStrike">
                <a:solidFill>
                  <a:srgbClr val="202122"/>
                </a:solidFill>
                <a:latin typeface="Lato"/>
                <a:ea typeface="Lato"/>
                <a:cs typeface="Lato"/>
                <a:sym typeface="Lato"/>
              </a:rPr>
              <a:t>une fois son trajet terminé, la fourmi dépose, sur l’ensemble des arêtes parcourues, plus de phéromones si le trajet est court ;</a:t>
            </a:r>
            <a:endParaRPr/>
          </a:p>
          <a:p>
            <a:pPr indent="-228600" lvl="0" marL="444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Font typeface="Calibri"/>
              <a:buAutoNum type="arabicPeriod"/>
            </a:pPr>
            <a:r>
              <a:rPr b="0" lang="fr-FR" sz="1400" u="none" strike="noStrike">
                <a:solidFill>
                  <a:srgbClr val="202122"/>
                </a:solidFill>
                <a:latin typeface="Lato"/>
                <a:ea typeface="Lato"/>
                <a:cs typeface="Lato"/>
                <a:sym typeface="Lato"/>
              </a:rPr>
              <a:t>les pistes de phéromones s’évaporent à chaque itération.</a:t>
            </a:r>
            <a:endParaRPr>
              <a:solidFill>
                <a:srgbClr val="20212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br>
              <a:rPr b="0" lang="fr-FR" sz="1050" u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0" lang="fr-FR" sz="1050" u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endParaRPr b="0" sz="1400" u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Algorithme de colonies de fourmis — Wikipédia"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1909" y="2271161"/>
            <a:ext cx="4701722" cy="3533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/>
        </p:nvSpPr>
        <p:spPr>
          <a:xfrm>
            <a:off x="1312846" y="478522"/>
            <a:ext cx="795691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82FF"/>
              </a:buClr>
              <a:buSzPts val="3600"/>
              <a:buFont typeface="Lato"/>
              <a:buNone/>
            </a:pPr>
            <a:r>
              <a:rPr b="1" i="1" lang="fr-FR" sz="3600">
                <a:solidFill>
                  <a:srgbClr val="1C82FF"/>
                </a:solidFill>
                <a:latin typeface="Lato"/>
                <a:ea typeface="Lato"/>
                <a:cs typeface="Lato"/>
                <a:sym typeface="Lato"/>
              </a:rPr>
              <a:t>Les algorithmes proposés: </a:t>
            </a: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10160" y="10160"/>
            <a:ext cx="762000" cy="2092325"/>
          </a:xfrm>
          <a:custGeom>
            <a:rect b="b" l="l" r="r" t="t"/>
            <a:pathLst>
              <a:path extrusionOk="0" h="2092325" w="762000">
                <a:moveTo>
                  <a:pt x="0" y="538955"/>
                </a:moveTo>
                <a:lnTo>
                  <a:pt x="0" y="4250"/>
                </a:lnTo>
                <a:lnTo>
                  <a:pt x="1547" y="0"/>
                </a:lnTo>
                <a:lnTo>
                  <a:pt x="196163" y="0"/>
                </a:lnTo>
                <a:lnTo>
                  <a:pt x="0" y="538955"/>
                </a:lnTo>
                <a:close/>
              </a:path>
              <a:path extrusionOk="0" h="2092325" w="762000">
                <a:moveTo>
                  <a:pt x="0" y="1663635"/>
                </a:moveTo>
                <a:lnTo>
                  <a:pt x="0" y="1128931"/>
                </a:lnTo>
                <a:lnTo>
                  <a:pt x="410896" y="0"/>
                </a:lnTo>
                <a:lnTo>
                  <a:pt x="605513" y="0"/>
                </a:lnTo>
                <a:lnTo>
                  <a:pt x="0" y="1663635"/>
                </a:lnTo>
                <a:close/>
              </a:path>
              <a:path extrusionOk="0" h="2092325" w="762000">
                <a:moveTo>
                  <a:pt x="0" y="967619"/>
                </a:moveTo>
                <a:lnTo>
                  <a:pt x="0" y="700264"/>
                </a:lnTo>
                <a:lnTo>
                  <a:pt x="254876" y="0"/>
                </a:lnTo>
                <a:lnTo>
                  <a:pt x="352184" y="0"/>
                </a:lnTo>
                <a:lnTo>
                  <a:pt x="0" y="967619"/>
                </a:lnTo>
                <a:close/>
              </a:path>
              <a:path extrusionOk="0" h="2092325" w="762000">
                <a:moveTo>
                  <a:pt x="0" y="2092301"/>
                </a:moveTo>
                <a:lnTo>
                  <a:pt x="0" y="1824949"/>
                </a:lnTo>
                <a:lnTo>
                  <a:pt x="664226" y="0"/>
                </a:lnTo>
                <a:lnTo>
                  <a:pt x="761535" y="0"/>
                </a:lnTo>
                <a:lnTo>
                  <a:pt x="0" y="2092301"/>
                </a:lnTo>
                <a:close/>
              </a:path>
            </a:pathLst>
          </a:custGeom>
          <a:solidFill>
            <a:srgbClr val="00BCF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479936" y="1506105"/>
            <a:ext cx="725932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Lato Black"/>
              <a:buNone/>
            </a:pPr>
            <a:r>
              <a:rPr b="1" i="1" lang="fr-FR" sz="3200">
                <a:solidFill>
                  <a:srgbClr val="002060"/>
                </a:solidFill>
                <a:latin typeface="Lato Black"/>
                <a:ea typeface="Lato Black"/>
                <a:cs typeface="Lato Black"/>
                <a:sym typeface="Lato Black"/>
              </a:rPr>
              <a:t>Colonie de fourmis(ACO)</a:t>
            </a:r>
            <a:endParaRPr b="1" i="1" sz="3200">
              <a:solidFill>
                <a:srgbClr val="00206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391160" y="3130068"/>
            <a:ext cx="6827830" cy="1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253" y="3130068"/>
            <a:ext cx="5061800" cy="34903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lgorithme de colonies de fourmis — Wikipédia" id="98" name="Google Shape;9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1999" y="2102485"/>
            <a:ext cx="4701722" cy="353341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 txBox="1"/>
          <p:nvPr/>
        </p:nvSpPr>
        <p:spPr>
          <a:xfrm>
            <a:off x="3053153" y="3429000"/>
            <a:ext cx="211288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(Nombre de fourmis)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0341" y="1664892"/>
            <a:ext cx="9666514" cy="4881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"/>
          <p:cNvSpPr txBox="1"/>
          <p:nvPr/>
        </p:nvSpPr>
        <p:spPr>
          <a:xfrm flipH="1">
            <a:off x="3435305" y="425669"/>
            <a:ext cx="38010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4034" y="763875"/>
            <a:ext cx="8334103" cy="4578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8171" y="692331"/>
            <a:ext cx="8934995" cy="4528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8984" y="587829"/>
            <a:ext cx="8974182" cy="4609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Lato Black"/>
              <a:buNone/>
            </a:pPr>
            <a:r>
              <a:rPr b="1" i="1" lang="fr-FR">
                <a:solidFill>
                  <a:srgbClr val="002060"/>
                </a:solidFill>
                <a:latin typeface="Lato Black"/>
                <a:ea typeface="Lato Black"/>
                <a:cs typeface="Lato Black"/>
                <a:sym typeface="Lato Black"/>
              </a:rPr>
              <a:t>Colonie de fourmis(ACO)</a:t>
            </a:r>
            <a:br>
              <a:rPr b="1" i="1" lang="fr-FR">
                <a:solidFill>
                  <a:srgbClr val="002060"/>
                </a:solidFill>
                <a:latin typeface="Lato Black"/>
                <a:ea typeface="Lato Black"/>
                <a:cs typeface="Lato Black"/>
                <a:sym typeface="Lato Black"/>
              </a:rPr>
            </a:br>
            <a:endParaRPr/>
          </a:p>
        </p:txBody>
      </p:sp>
      <p:pic>
        <p:nvPicPr>
          <p:cNvPr id="126" name="Google Shape;126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0790" y="1825625"/>
            <a:ext cx="7076140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2021-10-12T13:37:59Z</dcterms:created>
  <dc:creator>Aziz Bannour</dc:creator>
</cp:coreProperties>
</file>