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98PXxhXoQUl53sK+IG0GflII6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7E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ink.springer.com/article/10.1186/2251-712X-8-2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653143" y="1396531"/>
            <a:ext cx="1069847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6600" u="none" cap="none" strike="noStrik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Problème de découpe (CSP)  </a:t>
            </a:r>
            <a:endParaRPr b="0" i="0" sz="6600" u="none" cap="none" strike="noStrike">
              <a:solidFill>
                <a:srgbClr val="EF307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4460167" y="5649726"/>
            <a:ext cx="3402294" cy="451824"/>
            <a:chOff x="4679586" y="878988"/>
            <a:chExt cx="1434489" cy="190500"/>
          </a:xfrm>
        </p:grpSpPr>
        <p:sp>
          <p:nvSpPr>
            <p:cNvPr id="90" name="Google Shape;90;p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2456403" y="3257862"/>
            <a:ext cx="72789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4éme Twin 4 </a:t>
            </a:r>
            <a:endParaRPr b="0" i="0" sz="3600" u="none" cap="none" strike="noStrike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Les algorithmes heuristiques</a:t>
            </a:r>
            <a:endParaRPr sz="4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23" name="Google Shape;323;p10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24" name="Google Shape;324;p1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0"/>
          <p:cNvSpPr txBox="1"/>
          <p:nvPr/>
        </p:nvSpPr>
        <p:spPr>
          <a:xfrm>
            <a:off x="1843092" y="2563851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1995492" y="2716251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10"/>
          <p:cNvSpPr txBox="1"/>
          <p:nvPr/>
        </p:nvSpPr>
        <p:spPr>
          <a:xfrm>
            <a:off x="2147892" y="2868651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10"/>
          <p:cNvSpPr txBox="1"/>
          <p:nvPr/>
        </p:nvSpPr>
        <p:spPr>
          <a:xfrm>
            <a:off x="5045364" y="2498537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1676400" y="1816100"/>
            <a:ext cx="914400" cy="9144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1892300" y="1955800"/>
            <a:ext cx="558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2895600" y="1913235"/>
            <a:ext cx="8229600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Fit Decreasing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placez les pièces par ordre décroissant de taille, puis utilisez First Fit sur la liste résultante.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1714500" y="3302000"/>
            <a:ext cx="914400" cy="9144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2933700" y="3259435"/>
            <a:ext cx="8267700" cy="92333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Fit Decreasing: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Mettez les pièces par ordre décroissant de taille, puis utilisez le pire ajustement sur la liste résultante.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1879600" y="4711700"/>
            <a:ext cx="914400" cy="9144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2933700" y="4625539"/>
            <a:ext cx="8382000" cy="1200329"/>
          </a:xfrm>
          <a:prstGeom prst="rect">
            <a:avLst/>
          </a:prstGeom>
          <a:noFill/>
          <a:ln cap="flat" cmpd="sng" w="9525">
            <a:solidFill>
              <a:srgbClr val="3B59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algorithme heuristique pour le problème du stock de coupe unidimensionnel avec des restes utilisables est présenté par (Cui &amp; Yang 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2010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Cet algorithme est capable d'équilibrer le coût des barres consommées, le profit des restes et le profit d'une réduction des stocks plus courte.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1"/>
          <p:cNvGrpSpPr/>
          <p:nvPr/>
        </p:nvGrpSpPr>
        <p:grpSpPr>
          <a:xfrm>
            <a:off x="7844382" y="2091243"/>
            <a:ext cx="1805441" cy="1894017"/>
            <a:chOff x="6381342" y="2182683"/>
            <a:chExt cx="1805441" cy="1894017"/>
          </a:xfrm>
        </p:grpSpPr>
        <p:sp>
          <p:nvSpPr>
            <p:cNvPr id="346" name="Google Shape;346;p11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b="1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49" name="Google Shape;349;p11"/>
          <p:cNvGrpSpPr/>
          <p:nvPr/>
        </p:nvGrpSpPr>
        <p:grpSpPr>
          <a:xfrm>
            <a:off x="3091260" y="2091969"/>
            <a:ext cx="1805441" cy="1894017"/>
            <a:chOff x="3884465" y="2182683"/>
            <a:chExt cx="1805441" cy="1894017"/>
          </a:xfrm>
        </p:grpSpPr>
        <p:sp>
          <p:nvSpPr>
            <p:cNvPr id="350" name="Google Shape;350;p11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53" name="Google Shape;353;p11"/>
          <p:cNvSpPr txBox="1"/>
          <p:nvPr/>
        </p:nvSpPr>
        <p:spPr>
          <a:xfrm>
            <a:off x="2735943" y="169912"/>
            <a:ext cx="72843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Les algorithmes</a:t>
            </a:r>
            <a:r>
              <a:rPr lang="fr-F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Méta heuristiques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11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55" name="Google Shape;355;p1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11"/>
          <p:cNvSpPr/>
          <p:nvPr/>
        </p:nvSpPr>
        <p:spPr>
          <a:xfrm flipH="1" rot="10800000">
            <a:off x="3198189" y="3141799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/>
          <p:nvPr/>
        </p:nvSpPr>
        <p:spPr>
          <a:xfrm flipH="1" rot="10800000">
            <a:off x="7951313" y="3117124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140" y="4914312"/>
            <a:ext cx="900162" cy="9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4217" y="4914675"/>
            <a:ext cx="905770" cy="905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1"/>
          <p:cNvGrpSpPr/>
          <p:nvPr/>
        </p:nvGrpSpPr>
        <p:grpSpPr>
          <a:xfrm>
            <a:off x="2453312" y="3798978"/>
            <a:ext cx="2362291" cy="923330"/>
            <a:chOff x="3977674" y="3798253"/>
            <a:chExt cx="2362291" cy="923330"/>
          </a:xfrm>
        </p:grpSpPr>
        <p:sp>
          <p:nvSpPr>
            <p:cNvPr id="365" name="Google Shape;365;p11"/>
            <p:cNvSpPr txBox="1"/>
            <p:nvPr/>
          </p:nvSpPr>
          <p:spPr>
            <a:xfrm>
              <a:off x="4748383" y="3798253"/>
              <a:ext cx="15915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recherche tabou (TS)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67" name="Google Shape;367;p11"/>
          <p:cNvGrpSpPr/>
          <p:nvPr/>
        </p:nvGrpSpPr>
        <p:grpSpPr>
          <a:xfrm>
            <a:off x="7951312" y="3811316"/>
            <a:ext cx="1591582" cy="923330"/>
            <a:chOff x="6488272" y="3837442"/>
            <a:chExt cx="1591582" cy="923330"/>
          </a:xfrm>
        </p:grpSpPr>
        <p:sp>
          <p:nvSpPr>
            <p:cNvPr id="368" name="Google Shape;368;p11"/>
            <p:cNvSpPr txBox="1"/>
            <p:nvPr/>
          </p:nvSpPr>
          <p:spPr>
            <a:xfrm>
              <a:off x="6488272" y="3837442"/>
              <a:ext cx="15915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 recuit simulé (SA)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70" name="Google Shape;3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Les algorithmes méta heuristiques</a:t>
            </a:r>
            <a:endParaRPr sz="4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6" name="Google Shape;376;p12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77" name="Google Shape;377;p12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12"/>
          <p:cNvSpPr txBox="1"/>
          <p:nvPr/>
        </p:nvSpPr>
        <p:spPr>
          <a:xfrm>
            <a:off x="1843092" y="2563851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1995492" y="2716251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147892" y="2868651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5045364" y="2498537"/>
            <a:ext cx="894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6000">
              <a:solidFill>
                <a:srgbClr val="E6E7E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1676400" y="1816100"/>
            <a:ext cx="914400" cy="9144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 txBox="1"/>
          <p:nvPr/>
        </p:nvSpPr>
        <p:spPr>
          <a:xfrm>
            <a:off x="1892300" y="1955800"/>
            <a:ext cx="558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2895600" y="1913235"/>
            <a:ext cx="8902700" cy="1638013"/>
          </a:xfrm>
          <a:prstGeom prst="rect">
            <a:avLst/>
          </a:prstGeom>
          <a:noFill/>
          <a:ln cap="flat" cmpd="sng" w="9525">
            <a:solidFill>
              <a:srgbClr val="3B59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recherche tabou (TS)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recherche tabou est une méta heuristique d'optimisation .La méthode TS  proposée consiste en une fonction objective mixte qui aide l'algorithme à découvrir la meilleure solution au cours des processus de recherche de voisinage un par un.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2"/>
          <p:cNvSpPr/>
          <p:nvPr/>
        </p:nvSpPr>
        <p:spPr>
          <a:xfrm>
            <a:off x="1752600" y="4076700"/>
            <a:ext cx="914400" cy="9144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2857500" y="4050437"/>
            <a:ext cx="9017000" cy="2192010"/>
          </a:xfrm>
          <a:prstGeom prst="rect">
            <a:avLst/>
          </a:prstGeom>
          <a:noFill/>
          <a:ln cap="flat" cmpd="sng" w="9525">
            <a:solidFill>
              <a:srgbClr val="3B59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 recuit simulé (SA)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 recuit simulé  est une technique probabiliste permettant d'approcher l'optimum global d'une fonction donnée.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chaque pas de temps, l’algorithme sélectionne aléatoirement une solution proche de la solution actuelle, en mesure la qualité, puis décide de la remplacer ou de rester avec la solution actuelle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"/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4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Merci</a:t>
            </a:r>
            <a:endParaRPr b="1" sz="44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7" name="Google Shape;397;p13"/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398" name="Google Shape;398;p1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"/>
          <p:cNvCxnSpPr>
            <a:endCxn id="101" idx="3"/>
          </p:cNvCxnSpPr>
          <p:nvPr/>
        </p:nvCxnSpPr>
        <p:spPr>
          <a:xfrm rot="10800000">
            <a:off x="10882232" y="3759948"/>
            <a:ext cx="1297200" cy="52710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 rot="10800000">
            <a:off x="1" y="4559319"/>
            <a:ext cx="1352549" cy="719005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 flipH="1" rot="10800000">
            <a:off x="5367591" y="4061709"/>
            <a:ext cx="1577206" cy="1136471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6980663" y="3992713"/>
            <a:ext cx="1801641" cy="99137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 rot="10800000">
            <a:off x="8939272" y="3789895"/>
            <a:ext cx="1680503" cy="1101747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 rot="10800000">
            <a:off x="3555177" y="4315879"/>
            <a:ext cx="1709825" cy="88230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flipH="1" rot="10800000">
            <a:off x="1488100" y="4236152"/>
            <a:ext cx="1778890" cy="962027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2456543" y="131812"/>
            <a:ext cx="7278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PLAN</a:t>
            </a:r>
            <a:endParaRPr b="1" i="0" sz="2800" u="none" cap="none" strike="noStrike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10" name="Google Shape;110;p2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i="0" sz="3600" u="none" cap="none" strike="noStrike">
              <a:solidFill>
                <a:srgbClr val="E3E3E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i="0" sz="3600" u="none" cap="none" strike="noStrike">
              <a:solidFill>
                <a:srgbClr val="E3E3E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i="0" sz="3600" u="none" cap="none" strike="noStrike">
              <a:solidFill>
                <a:srgbClr val="E3E3E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b="1" i="0" sz="3600" u="none" cap="none" strike="noStrike">
              <a:solidFill>
                <a:srgbClr val="E3E3E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b="1" i="0" sz="3600" u="none" cap="none" strike="noStrike">
              <a:solidFill>
                <a:srgbClr val="E3E3E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r>
            <a:endParaRPr b="1" i="0" sz="3600" u="none" cap="none" strike="noStrike">
              <a:solidFill>
                <a:srgbClr val="E3E3E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378640" y="3809602"/>
            <a:ext cx="2126507" cy="1015663"/>
            <a:chOff x="378640" y="3809602"/>
            <a:chExt cx="2126507" cy="1015663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378640" y="3809602"/>
              <a:ext cx="212650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00206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Présentation problème de découpe</a:t>
              </a:r>
              <a:endParaRPr b="1" i="0" sz="2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2281192" y="2835528"/>
            <a:ext cx="2126507" cy="657193"/>
            <a:chOff x="2281192" y="2835528"/>
            <a:chExt cx="2126507" cy="657193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00206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Problématique</a:t>
              </a:r>
              <a:endParaRPr b="1" i="0" sz="2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2281192" y="3154167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4246516" y="3872063"/>
            <a:ext cx="2126507" cy="707886"/>
            <a:chOff x="4246516" y="3872063"/>
            <a:chExt cx="2126507" cy="707886"/>
          </a:xfrm>
        </p:grpSpPr>
        <p:sp>
          <p:nvSpPr>
            <p:cNvPr id="133" name="Google Shape;133;p2"/>
            <p:cNvSpPr txBox="1"/>
            <p:nvPr/>
          </p:nvSpPr>
          <p:spPr>
            <a:xfrm>
              <a:off x="4246516" y="3872063"/>
              <a:ext cx="21265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00206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Modélisation mathématique</a:t>
              </a:r>
              <a:endParaRPr b="1" i="0" sz="2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5943402" y="2692391"/>
            <a:ext cx="2126507" cy="707886"/>
            <a:chOff x="5943402" y="2692391"/>
            <a:chExt cx="2126507" cy="707886"/>
          </a:xfrm>
        </p:grpSpPr>
        <p:sp>
          <p:nvSpPr>
            <p:cNvPr id="136" name="Google Shape;136;p2"/>
            <p:cNvSpPr txBox="1"/>
            <p:nvPr/>
          </p:nvSpPr>
          <p:spPr>
            <a:xfrm>
              <a:off x="5943402" y="2692391"/>
              <a:ext cx="21265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00206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Application dans la vie réelle</a:t>
              </a:r>
              <a:endParaRPr b="1" i="0" sz="2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5943402" y="3011030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2820" y="3644885"/>
            <a:ext cx="2126507" cy="707886"/>
            <a:chOff x="7742820" y="3644885"/>
            <a:chExt cx="2126507" cy="707886"/>
          </a:xfrm>
        </p:grpSpPr>
        <p:sp>
          <p:nvSpPr>
            <p:cNvPr id="139" name="Google Shape;139;p2"/>
            <p:cNvSpPr txBox="1"/>
            <p:nvPr/>
          </p:nvSpPr>
          <p:spPr>
            <a:xfrm>
              <a:off x="7742820" y="3644885"/>
              <a:ext cx="21265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00206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Les algorithmes heuristiques</a:t>
              </a:r>
              <a:endParaRPr b="1" i="0" sz="2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9620021" y="2456997"/>
            <a:ext cx="2126507" cy="707886"/>
            <a:chOff x="9620021" y="2456997"/>
            <a:chExt cx="2126507" cy="707886"/>
          </a:xfrm>
        </p:grpSpPr>
        <p:sp>
          <p:nvSpPr>
            <p:cNvPr id="142" name="Google Shape;142;p2"/>
            <p:cNvSpPr txBox="1"/>
            <p:nvPr/>
          </p:nvSpPr>
          <p:spPr>
            <a:xfrm>
              <a:off x="9620021" y="2456997"/>
              <a:ext cx="21265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00206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Les algorithmes méta heuristiques</a:t>
              </a:r>
              <a:endParaRPr b="1" i="0" sz="20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600" u="none" cap="none" strike="noStrik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44" name="Google Shape;14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2456543" y="131812"/>
            <a:ext cx="72789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Présentation problème de découpe</a:t>
            </a:r>
            <a:endParaRPr b="1" i="0" sz="2800" u="none" cap="none" strike="noStrike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0" name="Google Shape;150;p3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51" name="Google Shape;151;p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206137" y="169504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l'un des célèbres problèmes d'optimisation combinatoire</a:t>
            </a:r>
            <a:b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267037" y="2485913"/>
            <a:ext cx="2812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 problème N-p difficile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240911" y="3212427"/>
            <a:ext cx="5992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 problème de programmation linéaire en nombre entier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272736" y="3774447"/>
            <a:ext cx="9228944" cy="68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 problème de découpe consiste à découper des pièces de petite taille dans de larges rouleaux, de façon à satisfaire une demande associée à chacune de ces pièces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460170" y="4608064"/>
            <a:ext cx="9152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Réduire au minimum la perte correspondant à la partie inutilisée de matériaux volumineux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162595" y="4637314"/>
            <a:ext cx="978408" cy="3004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484052" y="1007024"/>
            <a:ext cx="830725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Les problèmes de coupe-stock peuvent être classés de plusieurs manières :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5483258" y="526290"/>
            <a:ext cx="1434489" cy="190500"/>
            <a:chOff x="4679586" y="878988"/>
            <a:chExt cx="1434489" cy="190500"/>
          </a:xfrm>
        </p:grpSpPr>
        <p:sp>
          <p:nvSpPr>
            <p:cNvPr id="169" name="Google Shape;169;p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4"/>
          <p:cNvGrpSpPr/>
          <p:nvPr/>
        </p:nvGrpSpPr>
        <p:grpSpPr>
          <a:xfrm>
            <a:off x="592446" y="1813027"/>
            <a:ext cx="2362200" cy="2362200"/>
            <a:chOff x="1466851" y="1754971"/>
            <a:chExt cx="2362200" cy="2362200"/>
          </a:xfrm>
        </p:grpSpPr>
        <p:sp>
          <p:nvSpPr>
            <p:cNvPr id="175" name="Google Shape;175;p4"/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6" name="Google Shape;17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47840" y="1907373"/>
              <a:ext cx="1800221" cy="2057396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4"/>
          <p:cNvGrpSpPr/>
          <p:nvPr/>
        </p:nvGrpSpPr>
        <p:grpSpPr>
          <a:xfrm>
            <a:off x="3481330" y="1813027"/>
            <a:ext cx="2362200" cy="2362200"/>
            <a:chOff x="4388156" y="1754971"/>
            <a:chExt cx="2362200" cy="2362200"/>
          </a:xfrm>
        </p:grpSpPr>
        <p:sp>
          <p:nvSpPr>
            <p:cNvPr id="178" name="Google Shape;178;p4"/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0558" y="2162490"/>
              <a:ext cx="2057396" cy="1547161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4"/>
          <p:cNvGrpSpPr/>
          <p:nvPr/>
        </p:nvGrpSpPr>
        <p:grpSpPr>
          <a:xfrm>
            <a:off x="6396340" y="1852216"/>
            <a:ext cx="2362200" cy="2362200"/>
            <a:chOff x="7245656" y="1754971"/>
            <a:chExt cx="2362200" cy="2362200"/>
          </a:xfrm>
        </p:grpSpPr>
        <p:sp>
          <p:nvSpPr>
            <p:cNvPr id="181" name="Google Shape;181;p4"/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95187" y="2557829"/>
              <a:ext cx="2063138" cy="756483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4"/>
          <p:cNvGrpSpPr/>
          <p:nvPr/>
        </p:nvGrpSpPr>
        <p:grpSpPr>
          <a:xfrm>
            <a:off x="570702" y="1881607"/>
            <a:ext cx="662608" cy="662608"/>
            <a:chOff x="662610" y="2054088"/>
            <a:chExt cx="662608" cy="662608"/>
          </a:xfrm>
        </p:grpSpPr>
        <p:sp>
          <p:nvSpPr>
            <p:cNvPr id="184" name="Google Shape;184;p4"/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8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b="1" sz="28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86" name="Google Shape;186;p4"/>
          <p:cNvGrpSpPr/>
          <p:nvPr/>
        </p:nvGrpSpPr>
        <p:grpSpPr>
          <a:xfrm>
            <a:off x="3481330" y="1881607"/>
            <a:ext cx="662608" cy="662608"/>
            <a:chOff x="662610" y="2054088"/>
            <a:chExt cx="662608" cy="662608"/>
          </a:xfrm>
        </p:grpSpPr>
        <p:sp>
          <p:nvSpPr>
            <p:cNvPr id="187" name="Google Shape;187;p4"/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8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b="1" sz="28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6348472" y="1881607"/>
            <a:ext cx="662608" cy="662608"/>
            <a:chOff x="662610" y="2054088"/>
            <a:chExt cx="662608" cy="662608"/>
          </a:xfrm>
        </p:grpSpPr>
        <p:sp>
          <p:nvSpPr>
            <p:cNvPr id="190" name="Google Shape;190;p4"/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8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b="1" sz="28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92" name="Google Shape;192;p4"/>
          <p:cNvGrpSpPr/>
          <p:nvPr/>
        </p:nvGrpSpPr>
        <p:grpSpPr>
          <a:xfrm>
            <a:off x="264581" y="4474192"/>
            <a:ext cx="3048141" cy="1329443"/>
            <a:chOff x="264581" y="4416136"/>
            <a:chExt cx="3048141" cy="1329443"/>
          </a:xfrm>
        </p:grpSpPr>
        <p:sp>
          <p:nvSpPr>
            <p:cNvPr id="193" name="Google Shape;193;p4"/>
            <p:cNvSpPr txBox="1"/>
            <p:nvPr/>
          </p:nvSpPr>
          <p:spPr>
            <a:xfrm>
              <a:off x="466266" y="4416136"/>
              <a:ext cx="26447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Des problèmes unidimensionnels de (1D)</a:t>
              </a:r>
              <a:endParaRPr b="1" sz="18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264581" y="5222359"/>
              <a:ext cx="30481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se produisent lors de la coupe de tuyaux, de câbles et de barres d'acier</a:t>
              </a:r>
              <a:r>
                <a:rPr lang="fr-F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96" name="Google Shape;196;p4"/>
          <p:cNvGrpSpPr/>
          <p:nvPr/>
        </p:nvGrpSpPr>
        <p:grpSpPr>
          <a:xfrm>
            <a:off x="3143051" y="4474192"/>
            <a:ext cx="3048141" cy="1329443"/>
            <a:chOff x="3143051" y="4416136"/>
            <a:chExt cx="3048141" cy="1329443"/>
          </a:xfrm>
        </p:grpSpPr>
        <p:sp>
          <p:nvSpPr>
            <p:cNvPr id="197" name="Google Shape;197;p4"/>
            <p:cNvSpPr txBox="1"/>
            <p:nvPr/>
          </p:nvSpPr>
          <p:spPr>
            <a:xfrm>
              <a:off x="3344736" y="4416136"/>
              <a:ext cx="26447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fr-F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Des problèmes bidimensionnels (2D) </a:t>
              </a:r>
              <a:endParaRPr b="1" sz="18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3143051" y="5222359"/>
              <a:ext cx="30481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sont rencontrés dans la production de meubles, de vêtements et de verre.</a:t>
              </a:r>
              <a:endParaRPr sz="14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00" name="Google Shape;200;p4"/>
          <p:cNvGrpSpPr/>
          <p:nvPr/>
        </p:nvGrpSpPr>
        <p:grpSpPr>
          <a:xfrm>
            <a:off x="6191192" y="4474192"/>
            <a:ext cx="3048141" cy="1606442"/>
            <a:chOff x="6191192" y="4416136"/>
            <a:chExt cx="3048141" cy="1606442"/>
          </a:xfrm>
        </p:grpSpPr>
        <p:sp>
          <p:nvSpPr>
            <p:cNvPr id="201" name="Google Shape;201;p4"/>
            <p:cNvSpPr txBox="1"/>
            <p:nvPr/>
          </p:nvSpPr>
          <p:spPr>
            <a:xfrm>
              <a:off x="6392877" y="4416136"/>
              <a:ext cx="26447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Des problèmes tridimensionnelles (3D)</a:t>
              </a:r>
              <a:endParaRPr b="1" sz="18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6191192" y="5222359"/>
              <a:ext cx="3048141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telles que l'emballage d'objets dans des conteneurs d'expédition </a:t>
              </a:r>
              <a:endParaRPr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04" name="Google Shape;204;p4"/>
          <p:cNvSpPr txBox="1"/>
          <p:nvPr/>
        </p:nvSpPr>
        <p:spPr>
          <a:xfrm>
            <a:off x="2665549" y="0"/>
            <a:ext cx="72789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Présentation problème de découpe</a:t>
            </a:r>
            <a:endParaRPr b="1" sz="28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5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11" name="Google Shape;211;p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5"/>
          <p:cNvGrpSpPr/>
          <p:nvPr/>
        </p:nvGrpSpPr>
        <p:grpSpPr>
          <a:xfrm>
            <a:off x="300446" y="1706474"/>
            <a:ext cx="7628708" cy="1077218"/>
            <a:chOff x="9188820" y="1588909"/>
            <a:chExt cx="4514118" cy="1449054"/>
          </a:xfrm>
        </p:grpSpPr>
        <p:sp>
          <p:nvSpPr>
            <p:cNvPr id="217" name="Google Shape;217;p5"/>
            <p:cNvSpPr txBox="1"/>
            <p:nvPr/>
          </p:nvSpPr>
          <p:spPr>
            <a:xfrm>
              <a:off x="9188820" y="1588909"/>
              <a:ext cx="4514118" cy="1449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0070C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Comment, dans un « matériau » de dimensions données, découper  un nombre maximal d'éléments de dimensions plus petites ? </a:t>
              </a:r>
              <a:endParaRPr b="1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9188820" y="1954110"/>
              <a:ext cx="2349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19" name="Google Shape;219;p5"/>
          <p:cNvGrpSpPr/>
          <p:nvPr/>
        </p:nvGrpSpPr>
        <p:grpSpPr>
          <a:xfrm>
            <a:off x="209005" y="2491889"/>
            <a:ext cx="9277012" cy="1534977"/>
            <a:chOff x="9745084" y="3693670"/>
            <a:chExt cx="5397343" cy="1534977"/>
          </a:xfrm>
        </p:grpSpPr>
        <p:sp>
          <p:nvSpPr>
            <p:cNvPr id="220" name="Google Shape;220;p5"/>
            <p:cNvSpPr txBox="1"/>
            <p:nvPr/>
          </p:nvSpPr>
          <p:spPr>
            <a:xfrm>
              <a:off x="9745084" y="4151429"/>
              <a:ext cx="539734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0070C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Comment découper  un nombre donné d'éléments de manière </a:t>
              </a:r>
              <a:endParaRPr b="1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0070C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à utiliser une quantité minimale du « matériau » de base ?</a:t>
              </a:r>
              <a:endParaRPr b="1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9781697" y="3693670"/>
              <a:ext cx="2349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22" name="Google Shape;222;p5"/>
          <p:cNvGrpSpPr/>
          <p:nvPr/>
        </p:nvGrpSpPr>
        <p:grpSpPr>
          <a:xfrm>
            <a:off x="7615567" y="1175657"/>
            <a:ext cx="4249862" cy="3735978"/>
            <a:chOff x="4388156" y="1754971"/>
            <a:chExt cx="2362200" cy="2362200"/>
          </a:xfrm>
        </p:grpSpPr>
        <p:sp>
          <p:nvSpPr>
            <p:cNvPr id="223" name="Google Shape;223;p5"/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95675" y="2162490"/>
              <a:ext cx="1547161" cy="1547161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5"/>
          <p:cNvSpPr txBox="1"/>
          <p:nvPr/>
        </p:nvSpPr>
        <p:spPr>
          <a:xfrm>
            <a:off x="2613297" y="236315"/>
            <a:ext cx="72789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Problématique</a:t>
            </a:r>
            <a:endParaRPr b="1" sz="28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/>
        </p:nvSpPr>
        <p:spPr>
          <a:xfrm>
            <a:off x="2613297" y="236315"/>
            <a:ext cx="72789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Modélisation mathématique</a:t>
            </a:r>
            <a:endParaRPr b="1" sz="28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32" name="Google Shape;232;p6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33" name="Google Shape;233;p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6"/>
          <p:cNvSpPr/>
          <p:nvPr/>
        </p:nvSpPr>
        <p:spPr>
          <a:xfrm>
            <a:off x="235721" y="1652206"/>
            <a:ext cx="6083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 formulation standard du problème du stock de coupe :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669" y="2652742"/>
            <a:ext cx="6774662" cy="24150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/>
          <p:nvPr/>
        </p:nvSpPr>
        <p:spPr>
          <a:xfrm>
            <a:off x="7785229" y="1574861"/>
            <a:ext cx="5374191" cy="65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une liste de m commandes,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chacune nécessitant qj pièces, où j = 1,.,m 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7782832" y="2497349"/>
            <a:ext cx="3340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aij est le nombre de fois que l'ordre j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7853232" y="3040912"/>
            <a:ext cx="2422458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 apparaît dans le motif i 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7839785" y="3628384"/>
            <a:ext cx="3345205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 le nombre de ces motifs. 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805189" y="4204336"/>
            <a:ext cx="4386811" cy="65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xi: représentant le nombre de fois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où le motif  i doit être utilisé, où i = 1, ...,n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79241" y="5129955"/>
            <a:ext cx="4184159" cy="306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▪"/>
            </a:pPr>
            <a:r>
              <a:rPr lang="fr-F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ci est le coût (souvent le gaspillage) du motif i. 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/>
        </p:nvSpPr>
        <p:spPr>
          <a:xfrm>
            <a:off x="2639423" y="171001"/>
            <a:ext cx="72789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 dans la vie réelle</a:t>
            </a:r>
            <a:endParaRPr b="1" sz="28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52" name="Google Shape;252;p7"/>
          <p:cNvGrpSpPr/>
          <p:nvPr/>
        </p:nvGrpSpPr>
        <p:grpSpPr>
          <a:xfrm>
            <a:off x="5274253" y="800611"/>
            <a:ext cx="1434489" cy="190500"/>
            <a:chOff x="4679586" y="878988"/>
            <a:chExt cx="1434489" cy="190500"/>
          </a:xfrm>
        </p:grpSpPr>
        <p:sp>
          <p:nvSpPr>
            <p:cNvPr id="253" name="Google Shape;253;p7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7"/>
          <p:cNvSpPr/>
          <p:nvPr/>
        </p:nvSpPr>
        <p:spPr>
          <a:xfrm>
            <a:off x="339634" y="1440278"/>
            <a:ext cx="11338559" cy="67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Une machine à papier peut produire un nombre illimité de rouleaux maîtres (jumbo), chacun d'une largeur de 5600 mm. Les 13 éléments suivants doivent être coupés, dans le tableau ci-dessous.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2268" l="6260" r="25857" t="1302"/>
          <a:stretch/>
        </p:blipFill>
        <p:spPr>
          <a:xfrm>
            <a:off x="927464" y="2220685"/>
            <a:ext cx="2481942" cy="432380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7"/>
          <p:cNvSpPr/>
          <p:nvPr/>
        </p:nvSpPr>
        <p:spPr>
          <a:xfrm>
            <a:off x="4702629" y="3171463"/>
            <a:ext cx="7489371" cy="98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 problème est donc de trouver un ensemble optimal de modèles de fabrication de rouleaux de produit à partir du rouleau maître, de telle sorte que la demande soit satisfaite et que le gaspillage soit minimisé.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3801292" y="3344091"/>
            <a:ext cx="796834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/>
        </p:nvSpPr>
        <p:spPr>
          <a:xfrm>
            <a:off x="2639423" y="171001"/>
            <a:ext cx="727891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 dans la vie réelle</a:t>
            </a:r>
            <a:endParaRPr b="1" sz="28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68" name="Google Shape;268;p8"/>
          <p:cNvGrpSpPr/>
          <p:nvPr/>
        </p:nvGrpSpPr>
        <p:grpSpPr>
          <a:xfrm>
            <a:off x="5274253" y="800611"/>
            <a:ext cx="1434489" cy="190500"/>
            <a:chOff x="4679586" y="878988"/>
            <a:chExt cx="1434489" cy="190500"/>
          </a:xfrm>
        </p:grpSpPr>
        <p:sp>
          <p:nvSpPr>
            <p:cNvPr id="269" name="Google Shape;269;p8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8"/>
          <p:cNvSpPr/>
          <p:nvPr/>
        </p:nvSpPr>
        <p:spPr>
          <a:xfrm>
            <a:off x="853441" y="1714598"/>
            <a:ext cx="11338559" cy="774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Une simple limite inférieure est obtenue en divisant la quantité totale de produit par la taille de chaque rouleau maître.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2899955" y="3837669"/>
            <a:ext cx="8229600" cy="68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Chaque rouleau principal mesure 5600 mm, ce qui nécessite un minimum de 72,7 rouleaux, ce qui signifie que 73 rouleaux ou plus sont nécessaires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2063932" y="3905795"/>
            <a:ext cx="796834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1148869" y="2343323"/>
            <a:ext cx="8808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 produit total requis est 1380 x 22 + 1520 x 25 + 1560 x 12 ... + 2200 x 20 = 407160 mm.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9"/>
          <p:cNvGrpSpPr/>
          <p:nvPr/>
        </p:nvGrpSpPr>
        <p:grpSpPr>
          <a:xfrm>
            <a:off x="7844382" y="2091243"/>
            <a:ext cx="1805441" cy="1894017"/>
            <a:chOff x="6381342" y="2182683"/>
            <a:chExt cx="1805441" cy="1894017"/>
          </a:xfrm>
        </p:grpSpPr>
        <p:sp>
          <p:nvSpPr>
            <p:cNvPr id="284" name="Google Shape;284;p9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6" name="Google Shape;286;p9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 b="1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87" name="Google Shape;287;p9"/>
          <p:cNvGrpSpPr/>
          <p:nvPr/>
        </p:nvGrpSpPr>
        <p:grpSpPr>
          <a:xfrm>
            <a:off x="4589860" y="2117369"/>
            <a:ext cx="1805441" cy="1894017"/>
            <a:chOff x="3884465" y="2182683"/>
            <a:chExt cx="1805441" cy="1894017"/>
          </a:xfrm>
        </p:grpSpPr>
        <p:sp>
          <p:nvSpPr>
            <p:cNvPr id="288" name="Google Shape;288;p9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b="1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292" name="Google Shape;292;p9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4" name="Google Shape;294;p9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60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95" name="Google Shape;295;p9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Les algorithmes heuristiques</a:t>
            </a:r>
            <a:endParaRPr sz="400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96" name="Google Shape;296;p9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97" name="Google Shape;297;p9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9"/>
          <p:cNvSpPr/>
          <p:nvPr/>
        </p:nvSpPr>
        <p:spPr>
          <a:xfrm flipH="1" rot="10800000">
            <a:off x="1494518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/>
          <p:nvPr/>
        </p:nvSpPr>
        <p:spPr>
          <a:xfrm flipH="1" rot="10800000">
            <a:off x="4696789" y="3090999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"/>
          <p:cNvSpPr/>
          <p:nvPr/>
        </p:nvSpPr>
        <p:spPr>
          <a:xfrm flipH="1" rot="10800000">
            <a:off x="7951313" y="3117124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756" y="4905623"/>
            <a:ext cx="905768" cy="90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740" y="4901612"/>
            <a:ext cx="900162" cy="9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4217" y="4914675"/>
            <a:ext cx="905770" cy="905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9"/>
          <p:cNvGrpSpPr/>
          <p:nvPr/>
        </p:nvGrpSpPr>
        <p:grpSpPr>
          <a:xfrm>
            <a:off x="1488849" y="3837442"/>
            <a:ext cx="1591582" cy="923330"/>
            <a:chOff x="1488849" y="3837442"/>
            <a:chExt cx="1591582" cy="923330"/>
          </a:xfrm>
        </p:grpSpPr>
        <p:sp>
          <p:nvSpPr>
            <p:cNvPr id="309" name="Google Shape;309;p9"/>
            <p:cNvSpPr txBox="1"/>
            <p:nvPr/>
          </p:nvSpPr>
          <p:spPr>
            <a:xfrm>
              <a:off x="1488849" y="3837442"/>
              <a:ext cx="15915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Fit Decreasing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0" name="Google Shape;310;p9"/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11" name="Google Shape;311;p9"/>
          <p:cNvGrpSpPr/>
          <p:nvPr/>
        </p:nvGrpSpPr>
        <p:grpSpPr>
          <a:xfrm>
            <a:off x="3964612" y="3824378"/>
            <a:ext cx="2362291" cy="656351"/>
            <a:chOff x="3977674" y="3798253"/>
            <a:chExt cx="2362291" cy="656351"/>
          </a:xfrm>
        </p:grpSpPr>
        <p:sp>
          <p:nvSpPr>
            <p:cNvPr id="312" name="Google Shape;312;p9"/>
            <p:cNvSpPr txBox="1"/>
            <p:nvPr/>
          </p:nvSpPr>
          <p:spPr>
            <a:xfrm>
              <a:off x="4748383" y="3798253"/>
              <a:ext cx="1591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Worst Fit Decreasing</a:t>
              </a:r>
              <a:endParaRPr b="1" sz="18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14" name="Google Shape;314;p9"/>
          <p:cNvGrpSpPr/>
          <p:nvPr/>
        </p:nvGrpSpPr>
        <p:grpSpPr>
          <a:xfrm>
            <a:off x="7951312" y="3811316"/>
            <a:ext cx="1591582" cy="646331"/>
            <a:chOff x="6488272" y="3837442"/>
            <a:chExt cx="1591582" cy="646331"/>
          </a:xfrm>
        </p:grpSpPr>
        <p:sp>
          <p:nvSpPr>
            <p:cNvPr id="315" name="Google Shape;315;p9"/>
            <p:cNvSpPr txBox="1"/>
            <p:nvPr/>
          </p:nvSpPr>
          <p:spPr>
            <a:xfrm>
              <a:off x="6488272" y="3837442"/>
              <a:ext cx="1591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(Cui &amp; Yang 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17" name="Google Shape;3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2017-10-30T13:02:00Z</dcterms:created>
  <dc:creator>Nahid Ahmed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1036-11.2.0.9718</vt:lpwstr>
  </property>
</Properties>
</file>