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A5DE8-4BFF-4D39-994C-FE1724FE7318}" type="datetimeFigureOut">
              <a:rPr lang="fr-FR" smtClean="0"/>
              <a:pPr/>
              <a:t>18/10/2021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EE1A-CB0E-472D-8E77-4FB6275118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1625600" y="3257550"/>
            <a:ext cx="8940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esprit 2014\ESPRIT 2014\charte essprit 2014\logo-espri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53987"/>
            <a:ext cx="4591051" cy="130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fr-FR" sz="4800" b="1" smtClean="0">
                <a:solidFill>
                  <a:srgbClr val="C0000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 rtl="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8C02-D3DC-441E-B40B-7D0495F55927}" type="datetime1">
              <a:rPr lang="fr-FR"/>
              <a:pPr>
                <a:defRPr/>
              </a:pPr>
              <a:t>18/10/2021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9AF0-87C1-4772-BF35-F3829B8B9E0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9506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4471" y="435305"/>
            <a:ext cx="5163057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350" y="1730121"/>
            <a:ext cx="11871299" cy="256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8540" y="6497904"/>
            <a:ext cx="28321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3950" y="6673198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 cstate="print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882869" y="2366909"/>
            <a:ext cx="10363200" cy="1631216"/>
          </a:xfrm>
        </p:spPr>
        <p:txBody>
          <a:bodyPr/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fr-FR" sz="6600" dirty="0"/>
              <a:t>JWT</a:t>
            </a:r>
            <a:br>
              <a:rPr lang="fr-FR" sz="6600" dirty="0"/>
            </a:br>
            <a:r>
              <a:rPr lang="fr-FR" sz="4000" spc="5" dirty="0"/>
              <a:t>JSON </a:t>
            </a:r>
            <a:r>
              <a:rPr lang="fr-FR" sz="4000" spc="-15" dirty="0"/>
              <a:t>Web</a:t>
            </a:r>
            <a:r>
              <a:rPr lang="fr-FR" sz="4000" spc="-215" dirty="0"/>
              <a:t> </a:t>
            </a:r>
            <a:r>
              <a:rPr lang="fr-FR" sz="4000" spc="-55" dirty="0" err="1" smtClean="0"/>
              <a:t>Tokens</a:t>
            </a:r>
            <a:endParaRPr lang="ar-TN" altLang="ar-TN" sz="5400" dirty="0" smtClean="0"/>
          </a:p>
        </p:txBody>
      </p:sp>
      <p:sp>
        <p:nvSpPr>
          <p:cNvPr id="14" name="object 4"/>
          <p:cNvSpPr txBox="1"/>
          <p:nvPr/>
        </p:nvSpPr>
        <p:spPr>
          <a:xfrm>
            <a:off x="8585201" y="4497806"/>
            <a:ext cx="3009899" cy="83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lnSpc>
                <a:spcPct val="133800"/>
              </a:lnSpc>
              <a:spcBef>
                <a:spcPts val="100"/>
              </a:spcBef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Module </a:t>
            </a:r>
            <a:r>
              <a:rPr lang="fr-FR" sz="2000" b="1" dirty="0" smtClean="0">
                <a:solidFill>
                  <a:srgbClr val="1C1C1C"/>
                </a:solidFill>
                <a:latin typeface="Arial"/>
                <a:cs typeface="Arial"/>
              </a:rPr>
              <a:t>Services Web </a:t>
            </a:r>
            <a:r>
              <a:rPr sz="2000" b="1" dirty="0" smtClean="0">
                <a:solidFill>
                  <a:srgbClr val="1C1C1C"/>
                </a:solidFill>
                <a:latin typeface="Arial"/>
                <a:cs typeface="Arial"/>
              </a:rPr>
              <a:t>A.U</a:t>
            </a:r>
            <a:r>
              <a:rPr lang="fr-FR" sz="2000" b="1" dirty="0" smtClean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170" dirty="0" smtClean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dirty="0" smtClean="0">
                <a:solidFill>
                  <a:srgbClr val="1C1C1C"/>
                </a:solidFill>
                <a:latin typeface="Arial"/>
                <a:cs typeface="Arial"/>
              </a:rPr>
              <a:t>20</a:t>
            </a:r>
            <a:r>
              <a:rPr lang="fr-FR" sz="2000" b="1" dirty="0" smtClean="0">
                <a:solidFill>
                  <a:srgbClr val="1C1C1C"/>
                </a:solidFill>
                <a:latin typeface="Arial"/>
                <a:cs typeface="Arial"/>
              </a:rPr>
              <a:t>21</a:t>
            </a:r>
            <a:r>
              <a:rPr sz="2000" b="1" dirty="0" smtClean="0">
                <a:solidFill>
                  <a:srgbClr val="1C1C1C"/>
                </a:solidFill>
                <a:latin typeface="Arial"/>
                <a:cs typeface="Arial"/>
              </a:rPr>
              <a:t>-20</a:t>
            </a:r>
            <a:r>
              <a:rPr lang="fr-FR" sz="2000" b="1" dirty="0" smtClean="0">
                <a:solidFill>
                  <a:srgbClr val="1C1C1C"/>
                </a:solidFill>
                <a:latin typeface="Arial"/>
                <a:cs typeface="Arial"/>
              </a:rPr>
              <a:t>22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019" y="435305"/>
            <a:ext cx="11017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J</a:t>
            </a:r>
            <a:r>
              <a:rPr b="1" spc="10" dirty="0">
                <a:latin typeface="Arial"/>
                <a:cs typeface="Arial"/>
              </a:rPr>
              <a:t>W</a:t>
            </a:r>
            <a:r>
              <a:rPr b="1" spc="5" dirty="0">
                <a:latin typeface="Arial"/>
                <a:cs typeface="Arial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813493"/>
            <a:ext cx="996315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95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Le </a:t>
            </a:r>
            <a:r>
              <a:rPr sz="2400" dirty="0">
                <a:latin typeface="Carlito"/>
                <a:cs typeface="Carlito"/>
              </a:rPr>
              <a:t>JWT final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spc="-5" dirty="0">
                <a:latin typeface="Carlito"/>
                <a:cs typeface="Carlito"/>
              </a:rPr>
              <a:t>constitué </a:t>
            </a:r>
            <a:r>
              <a:rPr sz="2400" dirty="0">
                <a:latin typeface="Carlito"/>
                <a:cs typeface="Carlito"/>
              </a:rPr>
              <a:t>des </a:t>
            </a:r>
            <a:r>
              <a:rPr sz="2400" spc="-10" dirty="0">
                <a:latin typeface="Carlito"/>
                <a:cs typeface="Carlito"/>
              </a:rPr>
              <a:t>trois </a:t>
            </a:r>
            <a:r>
              <a:rPr sz="2400" dirty="0">
                <a:latin typeface="Carlito"/>
                <a:cs typeface="Carlito"/>
              </a:rPr>
              <a:t>chaînes </a:t>
            </a:r>
            <a:r>
              <a:rPr sz="2400" b="1" spc="-5" dirty="0">
                <a:latin typeface="Carlito"/>
                <a:cs typeface="Carlito"/>
              </a:rPr>
              <a:t>Base64 </a:t>
            </a:r>
            <a:r>
              <a:rPr sz="2400" spc="-5" dirty="0">
                <a:latin typeface="Carlito"/>
                <a:cs typeface="Carlito"/>
              </a:rPr>
              <a:t>séparées </a:t>
            </a:r>
            <a:r>
              <a:rPr sz="2400" dirty="0">
                <a:latin typeface="Carlito"/>
                <a:cs typeface="Carlito"/>
              </a:rPr>
              <a:t>par </a:t>
            </a:r>
            <a:r>
              <a:rPr sz="2400" b="1" dirty="0">
                <a:latin typeface="Carlito"/>
                <a:cs typeface="Carlito"/>
              </a:rPr>
              <a:t>des </a:t>
            </a:r>
            <a:r>
              <a:rPr sz="2400" b="1" spc="-5" dirty="0">
                <a:latin typeface="Carlito"/>
                <a:cs typeface="Carlito"/>
              </a:rPr>
              <a:t>points </a:t>
            </a:r>
            <a:r>
              <a:rPr sz="2400" dirty="0">
                <a:latin typeface="Carlito"/>
                <a:cs typeface="Carlito"/>
              </a:rPr>
              <a:t>qui  </a:t>
            </a:r>
            <a:r>
              <a:rPr sz="2400" spc="-5" dirty="0">
                <a:latin typeface="Carlito"/>
                <a:cs typeface="Carlito"/>
              </a:rPr>
              <a:t>peuvent </a:t>
            </a:r>
            <a:r>
              <a:rPr sz="2400" spc="-10" dirty="0">
                <a:latin typeface="Carlito"/>
                <a:cs typeface="Carlito"/>
              </a:rPr>
              <a:t>être </a:t>
            </a:r>
            <a:r>
              <a:rPr sz="2400" spc="-5" dirty="0">
                <a:latin typeface="Carlito"/>
                <a:cs typeface="Carlito"/>
              </a:rPr>
              <a:t>facilement </a:t>
            </a:r>
            <a:r>
              <a:rPr sz="2400" spc="-10" dirty="0">
                <a:latin typeface="Carlito"/>
                <a:cs typeface="Carlito"/>
              </a:rPr>
              <a:t>transmis </a:t>
            </a:r>
            <a:r>
              <a:rPr sz="2400" spc="-5" dirty="0">
                <a:latin typeface="Carlito"/>
                <a:cs typeface="Carlito"/>
              </a:rPr>
              <a:t>tout </a:t>
            </a:r>
            <a:r>
              <a:rPr sz="2400" dirty="0">
                <a:latin typeface="Carlito"/>
                <a:cs typeface="Carlito"/>
              </a:rPr>
              <a:t>en </a:t>
            </a:r>
            <a:r>
              <a:rPr sz="2400" spc="-10" dirty="0">
                <a:latin typeface="Carlito"/>
                <a:cs typeface="Carlito"/>
              </a:rPr>
              <a:t>étant </a:t>
            </a:r>
            <a:r>
              <a:rPr sz="2400" dirty="0">
                <a:latin typeface="Carlito"/>
                <a:cs typeface="Carlito"/>
              </a:rPr>
              <a:t>plus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compacts.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3896055"/>
            <a:ext cx="9522156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400" spc="-15" dirty="0">
                <a:latin typeface="Carlito"/>
                <a:cs typeface="Carlito"/>
              </a:rPr>
              <a:t>L'exemple </a:t>
            </a:r>
            <a:r>
              <a:rPr sz="2400" spc="-10" dirty="0">
                <a:latin typeface="Carlito"/>
                <a:cs typeface="Carlito"/>
              </a:rPr>
              <a:t>suivant </a:t>
            </a:r>
            <a:r>
              <a:rPr sz="2400" spc="-5" dirty="0">
                <a:latin typeface="Carlito"/>
                <a:cs typeface="Carlito"/>
              </a:rPr>
              <a:t>montre </a:t>
            </a:r>
            <a:r>
              <a:rPr sz="2400" dirty="0">
                <a:latin typeface="Carlito"/>
                <a:cs typeface="Carlito"/>
              </a:rPr>
              <a:t>un JWT qui a </a:t>
            </a:r>
            <a:r>
              <a:rPr sz="2400" spc="-15" dirty="0">
                <a:latin typeface="Carlito"/>
                <a:cs typeface="Carlito"/>
              </a:rPr>
              <a:t>été </a:t>
            </a:r>
            <a:r>
              <a:rPr sz="2400" spc="-5" dirty="0">
                <a:latin typeface="Carlito"/>
                <a:cs typeface="Carlito"/>
              </a:rPr>
              <a:t>signé </a:t>
            </a:r>
            <a:r>
              <a:rPr sz="2400" spc="-20" dirty="0">
                <a:latin typeface="Carlito"/>
                <a:cs typeface="Carlito"/>
              </a:rPr>
              <a:t>avec </a:t>
            </a:r>
            <a:r>
              <a:rPr sz="2400" spc="5" dirty="0">
                <a:latin typeface="Carlito"/>
                <a:cs typeface="Carlito"/>
              </a:rPr>
              <a:t>un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secret.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640" y="435305"/>
            <a:ext cx="53924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105" dirty="0">
                <a:latin typeface="Arial"/>
                <a:cs typeface="Arial"/>
              </a:rPr>
              <a:t>JWT: </a:t>
            </a:r>
            <a:r>
              <a:rPr b="1" dirty="0">
                <a:latin typeface="Arial"/>
                <a:cs typeface="Arial"/>
              </a:rPr>
              <a:t>Exemple </a:t>
            </a:r>
            <a:r>
              <a:rPr b="1" spc="5" dirty="0">
                <a:latin typeface="Arial"/>
                <a:cs typeface="Arial"/>
              </a:rPr>
              <a:t>de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JWT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9216" y="899158"/>
            <a:ext cx="10180955" cy="5958840"/>
            <a:chOff x="539216" y="899158"/>
            <a:chExt cx="10180955" cy="5958840"/>
          </a:xfrm>
        </p:grpSpPr>
        <p:sp>
          <p:nvSpPr>
            <p:cNvPr id="4" name="object 4"/>
            <p:cNvSpPr/>
            <p:nvPr/>
          </p:nvSpPr>
          <p:spPr>
            <a:xfrm>
              <a:off x="539216" y="6111087"/>
              <a:ext cx="1337691" cy="505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680" y="899158"/>
              <a:ext cx="9089136" cy="5958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1096035"/>
              <a:ext cx="8497570" cy="5391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10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Comment </a:t>
            </a:r>
            <a:r>
              <a:rPr dirty="0"/>
              <a:t>utiliser</a:t>
            </a:r>
            <a:r>
              <a:rPr spc="-145" dirty="0"/>
              <a:t> </a:t>
            </a:r>
            <a:r>
              <a:rPr spc="5" dirty="0"/>
              <a:t>JWT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3250" y="1712086"/>
            <a:ext cx="4117340" cy="4676140"/>
            <a:chOff x="603250" y="1712086"/>
            <a:chExt cx="4117340" cy="4676140"/>
          </a:xfrm>
        </p:grpSpPr>
        <p:sp>
          <p:nvSpPr>
            <p:cNvPr id="4" name="object 4"/>
            <p:cNvSpPr/>
            <p:nvPr/>
          </p:nvSpPr>
          <p:spPr>
            <a:xfrm>
              <a:off x="609600" y="1718436"/>
              <a:ext cx="4104640" cy="4663440"/>
            </a:xfrm>
            <a:custGeom>
              <a:avLst/>
              <a:gdLst/>
              <a:ahLst/>
              <a:cxnLst/>
              <a:rect l="l" t="t" r="r" b="b"/>
              <a:pathLst>
                <a:path w="4104640" h="4663440">
                  <a:moveTo>
                    <a:pt x="4104259" y="0"/>
                  </a:moveTo>
                  <a:lnTo>
                    <a:pt x="0" y="0"/>
                  </a:lnTo>
                  <a:lnTo>
                    <a:pt x="0" y="4663313"/>
                  </a:lnTo>
                  <a:lnTo>
                    <a:pt x="4104259" y="4663313"/>
                  </a:lnTo>
                  <a:lnTo>
                    <a:pt x="41042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18436"/>
              <a:ext cx="4104640" cy="4663440"/>
            </a:xfrm>
            <a:custGeom>
              <a:avLst/>
              <a:gdLst/>
              <a:ahLst/>
              <a:cxnLst/>
              <a:rect l="l" t="t" r="r" b="b"/>
              <a:pathLst>
                <a:path w="4104640" h="4663440">
                  <a:moveTo>
                    <a:pt x="0" y="4663313"/>
                  </a:moveTo>
                  <a:lnTo>
                    <a:pt x="4104259" y="4663313"/>
                  </a:lnTo>
                  <a:lnTo>
                    <a:pt x="4104259" y="0"/>
                  </a:lnTo>
                  <a:lnTo>
                    <a:pt x="0" y="0"/>
                  </a:lnTo>
                  <a:lnTo>
                    <a:pt x="0" y="4663313"/>
                  </a:lnTo>
                  <a:close/>
                </a:path>
              </a:pathLst>
            </a:custGeom>
            <a:ln w="12700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1344" y="1788922"/>
            <a:ext cx="3936365" cy="394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700" b="1" spc="-5" dirty="0">
                <a:latin typeface="Carlito"/>
                <a:cs typeface="Carlito"/>
              </a:rPr>
              <a:t>Au moment</a:t>
            </a:r>
            <a:r>
              <a:rPr sz="1700" b="1" spc="-40" dirty="0">
                <a:latin typeface="Carlito"/>
                <a:cs typeface="Carlito"/>
              </a:rPr>
              <a:t> </a:t>
            </a:r>
            <a:r>
              <a:rPr sz="1700" b="1" spc="-90" dirty="0">
                <a:latin typeface="Arial"/>
                <a:cs typeface="Arial"/>
              </a:rPr>
              <a:t>d’authentification</a:t>
            </a:r>
            <a:r>
              <a:rPr sz="1700" b="1" spc="-90" dirty="0">
                <a:latin typeface="Carlito"/>
                <a:cs typeface="Carlito"/>
              </a:rPr>
              <a:t>:</a:t>
            </a:r>
            <a:endParaRPr sz="1700">
              <a:latin typeface="Carlito"/>
              <a:cs typeface="Carlito"/>
            </a:endParaRPr>
          </a:p>
          <a:p>
            <a:pPr marL="685165" marR="8890" lvl="1" indent="-228600" algn="just">
              <a:lnSpc>
                <a:spcPct val="130000"/>
              </a:lnSpc>
              <a:spcBef>
                <a:spcPts val="565"/>
              </a:spcBef>
              <a:buClr>
                <a:srgbClr val="FF0000"/>
              </a:buClr>
              <a:buChar char="•"/>
              <a:tabLst>
                <a:tab pos="685800" algn="l"/>
              </a:tabLst>
            </a:pPr>
            <a:r>
              <a:rPr sz="1400" spc="-45" dirty="0">
                <a:latin typeface="Arial"/>
                <a:cs typeface="Arial"/>
              </a:rPr>
              <a:t>L’utilisateur </a:t>
            </a: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connecte </a:t>
            </a:r>
            <a:r>
              <a:rPr sz="1400" spc="-15" dirty="0">
                <a:latin typeface="Carlito"/>
                <a:cs typeface="Carlito"/>
              </a:rPr>
              <a:t>avec </a:t>
            </a:r>
            <a:r>
              <a:rPr sz="1400" spc="-5" dirty="0">
                <a:latin typeface="Carlito"/>
                <a:cs typeface="Carlito"/>
              </a:rPr>
              <a:t>ses  </a:t>
            </a:r>
            <a:r>
              <a:rPr sz="1400" spc="-15" dirty="0">
                <a:latin typeface="Carlito"/>
                <a:cs typeface="Carlito"/>
              </a:rPr>
              <a:t>informations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25" dirty="0">
                <a:latin typeface="Arial"/>
                <a:cs typeface="Arial"/>
              </a:rPr>
              <a:t>d’identification,</a:t>
            </a:r>
            <a:endParaRPr sz="1400">
              <a:latin typeface="Arial"/>
              <a:cs typeface="Arial"/>
            </a:endParaRPr>
          </a:p>
          <a:p>
            <a:pPr marL="685165" marR="8890" lvl="1" indent="-228600" algn="just">
              <a:lnSpc>
                <a:spcPct val="130100"/>
              </a:lnSpc>
              <a:spcBef>
                <a:spcPts val="480"/>
              </a:spcBef>
              <a:buClr>
                <a:srgbClr val="FF0000"/>
              </a:buClr>
              <a:buFont typeface="Arial"/>
              <a:buChar char="•"/>
              <a:tabLst>
                <a:tab pos="685800" algn="l"/>
              </a:tabLst>
            </a:pPr>
            <a:r>
              <a:rPr sz="1400" spc="-10" dirty="0">
                <a:latin typeface="Carlito"/>
                <a:cs typeface="Carlito"/>
              </a:rPr>
              <a:t>Un </a:t>
            </a:r>
            <a:r>
              <a:rPr sz="1400" dirty="0">
                <a:latin typeface="Carlito"/>
                <a:cs typeface="Carlito"/>
              </a:rPr>
              <a:t>JWT est </a:t>
            </a:r>
            <a:r>
              <a:rPr sz="1400" spc="-15" dirty="0">
                <a:latin typeface="Carlito"/>
                <a:cs typeface="Carlito"/>
              </a:rPr>
              <a:t>renvoyé, </a:t>
            </a:r>
            <a:r>
              <a:rPr sz="1400" spc="5" dirty="0">
                <a:latin typeface="Carlito"/>
                <a:cs typeface="Carlito"/>
              </a:rPr>
              <a:t>il</a:t>
            </a:r>
            <a:r>
              <a:rPr sz="1400" spc="3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est </a:t>
            </a:r>
            <a:r>
              <a:rPr sz="1400" spc="-5" dirty="0">
                <a:latin typeface="Carlito"/>
                <a:cs typeface="Carlito"/>
              </a:rPr>
              <a:t>enregistré  </a:t>
            </a:r>
            <a:r>
              <a:rPr sz="1400" spc="-15" dirty="0">
                <a:latin typeface="Carlito"/>
                <a:cs typeface="Carlito"/>
              </a:rPr>
              <a:t>généralement dans </a:t>
            </a:r>
            <a:r>
              <a:rPr sz="1400" spc="-10" dirty="0">
                <a:latin typeface="Carlito"/>
                <a:cs typeface="Carlito"/>
              </a:rPr>
              <a:t>le </a:t>
            </a:r>
            <a:r>
              <a:rPr sz="1400" spc="-20" dirty="0">
                <a:latin typeface="Carlito"/>
                <a:cs typeface="Carlito"/>
              </a:rPr>
              <a:t>storage</a:t>
            </a:r>
            <a:r>
              <a:rPr sz="1400" spc="2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Local.</a:t>
            </a:r>
            <a:endParaRPr sz="1400">
              <a:latin typeface="Carlito"/>
              <a:cs typeface="Carlito"/>
            </a:endParaRPr>
          </a:p>
          <a:p>
            <a:pPr marL="228600" marR="5715" indent="-228600" algn="just">
              <a:lnSpc>
                <a:spcPct val="130000"/>
              </a:lnSpc>
              <a:spcBef>
                <a:spcPts val="960"/>
              </a:spcBef>
              <a:buClr>
                <a:srgbClr val="FF0000"/>
              </a:buClr>
              <a:buFont typeface="Arial"/>
              <a:buChar char="•"/>
              <a:tabLst>
                <a:tab pos="277495" algn="l"/>
              </a:tabLst>
            </a:pPr>
            <a:r>
              <a:rPr dirty="0"/>
              <a:t>	</a:t>
            </a:r>
            <a:r>
              <a:rPr sz="1700" b="1" spc="-10" dirty="0">
                <a:latin typeface="Carlito"/>
                <a:cs typeface="Carlito"/>
              </a:rPr>
              <a:t>Disposant </a:t>
            </a:r>
            <a:r>
              <a:rPr sz="1700" b="1" spc="-5" dirty="0">
                <a:latin typeface="Carlito"/>
                <a:cs typeface="Carlito"/>
              </a:rPr>
              <a:t>de </a:t>
            </a:r>
            <a:r>
              <a:rPr sz="1700" b="1" dirty="0">
                <a:latin typeface="Carlito"/>
                <a:cs typeface="Carlito"/>
              </a:rPr>
              <a:t>ce </a:t>
            </a:r>
            <a:r>
              <a:rPr sz="1700" b="1" spc="-10" dirty="0">
                <a:latin typeface="Carlito"/>
                <a:cs typeface="Carlito"/>
              </a:rPr>
              <a:t>jeton, </a:t>
            </a:r>
            <a:r>
              <a:rPr sz="1700" spc="-5" dirty="0">
                <a:latin typeface="Carlito"/>
                <a:cs typeface="Carlito"/>
              </a:rPr>
              <a:t>le </a:t>
            </a:r>
            <a:r>
              <a:rPr sz="1700" spc="-10" dirty="0">
                <a:latin typeface="Carlito"/>
                <a:cs typeface="Carlito"/>
              </a:rPr>
              <a:t>client doit  maintenant </a:t>
            </a:r>
            <a:r>
              <a:rPr sz="1700" spc="-15" dirty="0">
                <a:latin typeface="Carlito"/>
                <a:cs typeface="Carlito"/>
              </a:rPr>
              <a:t>envoyer </a:t>
            </a:r>
            <a:r>
              <a:rPr sz="1700" spc="-5" dirty="0">
                <a:latin typeface="Carlito"/>
                <a:cs typeface="Carlito"/>
              </a:rPr>
              <a:t>une requêtes </a:t>
            </a:r>
            <a:r>
              <a:rPr sz="1700" spc="-10" dirty="0">
                <a:latin typeface="Carlito"/>
                <a:cs typeface="Carlito"/>
              </a:rPr>
              <a:t>pour  </a:t>
            </a:r>
            <a:r>
              <a:rPr sz="1700" spc="-5" dirty="0">
                <a:latin typeface="Carlito"/>
                <a:cs typeface="Carlito"/>
              </a:rPr>
              <a:t>chaque accès </a:t>
            </a:r>
            <a:r>
              <a:rPr sz="1700" dirty="0">
                <a:latin typeface="Carlito"/>
                <a:cs typeface="Carlito"/>
              </a:rPr>
              <a:t>à </a:t>
            </a:r>
            <a:r>
              <a:rPr sz="1700" spc="-5" dirty="0">
                <a:latin typeface="Carlito"/>
                <a:cs typeface="Carlito"/>
              </a:rPr>
              <a:t>une </a:t>
            </a:r>
            <a:r>
              <a:rPr sz="1700" spc="-10" dirty="0">
                <a:latin typeface="Carlito"/>
                <a:cs typeface="Carlito"/>
              </a:rPr>
              <a:t>ressources</a:t>
            </a:r>
            <a:r>
              <a:rPr sz="17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sécurisée:</a:t>
            </a:r>
            <a:endParaRPr sz="1700">
              <a:latin typeface="Carlito"/>
              <a:cs typeface="Carlito"/>
            </a:endParaRPr>
          </a:p>
          <a:p>
            <a:pPr marL="685165" marR="5080" lvl="1" indent="-228600" algn="just">
              <a:lnSpc>
                <a:spcPct val="13100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•"/>
              <a:tabLst>
                <a:tab pos="685800" algn="l"/>
              </a:tabLst>
            </a:pPr>
            <a:r>
              <a:rPr sz="1400" dirty="0">
                <a:latin typeface="Carlito"/>
                <a:cs typeface="Carlito"/>
              </a:rPr>
              <a:t>Il </a:t>
            </a:r>
            <a:r>
              <a:rPr sz="1400" spc="-5" dirty="0">
                <a:latin typeface="Carlito"/>
                <a:cs typeface="Carlito"/>
              </a:rPr>
              <a:t>doit </a:t>
            </a:r>
            <a:r>
              <a:rPr sz="1400" spc="-15" dirty="0">
                <a:latin typeface="Carlito"/>
                <a:cs typeface="Carlito"/>
              </a:rPr>
              <a:t>envoyer </a:t>
            </a:r>
            <a:r>
              <a:rPr sz="1400" spc="-10" dirty="0">
                <a:latin typeface="Carlito"/>
                <a:cs typeface="Carlito"/>
              </a:rPr>
              <a:t>le </a:t>
            </a:r>
            <a:r>
              <a:rPr sz="1400" spc="-5" dirty="0">
                <a:latin typeface="Carlito"/>
                <a:cs typeface="Carlito"/>
              </a:rPr>
              <a:t>jeton généralement </a:t>
            </a:r>
            <a:r>
              <a:rPr sz="1400" spc="-10" dirty="0">
                <a:latin typeface="Carlito"/>
                <a:cs typeface="Carlito"/>
              </a:rPr>
              <a:t>dans  </a:t>
            </a:r>
            <a:r>
              <a:rPr sz="1400" spc="-30" dirty="0">
                <a:latin typeface="Arial"/>
                <a:cs typeface="Arial"/>
              </a:rPr>
              <a:t>l’en</a:t>
            </a:r>
            <a:r>
              <a:rPr sz="1400" spc="-30" dirty="0">
                <a:latin typeface="Carlito"/>
                <a:cs typeface="Carlito"/>
              </a:rPr>
              <a:t>-tête </a:t>
            </a:r>
            <a:r>
              <a:rPr sz="1500" b="1" spc="-5" dirty="0">
                <a:latin typeface="Carlito"/>
                <a:cs typeface="Carlito"/>
              </a:rPr>
              <a:t>Authorization </a:t>
            </a:r>
            <a:r>
              <a:rPr sz="1500" spc="-15" dirty="0">
                <a:latin typeface="Carlito"/>
                <a:cs typeface="Carlito"/>
              </a:rPr>
              <a:t>avec </a:t>
            </a:r>
            <a:r>
              <a:rPr sz="1500" spc="-5" dirty="0">
                <a:latin typeface="Carlito"/>
                <a:cs typeface="Carlito"/>
              </a:rPr>
              <a:t>le schéma  Bearer:</a:t>
            </a:r>
            <a:endParaRPr sz="1500">
              <a:latin typeface="Carlito"/>
              <a:cs typeface="Carlito"/>
            </a:endParaRPr>
          </a:p>
          <a:p>
            <a:pPr marL="457200" algn="just">
              <a:lnSpc>
                <a:spcPct val="100000"/>
              </a:lnSpc>
              <a:spcBef>
                <a:spcPts val="1015"/>
              </a:spcBef>
            </a:pPr>
            <a:r>
              <a:rPr sz="1400" b="1" spc="-10" dirty="0">
                <a:solidFill>
                  <a:srgbClr val="C00000"/>
                </a:solidFill>
                <a:latin typeface="Carlito"/>
                <a:cs typeface="Carlito"/>
              </a:rPr>
              <a:t>Authorization: Bearer</a:t>
            </a:r>
            <a:r>
              <a:rPr sz="1400" b="1" spc="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rlito"/>
                <a:cs typeface="Carlito"/>
              </a:rPr>
              <a:t>&lt;jeton&gt;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0207" y="1396885"/>
            <a:ext cx="4724400" cy="501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11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697" y="423748"/>
            <a:ext cx="251790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5" dirty="0">
                <a:latin typeface="Carlito"/>
                <a:cs typeface="Carlito"/>
              </a:rPr>
              <a:t>Définition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85937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2748089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502" y="3594163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350" y="1730121"/>
            <a:ext cx="11871299" cy="2567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00"/>
              </a:spcBef>
            </a:pPr>
            <a:r>
              <a:rPr dirty="0"/>
              <a:t>JSON </a:t>
            </a:r>
            <a:r>
              <a:rPr spc="-35" dirty="0"/>
              <a:t>Web </a:t>
            </a:r>
            <a:r>
              <a:rPr spc="-60" dirty="0"/>
              <a:t>Token </a:t>
            </a:r>
            <a:r>
              <a:rPr spc="-5" dirty="0"/>
              <a:t>(JWT) </a:t>
            </a:r>
            <a:r>
              <a:rPr spc="-10" dirty="0"/>
              <a:t>est </a:t>
            </a:r>
            <a:r>
              <a:rPr dirty="0"/>
              <a:t>un</a:t>
            </a:r>
            <a:r>
              <a:rPr spc="30" dirty="0"/>
              <a:t> </a:t>
            </a:r>
            <a:r>
              <a:rPr spc="-5" dirty="0"/>
              <a:t>standard,</a:t>
            </a:r>
          </a:p>
          <a:p>
            <a:pPr marL="1061085">
              <a:lnSpc>
                <a:spcPct val="100000"/>
              </a:lnSpc>
            </a:pPr>
            <a:endParaRPr dirty="0"/>
          </a:p>
          <a:p>
            <a:pPr marL="1073785">
              <a:lnSpc>
                <a:spcPct val="100000"/>
              </a:lnSpc>
              <a:spcBef>
                <a:spcPts val="1770"/>
              </a:spcBef>
            </a:pPr>
            <a:r>
              <a:rPr dirty="0"/>
              <a:t>Définit une solution, </a:t>
            </a:r>
            <a:r>
              <a:rPr spc="-10" dirty="0"/>
              <a:t>compacte et</a:t>
            </a:r>
            <a:r>
              <a:rPr spc="-190" dirty="0"/>
              <a:t> </a:t>
            </a:r>
            <a:r>
              <a:rPr dirty="0"/>
              <a:t>autonome,</a:t>
            </a:r>
          </a:p>
          <a:p>
            <a:pPr marL="1061085">
              <a:lnSpc>
                <a:spcPct val="100000"/>
              </a:lnSpc>
            </a:pPr>
            <a:endParaRPr sz="3100" dirty="0"/>
          </a:p>
          <a:p>
            <a:pPr marL="1083945">
              <a:lnSpc>
                <a:spcPct val="100000"/>
              </a:lnSpc>
            </a:pPr>
            <a:r>
              <a:rPr spc="-10" dirty="0"/>
              <a:t>Permet </a:t>
            </a:r>
            <a:r>
              <a:rPr dirty="0"/>
              <a:t>de </a:t>
            </a:r>
            <a:r>
              <a:rPr spc="-10" dirty="0"/>
              <a:t>transmettre </a:t>
            </a:r>
            <a:r>
              <a:rPr dirty="0"/>
              <a:t>de manière sécurisée des </a:t>
            </a:r>
            <a:r>
              <a:rPr spc="-5" dirty="0"/>
              <a:t>informations entre </a:t>
            </a:r>
            <a:r>
              <a:rPr dirty="0"/>
              <a:t>les </a:t>
            </a:r>
            <a:r>
              <a:rPr spc="-5" dirty="0"/>
              <a:t>applications</a:t>
            </a:r>
            <a:r>
              <a:rPr spc="-235" dirty="0"/>
              <a:t> </a:t>
            </a:r>
            <a:r>
              <a:rPr dirty="0" smtClean="0"/>
              <a:t>en</a:t>
            </a:r>
            <a:r>
              <a:rPr lang="fr-FR" dirty="0" smtClean="0"/>
              <a:t> </a:t>
            </a:r>
            <a:r>
              <a:rPr spc="-5" dirty="0" err="1" smtClean="0"/>
              <a:t>tant</a:t>
            </a:r>
            <a:r>
              <a:rPr spc="-5" dirty="0" smtClean="0"/>
              <a:t> </a:t>
            </a:r>
            <a:r>
              <a:rPr dirty="0"/>
              <a:t>qu'objet </a:t>
            </a:r>
            <a:r>
              <a:rPr spc="-5" dirty="0"/>
              <a:t>structuré </a:t>
            </a:r>
            <a:r>
              <a:rPr dirty="0"/>
              <a:t>au </a:t>
            </a:r>
            <a:r>
              <a:rPr spc="-10" dirty="0"/>
              <a:t>format</a:t>
            </a:r>
            <a:r>
              <a:rPr spc="-215" dirty="0"/>
              <a:t> </a:t>
            </a:r>
            <a:r>
              <a:rPr dirty="0"/>
              <a:t>JSON.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11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090" y="432257"/>
            <a:ext cx="27263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Carlito"/>
                <a:cs typeface="Carlito"/>
              </a:rPr>
              <a:t>Compact</a:t>
            </a:r>
            <a:r>
              <a:rPr b="1" spc="-1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813493"/>
            <a:ext cx="963993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95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En </a:t>
            </a:r>
            <a:r>
              <a:rPr sz="2400" spc="-10" dirty="0">
                <a:latin typeface="Carlito"/>
                <a:cs typeface="Carlito"/>
              </a:rPr>
              <a:t>raison </a:t>
            </a:r>
            <a:r>
              <a:rPr sz="2400" dirty="0">
                <a:latin typeface="Carlito"/>
                <a:cs typeface="Carlito"/>
              </a:rPr>
              <a:t>de leur </a:t>
            </a:r>
            <a:r>
              <a:rPr sz="2400" b="1" i="1" spc="-5" dirty="0">
                <a:latin typeface="Carlito"/>
                <a:cs typeface="Carlito"/>
              </a:rPr>
              <a:t>petite </a:t>
            </a:r>
            <a:r>
              <a:rPr sz="2400" b="1" i="1" dirty="0">
                <a:latin typeface="Carlito"/>
                <a:cs typeface="Carlito"/>
              </a:rPr>
              <a:t>taille</a:t>
            </a:r>
            <a:r>
              <a:rPr sz="2400" dirty="0">
                <a:latin typeface="Carlito"/>
                <a:cs typeface="Carlito"/>
              </a:rPr>
              <a:t>, les JWT </a:t>
            </a:r>
            <a:r>
              <a:rPr sz="2400" spc="-5" dirty="0">
                <a:latin typeface="Carlito"/>
                <a:cs typeface="Carlito"/>
              </a:rPr>
              <a:t>peuvent </a:t>
            </a:r>
            <a:r>
              <a:rPr sz="2400" spc="-10" dirty="0">
                <a:latin typeface="Carlito"/>
                <a:cs typeface="Carlito"/>
              </a:rPr>
              <a:t>être </a:t>
            </a:r>
            <a:r>
              <a:rPr sz="2400" spc="-20" dirty="0">
                <a:latin typeface="Carlito"/>
                <a:cs typeface="Carlito"/>
              </a:rPr>
              <a:t>envoyés </a:t>
            </a:r>
            <a:r>
              <a:rPr sz="2400" dirty="0">
                <a:latin typeface="Carlito"/>
                <a:cs typeface="Carlito"/>
              </a:rPr>
              <a:t>via </a:t>
            </a:r>
            <a:r>
              <a:rPr sz="2400" spc="5" dirty="0">
                <a:latin typeface="Carlito"/>
                <a:cs typeface="Carlito"/>
              </a:rPr>
              <a:t>une </a:t>
            </a:r>
            <a:r>
              <a:rPr sz="2400" dirty="0">
                <a:latin typeface="Carlito"/>
                <a:cs typeface="Carlito"/>
              </a:rPr>
              <a:t>URL,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un  </a:t>
            </a:r>
            <a:r>
              <a:rPr sz="2400" spc="-10" dirty="0">
                <a:latin typeface="Carlito"/>
                <a:cs typeface="Carlito"/>
              </a:rPr>
              <a:t>paramètre </a:t>
            </a:r>
            <a:r>
              <a:rPr sz="2400" spc="-5" dirty="0">
                <a:latin typeface="Carlito"/>
                <a:cs typeface="Carlito"/>
              </a:rPr>
              <a:t>POST ou </a:t>
            </a:r>
            <a:r>
              <a:rPr sz="2400" dirty="0">
                <a:latin typeface="Carlito"/>
                <a:cs typeface="Carlito"/>
              </a:rPr>
              <a:t>dans un en-tête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HTTP.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3896055"/>
            <a:ext cx="83858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De plus, la plus </a:t>
            </a:r>
            <a:r>
              <a:rPr sz="2400" spc="-5" dirty="0">
                <a:latin typeface="Carlito"/>
                <a:cs typeface="Carlito"/>
              </a:rPr>
              <a:t>petite taille signifie </a:t>
            </a:r>
            <a:r>
              <a:rPr sz="2400" dirty="0">
                <a:latin typeface="Carlito"/>
                <a:cs typeface="Carlito"/>
              </a:rPr>
              <a:t>que la </a:t>
            </a:r>
            <a:r>
              <a:rPr sz="2400" spc="-5" dirty="0">
                <a:latin typeface="Carlito"/>
                <a:cs typeface="Carlito"/>
              </a:rPr>
              <a:t>transmission </a:t>
            </a:r>
            <a:r>
              <a:rPr sz="2400" spc="-10" dirty="0">
                <a:latin typeface="Carlito"/>
                <a:cs typeface="Carlito"/>
              </a:rPr>
              <a:t>est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rapide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978" y="432257"/>
            <a:ext cx="301282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Carlito"/>
                <a:cs typeface="Carlito"/>
              </a:rPr>
              <a:t>Au</a:t>
            </a:r>
            <a:r>
              <a:rPr b="1" spc="-45" dirty="0">
                <a:latin typeface="Carlito"/>
                <a:cs typeface="Carlito"/>
              </a:rPr>
              <a:t>t</a:t>
            </a:r>
            <a:r>
              <a:rPr b="1" spc="5" dirty="0">
                <a:latin typeface="Carlito"/>
                <a:cs typeface="Carlito"/>
              </a:rPr>
              <a:t>o</a:t>
            </a:r>
            <a:r>
              <a:rPr b="1" spc="10" dirty="0">
                <a:latin typeface="Carlito"/>
                <a:cs typeface="Carlito"/>
              </a:rPr>
              <a:t>n</a:t>
            </a:r>
            <a:r>
              <a:rPr b="1" spc="5" dirty="0">
                <a:latin typeface="Carlito"/>
                <a:cs typeface="Carlito"/>
              </a:rPr>
              <a:t>ome?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996262"/>
            <a:ext cx="10688955" cy="229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Le </a:t>
            </a:r>
            <a:r>
              <a:rPr sz="2400" dirty="0">
                <a:latin typeface="Carlito"/>
                <a:cs typeface="Carlito"/>
              </a:rPr>
              <a:t>JWT </a:t>
            </a:r>
            <a:r>
              <a:rPr sz="2400" spc="-10" dirty="0">
                <a:latin typeface="Carlito"/>
                <a:cs typeface="Carlito"/>
              </a:rPr>
              <a:t>contient </a:t>
            </a:r>
            <a:r>
              <a:rPr sz="2400" spc="-5" dirty="0">
                <a:latin typeface="Carlito"/>
                <a:cs typeface="Carlito"/>
              </a:rPr>
              <a:t>toutes </a:t>
            </a:r>
            <a:r>
              <a:rPr sz="2400" dirty="0">
                <a:latin typeface="Carlito"/>
                <a:cs typeface="Carlito"/>
              </a:rPr>
              <a:t>les </a:t>
            </a:r>
            <a:r>
              <a:rPr sz="2400" spc="-5" dirty="0">
                <a:latin typeface="Carlito"/>
                <a:cs typeface="Carlito"/>
              </a:rPr>
              <a:t>informations requises sur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l'utilisateur,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241300" marR="5080" indent="-228600">
              <a:lnSpc>
                <a:spcPct val="1501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400" spc="-10" dirty="0">
                <a:latin typeface="Carlito"/>
                <a:cs typeface="Carlito"/>
              </a:rPr>
              <a:t>Ce </a:t>
            </a:r>
            <a:r>
              <a:rPr sz="2400" dirty="0">
                <a:latin typeface="Carlito"/>
                <a:cs typeface="Carlito"/>
              </a:rPr>
              <a:t>qui </a:t>
            </a:r>
            <a:r>
              <a:rPr sz="2400" spc="-5" dirty="0">
                <a:latin typeface="Carlito"/>
                <a:cs typeface="Carlito"/>
              </a:rPr>
              <a:t>évite </a:t>
            </a:r>
            <a:r>
              <a:rPr sz="2400" spc="-15" dirty="0">
                <a:latin typeface="Carlito"/>
                <a:cs typeface="Carlito"/>
              </a:rPr>
              <a:t>d'avoir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10" dirty="0">
                <a:latin typeface="Carlito"/>
                <a:cs typeface="Carlito"/>
              </a:rPr>
              <a:t>interroger </a:t>
            </a:r>
            <a:r>
              <a:rPr sz="2400" dirty="0">
                <a:latin typeface="Carlito"/>
                <a:cs typeface="Carlito"/>
              </a:rPr>
              <a:t>la base de données plus d'une </a:t>
            </a:r>
            <a:r>
              <a:rPr sz="2400" spc="-15" dirty="0">
                <a:latin typeface="Carlito"/>
                <a:cs typeface="Carlito"/>
              </a:rPr>
              <a:t>fois </a:t>
            </a:r>
            <a:r>
              <a:rPr sz="2400" dirty="0">
                <a:latin typeface="Carlito"/>
                <a:cs typeface="Carlito"/>
              </a:rPr>
              <a:t>pour </a:t>
            </a:r>
            <a:r>
              <a:rPr sz="2400" spc="-5" dirty="0">
                <a:latin typeface="Carlito"/>
                <a:cs typeface="Carlito"/>
              </a:rPr>
              <a:t>connaitre</a:t>
            </a:r>
            <a:r>
              <a:rPr sz="2400" spc="-2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  </a:t>
            </a:r>
            <a:r>
              <a:rPr sz="2400" spc="-45" dirty="0">
                <a:latin typeface="Arial"/>
                <a:cs typeface="Arial"/>
              </a:rPr>
              <a:t>détail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l’identité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d’un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client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authentifié.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140" y="435305"/>
            <a:ext cx="57472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Structure de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JWT</a:t>
            </a:r>
            <a:r>
              <a:rPr b="1" dirty="0">
                <a:latin typeface="Carlito"/>
                <a:cs typeface="Carlito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996262"/>
            <a:ext cx="9750756" cy="315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JWT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spc="-5" dirty="0">
                <a:latin typeface="Carlito"/>
                <a:cs typeface="Carlito"/>
              </a:rPr>
              <a:t>constitué </a:t>
            </a:r>
            <a:r>
              <a:rPr sz="2400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trois </a:t>
            </a:r>
            <a:r>
              <a:rPr sz="2400" dirty="0">
                <a:latin typeface="Carlito"/>
                <a:cs typeface="Carlito"/>
              </a:rPr>
              <a:t>parties </a:t>
            </a:r>
            <a:r>
              <a:rPr sz="2400" spc="-5" dirty="0">
                <a:latin typeface="Carlito"/>
                <a:cs typeface="Carlito"/>
              </a:rPr>
              <a:t>séparées </a:t>
            </a:r>
            <a:r>
              <a:rPr sz="2400" dirty="0">
                <a:latin typeface="Carlito"/>
                <a:cs typeface="Carlito"/>
              </a:rPr>
              <a:t>par un </a:t>
            </a:r>
            <a:r>
              <a:rPr sz="2400" spc="-5" dirty="0">
                <a:latin typeface="Carlito"/>
                <a:cs typeface="Carlito"/>
              </a:rPr>
              <a:t>point </a:t>
            </a:r>
            <a:r>
              <a:rPr sz="2400" dirty="0">
                <a:latin typeface="Carlito"/>
                <a:cs typeface="Carlito"/>
              </a:rPr>
              <a:t>« . »</a:t>
            </a:r>
            <a:r>
              <a:rPr sz="2400" spc="-2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1795"/>
              </a:spcBef>
              <a:buClr>
                <a:srgbClr val="FF0000"/>
              </a:buClr>
              <a:buFont typeface="Courier New"/>
              <a:buChar char="o"/>
              <a:tabLst>
                <a:tab pos="698500" algn="l"/>
              </a:tabLst>
            </a:pP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Header</a:t>
            </a:r>
            <a:endParaRPr sz="2000">
              <a:latin typeface="Carlito"/>
              <a:cs typeface="Carlito"/>
            </a:endParaRPr>
          </a:p>
          <a:p>
            <a:pPr marL="753110" lvl="1" indent="-283845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Font typeface="Courier New"/>
              <a:buChar char="o"/>
              <a:tabLst>
                <a:tab pos="753745" algn="l"/>
              </a:tabLst>
            </a:pPr>
            <a:r>
              <a:rPr sz="2000" b="1" spc="-25" dirty="0">
                <a:solidFill>
                  <a:srgbClr val="006FC0"/>
                </a:solidFill>
                <a:latin typeface="Carlito"/>
                <a:cs typeface="Carlito"/>
              </a:rPr>
              <a:t>Payload</a:t>
            </a:r>
            <a:endParaRPr sz="2000">
              <a:latin typeface="Carlito"/>
              <a:cs typeface="Carlito"/>
            </a:endParaRPr>
          </a:p>
          <a:p>
            <a:pPr marL="753110" lvl="1" indent="-283845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Font typeface="Courier New"/>
              <a:buChar char="o"/>
              <a:tabLst>
                <a:tab pos="753745" algn="l"/>
              </a:tabLst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Signature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urier New"/>
              <a:buChar char="o"/>
            </a:pP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Courier New"/>
              <a:buChar char="o"/>
            </a:pPr>
            <a:endParaRPr sz="3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Char char="•"/>
              <a:tabLst>
                <a:tab pos="241300" algn="l"/>
                <a:tab pos="3938904" algn="l"/>
              </a:tabLst>
            </a:pPr>
            <a:r>
              <a:rPr sz="2400" spc="-260" dirty="0">
                <a:latin typeface="Arial"/>
                <a:cs typeface="Arial"/>
              </a:rPr>
              <a:t>La </a:t>
            </a:r>
            <a:r>
              <a:rPr sz="2400" spc="-50" dirty="0">
                <a:latin typeface="Arial"/>
                <a:cs typeface="Arial"/>
              </a:rPr>
              <a:t>forme d’un </a:t>
            </a:r>
            <a:r>
              <a:rPr sz="2400" spc="-290" dirty="0">
                <a:latin typeface="Arial"/>
                <a:cs typeface="Arial"/>
              </a:rPr>
              <a:t>JWT  </a:t>
            </a:r>
            <a:r>
              <a:rPr sz="2400" spc="-100" dirty="0">
                <a:latin typeface="Arial"/>
                <a:cs typeface="Arial"/>
              </a:rPr>
              <a:t>est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donc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	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xxx</a:t>
            </a:r>
            <a:r>
              <a:rPr sz="2400" spc="-5" dirty="0">
                <a:latin typeface="Carlito"/>
                <a:cs typeface="Carlito"/>
              </a:rPr>
              <a:t>.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yyy</a:t>
            </a:r>
            <a:r>
              <a:rPr sz="2400" spc="-5" dirty="0">
                <a:latin typeface="Carlito"/>
                <a:cs typeface="Carlito"/>
              </a:rPr>
              <a:t>.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zzz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550" y="435305"/>
            <a:ext cx="32753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JWT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340485"/>
            <a:ext cx="8937625" cy="399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L'en-tête se </a:t>
            </a:r>
            <a:r>
              <a:rPr sz="2400" spc="-10" dirty="0">
                <a:latin typeface="Carlito"/>
                <a:cs typeface="Carlito"/>
              </a:rPr>
              <a:t>compose généralement </a:t>
            </a:r>
            <a:r>
              <a:rPr sz="2400" dirty="0">
                <a:latin typeface="Carlito"/>
                <a:cs typeface="Carlito"/>
              </a:rPr>
              <a:t>de deux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parties:</a:t>
            </a:r>
          </a:p>
          <a:p>
            <a:pPr marL="753110" lvl="1" indent="-283845">
              <a:lnSpc>
                <a:spcPct val="100000"/>
              </a:lnSpc>
              <a:spcBef>
                <a:spcPts val="1795"/>
              </a:spcBef>
              <a:buClr>
                <a:srgbClr val="FF0000"/>
              </a:buClr>
              <a:buFont typeface="Courier New"/>
              <a:buChar char="o"/>
              <a:tabLst>
                <a:tab pos="753745" algn="l"/>
              </a:tabLst>
            </a:pPr>
            <a:r>
              <a:rPr sz="2000" b="1" spc="-5" dirty="0">
                <a:latin typeface="Carlito"/>
                <a:cs typeface="Carlito"/>
              </a:rPr>
              <a:t>Le type </a:t>
            </a:r>
            <a:r>
              <a:rPr sz="2000" b="1" dirty="0">
                <a:latin typeface="Carlito"/>
                <a:cs typeface="Carlito"/>
              </a:rPr>
              <a:t>du </a:t>
            </a:r>
            <a:r>
              <a:rPr sz="2000" b="1" spc="-10" dirty="0">
                <a:latin typeface="Carlito"/>
                <a:cs typeface="Carlito"/>
              </a:rPr>
              <a:t>jeton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20" dirty="0">
                <a:latin typeface="Carlito"/>
                <a:cs typeface="Carlito"/>
              </a:rPr>
              <a:t>est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65" dirty="0">
                <a:latin typeface="Carlito"/>
                <a:cs typeface="Carlito"/>
              </a:rPr>
              <a:t>JWT,</a:t>
            </a:r>
            <a:endParaRPr sz="2000" dirty="0">
              <a:latin typeface="Carlito"/>
              <a:cs typeface="Carlito"/>
            </a:endParaRPr>
          </a:p>
          <a:p>
            <a:pPr marL="753110" lvl="1" indent="-283845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Font typeface="Courier New"/>
              <a:buChar char="o"/>
              <a:tabLst>
                <a:tab pos="753745" algn="l"/>
              </a:tabLst>
            </a:pPr>
            <a:r>
              <a:rPr sz="2000" b="1" spc="-10" dirty="0">
                <a:latin typeface="Carlito"/>
                <a:cs typeface="Carlito"/>
              </a:rPr>
              <a:t>L'algorithme </a:t>
            </a:r>
            <a:r>
              <a:rPr sz="2000" b="1" spc="-5" dirty="0">
                <a:latin typeface="Carlito"/>
                <a:cs typeface="Carlito"/>
              </a:rPr>
              <a:t>de </a:t>
            </a:r>
            <a:r>
              <a:rPr sz="2000" b="1" spc="-10" dirty="0">
                <a:latin typeface="Carlito"/>
                <a:cs typeface="Carlito"/>
              </a:rPr>
              <a:t>hachage </a:t>
            </a:r>
            <a:r>
              <a:rPr sz="2000" spc="-10" dirty="0">
                <a:latin typeface="Carlito"/>
                <a:cs typeface="Carlito"/>
              </a:rPr>
              <a:t>utilisé, </a:t>
            </a:r>
            <a:r>
              <a:rPr sz="2000" spc="-15" dirty="0">
                <a:latin typeface="Carlito"/>
                <a:cs typeface="Carlito"/>
              </a:rPr>
              <a:t>tel </a:t>
            </a:r>
            <a:r>
              <a:rPr sz="2000" spc="-5" dirty="0">
                <a:latin typeface="Carlito"/>
                <a:cs typeface="Carlito"/>
              </a:rPr>
              <a:t>que : </a:t>
            </a:r>
            <a:r>
              <a:rPr sz="2000" b="1" spc="-20" dirty="0">
                <a:latin typeface="Carlito"/>
                <a:cs typeface="Carlito"/>
              </a:rPr>
              <a:t>HMAC </a:t>
            </a:r>
            <a:r>
              <a:rPr sz="2000" b="1" spc="-5" dirty="0">
                <a:latin typeface="Carlito"/>
                <a:cs typeface="Carlito"/>
              </a:rPr>
              <a:t>(</a:t>
            </a:r>
            <a:r>
              <a:rPr sz="2000" i="1" spc="-5" dirty="0">
                <a:latin typeface="Carlito"/>
                <a:cs typeface="Carlito"/>
              </a:rPr>
              <a:t>HS512, HS256, HS384</a:t>
            </a:r>
            <a:r>
              <a:rPr sz="2000" b="1" spc="-5" dirty="0">
                <a:latin typeface="Carlito"/>
                <a:cs typeface="Carlito"/>
              </a:rPr>
              <a:t>) </a:t>
            </a: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spc="35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RSA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urier New"/>
              <a:buChar char="o"/>
            </a:pPr>
            <a:endParaRPr sz="19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La structure </a:t>
            </a:r>
            <a:r>
              <a:rPr sz="2400" dirty="0">
                <a:latin typeface="Carlito"/>
                <a:cs typeface="Carlito"/>
              </a:rPr>
              <a:t>du Header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dirty="0">
                <a:latin typeface="Carlito"/>
                <a:cs typeface="Carlito"/>
              </a:rPr>
              <a:t>un </a:t>
            </a:r>
            <a:r>
              <a:rPr sz="2400" spc="-5" dirty="0">
                <a:latin typeface="Carlito"/>
                <a:cs typeface="Carlito"/>
              </a:rPr>
              <a:t>objet </a:t>
            </a:r>
            <a:r>
              <a:rPr sz="2400" dirty="0">
                <a:latin typeface="Carlito"/>
                <a:cs typeface="Carlito"/>
              </a:rPr>
              <a:t>JSON </a:t>
            </a:r>
            <a:r>
              <a:rPr sz="2400" spc="-25" dirty="0">
                <a:latin typeface="Carlito"/>
                <a:cs typeface="Carlito"/>
              </a:rPr>
              <a:t>ayant </a:t>
            </a:r>
            <a:r>
              <a:rPr sz="2400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forme </a:t>
            </a:r>
            <a:r>
              <a:rPr sz="2400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suivante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R="628586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{ </a:t>
            </a:r>
            <a:r>
              <a:rPr sz="2400" spc="-5" dirty="0">
                <a:latin typeface="Carlito"/>
                <a:cs typeface="Carlito"/>
              </a:rPr>
              <a:t>"alg":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"HS256",</a:t>
            </a:r>
            <a:endParaRPr sz="2400" dirty="0">
              <a:latin typeface="Carlito"/>
              <a:cs typeface="Carlito"/>
            </a:endParaRPr>
          </a:p>
          <a:p>
            <a:pPr marR="635000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rlito"/>
                <a:cs typeface="Carlito"/>
              </a:rPr>
              <a:t>"typ":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"JWT"</a:t>
            </a:r>
          </a:p>
          <a:p>
            <a:pPr marR="8223250" algn="ctr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Cet </a:t>
            </a:r>
            <a:r>
              <a:rPr sz="2400" spc="-5" dirty="0">
                <a:latin typeface="Carlito"/>
                <a:cs typeface="Carlito"/>
              </a:rPr>
              <a:t>objet </a:t>
            </a:r>
            <a:r>
              <a:rPr sz="2400" dirty="0">
                <a:latin typeface="Carlito"/>
                <a:cs typeface="Carlito"/>
              </a:rPr>
              <a:t>JSON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dirty="0">
                <a:latin typeface="Carlito"/>
                <a:cs typeface="Carlito"/>
              </a:rPr>
              <a:t>ensuite </a:t>
            </a:r>
            <a:r>
              <a:rPr sz="2400" spc="-5" dirty="0">
                <a:latin typeface="Carlito"/>
                <a:cs typeface="Carlito"/>
              </a:rPr>
              <a:t>encodé </a:t>
            </a:r>
            <a:r>
              <a:rPr sz="2400" dirty="0">
                <a:latin typeface="Carlito"/>
                <a:cs typeface="Carlito"/>
              </a:rPr>
              <a:t>en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Base64URL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870" y="435305"/>
            <a:ext cx="34912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JWT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Payload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524000"/>
            <a:ext cx="5838825" cy="4248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40" dirty="0">
                <a:latin typeface="Arial"/>
                <a:cs typeface="Arial"/>
              </a:rPr>
              <a:t>C’est </a:t>
            </a:r>
            <a:r>
              <a:rPr sz="2200" spc="-75" dirty="0">
                <a:latin typeface="Arial"/>
                <a:cs typeface="Arial"/>
              </a:rPr>
              <a:t>la </a:t>
            </a:r>
            <a:r>
              <a:rPr sz="2200" spc="-90" dirty="0">
                <a:latin typeface="Arial"/>
                <a:cs typeface="Arial"/>
              </a:rPr>
              <a:t>deuxième </a:t>
            </a:r>
            <a:r>
              <a:rPr sz="2200" spc="-35" dirty="0">
                <a:latin typeface="Arial"/>
                <a:cs typeface="Arial"/>
              </a:rPr>
              <a:t>partie </a:t>
            </a:r>
            <a:r>
              <a:rPr sz="2200" spc="-70" dirty="0">
                <a:latin typeface="Arial"/>
                <a:cs typeface="Arial"/>
              </a:rPr>
              <a:t>du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jeton,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39"/>
              </a:spcBef>
              <a:buClr>
                <a:srgbClr val="FF00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Elle </a:t>
            </a:r>
            <a:r>
              <a:rPr sz="2200" spc="-10" dirty="0">
                <a:latin typeface="Carlito"/>
                <a:cs typeface="Carlito"/>
              </a:rPr>
              <a:t>contient </a:t>
            </a:r>
            <a:r>
              <a:rPr sz="2200" dirty="0">
                <a:latin typeface="Carlito"/>
                <a:cs typeface="Carlito"/>
              </a:rPr>
              <a:t>les claims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suivants:</a:t>
            </a:r>
            <a:endParaRPr sz="2200" dirty="0">
              <a:latin typeface="Carlito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1480"/>
              </a:spcBef>
              <a:buClr>
                <a:srgbClr val="FF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b="1" i="1" spc="-10" dirty="0">
                <a:latin typeface="Carlito"/>
                <a:cs typeface="Carlito"/>
              </a:rPr>
              <a:t>iss </a:t>
            </a:r>
            <a:r>
              <a:rPr sz="1900" spc="-5" dirty="0">
                <a:latin typeface="Carlito"/>
                <a:cs typeface="Carlito"/>
              </a:rPr>
              <a:t>(issuer : Origine </a:t>
            </a:r>
            <a:r>
              <a:rPr sz="1900" dirty="0">
                <a:latin typeface="Carlito"/>
                <a:cs typeface="Carlito"/>
              </a:rPr>
              <a:t>du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20" dirty="0">
                <a:latin typeface="Carlito"/>
                <a:cs typeface="Carlito"/>
              </a:rPr>
              <a:t>token),</a:t>
            </a:r>
            <a:endParaRPr sz="1900" dirty="0">
              <a:latin typeface="Carlito"/>
              <a:cs typeface="Carlito"/>
            </a:endParaRPr>
          </a:p>
          <a:p>
            <a:pPr marL="749935" lvl="1" indent="-280670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Arial"/>
              <a:buChar char="•"/>
              <a:tabLst>
                <a:tab pos="749935" algn="l"/>
                <a:tab pos="750570" algn="l"/>
              </a:tabLst>
            </a:pPr>
            <a:r>
              <a:rPr sz="1900" b="1" i="1" spc="-25" dirty="0">
                <a:latin typeface="Carlito"/>
                <a:cs typeface="Carlito"/>
              </a:rPr>
              <a:t>exp </a:t>
            </a:r>
            <a:r>
              <a:rPr sz="1900" spc="-5" dirty="0">
                <a:latin typeface="Carlito"/>
                <a:cs typeface="Carlito"/>
              </a:rPr>
              <a:t>(heure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d'expiration),</a:t>
            </a:r>
            <a:endParaRPr sz="1900" dirty="0">
              <a:latin typeface="Carlito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b="1" i="1" spc="-5" dirty="0">
                <a:latin typeface="Carlito"/>
                <a:cs typeface="Carlito"/>
              </a:rPr>
              <a:t>sub</a:t>
            </a:r>
            <a:r>
              <a:rPr sz="1900" b="1" i="1" spc="-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(sujet),</a:t>
            </a:r>
            <a:endParaRPr sz="1900" dirty="0">
              <a:latin typeface="Carlito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b="1" i="1" dirty="0">
                <a:latin typeface="Carlito"/>
                <a:cs typeface="Carlito"/>
              </a:rPr>
              <a:t>aud </a:t>
            </a:r>
            <a:r>
              <a:rPr sz="1900" spc="-5" dirty="0">
                <a:latin typeface="Carlito"/>
                <a:cs typeface="Carlito"/>
              </a:rPr>
              <a:t>(public</a:t>
            </a:r>
            <a:r>
              <a:rPr sz="1900" spc="-8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cible),</a:t>
            </a:r>
            <a:endParaRPr sz="1900" dirty="0">
              <a:latin typeface="Carlito"/>
              <a:cs typeface="Carlito"/>
            </a:endParaRPr>
          </a:p>
          <a:p>
            <a:pPr marL="749935" lvl="1" indent="-280670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Font typeface="Arial"/>
              <a:buChar char="•"/>
              <a:tabLst>
                <a:tab pos="749935" algn="l"/>
                <a:tab pos="750570" algn="l"/>
              </a:tabLst>
            </a:pPr>
            <a:r>
              <a:rPr sz="1900" b="1" i="1" dirty="0">
                <a:latin typeface="Carlito"/>
                <a:cs typeface="Carlito"/>
              </a:rPr>
              <a:t>nbf </a:t>
            </a:r>
            <a:r>
              <a:rPr sz="1900" spc="-5" dirty="0">
                <a:latin typeface="Carlito"/>
                <a:cs typeface="Carlito"/>
              </a:rPr>
              <a:t>(Not </a:t>
            </a:r>
            <a:r>
              <a:rPr sz="1900" spc="-20" dirty="0">
                <a:latin typeface="Carlito"/>
                <a:cs typeface="Carlito"/>
              </a:rPr>
              <a:t>Before </a:t>
            </a:r>
            <a:r>
              <a:rPr sz="1900" spc="-5" dirty="0">
                <a:latin typeface="Carlito"/>
                <a:cs typeface="Carlito"/>
              </a:rPr>
              <a:t>: A </a:t>
            </a:r>
            <a:r>
              <a:rPr sz="1900" dirty="0">
                <a:latin typeface="Carlito"/>
                <a:cs typeface="Carlito"/>
              </a:rPr>
              <a:t>ne pas </a:t>
            </a:r>
            <a:r>
              <a:rPr sz="1900" spc="-5" dirty="0">
                <a:latin typeface="Carlito"/>
                <a:cs typeface="Carlito"/>
              </a:rPr>
              <a:t>utiliser </a:t>
            </a:r>
            <a:r>
              <a:rPr sz="1900" spc="-15" dirty="0">
                <a:latin typeface="Carlito"/>
                <a:cs typeface="Carlito"/>
              </a:rPr>
              <a:t>avant </a:t>
            </a:r>
            <a:r>
              <a:rPr sz="1900" spc="-25" dirty="0">
                <a:latin typeface="Carlito"/>
                <a:cs typeface="Carlito"/>
              </a:rPr>
              <a:t>cette </a:t>
            </a:r>
            <a:r>
              <a:rPr sz="1900" spc="-15" dirty="0">
                <a:latin typeface="Carlito"/>
                <a:cs typeface="Carlito"/>
              </a:rPr>
              <a:t>date)</a:t>
            </a:r>
            <a:r>
              <a:rPr sz="1900" spc="6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,</a:t>
            </a:r>
            <a:endParaRPr sz="1900" dirty="0">
              <a:latin typeface="Carlito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1395"/>
              </a:spcBef>
              <a:buClr>
                <a:srgbClr val="FF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b="1" i="1" spc="-5" dirty="0">
                <a:latin typeface="Carlito"/>
                <a:cs typeface="Carlito"/>
              </a:rPr>
              <a:t>iat </a:t>
            </a:r>
            <a:r>
              <a:rPr sz="1900" spc="-5" dirty="0">
                <a:latin typeface="Carlito"/>
                <a:cs typeface="Carlito"/>
              </a:rPr>
              <a:t>( issued </a:t>
            </a:r>
            <a:r>
              <a:rPr sz="1900" spc="-15" dirty="0">
                <a:latin typeface="Carlito"/>
                <a:cs typeface="Carlito"/>
              </a:rPr>
              <a:t>at </a:t>
            </a:r>
            <a:r>
              <a:rPr sz="1900" spc="-5" dirty="0">
                <a:latin typeface="Carlito"/>
                <a:cs typeface="Carlito"/>
              </a:rPr>
              <a:t>: </a:t>
            </a:r>
            <a:r>
              <a:rPr sz="1900" spc="-20" dirty="0">
                <a:latin typeface="Carlito"/>
                <a:cs typeface="Carlito"/>
              </a:rPr>
              <a:t>date </a:t>
            </a:r>
            <a:r>
              <a:rPr sz="1900" dirty="0">
                <a:latin typeface="Carlito"/>
                <a:cs typeface="Carlito"/>
              </a:rPr>
              <a:t>de </a:t>
            </a:r>
            <a:r>
              <a:rPr sz="1900" spc="-15" dirty="0">
                <a:latin typeface="Carlito"/>
                <a:cs typeface="Carlito"/>
              </a:rPr>
              <a:t>création </a:t>
            </a:r>
            <a:r>
              <a:rPr sz="1900" dirty="0">
                <a:latin typeface="Carlito"/>
                <a:cs typeface="Carlito"/>
              </a:rPr>
              <a:t>du</a:t>
            </a:r>
            <a:r>
              <a:rPr sz="1900" spc="60" dirty="0">
                <a:latin typeface="Carlito"/>
                <a:cs typeface="Carlito"/>
              </a:rPr>
              <a:t> </a:t>
            </a:r>
            <a:r>
              <a:rPr sz="1900" spc="-20" dirty="0">
                <a:latin typeface="Carlito"/>
                <a:cs typeface="Carlito"/>
              </a:rPr>
              <a:t>token),</a:t>
            </a:r>
            <a:endParaRPr sz="1900" dirty="0">
              <a:latin typeface="Carlito"/>
              <a:cs typeface="Carlito"/>
            </a:endParaRPr>
          </a:p>
          <a:p>
            <a:pPr marL="749935" lvl="1" indent="-280670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Arial"/>
              <a:buChar char="•"/>
              <a:tabLst>
                <a:tab pos="749935" algn="l"/>
                <a:tab pos="750570" algn="l"/>
              </a:tabLst>
            </a:pPr>
            <a:r>
              <a:rPr sz="1900" b="1" i="1" spc="-10" dirty="0">
                <a:latin typeface="Carlito"/>
                <a:cs typeface="Carlito"/>
              </a:rPr>
              <a:t>jti </a:t>
            </a:r>
            <a:r>
              <a:rPr sz="1900" spc="-5" dirty="0">
                <a:latin typeface="Carlito"/>
                <a:cs typeface="Carlito"/>
              </a:rPr>
              <a:t>( </a:t>
            </a:r>
            <a:r>
              <a:rPr sz="1900" spc="-10" dirty="0">
                <a:latin typeface="Carlito"/>
                <a:cs typeface="Carlito"/>
              </a:rPr>
              <a:t>JWT </a:t>
            </a:r>
            <a:r>
              <a:rPr sz="1900" spc="-5" dirty="0">
                <a:latin typeface="Carlito"/>
                <a:cs typeface="Carlito"/>
              </a:rPr>
              <a:t>ID </a:t>
            </a:r>
            <a:r>
              <a:rPr sz="1900" spc="-10" dirty="0">
                <a:latin typeface="Carlito"/>
                <a:cs typeface="Carlito"/>
              </a:rPr>
              <a:t>identifiant </a:t>
            </a:r>
            <a:r>
              <a:rPr sz="1900" dirty="0">
                <a:latin typeface="Carlito"/>
                <a:cs typeface="Carlito"/>
              </a:rPr>
              <a:t>unique du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JWT).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8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8" y="435305"/>
            <a:ext cx="6454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JWT </a:t>
            </a:r>
            <a:r>
              <a:rPr b="1" dirty="0">
                <a:latin typeface="Arial"/>
                <a:cs typeface="Arial"/>
              </a:rPr>
              <a:t>: Exemple </a:t>
            </a:r>
            <a:r>
              <a:rPr b="1" spc="5" dirty="0">
                <a:latin typeface="Arial"/>
                <a:cs typeface="Arial"/>
              </a:rPr>
              <a:t>de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Payload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284" y="1524000"/>
            <a:ext cx="1054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1676400"/>
            <a:ext cx="20546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Carlito"/>
                <a:cs typeface="Carlito"/>
              </a:rPr>
              <a:t>"sub": </a:t>
            </a:r>
            <a:r>
              <a:rPr sz="2000" i="1" spc="-5" dirty="0">
                <a:latin typeface="Carlito"/>
                <a:cs typeface="Carlito"/>
              </a:rPr>
              <a:t>"Ines</a:t>
            </a:r>
            <a:r>
              <a:rPr sz="2000" i="1" spc="-5" dirty="0" smtClean="0">
                <a:latin typeface="Carlito"/>
                <a:cs typeface="Carlito"/>
              </a:rPr>
              <a:t>",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2057400"/>
            <a:ext cx="6778956" cy="3599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1710">
              <a:lnSpc>
                <a:spcPct val="100000"/>
              </a:lnSpc>
              <a:spcBef>
                <a:spcPts val="90"/>
              </a:spcBef>
            </a:pPr>
            <a:r>
              <a:rPr sz="2000" i="1" spc="-10" dirty="0" smtClean="0">
                <a:latin typeface="Carlito"/>
                <a:cs typeface="Carlito"/>
              </a:rPr>
              <a:t>"</a:t>
            </a:r>
            <a:r>
              <a:rPr sz="2000" i="1" spc="-10" dirty="0">
                <a:latin typeface="Carlito"/>
                <a:cs typeface="Carlito"/>
              </a:rPr>
              <a:t>iat":49865432,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Carlito"/>
              <a:cs typeface="Carlito"/>
            </a:endParaRPr>
          </a:p>
          <a:p>
            <a:pPr marL="981710">
              <a:lnSpc>
                <a:spcPct val="100000"/>
              </a:lnSpc>
            </a:pPr>
            <a:r>
              <a:rPr sz="2000" i="1" spc="-10" dirty="0">
                <a:latin typeface="Carlito"/>
                <a:cs typeface="Carlito"/>
              </a:rPr>
              <a:t>"exp":54789005,</a:t>
            </a:r>
            <a:endParaRPr sz="2000" dirty="0">
              <a:latin typeface="Carlito"/>
              <a:cs typeface="Carlito"/>
            </a:endParaRPr>
          </a:p>
          <a:p>
            <a:pPr marL="1039494" marR="1778000" indent="-58419">
              <a:lnSpc>
                <a:spcPct val="181600"/>
              </a:lnSpc>
              <a:spcBef>
                <a:spcPts val="10"/>
              </a:spcBef>
            </a:pPr>
            <a:r>
              <a:rPr sz="2000" i="1" spc="-5" dirty="0">
                <a:latin typeface="Carlito"/>
                <a:cs typeface="Carlito"/>
              </a:rPr>
              <a:t>"nbf":null,  </a:t>
            </a:r>
            <a:r>
              <a:rPr sz="2000" i="1" spc="-10" dirty="0">
                <a:latin typeface="Carlito"/>
                <a:cs typeface="Carlito"/>
              </a:rPr>
              <a:t>"jti":"idr56543ftu8909876",  "roles":["admin","author"]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2000" i="1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Ce </a:t>
            </a:r>
            <a:r>
              <a:rPr sz="2400" b="1" spc="-10" dirty="0">
                <a:latin typeface="Carlito"/>
                <a:cs typeface="Carlito"/>
              </a:rPr>
              <a:t>payload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dirty="0">
                <a:latin typeface="Carlito"/>
                <a:cs typeface="Carlito"/>
              </a:rPr>
              <a:t>aussi </a:t>
            </a:r>
            <a:r>
              <a:rPr sz="2400" spc="-5" dirty="0">
                <a:latin typeface="Carlito"/>
                <a:cs typeface="Carlito"/>
              </a:rPr>
              <a:t>encodé </a:t>
            </a:r>
            <a:r>
              <a:rPr sz="2400" dirty="0">
                <a:latin typeface="Carlito"/>
                <a:cs typeface="Carlito"/>
              </a:rPr>
              <a:t>en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Base64URL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653" y="435305"/>
            <a:ext cx="38950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5" dirty="0">
                <a:latin typeface="Arial"/>
                <a:cs typeface="Arial"/>
              </a:rPr>
              <a:t>JWT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Signature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996262"/>
            <a:ext cx="1069911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C’est </a:t>
            </a:r>
            <a:r>
              <a:rPr sz="2400" spc="-85" dirty="0">
                <a:latin typeface="Arial"/>
                <a:cs typeface="Arial"/>
              </a:rPr>
              <a:t>la </a:t>
            </a:r>
            <a:r>
              <a:rPr sz="2400" spc="-60" dirty="0">
                <a:latin typeface="Arial"/>
                <a:cs typeface="Arial"/>
              </a:rPr>
              <a:t>dernière </a:t>
            </a:r>
            <a:r>
              <a:rPr sz="2400" spc="-35" dirty="0">
                <a:latin typeface="Arial"/>
                <a:cs typeface="Arial"/>
              </a:rPr>
              <a:t>partie </a:t>
            </a:r>
            <a:r>
              <a:rPr sz="2400" spc="-75" dirty="0">
                <a:latin typeface="Arial"/>
                <a:cs typeface="Arial"/>
              </a:rPr>
              <a:t>du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jeton,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5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Elle </a:t>
            </a:r>
            <a:r>
              <a:rPr sz="2400" spc="-10" dirty="0">
                <a:latin typeface="Carlito"/>
                <a:cs typeface="Carlito"/>
              </a:rPr>
              <a:t>est </a:t>
            </a:r>
            <a:r>
              <a:rPr sz="2400" dirty="0">
                <a:latin typeface="Carlito"/>
                <a:cs typeface="Carlito"/>
              </a:rPr>
              <a:t>utilisée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pour: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000" spc="-9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40" dirty="0">
                <a:latin typeface="Arial"/>
                <a:cs typeface="Arial"/>
              </a:rPr>
              <a:t>vérifier </a:t>
            </a: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45" dirty="0">
                <a:latin typeface="Arial"/>
                <a:cs typeface="Arial"/>
              </a:rPr>
              <a:t>l'expéditeur </a:t>
            </a:r>
            <a:r>
              <a:rPr sz="2000" spc="-65" dirty="0">
                <a:latin typeface="Arial"/>
                <a:cs typeface="Arial"/>
              </a:rPr>
              <a:t>du </a:t>
            </a:r>
            <a:r>
              <a:rPr sz="2000" spc="-250" dirty="0">
                <a:latin typeface="Arial"/>
                <a:cs typeface="Arial"/>
              </a:rPr>
              <a:t>JWT </a:t>
            </a:r>
            <a:r>
              <a:rPr sz="2000" spc="-95" dirty="0">
                <a:latin typeface="Arial"/>
                <a:cs typeface="Arial"/>
              </a:rPr>
              <a:t>est </a:t>
            </a:r>
            <a:r>
              <a:rPr sz="2000" spc="-65" dirty="0">
                <a:latin typeface="Arial"/>
                <a:cs typeface="Arial"/>
              </a:rPr>
              <a:t>celui </a:t>
            </a:r>
            <a:r>
              <a:rPr sz="2000" spc="-10" dirty="0">
                <a:latin typeface="Arial"/>
                <a:cs typeface="Arial"/>
              </a:rPr>
              <a:t>qu’il </a:t>
            </a:r>
            <a:r>
              <a:rPr sz="2000" spc="-50" dirty="0">
                <a:latin typeface="Arial"/>
                <a:cs typeface="Arial"/>
              </a:rPr>
              <a:t>prétend </a:t>
            </a:r>
            <a:r>
              <a:rPr sz="2000" spc="-40" dirty="0">
                <a:latin typeface="Arial"/>
                <a:cs typeface="Arial"/>
              </a:rPr>
              <a:t>être.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5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o </a:t>
            </a:r>
            <a:r>
              <a:rPr sz="2000" spc="-10" dirty="0">
                <a:latin typeface="Carlito"/>
                <a:cs typeface="Carlito"/>
              </a:rPr>
              <a:t>et </a:t>
            </a:r>
            <a:r>
              <a:rPr sz="2000" spc="-5" dirty="0">
                <a:latin typeface="Carlito"/>
                <a:cs typeface="Carlito"/>
              </a:rPr>
              <a:t>pour </a:t>
            </a:r>
            <a:r>
              <a:rPr sz="2000" spc="-15" dirty="0">
                <a:latin typeface="Carlito"/>
                <a:cs typeface="Carlito"/>
              </a:rPr>
              <a:t>s'assurer </a:t>
            </a:r>
            <a:r>
              <a:rPr sz="2000" spc="-5" dirty="0">
                <a:latin typeface="Carlito"/>
                <a:cs typeface="Carlito"/>
              </a:rPr>
              <a:t>que le </a:t>
            </a:r>
            <a:r>
              <a:rPr sz="2000" spc="-15" dirty="0">
                <a:latin typeface="Carlito"/>
                <a:cs typeface="Carlito"/>
              </a:rPr>
              <a:t>message </a:t>
            </a:r>
            <a:r>
              <a:rPr sz="2000" spc="-5" dirty="0">
                <a:latin typeface="Carlito"/>
                <a:cs typeface="Carlito"/>
              </a:rPr>
              <a:t>n'a pas </a:t>
            </a:r>
            <a:r>
              <a:rPr sz="2000" spc="-15" dirty="0">
                <a:latin typeface="Carlito"/>
                <a:cs typeface="Carlito"/>
              </a:rPr>
              <a:t>été </a:t>
            </a:r>
            <a:r>
              <a:rPr sz="2000" spc="-10" dirty="0">
                <a:latin typeface="Carlito"/>
                <a:cs typeface="Carlito"/>
              </a:rPr>
              <a:t>modifié en </a:t>
            </a:r>
            <a:r>
              <a:rPr sz="2000" spc="-15" dirty="0">
                <a:latin typeface="Carlito"/>
                <a:cs typeface="Carlito"/>
              </a:rPr>
              <a:t>cours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27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route.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150000"/>
              </a:lnSpc>
              <a:spcBef>
                <a:spcPts val="900"/>
              </a:spcBef>
              <a:buClr>
                <a:srgbClr val="FF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Si </a:t>
            </a:r>
            <a:r>
              <a:rPr sz="2400" spc="-10" dirty="0">
                <a:latin typeface="Carlito"/>
                <a:cs typeface="Carlito"/>
              </a:rPr>
              <a:t>vous voulez </a:t>
            </a:r>
            <a:r>
              <a:rPr sz="2400" dirty="0">
                <a:latin typeface="Carlito"/>
                <a:cs typeface="Carlito"/>
              </a:rPr>
              <a:t>utiliser </a:t>
            </a:r>
            <a:r>
              <a:rPr sz="2400" spc="-5" dirty="0">
                <a:latin typeface="Carlito"/>
                <a:cs typeface="Carlito"/>
              </a:rPr>
              <a:t>l'algorithme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HMAC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SHA256</a:t>
            </a:r>
            <a:r>
              <a:rPr sz="2400" dirty="0">
                <a:latin typeface="Carlito"/>
                <a:cs typeface="Carlito"/>
              </a:rPr>
              <a:t>, la </a:t>
            </a:r>
            <a:r>
              <a:rPr sz="2400" spc="-10" dirty="0">
                <a:latin typeface="Carlito"/>
                <a:cs typeface="Carlito"/>
              </a:rPr>
              <a:t>signature </a:t>
            </a:r>
            <a:r>
              <a:rPr sz="2400" spc="-15" dirty="0">
                <a:latin typeface="Carlito"/>
                <a:cs typeface="Carlito"/>
              </a:rPr>
              <a:t>sera </a:t>
            </a:r>
            <a:r>
              <a:rPr sz="2400" spc="-10" dirty="0">
                <a:latin typeface="Carlito"/>
                <a:cs typeface="Carlito"/>
              </a:rPr>
              <a:t>créée </a:t>
            </a:r>
            <a:r>
              <a:rPr sz="2400" dirty="0">
                <a:latin typeface="Carlito"/>
                <a:cs typeface="Carlito"/>
              </a:rPr>
              <a:t>de la </a:t>
            </a:r>
            <a:r>
              <a:rPr sz="2400" spc="-15" dirty="0">
                <a:latin typeface="Carlito"/>
                <a:cs typeface="Carlito"/>
              </a:rPr>
              <a:t>façon  </a:t>
            </a:r>
            <a:r>
              <a:rPr sz="2400" spc="-10" dirty="0">
                <a:latin typeface="Carlito"/>
                <a:cs typeface="Carlito"/>
              </a:rPr>
              <a:t>suivante:</a:t>
            </a:r>
            <a:endParaRPr sz="2400">
              <a:latin typeface="Carlito"/>
              <a:cs typeface="Carlito"/>
            </a:endParaRPr>
          </a:p>
          <a:p>
            <a:pPr marL="753110" lvl="1" indent="-283845">
              <a:lnSpc>
                <a:spcPct val="100000"/>
              </a:lnSpc>
              <a:spcBef>
                <a:spcPts val="1795"/>
              </a:spcBef>
              <a:buClr>
                <a:srgbClr val="FF0000"/>
              </a:buClr>
              <a:buFont typeface="Wingdings"/>
              <a:buChar char=""/>
              <a:tabLst>
                <a:tab pos="753745" algn="l"/>
              </a:tabLst>
            </a:pPr>
            <a:r>
              <a:rPr sz="2000" b="1" spc="-15" dirty="0">
                <a:solidFill>
                  <a:srgbClr val="C00000"/>
                </a:solidFill>
                <a:latin typeface="Carlito"/>
                <a:cs typeface="Carlito"/>
              </a:rPr>
              <a:t>HMACSHA256</a:t>
            </a:r>
            <a:r>
              <a:rPr sz="2000" spc="-15" dirty="0">
                <a:latin typeface="Carlito"/>
                <a:cs typeface="Carlito"/>
              </a:rPr>
              <a:t>( </a:t>
            </a:r>
            <a:r>
              <a:rPr sz="2000" spc="-5" dirty="0">
                <a:latin typeface="Carlito"/>
                <a:cs typeface="Carlito"/>
              </a:rPr>
              <a:t>base64UrlEncode(</a:t>
            </a:r>
            <a:r>
              <a:rPr sz="2000" b="1" spc="-5" dirty="0">
                <a:latin typeface="Carlito"/>
                <a:cs typeface="Carlito"/>
              </a:rPr>
              <a:t>header</a:t>
            </a:r>
            <a:r>
              <a:rPr sz="2000" spc="-5" dirty="0">
                <a:latin typeface="Carlito"/>
                <a:cs typeface="Carlito"/>
              </a:rPr>
              <a:t>) + </a:t>
            </a:r>
            <a:r>
              <a:rPr sz="2000" spc="-10" dirty="0">
                <a:latin typeface="Carlito"/>
                <a:cs typeface="Carlito"/>
              </a:rPr>
              <a:t>"</a:t>
            </a:r>
            <a:r>
              <a:rPr sz="2000" b="1" spc="-10" dirty="0">
                <a:solidFill>
                  <a:srgbClr val="CC0000"/>
                </a:solidFill>
                <a:latin typeface="Carlito"/>
                <a:cs typeface="Carlito"/>
              </a:rPr>
              <a:t>.</a:t>
            </a:r>
            <a:r>
              <a:rPr sz="2000" spc="-10" dirty="0">
                <a:latin typeface="Carlito"/>
                <a:cs typeface="Carlito"/>
              </a:rPr>
              <a:t>" </a:t>
            </a:r>
            <a:r>
              <a:rPr sz="2000" spc="-5" dirty="0">
                <a:latin typeface="Carlito"/>
                <a:cs typeface="Carlito"/>
              </a:rPr>
              <a:t>+ </a:t>
            </a:r>
            <a:r>
              <a:rPr sz="2000" spc="-10" dirty="0">
                <a:latin typeface="Carlito"/>
                <a:cs typeface="Carlito"/>
              </a:rPr>
              <a:t>base64UrlEncode(</a:t>
            </a:r>
            <a:r>
              <a:rPr sz="2000" b="1" spc="-10" dirty="0">
                <a:latin typeface="Carlito"/>
                <a:cs typeface="Carlito"/>
              </a:rPr>
              <a:t>payload</a:t>
            </a:r>
            <a:r>
              <a:rPr sz="2000" spc="-10" dirty="0">
                <a:latin typeface="Carlito"/>
                <a:cs typeface="Carlito"/>
              </a:rPr>
              <a:t>),</a:t>
            </a:r>
            <a:r>
              <a:rPr sz="2000" spc="340" dirty="0"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secret</a:t>
            </a:r>
            <a:r>
              <a:rPr sz="2000" spc="-15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9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98540" y="6497904"/>
            <a:ext cx="454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J</a:t>
            </a:r>
            <a:r>
              <a:rPr spc="-15" dirty="0"/>
              <a:t>W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490</Words>
  <Application>Microsoft Office PowerPoint</Application>
  <PresentationFormat>Personnalisé</PresentationFormat>
  <Paragraphs>96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JWT JSON Web Tokens</vt:lpstr>
      <vt:lpstr>Définition</vt:lpstr>
      <vt:lpstr>Compact ?</vt:lpstr>
      <vt:lpstr>Autonome?</vt:lpstr>
      <vt:lpstr>Structure de JWT?</vt:lpstr>
      <vt:lpstr>JWT : Header</vt:lpstr>
      <vt:lpstr>JWT : Payload</vt:lpstr>
      <vt:lpstr>JWT : Exemple de Payload</vt:lpstr>
      <vt:lpstr>JWT : Signature</vt:lpstr>
      <vt:lpstr>JWT</vt:lpstr>
      <vt:lpstr>JWT: Exemple de JWT</vt:lpstr>
      <vt:lpstr>Comment utiliser JWT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Jebali</dc:creator>
  <cp:lastModifiedBy>Oddo</cp:lastModifiedBy>
  <cp:revision>3</cp:revision>
  <dcterms:created xsi:type="dcterms:W3CDTF">2021-10-18T22:12:46Z</dcterms:created>
  <dcterms:modified xsi:type="dcterms:W3CDTF">2021-10-18T22:23:03Z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2021-10-18T00:00:00Z</vt:filetime>
  </property>
</Properties>
</file>