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84" r:id="rId2"/>
    <p:sldId id="257" r:id="rId3"/>
    <p:sldId id="258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3EB06-44F7-47DD-93D9-4DF159C3B491}" type="datetimeFigureOut">
              <a:rPr lang="fr-FR" smtClean="0"/>
              <a:pPr/>
              <a:t>09/09/2021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E8A8A-03C0-4B09-832C-C9B395A832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986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9216" y="6111087"/>
            <a:ext cx="1337691" cy="505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0476" y="520395"/>
            <a:ext cx="5591047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69708" y="0"/>
            <a:ext cx="512229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4591050" cy="1147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625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6292" y="443941"/>
            <a:ext cx="616712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0211" y="1833117"/>
            <a:ext cx="6087745" cy="16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89396" y="6497904"/>
            <a:ext cx="29972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4654" y="6466738"/>
            <a:ext cx="229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‹N°›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XML_Schem" TargetMode="External"/><Relationship Id="rId2" Type="http://schemas.openxmlformats.org/officeDocument/2006/relationships/hyperlink" Target="http://www.gchagnon.fr/cours/xml/ba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0" name="Google Shape;6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 cstate="print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 descr="image2.png"/>
            <p:cNvPicPr preferRelativeResize="0"/>
            <p:nvPr/>
          </p:nvPicPr>
          <p:blipFill rotWithShape="1">
            <a:blip r:embed="rId4" cstate="print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" descr="Picture 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9531349" y="570330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Picture 3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descr="Image 11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1962681" y="5707210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 descr="C:\Users\faten\Desktop\CA-19\EURACE.png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4367808" y="589841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C:\Users\faten\Desktop\CA-19\CGE.png"/>
          <p:cNvPicPr preferRelativeResize="0"/>
          <p:nvPr/>
        </p:nvPicPr>
        <p:blipFill rotWithShape="1">
          <a:blip r:embed="rId9" cstate="print">
            <a:alphaModFix/>
          </a:blip>
          <a:srcRect/>
          <a:stretch/>
        </p:blipFill>
        <p:spPr>
          <a:xfrm>
            <a:off x="7392144" y="5857579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t>1</a:t>
            </a:fld>
            <a:endParaRPr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xmlns="" id="{D6291733-29CA-41F3-BE4A-AEFC46377F98}"/>
              </a:ext>
            </a:extLst>
          </p:cNvPr>
          <p:cNvSpPr txBox="1"/>
          <p:nvPr/>
        </p:nvSpPr>
        <p:spPr>
          <a:xfrm>
            <a:off x="1870392" y="2333974"/>
            <a:ext cx="8451215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5750"/>
              </a:lnSpc>
              <a:spcBef>
                <a:spcPts val="100"/>
              </a:spcBef>
            </a:pPr>
            <a:r>
              <a:rPr sz="4800" b="1" dirty="0">
                <a:solidFill>
                  <a:srgbClr val="C00000"/>
                </a:solidFill>
                <a:latin typeface="Arial"/>
                <a:cs typeface="Arial"/>
              </a:rPr>
              <a:t>XML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ts val="5750"/>
              </a:lnSpc>
            </a:pP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Extensible Markup</a:t>
            </a:r>
            <a:r>
              <a:rPr sz="4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xmlns="" id="{F94DCACA-A129-4C4F-B3F1-2186EBF30B34}"/>
              </a:ext>
            </a:extLst>
          </p:cNvPr>
          <p:cNvSpPr txBox="1"/>
          <p:nvPr/>
        </p:nvSpPr>
        <p:spPr>
          <a:xfrm>
            <a:off x="9451657" y="3966583"/>
            <a:ext cx="2433702" cy="83484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0"/>
              </a:spcBef>
            </a:pP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Module</a:t>
            </a:r>
            <a:r>
              <a:rPr lang="fr-FR" sz="2000" b="1" spc="-185" dirty="0">
                <a:solidFill>
                  <a:srgbClr val="1C1C1C"/>
                </a:solidFill>
                <a:latin typeface="Arial"/>
                <a:cs typeface="Arial"/>
              </a:rPr>
              <a:t> Services Web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b="1" spc="-30" dirty="0">
                <a:solidFill>
                  <a:srgbClr val="1C1C1C"/>
                </a:solidFill>
                <a:latin typeface="Arial"/>
                <a:cs typeface="Arial"/>
              </a:rPr>
              <a:t>A.U</a:t>
            </a:r>
            <a:r>
              <a:rPr sz="2000" b="1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C1C1C"/>
                </a:solidFill>
                <a:latin typeface="Arial"/>
                <a:cs typeface="Arial"/>
              </a:rPr>
              <a:t>202</a:t>
            </a:r>
            <a:r>
              <a:rPr lang="fr-FR" sz="2000" b="1" spc="-10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r>
              <a:rPr sz="2000" b="1" spc="-10" dirty="0">
                <a:solidFill>
                  <a:srgbClr val="1C1C1C"/>
                </a:solidFill>
                <a:latin typeface="Arial"/>
                <a:cs typeface="Arial"/>
              </a:rPr>
              <a:t>-202</a:t>
            </a:r>
            <a:r>
              <a:rPr lang="fr-FR" sz="2000" b="1" spc="-10" dirty="0">
                <a:solidFill>
                  <a:srgbClr val="1C1C1C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5570" y="4097782"/>
            <a:ext cx="60909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4525" algn="l"/>
              </a:tabLst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198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1996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008" y="1874646"/>
            <a:ext cx="1171956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68750"/>
              <a:buFont typeface="Wingdings"/>
              <a:buChar char="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SGML est un </a:t>
            </a:r>
            <a:r>
              <a:rPr sz="2400" spc="-5" dirty="0">
                <a:latin typeface="Arial"/>
                <a:cs typeface="Arial"/>
              </a:rPr>
              <a:t>langage servant à </a:t>
            </a:r>
            <a:r>
              <a:rPr sz="2400" dirty="0">
                <a:latin typeface="Arial"/>
                <a:cs typeface="Arial"/>
              </a:rPr>
              <a:t>préciser </a:t>
            </a:r>
            <a:r>
              <a:rPr sz="2400" spc="-5" dirty="0">
                <a:latin typeface="Arial"/>
                <a:cs typeface="Arial"/>
              </a:rPr>
              <a:t>la </a:t>
            </a:r>
            <a:r>
              <a:rPr sz="2400" dirty="0">
                <a:latin typeface="Arial"/>
                <a:cs typeface="Arial"/>
              </a:rPr>
              <a:t>structure d'un document </a:t>
            </a:r>
            <a:r>
              <a:rPr sz="2400" spc="-5" dirty="0">
                <a:latin typeface="Arial"/>
                <a:cs typeface="Arial"/>
              </a:rPr>
              <a:t>quelconque. </a:t>
            </a:r>
            <a:r>
              <a:rPr sz="2400" dirty="0">
                <a:latin typeface="Arial"/>
                <a:cs typeface="Arial"/>
              </a:rPr>
              <a:t>Il  est compréhensible mais il était inadapté à </a:t>
            </a:r>
            <a:r>
              <a:rPr sz="2400" spc="-5" dirty="0">
                <a:latin typeface="Arial"/>
                <a:cs typeface="Arial"/>
              </a:rPr>
              <a:t>l'écriture </a:t>
            </a:r>
            <a:r>
              <a:rPr sz="2400" dirty="0">
                <a:latin typeface="Arial"/>
                <a:cs typeface="Arial"/>
              </a:rPr>
              <a:t>de documents pour internet. Il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 donc été nécessaire d'en </a:t>
            </a:r>
            <a:r>
              <a:rPr sz="2400" spc="-5" dirty="0">
                <a:latin typeface="Arial"/>
                <a:cs typeface="Arial"/>
              </a:rPr>
              <a:t>dériver le langage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HTML.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"/>
            </a:pPr>
            <a:endParaRPr sz="3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68750"/>
              <a:buFont typeface="Wingdings"/>
              <a:buChar char="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HTML est le standard du développement </a:t>
            </a:r>
            <a:r>
              <a:rPr sz="2400" spc="-15" dirty="0">
                <a:latin typeface="Arial"/>
                <a:cs typeface="Arial"/>
              </a:rPr>
              <a:t>web </a:t>
            </a:r>
            <a:r>
              <a:rPr sz="2400" dirty="0">
                <a:latin typeface="Arial"/>
                <a:cs typeface="Arial"/>
              </a:rPr>
              <a:t>mais il n'est ainsi pas </a:t>
            </a:r>
            <a:r>
              <a:rPr sz="2400" spc="-5" dirty="0">
                <a:latin typeface="Arial"/>
                <a:cs typeface="Arial"/>
              </a:rPr>
              <a:t>possible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" y="3850640"/>
            <a:ext cx="550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définir autre chose </a:t>
            </a:r>
            <a:r>
              <a:rPr sz="2400" spc="-5" dirty="0">
                <a:latin typeface="Arial"/>
                <a:cs typeface="Arial"/>
              </a:rPr>
              <a:t>qu'une page </a:t>
            </a:r>
            <a:r>
              <a:rPr sz="2400" spc="10" dirty="0">
                <a:latin typeface="Arial"/>
                <a:cs typeface="Arial"/>
              </a:rPr>
              <a:t>Web.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008" y="4844704"/>
            <a:ext cx="1162050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95"/>
              </a:spcBef>
              <a:buClr>
                <a:srgbClr val="FF0000"/>
              </a:buClr>
              <a:buSzPct val="68750"/>
              <a:buFont typeface="Wingdings"/>
              <a:buChar char="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Le </a:t>
            </a:r>
            <a:r>
              <a:rPr sz="2400" spc="-10" dirty="0">
                <a:latin typeface="Arial"/>
                <a:cs typeface="Arial"/>
              </a:rPr>
              <a:t>XML </a:t>
            </a:r>
            <a:r>
              <a:rPr sz="2400" dirty="0">
                <a:latin typeface="Arial"/>
                <a:cs typeface="Arial"/>
              </a:rPr>
              <a:t>est un </a:t>
            </a:r>
            <a:r>
              <a:rPr sz="2400" spc="-10" dirty="0">
                <a:latin typeface="Arial"/>
                <a:cs typeface="Arial"/>
              </a:rPr>
              <a:t>dérivé </a:t>
            </a:r>
            <a:r>
              <a:rPr sz="2400" dirty="0">
                <a:latin typeface="Arial"/>
                <a:cs typeface="Arial"/>
              </a:rPr>
              <a:t>du SGML. Il tente à être plus souple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HTML et plus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simple  </a:t>
            </a:r>
            <a:r>
              <a:rPr sz="2400" spc="-10" dirty="0">
                <a:latin typeface="Arial"/>
                <a:cs typeface="Arial"/>
              </a:rPr>
              <a:t>que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SGML.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3722" y="435686"/>
            <a:ext cx="74168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95"/>
              </a:spcBef>
              <a:tabLst>
                <a:tab pos="6100445" algn="l"/>
              </a:tabLst>
            </a:pPr>
            <a:r>
              <a:rPr spc="-5" dirty="0"/>
              <a:t>Langages de description de  document</a:t>
            </a:r>
            <a:r>
              <a:rPr spc="5" dirty="0"/>
              <a:t> </a:t>
            </a:r>
            <a:r>
              <a:rPr spc="-5" dirty="0"/>
              <a:t>structuré	2/3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10</a:t>
            </a:fld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1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7521" y="4097782"/>
            <a:ext cx="3790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1996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6576" y="2127186"/>
            <a:ext cx="2286000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6576" y="2127186"/>
            <a:ext cx="2286000" cy="78613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220" dirty="0">
                <a:latin typeface="Arial"/>
                <a:cs typeface="Arial"/>
              </a:rPr>
              <a:t>SGML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43250" y="3857688"/>
            <a:ext cx="2286000" cy="785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43250" y="3857688"/>
            <a:ext cx="2286000" cy="78613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165" dirty="0"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86750" y="5000625"/>
            <a:ext cx="2286000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6750" y="5000625"/>
            <a:ext cx="2286000" cy="78613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spc="-160" dirty="0">
                <a:latin typeface="Arial"/>
                <a:cs typeface="Arial"/>
              </a:rPr>
              <a:t>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6250" y="2931414"/>
            <a:ext cx="5143500" cy="1926589"/>
          </a:xfrm>
          <a:custGeom>
            <a:avLst/>
            <a:gdLst/>
            <a:ahLst/>
            <a:cxnLst/>
            <a:rect l="l" t="t" r="r" b="b"/>
            <a:pathLst>
              <a:path w="5143500" h="1926589">
                <a:moveTo>
                  <a:pt x="1079119" y="0"/>
                </a:moveTo>
                <a:lnTo>
                  <a:pt x="0" y="783336"/>
                </a:lnTo>
              </a:path>
              <a:path w="5143500" h="1926589">
                <a:moveTo>
                  <a:pt x="2343150" y="0"/>
                </a:moveTo>
                <a:lnTo>
                  <a:pt x="5143500" y="192633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250" y="2000313"/>
            <a:ext cx="285750" cy="21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3800081"/>
            <a:ext cx="2955925" cy="8216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88900" marR="12065" indent="-88900" algn="r">
              <a:lnSpc>
                <a:spcPct val="100000"/>
              </a:lnSpc>
              <a:spcBef>
                <a:spcPts val="430"/>
              </a:spcBef>
              <a:buSzPct val="92857"/>
              <a:buChar char="•"/>
              <a:tabLst>
                <a:tab pos="88900" algn="l"/>
              </a:tabLst>
            </a:pPr>
            <a:r>
              <a:rPr sz="1400" spc="-60" dirty="0">
                <a:latin typeface="Arial"/>
                <a:cs typeface="Arial"/>
              </a:rPr>
              <a:t>Présentation </a:t>
            </a:r>
            <a:r>
              <a:rPr sz="1400" spc="-105" dirty="0">
                <a:latin typeface="Arial"/>
                <a:cs typeface="Arial"/>
              </a:rPr>
              <a:t>des </a:t>
            </a:r>
            <a:r>
              <a:rPr sz="1400" spc="-65" dirty="0">
                <a:latin typeface="Arial"/>
                <a:cs typeface="Arial"/>
              </a:rPr>
              <a:t>documents sur </a:t>
            </a:r>
            <a:r>
              <a:rPr sz="1400" spc="-45" dirty="0">
                <a:latin typeface="Arial"/>
                <a:cs typeface="Arial"/>
              </a:rPr>
              <a:t>le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400" spc="-85" dirty="0">
                <a:latin typeface="Arial"/>
                <a:cs typeface="Arial"/>
              </a:rPr>
              <a:t>1986</a:t>
            </a:r>
            <a:endParaRPr sz="1400">
              <a:latin typeface="Arial"/>
              <a:cs typeface="Arial"/>
            </a:endParaRPr>
          </a:p>
          <a:p>
            <a:pPr marL="869950">
              <a:lnSpc>
                <a:spcPct val="100000"/>
              </a:lnSpc>
              <a:spcBef>
                <a:spcPts val="570"/>
              </a:spcBef>
            </a:pPr>
            <a:r>
              <a:rPr sz="1400" spc="-75" dirty="0">
                <a:latin typeface="Arial"/>
                <a:cs typeface="Arial"/>
              </a:rPr>
              <a:t>Non </a:t>
            </a:r>
            <a:r>
              <a:rPr sz="1400" spc="-45" dirty="0">
                <a:latin typeface="Arial"/>
                <a:cs typeface="Arial"/>
              </a:rPr>
              <a:t>flexible,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figé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6170" y="4429188"/>
            <a:ext cx="285750" cy="21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3500" y="5500687"/>
            <a:ext cx="285750" cy="214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85005" y="5048504"/>
            <a:ext cx="3046095" cy="85851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00965" indent="-88900">
              <a:lnSpc>
                <a:spcPct val="100000"/>
              </a:lnSpc>
              <a:spcBef>
                <a:spcPts val="860"/>
              </a:spcBef>
              <a:buSzPct val="92857"/>
              <a:buChar char="•"/>
              <a:tabLst>
                <a:tab pos="101600" algn="l"/>
              </a:tabLst>
            </a:pPr>
            <a:r>
              <a:rPr sz="1400" spc="-45" dirty="0">
                <a:latin typeface="Arial"/>
                <a:cs typeface="Arial"/>
              </a:rPr>
              <a:t>Structuration, </a:t>
            </a:r>
            <a:r>
              <a:rPr sz="1400" spc="-95" dirty="0">
                <a:latin typeface="Arial"/>
                <a:cs typeface="Arial"/>
              </a:rPr>
              <a:t>échange </a:t>
            </a:r>
            <a:r>
              <a:rPr sz="1400" spc="-105" dirty="0">
                <a:latin typeface="Arial"/>
                <a:cs typeface="Arial"/>
              </a:rPr>
              <a:t>des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documents</a:t>
            </a:r>
            <a:endParaRPr sz="1400">
              <a:latin typeface="Arial"/>
              <a:cs typeface="Arial"/>
            </a:endParaRPr>
          </a:p>
          <a:p>
            <a:pPr marL="1441450" marR="5080">
              <a:lnSpc>
                <a:spcPct val="100000"/>
              </a:lnSpc>
              <a:spcBef>
                <a:spcPts val="755"/>
              </a:spcBef>
            </a:pPr>
            <a:r>
              <a:rPr sz="1400" spc="-110" dirty="0">
                <a:latin typeface="Arial"/>
                <a:cs typeface="Arial"/>
              </a:rPr>
              <a:t>Plus </a:t>
            </a:r>
            <a:r>
              <a:rPr sz="1400" spc="-65" dirty="0">
                <a:latin typeface="Arial"/>
                <a:cs typeface="Arial"/>
              </a:rPr>
              <a:t>simple </a:t>
            </a:r>
            <a:r>
              <a:rPr sz="1400" spc="-75" dirty="0">
                <a:latin typeface="Arial"/>
                <a:cs typeface="Arial"/>
              </a:rPr>
              <a:t>que </a:t>
            </a:r>
            <a:r>
              <a:rPr sz="1400" spc="-165" dirty="0">
                <a:latin typeface="Arial"/>
                <a:cs typeface="Arial"/>
              </a:rPr>
              <a:t>SGML  </a:t>
            </a:r>
            <a:r>
              <a:rPr sz="1400" spc="-110" dirty="0">
                <a:latin typeface="Arial"/>
                <a:cs typeface="Arial"/>
              </a:rPr>
              <a:t>Plus </a:t>
            </a:r>
            <a:r>
              <a:rPr sz="1400" spc="-70" dirty="0">
                <a:latin typeface="Arial"/>
                <a:cs typeface="Arial"/>
              </a:rPr>
              <a:t>souple </a:t>
            </a:r>
            <a:r>
              <a:rPr sz="1400" spc="-75" dirty="0">
                <a:latin typeface="Arial"/>
                <a:cs typeface="Arial"/>
              </a:rPr>
              <a:t>que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HTML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3500" y="5715000"/>
            <a:ext cx="285750" cy="214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93722" y="610565"/>
            <a:ext cx="74168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Langages de description</a:t>
            </a:r>
            <a:r>
              <a:rPr dirty="0"/>
              <a:t> </a:t>
            </a:r>
            <a:r>
              <a:rPr spc="-5" dirty="0"/>
              <a:t>de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42" y="1286332"/>
            <a:ext cx="8620125" cy="90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indent="-88900">
              <a:lnSpc>
                <a:spcPts val="5265"/>
              </a:lnSpc>
              <a:spcBef>
                <a:spcPts val="95"/>
              </a:spcBef>
              <a:buSzPct val="92857"/>
              <a:buChar char="•"/>
              <a:tabLst>
                <a:tab pos="101600" algn="l"/>
                <a:tab pos="2954020" algn="l"/>
                <a:tab pos="7829550" algn="l"/>
              </a:tabLst>
            </a:pPr>
            <a:r>
              <a:rPr sz="1400" spc="-15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15" dirty="0">
                <a:latin typeface="Arial"/>
                <a:cs typeface="Arial"/>
              </a:rPr>
              <a:t>f</a:t>
            </a:r>
            <a:r>
              <a:rPr sz="1400" spc="40" dirty="0">
                <a:latin typeface="Arial"/>
                <a:cs typeface="Arial"/>
              </a:rPr>
              <a:t>f</a:t>
            </a:r>
            <a:r>
              <a:rPr sz="1400" spc="-65" dirty="0">
                <a:latin typeface="Arial"/>
                <a:cs typeface="Arial"/>
              </a:rPr>
              <a:t>u</a:t>
            </a:r>
            <a:r>
              <a:rPr sz="1400" spc="-155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5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é</a:t>
            </a:r>
            <a:r>
              <a:rPr sz="1400" spc="-30" dirty="0">
                <a:latin typeface="Arial"/>
                <a:cs typeface="Arial"/>
              </a:rPr>
              <a:t>l</a:t>
            </a:r>
            <a:r>
              <a:rPr sz="1400" spc="-105" dirty="0">
                <a:latin typeface="Arial"/>
                <a:cs typeface="Arial"/>
              </a:rPr>
              <a:t>e</a:t>
            </a:r>
            <a:r>
              <a:rPr sz="1400" spc="-85" dirty="0">
                <a:latin typeface="Arial"/>
                <a:cs typeface="Arial"/>
              </a:rPr>
              <a:t>c</a:t>
            </a:r>
            <a:r>
              <a:rPr sz="1400" spc="6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i</a:t>
            </a:r>
            <a:r>
              <a:rPr sz="1400" spc="-65" dirty="0">
                <a:latin typeface="Arial"/>
                <a:cs typeface="Arial"/>
              </a:rPr>
              <a:t>qu</a:t>
            </a:r>
            <a:r>
              <a:rPr sz="1400" spc="-90" dirty="0">
                <a:latin typeface="Arial"/>
                <a:cs typeface="Arial"/>
              </a:rPr>
              <a:t>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-9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105" dirty="0">
                <a:latin typeface="Arial"/>
                <a:cs typeface="Arial"/>
              </a:rPr>
              <a:t>c</a:t>
            </a:r>
            <a:r>
              <a:rPr sz="1400" spc="-420" dirty="0">
                <a:latin typeface="Arial"/>
                <a:cs typeface="Arial"/>
              </a:rPr>
              <a:t>u</a:t>
            </a:r>
            <a:r>
              <a:rPr sz="4400" b="1" spc="-2335" dirty="0">
                <a:latin typeface="Arial"/>
                <a:cs typeface="Arial"/>
              </a:rPr>
              <a:t>d</a:t>
            </a:r>
            <a:r>
              <a:rPr sz="1400" spc="-65" dirty="0">
                <a:latin typeface="Arial"/>
                <a:cs typeface="Arial"/>
              </a:rPr>
              <a:t>m</a:t>
            </a:r>
            <a:r>
              <a:rPr sz="1400" spc="-90" dirty="0">
                <a:latin typeface="Arial"/>
                <a:cs typeface="Arial"/>
              </a:rPr>
              <a:t>e</a:t>
            </a:r>
            <a:r>
              <a:rPr sz="1400" spc="-250" dirty="0">
                <a:latin typeface="Arial"/>
                <a:cs typeface="Arial"/>
              </a:rPr>
              <a:t>n</a:t>
            </a:r>
            <a:r>
              <a:rPr sz="4400" b="1" spc="-2525" dirty="0">
                <a:latin typeface="Arial"/>
                <a:cs typeface="Arial"/>
              </a:rPr>
              <a:t>o</a:t>
            </a:r>
            <a:r>
              <a:rPr sz="1400" spc="65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spc="-5" dirty="0">
                <a:latin typeface="Arial"/>
                <a:cs typeface="Arial"/>
              </a:rPr>
              <a:t>ument</a:t>
            </a:r>
            <a:r>
              <a:rPr sz="4400" b="1" spc="-1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stru</a:t>
            </a:r>
            <a:r>
              <a:rPr sz="4400" b="1" spc="5" dirty="0">
                <a:latin typeface="Arial"/>
                <a:cs typeface="Arial"/>
              </a:rPr>
              <a:t>c</a:t>
            </a:r>
            <a:r>
              <a:rPr sz="4400" b="1" spc="-5" dirty="0">
                <a:latin typeface="Arial"/>
                <a:cs typeface="Arial"/>
              </a:rPr>
              <a:t>turé</a:t>
            </a:r>
            <a:r>
              <a:rPr sz="4400" b="1" dirty="0">
                <a:latin typeface="Arial"/>
                <a:cs typeface="Arial"/>
              </a:rPr>
              <a:t>	</a:t>
            </a:r>
            <a:r>
              <a:rPr sz="4400" b="1" spc="-5" dirty="0">
                <a:latin typeface="Arial"/>
                <a:cs typeface="Arial"/>
              </a:rPr>
              <a:t>3</a:t>
            </a:r>
            <a:r>
              <a:rPr sz="4400" b="1" dirty="0">
                <a:latin typeface="Arial"/>
                <a:cs typeface="Arial"/>
              </a:rPr>
              <a:t>/</a:t>
            </a:r>
            <a:r>
              <a:rPr sz="4400" b="1" spc="-5" dirty="0"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  <a:p>
            <a:pPr marL="774700">
              <a:lnSpc>
                <a:spcPts val="1664"/>
              </a:lnSpc>
            </a:pPr>
            <a:r>
              <a:rPr sz="1400" spc="-114" dirty="0">
                <a:latin typeface="Arial"/>
                <a:cs typeface="Arial"/>
              </a:rPr>
              <a:t>Syntaxe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complexe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11</a:t>
            </a:fld>
            <a:endParaRPr spc="-6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22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410" y="1785752"/>
            <a:ext cx="8423275" cy="396303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FF0000"/>
              </a:buClr>
              <a:buSzPct val="150000"/>
              <a:buChar char="•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eXtensible Markup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Language.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690"/>
              </a:spcBef>
              <a:buClr>
                <a:srgbClr val="FF0000"/>
              </a:buClr>
              <a:buSzPct val="150000"/>
              <a:buChar char="•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Langage de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balises.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690"/>
              </a:spcBef>
              <a:buClr>
                <a:srgbClr val="FF0000"/>
              </a:buClr>
              <a:buSzPct val="150000"/>
              <a:buChar char="•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Recommandation de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W3C.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690"/>
              </a:spcBef>
              <a:buClr>
                <a:srgbClr val="FF0000"/>
              </a:buClr>
              <a:buSzPct val="150000"/>
              <a:buChar char="•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XML décrit, structure, échange des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données.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695"/>
              </a:spcBef>
              <a:buClr>
                <a:srgbClr val="FF0000"/>
              </a:buClr>
              <a:buSzPct val="150000"/>
              <a:buChar char="•"/>
              <a:tabLst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Archiver des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données.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5826" y="522808"/>
            <a:ext cx="55473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Présentation de</a:t>
            </a:r>
            <a:r>
              <a:rPr spc="-65" dirty="0"/>
              <a:t> </a:t>
            </a:r>
            <a:r>
              <a:rPr spc="-5" dirty="0"/>
              <a:t>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12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8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176" y="572465"/>
            <a:ext cx="61341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Pourquoi utiliser</a:t>
            </a:r>
            <a:r>
              <a:rPr spc="-50" dirty="0"/>
              <a:t> </a:t>
            </a:r>
            <a:r>
              <a:rPr spc="-10" dirty="0"/>
              <a:t>XML?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344" y="1203607"/>
            <a:ext cx="10217150" cy="47180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69570" indent="-344805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SzPct val="150000"/>
              <a:buChar char="•"/>
              <a:tabLst>
                <a:tab pos="370205" algn="l"/>
              </a:tabLst>
            </a:pPr>
            <a:r>
              <a:rPr sz="2800" dirty="0">
                <a:latin typeface="Arial"/>
                <a:cs typeface="Arial"/>
              </a:rPr>
              <a:t>Lisible : </a:t>
            </a:r>
            <a:r>
              <a:rPr sz="2800" spc="-5" dirty="0">
                <a:latin typeface="Arial"/>
                <a:cs typeface="Arial"/>
              </a:rPr>
              <a:t>texte </a:t>
            </a:r>
            <a:r>
              <a:rPr sz="2800" dirty="0">
                <a:latin typeface="Arial"/>
                <a:cs typeface="Arial"/>
              </a:rPr>
              <a:t>balisé </a:t>
            </a:r>
            <a:r>
              <a:rPr sz="2800" spc="-10" dirty="0">
                <a:latin typeface="Arial"/>
                <a:cs typeface="Arial"/>
              </a:rPr>
              <a:t>avec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marquage.</a:t>
            </a:r>
            <a:endParaRPr sz="2800">
              <a:latin typeface="Arial"/>
              <a:cs typeface="Arial"/>
            </a:endParaRPr>
          </a:p>
          <a:p>
            <a:pPr marL="369570" indent="-344805">
              <a:lnSpc>
                <a:spcPct val="100000"/>
              </a:lnSpc>
              <a:spcBef>
                <a:spcPts val="2355"/>
              </a:spcBef>
              <a:buClr>
                <a:srgbClr val="FF0000"/>
              </a:buClr>
              <a:buSzPct val="150000"/>
              <a:buChar char="•"/>
              <a:tabLst>
                <a:tab pos="370205" algn="l"/>
              </a:tabLst>
            </a:pPr>
            <a:r>
              <a:rPr sz="2800" dirty="0">
                <a:latin typeface="Arial"/>
                <a:cs typeface="Arial"/>
              </a:rPr>
              <a:t>Extensible : supporte les évolutions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applicatives.</a:t>
            </a:r>
            <a:endParaRPr sz="2800">
              <a:latin typeface="Arial"/>
              <a:cs typeface="Arial"/>
            </a:endParaRPr>
          </a:p>
          <a:p>
            <a:pPr marL="369570" indent="-344805">
              <a:lnSpc>
                <a:spcPct val="100000"/>
              </a:lnSpc>
              <a:spcBef>
                <a:spcPts val="2355"/>
              </a:spcBef>
              <a:buClr>
                <a:srgbClr val="FF0000"/>
              </a:buClr>
              <a:buSzPct val="150000"/>
              <a:buChar char="•"/>
              <a:tabLst>
                <a:tab pos="370205" algn="l"/>
              </a:tabLst>
            </a:pPr>
            <a:r>
              <a:rPr sz="2800" dirty="0">
                <a:latin typeface="Arial"/>
                <a:cs typeface="Arial"/>
              </a:rPr>
              <a:t>Mise en forme </a:t>
            </a:r>
            <a:r>
              <a:rPr sz="2800" spc="-10" dirty="0">
                <a:latin typeface="Arial"/>
                <a:cs typeface="Arial"/>
              </a:rPr>
              <a:t>avec </a:t>
            </a:r>
            <a:r>
              <a:rPr sz="2800" dirty="0">
                <a:latin typeface="Arial"/>
                <a:cs typeface="Arial"/>
              </a:rPr>
              <a:t>des feuilles de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style.</a:t>
            </a:r>
            <a:endParaRPr sz="2800">
              <a:latin typeface="Arial"/>
              <a:cs typeface="Arial"/>
            </a:endParaRPr>
          </a:p>
          <a:p>
            <a:pPr marL="369570" marR="17780" indent="-344805">
              <a:lnSpc>
                <a:spcPct val="150100"/>
              </a:lnSpc>
              <a:spcBef>
                <a:spcPts val="670"/>
              </a:spcBef>
              <a:buClr>
                <a:srgbClr val="FF0000"/>
              </a:buClr>
              <a:buSzPct val="150000"/>
              <a:buChar char="•"/>
              <a:tabLst>
                <a:tab pos="370205" algn="l"/>
              </a:tabLst>
            </a:pP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méta langage permettant la définition de langages adaptés  à des </a:t>
            </a:r>
            <a:r>
              <a:rPr sz="2800" spc="-285" dirty="0">
                <a:latin typeface="Arial"/>
                <a:cs typeface="Arial"/>
              </a:rPr>
              <a:t>beso</a:t>
            </a:r>
            <a:r>
              <a:rPr sz="2100" spc="-427" baseline="5753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285" dirty="0">
                <a:latin typeface="Arial"/>
                <a:cs typeface="Arial"/>
              </a:rPr>
              <a:t>i</a:t>
            </a:r>
            <a:r>
              <a:rPr sz="2100" spc="-427" baseline="57539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800" spc="-285" dirty="0">
                <a:latin typeface="Arial"/>
                <a:cs typeface="Arial"/>
              </a:rPr>
              <a:t>n</a:t>
            </a:r>
            <a:r>
              <a:rPr sz="2100" spc="-427" baseline="57539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r>
              <a:rPr sz="2800" spc="-285" dirty="0">
                <a:latin typeface="Arial"/>
                <a:cs typeface="Arial"/>
              </a:rPr>
              <a:t>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variés.</a:t>
            </a:r>
            <a:endParaRPr sz="2800">
              <a:latin typeface="Arial"/>
              <a:cs typeface="Arial"/>
            </a:endParaRPr>
          </a:p>
          <a:p>
            <a:pPr marL="369570" marR="543560" indent="-344805">
              <a:lnSpc>
                <a:spcPct val="150100"/>
              </a:lnSpc>
              <a:spcBef>
                <a:spcPts val="675"/>
              </a:spcBef>
              <a:buClr>
                <a:srgbClr val="FF0000"/>
              </a:buClr>
              <a:buSzPct val="150000"/>
              <a:buChar char="•"/>
              <a:tabLst>
                <a:tab pos="370205" algn="l"/>
              </a:tabLst>
            </a:pPr>
            <a:r>
              <a:rPr sz="2800" dirty="0">
                <a:latin typeface="Arial"/>
                <a:cs typeface="Arial"/>
              </a:rPr>
              <a:t>Supporté par les grands </a:t>
            </a:r>
            <a:r>
              <a:rPr sz="2800" spc="5" dirty="0">
                <a:latin typeface="Arial"/>
                <a:cs typeface="Arial"/>
              </a:rPr>
              <a:t>constructeurs: </a:t>
            </a:r>
            <a:r>
              <a:rPr sz="2800" dirty="0">
                <a:latin typeface="Arial"/>
                <a:cs typeface="Arial"/>
              </a:rPr>
              <a:t>IBM, Microsoft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.net,  </a:t>
            </a:r>
            <a:r>
              <a:rPr sz="2800" spc="-5" dirty="0">
                <a:latin typeface="Arial"/>
                <a:cs typeface="Arial"/>
              </a:rPr>
              <a:t>SUN,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13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8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564" y="538048"/>
            <a:ext cx="5081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Arborescence</a:t>
            </a:r>
            <a:r>
              <a:rPr spc="-70" dirty="0"/>
              <a:t> </a:t>
            </a:r>
            <a:r>
              <a:rPr spc="-5" dirty="0"/>
              <a:t>XML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1742" y="2342756"/>
            <a:ext cx="4114800" cy="3713479"/>
            <a:chOff x="6571742" y="2342756"/>
            <a:chExt cx="4114800" cy="3713479"/>
          </a:xfrm>
        </p:grpSpPr>
        <p:sp>
          <p:nvSpPr>
            <p:cNvPr id="4" name="object 4"/>
            <p:cNvSpPr/>
            <p:nvPr/>
          </p:nvSpPr>
          <p:spPr>
            <a:xfrm>
              <a:off x="7781671" y="2947923"/>
              <a:ext cx="2898775" cy="251460"/>
            </a:xfrm>
            <a:custGeom>
              <a:avLst/>
              <a:gdLst/>
              <a:ahLst/>
              <a:cxnLst/>
              <a:rect l="l" t="t" r="r" b="b"/>
              <a:pathLst>
                <a:path w="2898775" h="251460">
                  <a:moveTo>
                    <a:pt x="1449197" y="0"/>
                  </a:moveTo>
                  <a:lnTo>
                    <a:pt x="1449197" y="125729"/>
                  </a:lnTo>
                  <a:lnTo>
                    <a:pt x="2898267" y="125729"/>
                  </a:lnTo>
                  <a:lnTo>
                    <a:pt x="2898267" y="251460"/>
                  </a:lnTo>
                </a:path>
                <a:path w="2898775" h="251460">
                  <a:moveTo>
                    <a:pt x="1449197" y="0"/>
                  </a:moveTo>
                  <a:lnTo>
                    <a:pt x="1449197" y="251460"/>
                  </a:lnTo>
                </a:path>
                <a:path w="2898775" h="251460">
                  <a:moveTo>
                    <a:pt x="1449197" y="0"/>
                  </a:moveTo>
                  <a:lnTo>
                    <a:pt x="1449197" y="125729"/>
                  </a:lnTo>
                  <a:lnTo>
                    <a:pt x="0" y="125729"/>
                  </a:lnTo>
                  <a:lnTo>
                    <a:pt x="0" y="2514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32063" y="2349106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1197635" y="0"/>
                  </a:moveTo>
                  <a:lnTo>
                    <a:pt x="0" y="0"/>
                  </a:lnTo>
                  <a:lnTo>
                    <a:pt x="0" y="598817"/>
                  </a:lnTo>
                  <a:lnTo>
                    <a:pt x="1197635" y="598817"/>
                  </a:lnTo>
                  <a:lnTo>
                    <a:pt x="11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8092" y="2349106"/>
              <a:ext cx="3251835" cy="3700779"/>
            </a:xfrm>
            <a:custGeom>
              <a:avLst/>
              <a:gdLst/>
              <a:ahLst/>
              <a:cxnLst/>
              <a:rect l="l" t="t" r="r" b="b"/>
              <a:pathLst>
                <a:path w="3251834" h="3700779">
                  <a:moveTo>
                    <a:pt x="2053971" y="598817"/>
                  </a:moveTo>
                  <a:lnTo>
                    <a:pt x="3251606" y="598817"/>
                  </a:lnTo>
                  <a:lnTo>
                    <a:pt x="3251606" y="0"/>
                  </a:lnTo>
                  <a:lnTo>
                    <a:pt x="2053971" y="0"/>
                  </a:lnTo>
                  <a:lnTo>
                    <a:pt x="2053971" y="598817"/>
                  </a:lnTo>
                  <a:close/>
                </a:path>
                <a:path w="3251834" h="3700779">
                  <a:moveTo>
                    <a:pt x="1203578" y="1449082"/>
                  </a:moveTo>
                  <a:lnTo>
                    <a:pt x="1203578" y="1574939"/>
                  </a:lnTo>
                  <a:lnTo>
                    <a:pt x="1928240" y="1574939"/>
                  </a:lnTo>
                  <a:lnTo>
                    <a:pt x="1928240" y="1700669"/>
                  </a:lnTo>
                </a:path>
                <a:path w="3251834" h="3700779">
                  <a:moveTo>
                    <a:pt x="1203578" y="1449082"/>
                  </a:moveTo>
                  <a:lnTo>
                    <a:pt x="1203578" y="1574939"/>
                  </a:lnTo>
                  <a:lnTo>
                    <a:pt x="479043" y="1574939"/>
                  </a:lnTo>
                  <a:lnTo>
                    <a:pt x="479043" y="1700669"/>
                  </a:lnTo>
                </a:path>
                <a:path w="3251834" h="3700779">
                  <a:moveTo>
                    <a:pt x="0" y="2299474"/>
                  </a:moveTo>
                  <a:lnTo>
                    <a:pt x="0" y="3700678"/>
                  </a:lnTo>
                  <a:lnTo>
                    <a:pt x="179704" y="3700678"/>
                  </a:lnTo>
                </a:path>
                <a:path w="3251834" h="3700779">
                  <a:moveTo>
                    <a:pt x="0" y="2299474"/>
                  </a:moveTo>
                  <a:lnTo>
                    <a:pt x="0" y="2850400"/>
                  </a:lnTo>
                  <a:lnTo>
                    <a:pt x="179704" y="2850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32063" y="2349106"/>
            <a:ext cx="1198245" cy="59944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925"/>
              </a:spcBef>
            </a:pPr>
            <a:r>
              <a:rPr sz="2000" spc="-110" dirty="0">
                <a:latin typeface="Arial"/>
                <a:cs typeface="Arial"/>
              </a:rPr>
              <a:t>Recette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76516" y="3193021"/>
            <a:ext cx="1210945" cy="612140"/>
            <a:chOff x="7176516" y="3193021"/>
            <a:chExt cx="1210945" cy="612140"/>
          </a:xfrm>
        </p:grpSpPr>
        <p:sp>
          <p:nvSpPr>
            <p:cNvPr id="9" name="object 9"/>
            <p:cNvSpPr/>
            <p:nvPr/>
          </p:nvSpPr>
          <p:spPr>
            <a:xfrm>
              <a:off x="7182866" y="3199371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1197635" y="0"/>
                  </a:moveTo>
                  <a:lnTo>
                    <a:pt x="0" y="0"/>
                  </a:lnTo>
                  <a:lnTo>
                    <a:pt x="0" y="598817"/>
                  </a:lnTo>
                  <a:lnTo>
                    <a:pt x="1197635" y="598817"/>
                  </a:lnTo>
                  <a:lnTo>
                    <a:pt x="11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82866" y="3199371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0" y="598817"/>
                  </a:moveTo>
                  <a:lnTo>
                    <a:pt x="1197635" y="598817"/>
                  </a:lnTo>
                  <a:lnTo>
                    <a:pt x="1197635" y="0"/>
                  </a:lnTo>
                  <a:lnTo>
                    <a:pt x="0" y="0"/>
                  </a:lnTo>
                  <a:lnTo>
                    <a:pt x="0" y="598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82866" y="3199371"/>
            <a:ext cx="1198245" cy="5994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30"/>
              </a:spcBef>
            </a:pP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-70" dirty="0">
                <a:latin typeface="Arial"/>
                <a:cs typeface="Arial"/>
              </a:rPr>
              <a:t>n</a:t>
            </a:r>
            <a:r>
              <a:rPr sz="2000" spc="-95" dirty="0">
                <a:latin typeface="Arial"/>
                <a:cs typeface="Arial"/>
              </a:rPr>
              <a:t>g</a:t>
            </a:r>
            <a:r>
              <a:rPr sz="2000" spc="-80" dirty="0">
                <a:latin typeface="Arial"/>
                <a:cs typeface="Arial"/>
              </a:rPr>
              <a:t>r</a:t>
            </a:r>
            <a:r>
              <a:rPr sz="2000" spc="-130" dirty="0">
                <a:latin typeface="Arial"/>
                <a:cs typeface="Arial"/>
              </a:rPr>
              <a:t>é</a:t>
            </a:r>
            <a:r>
              <a:rPr sz="2000" spc="-60" dirty="0">
                <a:latin typeface="Arial"/>
                <a:cs typeface="Arial"/>
              </a:rPr>
              <a:t>d</a:t>
            </a:r>
            <a:r>
              <a:rPr sz="2000" spc="-35" dirty="0">
                <a:latin typeface="Arial"/>
                <a:cs typeface="Arial"/>
              </a:rPr>
              <a:t>i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n</a:t>
            </a:r>
            <a:r>
              <a:rPr sz="2000" spc="110" dirty="0">
                <a:latin typeface="Arial"/>
                <a:cs typeface="Arial"/>
              </a:rPr>
              <a:t>t</a:t>
            </a:r>
            <a:r>
              <a:rPr sz="2000" spc="-22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51980" y="4043413"/>
            <a:ext cx="1210945" cy="612140"/>
            <a:chOff x="6451980" y="4043413"/>
            <a:chExt cx="1210945" cy="612140"/>
          </a:xfrm>
        </p:grpSpPr>
        <p:sp>
          <p:nvSpPr>
            <p:cNvPr id="13" name="object 13"/>
            <p:cNvSpPr/>
            <p:nvPr/>
          </p:nvSpPr>
          <p:spPr>
            <a:xfrm>
              <a:off x="6458330" y="4049763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1197635" y="0"/>
                  </a:moveTo>
                  <a:lnTo>
                    <a:pt x="0" y="0"/>
                  </a:lnTo>
                  <a:lnTo>
                    <a:pt x="0" y="598817"/>
                  </a:lnTo>
                  <a:lnTo>
                    <a:pt x="1197635" y="598817"/>
                  </a:lnTo>
                  <a:lnTo>
                    <a:pt x="11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8330" y="4049763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0" y="598817"/>
                  </a:moveTo>
                  <a:lnTo>
                    <a:pt x="1197635" y="598817"/>
                  </a:lnTo>
                  <a:lnTo>
                    <a:pt x="1197635" y="0"/>
                  </a:lnTo>
                  <a:lnTo>
                    <a:pt x="0" y="0"/>
                  </a:lnTo>
                  <a:lnTo>
                    <a:pt x="0" y="598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58330" y="4049763"/>
            <a:ext cx="1198245" cy="5994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30"/>
              </a:spcBef>
            </a:pPr>
            <a:r>
              <a:rPr sz="2000" spc="-60" dirty="0">
                <a:latin typeface="Arial"/>
                <a:cs typeface="Arial"/>
              </a:rPr>
              <a:t>Ingrédient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51446" y="4893678"/>
            <a:ext cx="1210945" cy="612140"/>
            <a:chOff x="6751446" y="4893678"/>
            <a:chExt cx="1210945" cy="612140"/>
          </a:xfrm>
        </p:grpSpPr>
        <p:sp>
          <p:nvSpPr>
            <p:cNvPr id="17" name="object 17"/>
            <p:cNvSpPr/>
            <p:nvPr/>
          </p:nvSpPr>
          <p:spPr>
            <a:xfrm>
              <a:off x="6757796" y="4900028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1197635" y="0"/>
                  </a:moveTo>
                  <a:lnTo>
                    <a:pt x="0" y="0"/>
                  </a:lnTo>
                  <a:lnTo>
                    <a:pt x="0" y="598817"/>
                  </a:lnTo>
                  <a:lnTo>
                    <a:pt x="1197635" y="598817"/>
                  </a:lnTo>
                  <a:lnTo>
                    <a:pt x="11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7796" y="4900028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0" y="598817"/>
                  </a:moveTo>
                  <a:lnTo>
                    <a:pt x="1197635" y="598817"/>
                  </a:lnTo>
                  <a:lnTo>
                    <a:pt x="1197635" y="0"/>
                  </a:lnTo>
                  <a:lnTo>
                    <a:pt x="0" y="0"/>
                  </a:lnTo>
                  <a:lnTo>
                    <a:pt x="0" y="59881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57796" y="4900028"/>
            <a:ext cx="1181735" cy="5994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35"/>
              </a:spcBef>
            </a:pPr>
            <a:r>
              <a:rPr sz="2000" spc="-100" dirty="0">
                <a:latin typeface="Arial"/>
                <a:cs typeface="Arial"/>
              </a:rPr>
              <a:t>Nom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51446" y="5744019"/>
            <a:ext cx="1210945" cy="612140"/>
            <a:chOff x="6751446" y="5744019"/>
            <a:chExt cx="1210945" cy="612140"/>
          </a:xfrm>
        </p:grpSpPr>
        <p:sp>
          <p:nvSpPr>
            <p:cNvPr id="21" name="object 21"/>
            <p:cNvSpPr/>
            <p:nvPr/>
          </p:nvSpPr>
          <p:spPr>
            <a:xfrm>
              <a:off x="6757796" y="5750369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1197635" y="0"/>
                  </a:moveTo>
                  <a:lnTo>
                    <a:pt x="0" y="0"/>
                  </a:lnTo>
                  <a:lnTo>
                    <a:pt x="0" y="598817"/>
                  </a:lnTo>
                  <a:lnTo>
                    <a:pt x="1197635" y="598817"/>
                  </a:lnTo>
                  <a:lnTo>
                    <a:pt x="11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7796" y="5750369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0" y="598817"/>
                  </a:moveTo>
                  <a:lnTo>
                    <a:pt x="1197635" y="598817"/>
                  </a:lnTo>
                  <a:lnTo>
                    <a:pt x="1197635" y="0"/>
                  </a:lnTo>
                  <a:lnTo>
                    <a:pt x="0" y="0"/>
                  </a:lnTo>
                  <a:lnTo>
                    <a:pt x="0" y="598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57796" y="5750369"/>
            <a:ext cx="1181735" cy="5994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35"/>
              </a:spcBef>
            </a:pPr>
            <a:r>
              <a:rPr sz="2000" spc="-55" dirty="0">
                <a:latin typeface="Arial"/>
                <a:cs typeface="Arial"/>
              </a:rPr>
              <a:t>Quantité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07528" y="4049763"/>
            <a:ext cx="1198245" cy="599440"/>
          </a:xfrm>
          <a:custGeom>
            <a:avLst/>
            <a:gdLst/>
            <a:ahLst/>
            <a:cxnLst/>
            <a:rect l="l" t="t" r="r" b="b"/>
            <a:pathLst>
              <a:path w="1198245" h="599439">
                <a:moveTo>
                  <a:pt x="0" y="598817"/>
                </a:moveTo>
                <a:lnTo>
                  <a:pt x="1197635" y="598817"/>
                </a:lnTo>
                <a:lnTo>
                  <a:pt x="1197635" y="0"/>
                </a:lnTo>
                <a:lnTo>
                  <a:pt x="0" y="0"/>
                </a:lnTo>
                <a:lnTo>
                  <a:pt x="0" y="59881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939464" y="4049763"/>
            <a:ext cx="1165860" cy="5994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811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30"/>
              </a:spcBef>
            </a:pPr>
            <a:r>
              <a:rPr sz="2000" spc="-60" dirty="0">
                <a:latin typeface="Arial"/>
                <a:cs typeface="Arial"/>
              </a:rPr>
              <a:t>Ingrédient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25713" y="3193021"/>
            <a:ext cx="1210945" cy="612140"/>
            <a:chOff x="8625713" y="3193021"/>
            <a:chExt cx="1210945" cy="612140"/>
          </a:xfrm>
        </p:grpSpPr>
        <p:sp>
          <p:nvSpPr>
            <p:cNvPr id="27" name="object 27"/>
            <p:cNvSpPr/>
            <p:nvPr/>
          </p:nvSpPr>
          <p:spPr>
            <a:xfrm>
              <a:off x="8632063" y="3199371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1197635" y="0"/>
                  </a:moveTo>
                  <a:lnTo>
                    <a:pt x="0" y="0"/>
                  </a:lnTo>
                  <a:lnTo>
                    <a:pt x="0" y="598817"/>
                  </a:lnTo>
                  <a:lnTo>
                    <a:pt x="1197635" y="598817"/>
                  </a:lnTo>
                  <a:lnTo>
                    <a:pt x="11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2063" y="3199371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0" y="598817"/>
                  </a:moveTo>
                  <a:lnTo>
                    <a:pt x="1197635" y="598817"/>
                  </a:lnTo>
                  <a:lnTo>
                    <a:pt x="1197635" y="0"/>
                  </a:lnTo>
                  <a:lnTo>
                    <a:pt x="0" y="0"/>
                  </a:lnTo>
                  <a:lnTo>
                    <a:pt x="0" y="598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632063" y="3199371"/>
            <a:ext cx="1198245" cy="5994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930"/>
              </a:spcBef>
            </a:pPr>
            <a:r>
              <a:rPr sz="2000" spc="-55" dirty="0">
                <a:latin typeface="Arial"/>
                <a:cs typeface="Arial"/>
              </a:rPr>
              <a:t>Titre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074782" y="3193021"/>
            <a:ext cx="1210945" cy="612140"/>
            <a:chOff x="10074782" y="3193021"/>
            <a:chExt cx="1210945" cy="612140"/>
          </a:xfrm>
        </p:grpSpPr>
        <p:sp>
          <p:nvSpPr>
            <p:cNvPr id="31" name="object 31"/>
            <p:cNvSpPr/>
            <p:nvPr/>
          </p:nvSpPr>
          <p:spPr>
            <a:xfrm>
              <a:off x="10081132" y="3199371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1197635" y="0"/>
                  </a:moveTo>
                  <a:lnTo>
                    <a:pt x="0" y="0"/>
                  </a:lnTo>
                  <a:lnTo>
                    <a:pt x="0" y="598817"/>
                  </a:lnTo>
                  <a:lnTo>
                    <a:pt x="1197635" y="598817"/>
                  </a:lnTo>
                  <a:lnTo>
                    <a:pt x="1197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81132" y="3199371"/>
              <a:ext cx="1198245" cy="599440"/>
            </a:xfrm>
            <a:custGeom>
              <a:avLst/>
              <a:gdLst/>
              <a:ahLst/>
              <a:cxnLst/>
              <a:rect l="l" t="t" r="r" b="b"/>
              <a:pathLst>
                <a:path w="1198245" h="599439">
                  <a:moveTo>
                    <a:pt x="0" y="598817"/>
                  </a:moveTo>
                  <a:lnTo>
                    <a:pt x="1197635" y="598817"/>
                  </a:lnTo>
                  <a:lnTo>
                    <a:pt x="1197635" y="0"/>
                  </a:lnTo>
                  <a:lnTo>
                    <a:pt x="0" y="0"/>
                  </a:lnTo>
                  <a:lnTo>
                    <a:pt x="0" y="5988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081132" y="3199371"/>
            <a:ext cx="1198245" cy="5994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30"/>
              </a:spcBef>
            </a:pPr>
            <a:r>
              <a:rPr sz="2000" spc="-110" dirty="0">
                <a:latin typeface="Arial"/>
                <a:cs typeface="Arial"/>
              </a:rPr>
              <a:t>Catégorie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739" y="1810588"/>
            <a:ext cx="675640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9375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3200" spc="-5" dirty="0">
                <a:latin typeface="Arial"/>
                <a:cs typeface="Arial"/>
              </a:rPr>
              <a:t>Un document XML est composé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  plusieurs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nœuds.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25308" y="2368422"/>
            <a:ext cx="123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FF0000"/>
                </a:solidFill>
                <a:latin typeface="Arial"/>
                <a:cs typeface="Arial"/>
              </a:rPr>
              <a:t>Nœud</a:t>
            </a:r>
            <a:r>
              <a:rPr sz="1800" b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racine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76646" y="3326638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6FC0"/>
                </a:solidFill>
                <a:latin typeface="Arial"/>
                <a:cs typeface="Arial"/>
              </a:rPr>
              <a:t>Nœud</a:t>
            </a:r>
            <a:r>
              <a:rPr sz="1800" b="1" spc="-1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48554" y="4217670"/>
            <a:ext cx="95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6FC0"/>
                </a:solidFill>
                <a:latin typeface="Arial"/>
                <a:cs typeface="Arial"/>
              </a:rPr>
              <a:t>Nœud</a:t>
            </a:r>
            <a:r>
              <a:rPr sz="1800" b="1" spc="-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006FC0"/>
                </a:solidFill>
                <a:latin typeface="Arial"/>
                <a:cs typeface="Arial"/>
              </a:rPr>
              <a:t>1.1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59010" y="4119117"/>
            <a:ext cx="95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6FC0"/>
                </a:solidFill>
                <a:latin typeface="Arial"/>
                <a:cs typeface="Arial"/>
              </a:rPr>
              <a:t>Nœud</a:t>
            </a:r>
            <a:r>
              <a:rPr sz="1800" b="1" spc="-1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006FC0"/>
                </a:solidFill>
                <a:latin typeface="Arial"/>
                <a:cs typeface="Arial"/>
              </a:rPr>
              <a:t>1.2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58353" y="4956175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6FC0"/>
                </a:solidFill>
                <a:latin typeface="Arial"/>
                <a:cs typeface="Arial"/>
              </a:rPr>
              <a:t>Nœud</a:t>
            </a:r>
            <a:r>
              <a:rPr sz="1800" b="1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006FC0"/>
                </a:solidFill>
                <a:latin typeface="Arial"/>
                <a:cs typeface="Arial"/>
              </a:rPr>
              <a:t>1.1.1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98611" y="5820257"/>
            <a:ext cx="1132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006FC0"/>
                </a:solidFill>
                <a:latin typeface="Arial"/>
                <a:cs typeface="Arial"/>
              </a:rPr>
              <a:t>Nœud</a:t>
            </a:r>
            <a:r>
              <a:rPr sz="1800" b="1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006FC0"/>
                </a:solidFill>
                <a:latin typeface="Arial"/>
                <a:cs typeface="Arial"/>
              </a:rPr>
              <a:t>1.1.2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39" y="3383026"/>
            <a:ext cx="4290695" cy="19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SzPct val="9375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3200" spc="-20" dirty="0">
                <a:latin typeface="Arial"/>
                <a:cs typeface="Arial"/>
              </a:rPr>
              <a:t>L’arborescence </a:t>
            </a:r>
            <a:r>
              <a:rPr sz="3200" spc="-10" dirty="0">
                <a:latin typeface="Arial"/>
                <a:cs typeface="Arial"/>
              </a:rPr>
              <a:t>d’un  </a:t>
            </a:r>
            <a:r>
              <a:rPr sz="3200" spc="-5" dirty="0">
                <a:latin typeface="Arial"/>
                <a:cs typeface="Arial"/>
              </a:rPr>
              <a:t>document XML est la  structure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hiérarchique  </a:t>
            </a:r>
            <a:r>
              <a:rPr sz="3200" spc="-10" dirty="0">
                <a:latin typeface="Arial"/>
                <a:cs typeface="Arial"/>
              </a:rPr>
              <a:t>des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nœuds.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14</a:t>
            </a:fld>
            <a:endParaRPr spc="-60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46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275" y="1582927"/>
            <a:ext cx="8026400" cy="280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SzPct val="150000"/>
              <a:buChar char="•"/>
              <a:tabLst>
                <a:tab pos="357505" algn="l"/>
              </a:tabLst>
            </a:pPr>
            <a:r>
              <a:rPr sz="3200" spc="-10" dirty="0">
                <a:latin typeface="Arial"/>
                <a:cs typeface="Arial"/>
              </a:rPr>
              <a:t>Un </a:t>
            </a:r>
            <a:r>
              <a:rPr sz="3200" spc="-5" dirty="0">
                <a:latin typeface="Arial"/>
                <a:cs typeface="Arial"/>
              </a:rPr>
              <a:t>document XML comporte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701800">
              <a:lnSpc>
                <a:spcPct val="100000"/>
              </a:lnSpc>
              <a:spcBef>
                <a:spcPts val="2690"/>
              </a:spcBef>
            </a:pPr>
            <a:r>
              <a:rPr sz="3200" spc="-10" dirty="0">
                <a:latin typeface="Arial"/>
                <a:cs typeface="Arial"/>
              </a:rPr>
              <a:t>-une </a:t>
            </a:r>
            <a:r>
              <a:rPr sz="3200" spc="-5" dirty="0">
                <a:latin typeface="Arial"/>
                <a:cs typeface="Arial"/>
              </a:rPr>
              <a:t>prologue.</a:t>
            </a:r>
            <a:endParaRPr sz="3200">
              <a:latin typeface="Arial"/>
              <a:cs typeface="Arial"/>
            </a:endParaRPr>
          </a:p>
          <a:p>
            <a:pPr marL="1701800">
              <a:lnSpc>
                <a:spcPct val="100000"/>
              </a:lnSpc>
              <a:spcBef>
                <a:spcPts val="1925"/>
              </a:spcBef>
            </a:pPr>
            <a:r>
              <a:rPr sz="3200" spc="-10" dirty="0">
                <a:latin typeface="Arial"/>
                <a:cs typeface="Arial"/>
              </a:rPr>
              <a:t>-l'arbre </a:t>
            </a:r>
            <a:r>
              <a:rPr sz="3200" spc="-5" dirty="0">
                <a:latin typeface="Arial"/>
                <a:cs typeface="Arial"/>
              </a:rPr>
              <a:t>des éléments.</a:t>
            </a:r>
            <a:endParaRPr sz="3200">
              <a:latin typeface="Arial"/>
              <a:cs typeface="Arial"/>
            </a:endParaRPr>
          </a:p>
          <a:p>
            <a:pPr marL="170180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Arial"/>
                <a:cs typeface="Arial"/>
              </a:rPr>
              <a:t>-éventuellement des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commentaires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558" y="502107"/>
            <a:ext cx="890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0495" algn="l"/>
              </a:tabLst>
            </a:pPr>
            <a:r>
              <a:rPr spc="-5" dirty="0"/>
              <a:t>Structure</a:t>
            </a:r>
            <a:r>
              <a:rPr spc="10" dirty="0"/>
              <a:t> </a:t>
            </a:r>
            <a:r>
              <a:rPr spc="-5" dirty="0"/>
              <a:t>d'un	document XML</a:t>
            </a:r>
            <a:r>
              <a:rPr spc="-75" dirty="0"/>
              <a:t> </a:t>
            </a:r>
            <a:r>
              <a:rPr spc="-5" dirty="0"/>
              <a:t>1/8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15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8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755773"/>
            <a:ext cx="11574780" cy="1473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La </a:t>
            </a:r>
            <a:r>
              <a:rPr sz="2000" spc="-10" dirty="0">
                <a:latin typeface="Arial"/>
                <a:cs typeface="Arial"/>
              </a:rPr>
              <a:t>prologue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XML:</a:t>
            </a:r>
            <a:endParaRPr sz="2000">
              <a:latin typeface="Arial"/>
              <a:cs typeface="Arial"/>
            </a:endParaRPr>
          </a:p>
          <a:p>
            <a:pPr marL="652780" indent="-183515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653415" algn="l"/>
              </a:tabLst>
            </a:pPr>
            <a:r>
              <a:rPr sz="2000" spc="-5" dirty="0">
                <a:latin typeface="Arial"/>
                <a:cs typeface="Arial"/>
              </a:rPr>
              <a:t>est </a:t>
            </a:r>
            <a:r>
              <a:rPr sz="2000" spc="-10" dirty="0">
                <a:latin typeface="Arial"/>
                <a:cs typeface="Arial"/>
              </a:rPr>
              <a:t>une instruction de </a:t>
            </a:r>
            <a:r>
              <a:rPr sz="2000" spc="-5" dirty="0">
                <a:latin typeface="Arial"/>
                <a:cs typeface="Arial"/>
              </a:rPr>
              <a:t>traitement </a:t>
            </a:r>
            <a:r>
              <a:rPr sz="2000" spc="-10" dirty="0">
                <a:latin typeface="Arial"/>
                <a:cs typeface="Arial"/>
              </a:rPr>
              <a:t>destinée </a:t>
            </a:r>
            <a:r>
              <a:rPr sz="2000" spc="-5" dirty="0">
                <a:latin typeface="Arial"/>
                <a:cs typeface="Arial"/>
              </a:rPr>
              <a:t>à </a:t>
            </a:r>
            <a:r>
              <a:rPr sz="2000" spc="-10" dirty="0">
                <a:latin typeface="Arial"/>
                <a:cs typeface="Arial"/>
              </a:rPr>
              <a:t>l’application chargée du </a:t>
            </a:r>
            <a:r>
              <a:rPr sz="2000" spc="-5" dirty="0">
                <a:latin typeface="Arial"/>
                <a:cs typeface="Arial"/>
              </a:rPr>
              <a:t>traitement </a:t>
            </a:r>
            <a:r>
              <a:rPr sz="2000" spc="-10" dirty="0">
                <a:latin typeface="Arial"/>
                <a:cs typeface="Arial"/>
              </a:rPr>
              <a:t>du </a:t>
            </a:r>
            <a:r>
              <a:rPr sz="2000" spc="-5" dirty="0">
                <a:latin typeface="Arial"/>
                <a:cs typeface="Arial"/>
              </a:rPr>
              <a:t>document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XML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050">
              <a:latin typeface="Arial"/>
              <a:cs typeface="Arial"/>
            </a:endParaRPr>
          </a:p>
          <a:p>
            <a:pPr marL="652780" indent="-18351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53415" algn="l"/>
              </a:tabLst>
            </a:pPr>
            <a:r>
              <a:rPr sz="2000" spc="-5" dirty="0">
                <a:latin typeface="Arial"/>
                <a:cs typeface="Arial"/>
              </a:rPr>
              <a:t>est </a:t>
            </a:r>
            <a:r>
              <a:rPr sz="2000" spc="-10" dirty="0">
                <a:latin typeface="Arial"/>
                <a:cs typeface="Arial"/>
              </a:rPr>
              <a:t>facultative, </a:t>
            </a:r>
            <a:r>
              <a:rPr sz="2000" dirty="0">
                <a:latin typeface="Arial"/>
                <a:cs typeface="Arial"/>
              </a:rPr>
              <a:t>mais fortement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conseillée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3257" y="4933378"/>
            <a:ext cx="285750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244" y="4477242"/>
            <a:ext cx="5751830" cy="16179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45"/>
              </a:spcBef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Arial"/>
                <a:cs typeface="Arial"/>
              </a:rPr>
              <a:t>décrit:</a:t>
            </a:r>
            <a:endParaRPr sz="2000">
              <a:latin typeface="Arial"/>
              <a:cs typeface="Arial"/>
            </a:endParaRPr>
          </a:p>
          <a:p>
            <a:pPr marL="715645" lvl="1" indent="-137795">
              <a:lnSpc>
                <a:spcPct val="100000"/>
              </a:lnSpc>
              <a:spcBef>
                <a:spcPts val="240"/>
              </a:spcBef>
              <a:buChar char="-"/>
              <a:tabLst>
                <a:tab pos="716280" algn="l"/>
                <a:tab pos="4160520" algn="l"/>
              </a:tabLst>
            </a:pP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version du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langage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XML	</a:t>
            </a:r>
            <a:r>
              <a:rPr sz="3000" spc="-15" baseline="1388" dirty="0">
                <a:latin typeface="Arial"/>
                <a:cs typeface="Arial"/>
              </a:rPr>
              <a:t>version="1.0"</a:t>
            </a:r>
            <a:endParaRPr sz="3000" baseline="1388">
              <a:latin typeface="Arial"/>
              <a:cs typeface="Arial"/>
            </a:endParaRPr>
          </a:p>
          <a:p>
            <a:pPr marL="730885" lvl="1" indent="-153035">
              <a:lnSpc>
                <a:spcPct val="100000"/>
              </a:lnSpc>
              <a:spcBef>
                <a:spcPts val="1250"/>
              </a:spcBef>
              <a:buChar char="-"/>
              <a:tabLst>
                <a:tab pos="731520" algn="l"/>
              </a:tabLst>
            </a:pPr>
            <a:r>
              <a:rPr sz="2000" spc="-10" dirty="0">
                <a:latin typeface="Arial"/>
                <a:cs typeface="Arial"/>
              </a:rPr>
              <a:t>le codage des </a:t>
            </a:r>
            <a:r>
              <a:rPr sz="2000" spc="-5" dirty="0">
                <a:latin typeface="Arial"/>
                <a:cs typeface="Arial"/>
              </a:rPr>
              <a:t>caractères </a:t>
            </a:r>
            <a:r>
              <a:rPr sz="2000" spc="-10" dirty="0">
                <a:latin typeface="Arial"/>
                <a:cs typeface="Arial"/>
              </a:rPr>
              <a:t>(par </a:t>
            </a:r>
            <a:r>
              <a:rPr sz="2000" spc="-5" dirty="0">
                <a:latin typeface="Arial"/>
                <a:cs typeface="Arial"/>
              </a:rPr>
              <a:t>défaut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UTF-8)</a:t>
            </a:r>
            <a:endParaRPr sz="2000">
              <a:latin typeface="Arial"/>
              <a:cs typeface="Arial"/>
            </a:endParaRPr>
          </a:p>
          <a:p>
            <a:pPr marL="730885" lvl="1" indent="-153035">
              <a:lnSpc>
                <a:spcPct val="100000"/>
              </a:lnSpc>
              <a:spcBef>
                <a:spcPts val="1200"/>
              </a:spcBef>
              <a:buChar char="-"/>
              <a:tabLst>
                <a:tab pos="731520" algn="l"/>
              </a:tabLst>
            </a:pPr>
            <a:r>
              <a:rPr sz="2000" spc="-5" dirty="0">
                <a:latin typeface="Arial"/>
                <a:cs typeface="Arial"/>
              </a:rPr>
              <a:t>La </a:t>
            </a:r>
            <a:r>
              <a:rPr sz="2000" spc="-10" dirty="0">
                <a:latin typeface="Arial"/>
                <a:cs typeface="Arial"/>
              </a:rPr>
              <a:t>dépendance </a:t>
            </a:r>
            <a:r>
              <a:rPr sz="2000" spc="-5" dirty="0">
                <a:latin typeface="Arial"/>
                <a:cs typeface="Arial"/>
              </a:rPr>
              <a:t>à </a:t>
            </a:r>
            <a:r>
              <a:rPr sz="2000" spc="-10" dirty="0">
                <a:latin typeface="Arial"/>
                <a:cs typeface="Arial"/>
              </a:rPr>
              <a:t>des </a:t>
            </a:r>
            <a:r>
              <a:rPr sz="2000" spc="-5" dirty="0">
                <a:latin typeface="Arial"/>
                <a:cs typeface="Arial"/>
              </a:rPr>
              <a:t>document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extérieurs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4423" y="5405526"/>
            <a:ext cx="285750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2902" y="5169560"/>
            <a:ext cx="2225040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635">
              <a:lnSpc>
                <a:spcPct val="1481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5" dirty="0">
                <a:latin typeface="Arial"/>
                <a:cs typeface="Arial"/>
              </a:rPr>
              <a:t>di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spc="-20" dirty="0">
                <a:latin typeface="Arial"/>
                <a:cs typeface="Arial"/>
              </a:rPr>
              <a:t>="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8</a:t>
            </a:r>
            <a:r>
              <a:rPr sz="2000" spc="-5" dirty="0">
                <a:latin typeface="Arial"/>
                <a:cs typeface="Arial"/>
              </a:rPr>
              <a:t>"  </a:t>
            </a:r>
            <a:r>
              <a:rPr sz="2000" spc="-10" dirty="0">
                <a:latin typeface="Arial"/>
                <a:cs typeface="Arial"/>
              </a:rPr>
              <a:t>standalone="yes"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67931" y="5856566"/>
            <a:ext cx="285750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3275" y="1365961"/>
            <a:ext cx="18726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u="heavy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La</a:t>
            </a:r>
            <a:r>
              <a:rPr sz="2400" b="1" u="heavy" spc="-12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prologue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9000" y="1916176"/>
            <a:ext cx="8477250" cy="714375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85"/>
              </a:spcBef>
            </a:pPr>
            <a:r>
              <a:rPr sz="1800" spc="-105" dirty="0">
                <a:latin typeface="Arial"/>
                <a:cs typeface="Arial"/>
              </a:rPr>
              <a:t>&lt;?xml </a:t>
            </a:r>
            <a:r>
              <a:rPr sz="1800" spc="-60" dirty="0">
                <a:latin typeface="Arial"/>
                <a:cs typeface="Arial"/>
              </a:rPr>
              <a:t>version="1.0" </a:t>
            </a:r>
            <a:r>
              <a:rPr sz="1800" spc="-95" dirty="0">
                <a:latin typeface="Arial"/>
                <a:cs typeface="Arial"/>
              </a:rPr>
              <a:t>encoding="UTF-8"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standalone="yes"?&gt;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97583" y="528904"/>
            <a:ext cx="890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0495" algn="l"/>
                <a:tab pos="6784975" algn="l"/>
              </a:tabLst>
            </a:pPr>
            <a:r>
              <a:rPr spc="-5" dirty="0"/>
              <a:t>Structure</a:t>
            </a:r>
            <a:r>
              <a:rPr spc="10" dirty="0"/>
              <a:t> </a:t>
            </a:r>
            <a:r>
              <a:rPr spc="-5" dirty="0"/>
              <a:t>d'un	document	XML</a:t>
            </a:r>
            <a:r>
              <a:rPr spc="-105" dirty="0"/>
              <a:t> </a:t>
            </a:r>
            <a:r>
              <a:rPr spc="-5" dirty="0"/>
              <a:t>2/8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16</a:t>
            </a:fld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5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3223" y="3726637"/>
            <a:ext cx="18053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90" dirty="0">
                <a:latin typeface="Arial"/>
                <a:cs typeface="Arial"/>
              </a:rPr>
              <a:t>Les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attributs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2075" y="2724353"/>
            <a:ext cx="19062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90" dirty="0">
                <a:latin typeface="Arial"/>
                <a:cs typeface="Arial"/>
              </a:rPr>
              <a:t>Les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éléments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0072" y="2810255"/>
            <a:ext cx="597535" cy="478790"/>
            <a:chOff x="2100072" y="2810255"/>
            <a:chExt cx="597535" cy="478790"/>
          </a:xfrm>
        </p:grpSpPr>
        <p:sp>
          <p:nvSpPr>
            <p:cNvPr id="5" name="object 5"/>
            <p:cNvSpPr/>
            <p:nvPr/>
          </p:nvSpPr>
          <p:spPr>
            <a:xfrm>
              <a:off x="2100072" y="2810255"/>
              <a:ext cx="597407" cy="478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9508" y="2852927"/>
              <a:ext cx="476250" cy="357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38248" y="287197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12335" y="3819144"/>
            <a:ext cx="597535" cy="478790"/>
            <a:chOff x="4212335" y="3819144"/>
            <a:chExt cx="597535" cy="478790"/>
          </a:xfrm>
        </p:grpSpPr>
        <p:sp>
          <p:nvSpPr>
            <p:cNvPr id="9" name="object 9"/>
            <p:cNvSpPr/>
            <p:nvPr/>
          </p:nvSpPr>
          <p:spPr>
            <a:xfrm>
              <a:off x="4212335" y="3819144"/>
              <a:ext cx="597408" cy="478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1771" y="3861054"/>
              <a:ext cx="476250" cy="357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51146" y="388048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6122" y="5095697"/>
            <a:ext cx="15621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90" dirty="0">
                <a:latin typeface="Arial"/>
                <a:cs typeface="Arial"/>
              </a:rPr>
              <a:t>Les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entités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27064" y="5114544"/>
            <a:ext cx="597535" cy="478790"/>
            <a:chOff x="6227064" y="5114544"/>
            <a:chExt cx="597535" cy="478790"/>
          </a:xfrm>
        </p:grpSpPr>
        <p:sp>
          <p:nvSpPr>
            <p:cNvPr id="14" name="object 14"/>
            <p:cNvSpPr/>
            <p:nvPr/>
          </p:nvSpPr>
          <p:spPr>
            <a:xfrm>
              <a:off x="6227064" y="5114544"/>
              <a:ext cx="597408" cy="4785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88024" y="5157216"/>
              <a:ext cx="476250" cy="357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68922" y="517804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044" y="1192375"/>
            <a:ext cx="5122545" cy="10382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400" u="heavy" spc="-60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Les </a:t>
            </a:r>
            <a:r>
              <a:rPr sz="2400" b="1" u="heavy" spc="-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nœuds</a:t>
            </a:r>
            <a:r>
              <a:rPr sz="2400" b="1" u="heavy" spc="-60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XML</a:t>
            </a:r>
            <a:endParaRPr sz="2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940"/>
              </a:spcBef>
            </a:pPr>
            <a:r>
              <a:rPr sz="2800" spc="-35" dirty="0">
                <a:latin typeface="Arial"/>
                <a:cs typeface="Arial"/>
              </a:rPr>
              <a:t>Il </a:t>
            </a:r>
            <a:r>
              <a:rPr sz="2800" spc="-120" dirty="0">
                <a:latin typeface="Arial"/>
                <a:cs typeface="Arial"/>
              </a:rPr>
              <a:t>existe </a:t>
            </a:r>
            <a:r>
              <a:rPr sz="2800" spc="-45" dirty="0">
                <a:latin typeface="Arial"/>
                <a:cs typeface="Arial"/>
              </a:rPr>
              <a:t>trois </a:t>
            </a:r>
            <a:r>
              <a:rPr sz="2800" spc="-105" dirty="0">
                <a:latin typeface="Arial"/>
                <a:cs typeface="Arial"/>
              </a:rPr>
              <a:t>types </a:t>
            </a:r>
            <a:r>
              <a:rPr sz="2800" spc="-130" dirty="0">
                <a:latin typeface="Arial"/>
                <a:cs typeface="Arial"/>
              </a:rPr>
              <a:t>de </a:t>
            </a:r>
            <a:r>
              <a:rPr sz="2800" spc="-175" dirty="0">
                <a:latin typeface="Arial"/>
                <a:cs typeface="Arial"/>
              </a:rPr>
              <a:t>nœuds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XML: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97583" y="502107"/>
            <a:ext cx="89001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0495" algn="l"/>
                <a:tab pos="6784975" algn="l"/>
              </a:tabLst>
            </a:pPr>
            <a:r>
              <a:rPr spc="-5" dirty="0"/>
              <a:t>Structure</a:t>
            </a:r>
            <a:r>
              <a:rPr spc="10" dirty="0"/>
              <a:t> </a:t>
            </a:r>
            <a:r>
              <a:rPr spc="-5" dirty="0"/>
              <a:t>d'un	document	XML</a:t>
            </a:r>
            <a:r>
              <a:rPr spc="-145" dirty="0"/>
              <a:t> </a:t>
            </a:r>
            <a:r>
              <a:rPr spc="-5" dirty="0"/>
              <a:t>3/8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17</a:t>
            </a:fld>
            <a:endParaRPr spc="-60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23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16" y="1386839"/>
            <a:ext cx="600710" cy="478790"/>
            <a:chOff x="509016" y="1386839"/>
            <a:chExt cx="600710" cy="478790"/>
          </a:xfrm>
        </p:grpSpPr>
        <p:sp>
          <p:nvSpPr>
            <p:cNvPr id="3" name="object 3"/>
            <p:cNvSpPr/>
            <p:nvPr/>
          </p:nvSpPr>
          <p:spPr>
            <a:xfrm>
              <a:off x="509016" y="1386839"/>
              <a:ext cx="600456" cy="478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61" y="1428749"/>
              <a:ext cx="476250" cy="357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544" y="1447291"/>
            <a:ext cx="10808970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1	</a:t>
            </a:r>
            <a:r>
              <a:rPr sz="1800" dirty="0">
                <a:latin typeface="Arial Black"/>
                <a:cs typeface="Arial Black"/>
              </a:rPr>
              <a:t>Les</a:t>
            </a:r>
            <a:r>
              <a:rPr sz="1800" spc="-3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éléments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Arial Black"/>
              <a:cs typeface="Arial Black"/>
            </a:endParaRPr>
          </a:p>
          <a:p>
            <a:pPr marL="621665" indent="-228600">
              <a:lnSpc>
                <a:spcPct val="100000"/>
              </a:lnSpc>
              <a:buClr>
                <a:srgbClr val="FF0000"/>
              </a:buClr>
              <a:buChar char="•"/>
              <a:tabLst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Un élément s’ouvre </a:t>
            </a:r>
            <a:r>
              <a:rPr sz="2800" dirty="0">
                <a:latin typeface="Arial"/>
                <a:cs typeface="Arial"/>
              </a:rPr>
              <a:t>et </a:t>
            </a:r>
            <a:r>
              <a:rPr sz="2800" spc="5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ferme par une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balise</a:t>
            </a:r>
            <a:endParaRPr sz="2800">
              <a:latin typeface="Arial"/>
              <a:cs typeface="Arial"/>
            </a:endParaRPr>
          </a:p>
          <a:p>
            <a:pPr marL="621665" marR="5080" indent="-228600">
              <a:lnSpc>
                <a:spcPts val="3030"/>
              </a:lnSpc>
              <a:spcBef>
                <a:spcPts val="1050"/>
              </a:spcBef>
              <a:buClr>
                <a:srgbClr val="FF0000"/>
              </a:buClr>
              <a:buChar char="•"/>
              <a:tabLst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Le nom de </a:t>
            </a:r>
            <a:r>
              <a:rPr sz="2800" spc="-5" dirty="0">
                <a:latin typeface="Arial"/>
                <a:cs typeface="Arial"/>
              </a:rPr>
              <a:t>l’élément </a:t>
            </a:r>
            <a:r>
              <a:rPr sz="2800" dirty="0">
                <a:latin typeface="Arial"/>
                <a:cs typeface="Arial"/>
              </a:rPr>
              <a:t>est repris dans la balise </a:t>
            </a:r>
            <a:r>
              <a:rPr sz="2800" spc="-5" dirty="0">
                <a:latin typeface="Arial"/>
                <a:cs typeface="Arial"/>
              </a:rPr>
              <a:t>ouvrante </a:t>
            </a:r>
            <a:r>
              <a:rPr sz="2800" dirty="0">
                <a:latin typeface="Arial"/>
                <a:cs typeface="Arial"/>
              </a:rPr>
              <a:t>et dans </a:t>
            </a:r>
            <a:r>
              <a:rPr sz="2800" spc="-5" dirty="0">
                <a:latin typeface="Arial"/>
                <a:cs typeface="Arial"/>
              </a:rPr>
              <a:t>la  </a:t>
            </a:r>
            <a:r>
              <a:rPr sz="2800" dirty="0">
                <a:latin typeface="Arial"/>
                <a:cs typeface="Arial"/>
              </a:rPr>
              <a:t>balise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fermante.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"/>
              <a:cs typeface="Arial"/>
            </a:endParaRPr>
          </a:p>
          <a:p>
            <a:pPr marL="1697355">
              <a:lnSpc>
                <a:spcPct val="100000"/>
              </a:lnSpc>
            </a:pPr>
            <a:r>
              <a:rPr sz="2800" b="1" spc="-170" dirty="0">
                <a:solidFill>
                  <a:srgbClr val="000099"/>
                </a:solidFill>
                <a:latin typeface="Arial"/>
                <a:cs typeface="Arial"/>
              </a:rPr>
              <a:t>&lt;categorie&gt;</a:t>
            </a:r>
            <a:r>
              <a:rPr sz="2800" spc="-170" dirty="0">
                <a:latin typeface="Arial"/>
                <a:cs typeface="Arial"/>
              </a:rPr>
              <a:t>Dessert</a:t>
            </a:r>
            <a:r>
              <a:rPr sz="2800" b="1" spc="-170" dirty="0">
                <a:solidFill>
                  <a:srgbClr val="000099"/>
                </a:solidFill>
                <a:latin typeface="Arial"/>
                <a:cs typeface="Arial"/>
              </a:rPr>
              <a:t>&lt;/categorie&gt;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248" y="5311851"/>
            <a:ext cx="2247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60" dirty="0">
                <a:latin typeface="Arial"/>
                <a:cs typeface="Arial"/>
              </a:rPr>
              <a:t>Balise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ouvrante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4300" y="5384698"/>
            <a:ext cx="22790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60" dirty="0">
                <a:latin typeface="Arial"/>
                <a:cs typeface="Arial"/>
              </a:rPr>
              <a:t>Balise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fermante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8572" y="4776215"/>
            <a:ext cx="508190" cy="536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8948" y="4776127"/>
            <a:ext cx="500659" cy="5315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32330" y="475310"/>
            <a:ext cx="890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0495" algn="l"/>
                <a:tab pos="6784975" algn="l"/>
              </a:tabLst>
            </a:pPr>
            <a:r>
              <a:rPr spc="-5" dirty="0"/>
              <a:t>Structure</a:t>
            </a:r>
            <a:r>
              <a:rPr spc="10" dirty="0"/>
              <a:t> </a:t>
            </a:r>
            <a:r>
              <a:rPr spc="-5" dirty="0"/>
              <a:t>d'un	document	XML</a:t>
            </a:r>
            <a:r>
              <a:rPr spc="-105" dirty="0"/>
              <a:t> </a:t>
            </a:r>
            <a:r>
              <a:rPr spc="-5" dirty="0"/>
              <a:t>4/8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18</a:t>
            </a:fld>
            <a:endParaRPr spc="-6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5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44" y="2481199"/>
            <a:ext cx="8929370" cy="2543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Arial"/>
                <a:cs typeface="Arial"/>
              </a:rPr>
              <a:t>L’attribut </a:t>
            </a:r>
            <a:r>
              <a:rPr sz="2000" spc="-10" dirty="0">
                <a:latin typeface="Arial"/>
                <a:cs typeface="Arial"/>
              </a:rPr>
              <a:t>n’est pas repris dans </a:t>
            </a:r>
            <a:r>
              <a:rPr sz="2000" spc="-15" dirty="0">
                <a:latin typeface="Arial"/>
                <a:cs typeface="Arial"/>
              </a:rPr>
              <a:t>la </a:t>
            </a:r>
            <a:r>
              <a:rPr sz="2000" spc="-10" dirty="0">
                <a:latin typeface="Arial"/>
                <a:cs typeface="Arial"/>
              </a:rPr>
              <a:t>balise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fermante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945"/>
              </a:spcBef>
              <a:buClr>
                <a:srgbClr val="FF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élément </a:t>
            </a:r>
            <a:r>
              <a:rPr sz="2000" spc="-10" dirty="0">
                <a:latin typeface="Arial"/>
                <a:cs typeface="Arial"/>
              </a:rPr>
              <a:t>peut contenir plusieurs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attributs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970"/>
              </a:spcBef>
              <a:buClr>
                <a:srgbClr val="FF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Un </a:t>
            </a:r>
            <a:r>
              <a:rPr sz="2000" spc="10" dirty="0">
                <a:latin typeface="Arial"/>
                <a:cs typeface="Arial"/>
              </a:rPr>
              <a:t>même </a:t>
            </a:r>
            <a:r>
              <a:rPr sz="2000" spc="-10" dirty="0">
                <a:latin typeface="Arial"/>
                <a:cs typeface="Arial"/>
              </a:rPr>
              <a:t>attribut ne peut pas </a:t>
            </a:r>
            <a:r>
              <a:rPr sz="2000" spc="-5" dirty="0">
                <a:latin typeface="Arial"/>
                <a:cs typeface="Arial"/>
              </a:rPr>
              <a:t>être </a:t>
            </a:r>
            <a:r>
              <a:rPr sz="2000" spc="-10" dirty="0">
                <a:latin typeface="Arial"/>
                <a:cs typeface="Arial"/>
              </a:rPr>
              <a:t>présent </a:t>
            </a:r>
            <a:r>
              <a:rPr sz="2000" spc="-15" dirty="0">
                <a:latin typeface="Arial"/>
                <a:cs typeface="Arial"/>
              </a:rPr>
              <a:t>qu’une </a:t>
            </a:r>
            <a:r>
              <a:rPr sz="2000" spc="-10" dirty="0">
                <a:latin typeface="Arial"/>
                <a:cs typeface="Arial"/>
              </a:rPr>
              <a:t>seule </a:t>
            </a:r>
            <a:r>
              <a:rPr sz="2000" spc="-5" dirty="0">
                <a:latin typeface="Arial"/>
                <a:cs typeface="Arial"/>
              </a:rPr>
              <a:t>fois </a:t>
            </a:r>
            <a:r>
              <a:rPr sz="2000" spc="-15" dirty="0">
                <a:latin typeface="Arial"/>
                <a:cs typeface="Arial"/>
              </a:rPr>
              <a:t>dans </a:t>
            </a:r>
            <a:r>
              <a:rPr sz="2000" spc="-10" dirty="0">
                <a:latin typeface="Arial"/>
                <a:cs typeface="Arial"/>
              </a:rPr>
              <a:t>un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élément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970"/>
              </a:spcBef>
              <a:buClr>
                <a:srgbClr val="FF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L’ordre </a:t>
            </a:r>
            <a:r>
              <a:rPr sz="2000" spc="-10" dirty="0">
                <a:latin typeface="Arial"/>
                <a:cs typeface="Arial"/>
              </a:rPr>
              <a:t>des attributs </a:t>
            </a:r>
            <a:r>
              <a:rPr sz="2000" spc="-15" dirty="0">
                <a:latin typeface="Arial"/>
                <a:cs typeface="Arial"/>
              </a:rPr>
              <a:t>n’a </a:t>
            </a:r>
            <a:r>
              <a:rPr sz="2000" spc="-10" dirty="0">
                <a:latin typeface="Arial"/>
                <a:cs typeface="Arial"/>
              </a:rPr>
              <a:t>pas d’importance au sein </a:t>
            </a:r>
            <a:r>
              <a:rPr sz="2000" spc="-15" dirty="0">
                <a:latin typeface="Arial"/>
                <a:cs typeface="Arial"/>
              </a:rPr>
              <a:t>d’un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élément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950"/>
              </a:spcBef>
              <a:buClr>
                <a:srgbClr val="FF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5" dirty="0">
                <a:latin typeface="Arial"/>
                <a:cs typeface="Arial"/>
              </a:rPr>
              <a:t>valeur </a:t>
            </a:r>
            <a:r>
              <a:rPr sz="2000" spc="-10" dirty="0">
                <a:latin typeface="Arial"/>
                <a:cs typeface="Arial"/>
              </a:rPr>
              <a:t>de l’attribut est </a:t>
            </a:r>
            <a:r>
              <a:rPr sz="2000" spc="-15" dirty="0">
                <a:latin typeface="Arial"/>
                <a:cs typeface="Arial"/>
              </a:rPr>
              <a:t>indiquée </a:t>
            </a:r>
            <a:r>
              <a:rPr sz="2000" spc="-10" dirty="0">
                <a:latin typeface="Arial"/>
                <a:cs typeface="Arial"/>
              </a:rPr>
              <a:t>entre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guillemets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744" y="1447291"/>
            <a:ext cx="6523990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Les</a:t>
            </a:r>
            <a:r>
              <a:rPr sz="1800" spc="-30" dirty="0">
                <a:latin typeface="Arial Black"/>
                <a:cs typeface="Arial Black"/>
              </a:rPr>
              <a:t> </a:t>
            </a:r>
            <a:r>
              <a:rPr sz="1800" spc="-10" dirty="0">
                <a:latin typeface="Arial Black"/>
                <a:cs typeface="Arial Black"/>
              </a:rPr>
              <a:t>attributs</a:t>
            </a:r>
            <a:endParaRPr sz="1800">
              <a:latin typeface="Arial Black"/>
              <a:cs typeface="Arial Black"/>
            </a:endParaRPr>
          </a:p>
          <a:p>
            <a:pPr marL="240665" indent="-228600">
              <a:lnSpc>
                <a:spcPct val="100000"/>
              </a:lnSpc>
              <a:spcBef>
                <a:spcPts val="1600"/>
              </a:spcBef>
              <a:buClr>
                <a:srgbClr val="FF0000"/>
              </a:buClr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latin typeface="Arial"/>
                <a:cs typeface="Arial"/>
              </a:rPr>
              <a:t>L’attribut </a:t>
            </a:r>
            <a:r>
              <a:rPr sz="2000" spc="-5" dirty="0">
                <a:latin typeface="Arial"/>
                <a:cs typeface="Arial"/>
              </a:rPr>
              <a:t>se </a:t>
            </a:r>
            <a:r>
              <a:rPr sz="2000" spc="-10" dirty="0">
                <a:latin typeface="Arial"/>
                <a:cs typeface="Arial"/>
              </a:rPr>
              <a:t>trouve dans la balise ouvrante </a:t>
            </a:r>
            <a:r>
              <a:rPr sz="2000" spc="-15" dirty="0">
                <a:latin typeface="Arial"/>
                <a:cs typeface="Arial"/>
              </a:rPr>
              <a:t>d’un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élément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9016" y="1386839"/>
            <a:ext cx="600710" cy="478790"/>
            <a:chOff x="509016" y="1386839"/>
            <a:chExt cx="600710" cy="478790"/>
          </a:xfrm>
        </p:grpSpPr>
        <p:sp>
          <p:nvSpPr>
            <p:cNvPr id="5" name="object 5"/>
            <p:cNvSpPr/>
            <p:nvPr/>
          </p:nvSpPr>
          <p:spPr>
            <a:xfrm>
              <a:off x="509016" y="1386839"/>
              <a:ext cx="600456" cy="478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61" y="1428749"/>
              <a:ext cx="476250" cy="357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3275" y="14314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0950" y="5445125"/>
            <a:ext cx="5238750" cy="57150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595"/>
              </a:spcBef>
            </a:pPr>
            <a:r>
              <a:rPr sz="1800" spc="-55" dirty="0">
                <a:latin typeface="Arial"/>
                <a:cs typeface="Arial"/>
              </a:rPr>
              <a:t>&lt;quantite </a:t>
            </a:r>
            <a:r>
              <a:rPr sz="1800" b="1" spc="-95" dirty="0">
                <a:solidFill>
                  <a:srgbClr val="000099"/>
                </a:solidFill>
                <a:latin typeface="Arial"/>
                <a:cs typeface="Arial"/>
              </a:rPr>
              <a:t>unite </a:t>
            </a:r>
            <a:r>
              <a:rPr sz="1800" b="1" spc="-135" dirty="0">
                <a:solidFill>
                  <a:srgbClr val="000099"/>
                </a:solidFill>
                <a:latin typeface="Arial"/>
                <a:cs typeface="Arial"/>
              </a:rPr>
              <a:t>="g"</a:t>
            </a:r>
            <a:r>
              <a:rPr sz="1800" b="1" spc="-5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&gt;100&lt;/quantite&gt;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5780" y="582879"/>
            <a:ext cx="890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0495" algn="l"/>
                <a:tab pos="6784975" algn="l"/>
              </a:tabLst>
            </a:pPr>
            <a:r>
              <a:rPr spc="-5" dirty="0"/>
              <a:t>Structure</a:t>
            </a:r>
            <a:r>
              <a:rPr spc="10" dirty="0"/>
              <a:t> </a:t>
            </a:r>
            <a:r>
              <a:rPr spc="-5" dirty="0"/>
              <a:t>d'un	document	XML</a:t>
            </a:r>
            <a:r>
              <a:rPr spc="-105" dirty="0"/>
              <a:t> </a:t>
            </a:r>
            <a:r>
              <a:rPr spc="-5" dirty="0"/>
              <a:t>5/8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19</a:t>
            </a:fld>
            <a:endParaRPr spc="-6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4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552" y="543001"/>
            <a:ext cx="2414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</a:t>
            </a:r>
            <a:r>
              <a:rPr dirty="0"/>
              <a:t>c</a:t>
            </a:r>
            <a:r>
              <a:rPr spc="-5" dirty="0"/>
              <a:t>tifs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844" y="1579244"/>
            <a:ext cx="7552690" cy="2884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Savoir </a:t>
            </a:r>
            <a:r>
              <a:rPr sz="2800" dirty="0">
                <a:latin typeface="Arial"/>
                <a:cs typeface="Arial"/>
              </a:rPr>
              <a:t>le rôle de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XML.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</a:pPr>
            <a:r>
              <a:rPr sz="2800" dirty="0">
                <a:latin typeface="Arial"/>
                <a:cs typeface="Arial"/>
              </a:rPr>
              <a:t>Apprendre la </a:t>
            </a:r>
            <a:r>
              <a:rPr sz="2800" spc="5" dirty="0">
                <a:latin typeface="Arial"/>
                <a:cs typeface="Arial"/>
              </a:rPr>
              <a:t>structure </a:t>
            </a:r>
            <a:r>
              <a:rPr sz="2800" dirty="0">
                <a:latin typeface="Arial"/>
                <a:cs typeface="Arial"/>
              </a:rPr>
              <a:t>et les règles </a:t>
            </a:r>
            <a:r>
              <a:rPr sz="2800" spc="-5" dirty="0">
                <a:latin typeface="Arial"/>
                <a:cs typeface="Arial"/>
              </a:rPr>
              <a:t>syntaxiques  </a:t>
            </a:r>
            <a:r>
              <a:rPr sz="2800" dirty="0">
                <a:latin typeface="Arial"/>
                <a:cs typeface="Arial"/>
              </a:rPr>
              <a:t>d’un document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XML.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Comprendre la </a:t>
            </a:r>
            <a:r>
              <a:rPr sz="2800" spc="5" dirty="0">
                <a:latin typeface="Arial"/>
                <a:cs typeface="Arial"/>
              </a:rPr>
              <a:t>notion des espaces de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" y="1705292"/>
            <a:ext cx="2143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64" y="2771711"/>
            <a:ext cx="2143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953" y="4155376"/>
            <a:ext cx="2143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</a:t>
            </a:fld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1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410" y="2041347"/>
            <a:ext cx="897636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Certains </a:t>
            </a:r>
            <a:r>
              <a:rPr sz="2000" spc="-5" dirty="0">
                <a:latin typeface="Arial"/>
                <a:cs typeface="Arial"/>
              </a:rPr>
              <a:t>caractères </a:t>
            </a:r>
            <a:r>
              <a:rPr sz="2000" spc="-10" dirty="0">
                <a:latin typeface="Arial"/>
                <a:cs typeface="Arial"/>
              </a:rPr>
              <a:t>ont un </a:t>
            </a:r>
            <a:r>
              <a:rPr sz="2000" spc="-5" dirty="0">
                <a:latin typeface="Arial"/>
                <a:cs typeface="Arial"/>
              </a:rPr>
              <a:t>sens </a:t>
            </a:r>
            <a:r>
              <a:rPr sz="2000" spc="-10" dirty="0">
                <a:latin typeface="Arial"/>
                <a:cs typeface="Arial"/>
              </a:rPr>
              <a:t>particulier </a:t>
            </a:r>
            <a:r>
              <a:rPr sz="2000" spc="-5" dirty="0">
                <a:latin typeface="Arial"/>
                <a:cs typeface="Arial"/>
              </a:rPr>
              <a:t>en XML (caractères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speciaux)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spc="-5" dirty="0">
                <a:latin typeface="Arial"/>
                <a:cs typeface="Arial"/>
              </a:rPr>
              <a:t>Exemple: </a:t>
            </a:r>
            <a:r>
              <a:rPr sz="2000" spc="-10" dirty="0">
                <a:latin typeface="Arial"/>
                <a:cs typeface="Arial"/>
              </a:rPr>
              <a:t>&gt;, &amp;,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685"/>
              </a:spcBef>
              <a:buClr>
                <a:srgbClr val="FF0000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Les entités ont été prédéfinies </a:t>
            </a:r>
            <a:r>
              <a:rPr sz="2000" spc="-5" dirty="0">
                <a:latin typeface="Arial"/>
                <a:cs typeface="Arial"/>
              </a:rPr>
              <a:t>afin de </a:t>
            </a:r>
            <a:r>
              <a:rPr sz="2000" spc="-15" dirty="0">
                <a:latin typeface="Arial"/>
                <a:cs typeface="Arial"/>
              </a:rPr>
              <a:t>pouvoir </a:t>
            </a:r>
            <a:r>
              <a:rPr sz="2000" spc="-10" dirty="0">
                <a:latin typeface="Arial"/>
                <a:cs typeface="Arial"/>
              </a:rPr>
              <a:t>utiliser les </a:t>
            </a:r>
            <a:r>
              <a:rPr sz="2000" spc="-5" dirty="0">
                <a:latin typeface="Arial"/>
                <a:cs typeface="Arial"/>
              </a:rPr>
              <a:t>caractères</a:t>
            </a:r>
            <a:r>
              <a:rPr sz="2000" spc="3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réservés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410" y="3962476"/>
            <a:ext cx="86772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Une </a:t>
            </a:r>
            <a:r>
              <a:rPr sz="2000" spc="-10" dirty="0">
                <a:latin typeface="Arial"/>
                <a:cs typeface="Arial"/>
              </a:rPr>
              <a:t>entité </a:t>
            </a:r>
            <a:r>
              <a:rPr sz="2000" spc="-5" dirty="0">
                <a:latin typeface="Arial"/>
                <a:cs typeface="Arial"/>
              </a:rPr>
              <a:t>est </a:t>
            </a:r>
            <a:r>
              <a:rPr sz="2000" spc="-10" dirty="0">
                <a:latin typeface="Arial"/>
                <a:cs typeface="Arial"/>
              </a:rPr>
              <a:t>une chaîne </a:t>
            </a:r>
            <a:r>
              <a:rPr sz="2000" spc="-5" dirty="0">
                <a:latin typeface="Arial"/>
                <a:cs typeface="Arial"/>
              </a:rPr>
              <a:t>de caractère </a:t>
            </a:r>
            <a:r>
              <a:rPr sz="2000" dirty="0">
                <a:latin typeface="Arial"/>
                <a:cs typeface="Arial"/>
              </a:rPr>
              <a:t>commençant </a:t>
            </a:r>
            <a:r>
              <a:rPr sz="2000" spc="-10" dirty="0">
                <a:latin typeface="Arial"/>
                <a:cs typeface="Arial"/>
              </a:rPr>
              <a:t>par </a:t>
            </a:r>
            <a:r>
              <a:rPr sz="2000" spc="-5" dirty="0">
                <a:latin typeface="Arial"/>
                <a:cs typeface="Arial"/>
              </a:rPr>
              <a:t>&amp; et se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terminant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410" y="4481321"/>
            <a:ext cx="83585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Arial"/>
                <a:cs typeface="Arial"/>
              </a:rPr>
              <a:t>Une entité </a:t>
            </a:r>
            <a:r>
              <a:rPr sz="2000" spc="-5" dirty="0">
                <a:latin typeface="Arial"/>
                <a:cs typeface="Arial"/>
              </a:rPr>
              <a:t>est remplacée </a:t>
            </a:r>
            <a:r>
              <a:rPr sz="2000" spc="-10" dirty="0">
                <a:latin typeface="Arial"/>
                <a:cs typeface="Arial"/>
              </a:rPr>
              <a:t>par </a:t>
            </a:r>
            <a:r>
              <a:rPr sz="2000" spc="-15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chaîne </a:t>
            </a:r>
            <a:r>
              <a:rPr sz="2000" spc="-1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caractère </a:t>
            </a:r>
            <a:r>
              <a:rPr sz="2000" spc="-15" dirty="0">
                <a:latin typeface="Arial"/>
                <a:cs typeface="Arial"/>
              </a:rPr>
              <a:t>qu’elle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représente.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08058" y="3812794"/>
            <a:ext cx="2000250" cy="57150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825"/>
              </a:spcBef>
            </a:pPr>
            <a:r>
              <a:rPr sz="3000" spc="-15" baseline="-12500" dirty="0">
                <a:latin typeface="Arial"/>
                <a:cs typeface="Arial"/>
              </a:rPr>
              <a:t>par </a:t>
            </a:r>
            <a:r>
              <a:rPr sz="3000" spc="-52" baseline="-12500" dirty="0">
                <a:latin typeface="Arial"/>
                <a:cs typeface="Arial"/>
              </a:rPr>
              <a:t>;</a:t>
            </a:r>
            <a:r>
              <a:rPr sz="1800" b="1" spc="-35" dirty="0">
                <a:solidFill>
                  <a:srgbClr val="000099"/>
                </a:solidFill>
                <a:latin typeface="Arial"/>
                <a:cs typeface="Arial"/>
              </a:rPr>
              <a:t>&amp;</a:t>
            </a:r>
            <a:r>
              <a:rPr sz="1800" spc="-35" dirty="0">
                <a:latin typeface="Arial"/>
                <a:cs typeface="Arial"/>
              </a:rPr>
              <a:t>entite</a:t>
            </a:r>
            <a:r>
              <a:rPr sz="1800" b="1" spc="-35" dirty="0">
                <a:solidFill>
                  <a:srgbClr val="000099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1447291"/>
            <a:ext cx="141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Les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entités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9016" y="1386839"/>
            <a:ext cx="600710" cy="478790"/>
            <a:chOff x="509016" y="1386839"/>
            <a:chExt cx="600710" cy="478790"/>
          </a:xfrm>
        </p:grpSpPr>
        <p:sp>
          <p:nvSpPr>
            <p:cNvPr id="8" name="object 8"/>
            <p:cNvSpPr/>
            <p:nvPr/>
          </p:nvSpPr>
          <p:spPr>
            <a:xfrm>
              <a:off x="509016" y="1386839"/>
              <a:ext cx="600456" cy="478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461" y="1428749"/>
              <a:ext cx="476250" cy="357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0544" y="1431416"/>
            <a:ext cx="23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185" baseline="-4629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91817" y="542366"/>
            <a:ext cx="890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0495" algn="l"/>
                <a:tab pos="6784975" algn="l"/>
              </a:tabLst>
            </a:pPr>
            <a:r>
              <a:rPr spc="-5" dirty="0"/>
              <a:t>Structure</a:t>
            </a:r>
            <a:r>
              <a:rPr spc="10" dirty="0"/>
              <a:t> </a:t>
            </a:r>
            <a:r>
              <a:rPr spc="-5" dirty="0"/>
              <a:t>d'un	document	XML</a:t>
            </a:r>
            <a:r>
              <a:rPr spc="-105" dirty="0"/>
              <a:t> </a:t>
            </a:r>
            <a:r>
              <a:rPr spc="-5" dirty="0"/>
              <a:t>6/8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20</a:t>
            </a:fld>
            <a:endParaRPr spc="-6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6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27400" y="1993900"/>
          <a:ext cx="3619500" cy="2225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35" dirty="0">
                          <a:latin typeface="Arial"/>
                          <a:cs typeface="Arial"/>
                        </a:rPr>
                        <a:t>Caractère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5" dirty="0">
                          <a:latin typeface="Arial"/>
                          <a:cs typeface="Arial"/>
                        </a:rPr>
                        <a:t>Entité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&amp;amp;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5" dirty="0">
                          <a:latin typeface="Arial"/>
                          <a:cs typeface="Arial"/>
                        </a:rPr>
                        <a:t>&amp;lt;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&amp;gt;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"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&amp;quot;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'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&amp;apos;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79397" y="4813173"/>
            <a:ext cx="7317105" cy="1179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Exemple: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360"/>
              </a:spcBef>
            </a:pPr>
            <a:r>
              <a:rPr sz="2800" dirty="0">
                <a:latin typeface="Arial"/>
                <a:cs typeface="Arial"/>
              </a:rPr>
              <a:t>&lt;message&gt;salaire &amp;lt;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1000&lt;/message&gt;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1447291"/>
            <a:ext cx="289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Les </a:t>
            </a:r>
            <a:r>
              <a:rPr sz="1800" spc="-5" dirty="0">
                <a:latin typeface="Arial Black"/>
                <a:cs typeface="Arial Black"/>
              </a:rPr>
              <a:t>entités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prédéfinies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2330" y="582879"/>
            <a:ext cx="890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0495" algn="l"/>
                <a:tab pos="6784975" algn="l"/>
              </a:tabLst>
            </a:pPr>
            <a:r>
              <a:rPr spc="-5" dirty="0"/>
              <a:t>Structure</a:t>
            </a:r>
            <a:r>
              <a:rPr spc="10" dirty="0"/>
              <a:t> </a:t>
            </a:r>
            <a:r>
              <a:rPr spc="-5" dirty="0"/>
              <a:t>d'un	document	XML</a:t>
            </a:r>
            <a:r>
              <a:rPr spc="-105" dirty="0"/>
              <a:t> </a:t>
            </a:r>
            <a:r>
              <a:rPr spc="-5" dirty="0"/>
              <a:t>7/8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21</a:t>
            </a:fld>
            <a:endParaRPr spc="-6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0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500" y="2071751"/>
            <a:ext cx="5238750" cy="57150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815975">
              <a:lnSpc>
                <a:spcPct val="100000"/>
              </a:lnSpc>
              <a:spcBef>
                <a:spcPts val="810"/>
              </a:spcBef>
            </a:pPr>
            <a:r>
              <a:rPr sz="1800" b="1" spc="-75" dirty="0">
                <a:solidFill>
                  <a:srgbClr val="000099"/>
                </a:solidFill>
                <a:latin typeface="Arial"/>
                <a:cs typeface="Arial"/>
              </a:rPr>
              <a:t>&lt;!-- </a:t>
            </a:r>
            <a:r>
              <a:rPr sz="1800" spc="-120" dirty="0">
                <a:latin typeface="Arial"/>
                <a:cs typeface="Arial"/>
              </a:rPr>
              <a:t>This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comment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000099"/>
                </a:solidFill>
                <a:latin typeface="Arial"/>
                <a:cs typeface="Arial"/>
              </a:rPr>
              <a:t>--&gt;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641" y="3168472"/>
            <a:ext cx="102069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"/>
                <a:cs typeface="Arial"/>
              </a:rPr>
              <a:t>Les </a:t>
            </a:r>
            <a:r>
              <a:rPr sz="3200" spc="-5" dirty="0">
                <a:latin typeface="Arial"/>
                <a:cs typeface="Arial"/>
              </a:rPr>
              <a:t>commentaires sont </a:t>
            </a:r>
            <a:r>
              <a:rPr sz="3200" spc="-10" dirty="0">
                <a:latin typeface="Arial"/>
                <a:cs typeface="Arial"/>
              </a:rPr>
              <a:t>ignorés </a:t>
            </a:r>
            <a:r>
              <a:rPr sz="3200" spc="-5" dirty="0">
                <a:latin typeface="Arial"/>
                <a:cs typeface="Arial"/>
              </a:rPr>
              <a:t>lors </a:t>
            </a:r>
            <a:r>
              <a:rPr sz="3200" spc="-10" dirty="0">
                <a:latin typeface="Arial"/>
                <a:cs typeface="Arial"/>
              </a:rPr>
              <a:t>de l’interprétation du  </a:t>
            </a:r>
            <a:r>
              <a:rPr sz="3200" spc="-5" dirty="0">
                <a:latin typeface="Arial"/>
                <a:cs typeface="Arial"/>
              </a:rPr>
              <a:t>document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XML.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677" y="1437513"/>
            <a:ext cx="298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u="heavy" spc="-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Les</a:t>
            </a:r>
            <a:r>
              <a:rPr sz="2400" b="1" u="heavy" spc="-95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Arial"/>
                <a:cs typeface="Arial"/>
              </a:rPr>
              <a:t>commentaires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5152" y="17729"/>
            <a:ext cx="89058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0495" algn="l"/>
                <a:tab pos="6784975" algn="l"/>
              </a:tabLst>
            </a:pPr>
            <a:r>
              <a:rPr spc="-5" dirty="0"/>
              <a:t>Structure</a:t>
            </a:r>
            <a:r>
              <a:rPr spc="10" dirty="0"/>
              <a:t> </a:t>
            </a:r>
            <a:r>
              <a:rPr spc="-5" dirty="0"/>
              <a:t>d'un	document	XML</a:t>
            </a:r>
            <a:r>
              <a:rPr spc="-105" dirty="0"/>
              <a:t> </a:t>
            </a:r>
            <a:r>
              <a:rPr spc="-5" dirty="0"/>
              <a:t>8/8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22</a:t>
            </a:fld>
            <a:endParaRPr spc="-6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0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255" y="1055422"/>
            <a:ext cx="4852670" cy="131000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350"/>
              </a:spcBef>
              <a:buClr>
                <a:srgbClr val="FF0000"/>
              </a:buClr>
              <a:buChar char="•"/>
              <a:tabLst>
                <a:tab pos="335280" algn="l"/>
                <a:tab pos="335915" algn="l"/>
              </a:tabLst>
            </a:pPr>
            <a:r>
              <a:rPr sz="1800" dirty="0">
                <a:latin typeface="Arial"/>
                <a:cs typeface="Arial"/>
              </a:rPr>
              <a:t>Un document </a:t>
            </a:r>
            <a:r>
              <a:rPr sz="1800" spc="-25" dirty="0">
                <a:latin typeface="Arial"/>
                <a:cs typeface="Arial"/>
              </a:rPr>
              <a:t>XML </a:t>
            </a:r>
            <a:r>
              <a:rPr sz="1800" dirty="0">
                <a:latin typeface="Arial"/>
                <a:cs typeface="Arial"/>
              </a:rPr>
              <a:t>a un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seul </a:t>
            </a:r>
            <a:r>
              <a:rPr sz="1800" dirty="0">
                <a:latin typeface="Arial"/>
                <a:cs typeface="Arial"/>
              </a:rPr>
              <a:t>élément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racine.</a:t>
            </a:r>
            <a:endParaRPr sz="1800">
              <a:latin typeface="Arial"/>
              <a:cs typeface="Arial"/>
            </a:endParaRPr>
          </a:p>
          <a:p>
            <a:pPr marL="341630" indent="-329565">
              <a:lnSpc>
                <a:spcPct val="100000"/>
              </a:lnSpc>
              <a:spcBef>
                <a:spcPts val="1250"/>
              </a:spcBef>
              <a:buClr>
                <a:srgbClr val="FF0000"/>
              </a:buClr>
              <a:buChar char="•"/>
              <a:tabLst>
                <a:tab pos="341630" algn="l"/>
                <a:tab pos="342265" algn="l"/>
              </a:tabLst>
            </a:pPr>
            <a:r>
              <a:rPr sz="1800" spc="-5" dirty="0">
                <a:latin typeface="Arial"/>
                <a:cs typeface="Arial"/>
              </a:rPr>
              <a:t>Un </a:t>
            </a:r>
            <a:r>
              <a:rPr sz="1800" dirty="0">
                <a:latin typeface="Arial"/>
                <a:cs typeface="Arial"/>
              </a:rPr>
              <a:t>élément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peut:</a:t>
            </a:r>
            <a:endParaRPr sz="1800">
              <a:latin typeface="Arial"/>
              <a:cs typeface="Arial"/>
            </a:endParaRPr>
          </a:p>
          <a:p>
            <a:pPr marL="574675" lvl="1" indent="-105410">
              <a:lnSpc>
                <a:spcPct val="100000"/>
              </a:lnSpc>
              <a:spcBef>
                <a:spcPts val="1130"/>
              </a:spcBef>
              <a:buSzPct val="94444"/>
              <a:buFont typeface="Wingdings"/>
              <a:buChar char=""/>
              <a:tabLst>
                <a:tab pos="575310" algn="l"/>
              </a:tabLst>
            </a:pPr>
            <a:r>
              <a:rPr sz="1800" spc="-90" dirty="0">
                <a:latin typeface="Arial"/>
                <a:cs typeface="Arial"/>
              </a:rPr>
              <a:t>Être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vide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9030" algn="l"/>
              </a:tabLst>
            </a:pPr>
            <a:r>
              <a:rPr spc="-5" dirty="0"/>
              <a:t>Les	règles</a:t>
            </a:r>
            <a:r>
              <a:rPr spc="-30" dirty="0"/>
              <a:t> </a:t>
            </a:r>
            <a:r>
              <a:rPr spc="-10" dirty="0"/>
              <a:t>syntaxiques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9586" y="3941445"/>
            <a:ext cx="649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70" dirty="0">
                <a:latin typeface="Arial"/>
                <a:cs typeface="Arial"/>
              </a:rPr>
              <a:t>Contenir </a:t>
            </a:r>
            <a:r>
              <a:rPr sz="1800" spc="-130" dirty="0">
                <a:latin typeface="Arial"/>
                <a:cs typeface="Arial"/>
              </a:rPr>
              <a:t>des </a:t>
            </a:r>
            <a:r>
              <a:rPr sz="1800" spc="-75" dirty="0">
                <a:latin typeface="Arial"/>
                <a:cs typeface="Arial"/>
              </a:rPr>
              <a:t>éléments </a:t>
            </a:r>
            <a:r>
              <a:rPr sz="1800" spc="-40" dirty="0">
                <a:latin typeface="Arial"/>
                <a:cs typeface="Arial"/>
              </a:rPr>
              <a:t>fils </a:t>
            </a:r>
            <a:r>
              <a:rPr sz="1800" spc="-45" dirty="0">
                <a:latin typeface="Arial"/>
                <a:cs typeface="Arial"/>
              </a:rPr>
              <a:t>(qui </a:t>
            </a:r>
            <a:r>
              <a:rPr sz="1800" spc="-50" dirty="0">
                <a:latin typeface="Arial"/>
                <a:cs typeface="Arial"/>
              </a:rPr>
              <a:t>doivent </a:t>
            </a:r>
            <a:r>
              <a:rPr sz="1800" spc="-35" dirty="0">
                <a:latin typeface="Arial"/>
                <a:cs typeface="Arial"/>
              </a:rPr>
              <a:t>être </a:t>
            </a:r>
            <a:r>
              <a:rPr sz="1800" spc="-55" dirty="0">
                <a:latin typeface="Arial"/>
                <a:cs typeface="Arial"/>
              </a:rPr>
              <a:t>correctement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imbriqués)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6124" y="3066669"/>
            <a:ext cx="328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indent="-10541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"/>
              <a:tabLst>
                <a:tab pos="118110" algn="l"/>
              </a:tabLst>
            </a:pPr>
            <a:r>
              <a:rPr sz="1800" spc="-70" dirty="0">
                <a:latin typeface="Arial"/>
                <a:cs typeface="Arial"/>
              </a:rPr>
              <a:t>Contenir </a:t>
            </a:r>
            <a:r>
              <a:rPr sz="1800" spc="-80" dirty="0">
                <a:latin typeface="Arial"/>
                <a:cs typeface="Arial"/>
              </a:rPr>
              <a:t>une </a:t>
            </a:r>
            <a:r>
              <a:rPr sz="1800" spc="-105" dirty="0">
                <a:latin typeface="Arial"/>
                <a:cs typeface="Arial"/>
              </a:rPr>
              <a:t>chaîne </a:t>
            </a:r>
            <a:r>
              <a:rPr sz="1800" spc="-9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caractères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9441" y="2349500"/>
            <a:ext cx="4572000" cy="57150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R="603250" algn="ctr">
              <a:lnSpc>
                <a:spcPct val="100000"/>
              </a:lnSpc>
              <a:spcBef>
                <a:spcPts val="810"/>
              </a:spcBef>
            </a:pPr>
            <a:r>
              <a:rPr sz="1800" spc="-60" dirty="0">
                <a:latin typeface="Arial"/>
                <a:cs typeface="Arial"/>
              </a:rPr>
              <a:t>&lt;vide/&gt;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9441" y="3402787"/>
            <a:ext cx="4762500" cy="429895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650"/>
              </a:spcBef>
            </a:pPr>
            <a:r>
              <a:rPr sz="1800" spc="-85" dirty="0">
                <a:latin typeface="Arial"/>
                <a:cs typeface="Arial"/>
              </a:rPr>
              <a:t>&lt;categorie&gt;Dessert&lt;/categorie&gt;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6364" y="4361332"/>
            <a:ext cx="4762500" cy="1285875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725"/>
              </a:spcBef>
            </a:pPr>
            <a:r>
              <a:rPr sz="1800" spc="-70" dirty="0">
                <a:latin typeface="Arial"/>
                <a:cs typeface="Arial"/>
              </a:rPr>
              <a:t>&lt;ingredient&gt;</a:t>
            </a:r>
            <a:endParaRPr sz="1800">
              <a:latin typeface="Arial"/>
              <a:cs typeface="Arial"/>
            </a:endParaRPr>
          </a:p>
          <a:p>
            <a:pPr marL="434975">
              <a:lnSpc>
                <a:spcPct val="100000"/>
              </a:lnSpc>
            </a:pPr>
            <a:r>
              <a:rPr sz="1800" spc="-70" dirty="0">
                <a:latin typeface="Arial"/>
                <a:cs typeface="Arial"/>
              </a:rPr>
              <a:t>&lt;nom&gt;beurre&lt;/nom&gt;</a:t>
            </a:r>
            <a:endParaRPr sz="1800">
              <a:latin typeface="Arial"/>
              <a:cs typeface="Arial"/>
            </a:endParaRPr>
          </a:p>
          <a:p>
            <a:pPr marL="434975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&lt;quantite&gt;100&lt;/quantite&gt;</a:t>
            </a:r>
            <a:endParaRPr sz="18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Arial"/>
                <a:cs typeface="Arial"/>
              </a:rPr>
              <a:t>&lt;/ingredient&gt;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376" y="5582208"/>
            <a:ext cx="7251065" cy="88201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10"/>
              </a:spcBef>
              <a:buClr>
                <a:srgbClr val="FF0000"/>
              </a:buClr>
              <a:buSzPct val="69444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Arial"/>
                <a:cs typeface="Arial"/>
              </a:rPr>
              <a:t>XML </a:t>
            </a:r>
            <a:r>
              <a:rPr sz="1800" spc="5" dirty="0">
                <a:latin typeface="Arial"/>
                <a:cs typeface="Arial"/>
              </a:rPr>
              <a:t>est sensible </a:t>
            </a:r>
            <a:r>
              <a:rPr sz="1800" spc="-5" dirty="0">
                <a:latin typeface="Arial"/>
                <a:cs typeface="Arial"/>
              </a:rPr>
              <a:t>à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casse</a:t>
            </a:r>
            <a:endParaRPr sz="1800" dirty="0">
              <a:latin typeface="Arial"/>
              <a:cs typeface="Arial"/>
            </a:endParaRPr>
          </a:p>
          <a:p>
            <a:pPr marL="4119245">
              <a:lnSpc>
                <a:spcPct val="100000"/>
              </a:lnSpc>
              <a:spcBef>
                <a:spcPts val="1210"/>
              </a:spcBef>
            </a:pP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1800" b="1" spc="-8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ategorie&gt;</a:t>
            </a:r>
            <a:r>
              <a:rPr sz="1800" spc="-80" dirty="0">
                <a:latin typeface="Arial"/>
                <a:cs typeface="Arial"/>
              </a:rPr>
              <a:t>incorrect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&lt;/</a:t>
            </a:r>
            <a:r>
              <a:rPr sz="1800" b="1" spc="-8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ategorie&gt;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23</a:t>
            </a:fld>
            <a:endParaRPr spc="-6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4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6958" y="974725"/>
            <a:ext cx="9251950" cy="5377180"/>
            <a:chOff x="1576958" y="974725"/>
            <a:chExt cx="9251950" cy="5377180"/>
          </a:xfrm>
        </p:grpSpPr>
        <p:sp>
          <p:nvSpPr>
            <p:cNvPr id="3" name="object 3"/>
            <p:cNvSpPr/>
            <p:nvPr/>
          </p:nvSpPr>
          <p:spPr>
            <a:xfrm>
              <a:off x="1583308" y="1844611"/>
              <a:ext cx="9239250" cy="4500880"/>
            </a:xfrm>
            <a:custGeom>
              <a:avLst/>
              <a:gdLst/>
              <a:ahLst/>
              <a:cxnLst/>
              <a:rect l="l" t="t" r="r" b="b"/>
              <a:pathLst>
                <a:path w="9239250" h="4500880">
                  <a:moveTo>
                    <a:pt x="0" y="4500626"/>
                  </a:moveTo>
                  <a:lnTo>
                    <a:pt x="9239250" y="4500626"/>
                  </a:lnTo>
                  <a:lnTo>
                    <a:pt x="9239250" y="0"/>
                  </a:lnTo>
                  <a:lnTo>
                    <a:pt x="0" y="0"/>
                  </a:lnTo>
                  <a:lnTo>
                    <a:pt x="0" y="4500626"/>
                  </a:lnTo>
                  <a:close/>
                </a:path>
              </a:pathLst>
            </a:custGeom>
            <a:ln w="12700">
              <a:solidFill>
                <a:srgbClr val="2D75B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71391" y="981075"/>
              <a:ext cx="3073400" cy="648335"/>
            </a:xfrm>
            <a:custGeom>
              <a:avLst/>
              <a:gdLst/>
              <a:ahLst/>
              <a:cxnLst/>
              <a:rect l="l" t="t" r="r" b="b"/>
              <a:pathLst>
                <a:path w="3073400" h="648335">
                  <a:moveTo>
                    <a:pt x="1280668" y="576326"/>
                  </a:moveTo>
                  <a:lnTo>
                    <a:pt x="512318" y="576326"/>
                  </a:lnTo>
                  <a:lnTo>
                    <a:pt x="896493" y="648335"/>
                  </a:lnTo>
                  <a:lnTo>
                    <a:pt x="1280668" y="576326"/>
                  </a:lnTo>
                  <a:close/>
                </a:path>
                <a:path w="3073400" h="648335">
                  <a:moveTo>
                    <a:pt x="2977388" y="0"/>
                  </a:moveTo>
                  <a:lnTo>
                    <a:pt x="96138" y="0"/>
                  </a:lnTo>
                  <a:lnTo>
                    <a:pt x="58721" y="7554"/>
                  </a:lnTo>
                  <a:lnTo>
                    <a:pt x="28162" y="28146"/>
                  </a:lnTo>
                  <a:lnTo>
                    <a:pt x="7556" y="58668"/>
                  </a:lnTo>
                  <a:lnTo>
                    <a:pt x="0" y="96012"/>
                  </a:lnTo>
                  <a:lnTo>
                    <a:pt x="0" y="480187"/>
                  </a:lnTo>
                  <a:lnTo>
                    <a:pt x="7556" y="517604"/>
                  </a:lnTo>
                  <a:lnTo>
                    <a:pt x="28162" y="548163"/>
                  </a:lnTo>
                  <a:lnTo>
                    <a:pt x="58721" y="568769"/>
                  </a:lnTo>
                  <a:lnTo>
                    <a:pt x="96138" y="576326"/>
                  </a:lnTo>
                  <a:lnTo>
                    <a:pt x="2977388" y="576326"/>
                  </a:lnTo>
                  <a:lnTo>
                    <a:pt x="3014785" y="568769"/>
                  </a:lnTo>
                  <a:lnTo>
                    <a:pt x="3045301" y="548163"/>
                  </a:lnTo>
                  <a:lnTo>
                    <a:pt x="3065863" y="517604"/>
                  </a:lnTo>
                  <a:lnTo>
                    <a:pt x="3073400" y="480187"/>
                  </a:lnTo>
                  <a:lnTo>
                    <a:pt x="3073400" y="96012"/>
                  </a:lnTo>
                  <a:lnTo>
                    <a:pt x="3065863" y="58668"/>
                  </a:lnTo>
                  <a:lnTo>
                    <a:pt x="3045301" y="28146"/>
                  </a:lnTo>
                  <a:lnTo>
                    <a:pt x="3014785" y="7554"/>
                  </a:lnTo>
                  <a:lnTo>
                    <a:pt x="29773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1391" y="981075"/>
              <a:ext cx="3073400" cy="648335"/>
            </a:xfrm>
            <a:custGeom>
              <a:avLst/>
              <a:gdLst/>
              <a:ahLst/>
              <a:cxnLst/>
              <a:rect l="l" t="t" r="r" b="b"/>
              <a:pathLst>
                <a:path w="3073400" h="648335">
                  <a:moveTo>
                    <a:pt x="0" y="96012"/>
                  </a:moveTo>
                  <a:lnTo>
                    <a:pt x="7556" y="58668"/>
                  </a:lnTo>
                  <a:lnTo>
                    <a:pt x="28162" y="28146"/>
                  </a:lnTo>
                  <a:lnTo>
                    <a:pt x="58721" y="7554"/>
                  </a:lnTo>
                  <a:lnTo>
                    <a:pt x="96138" y="0"/>
                  </a:lnTo>
                  <a:lnTo>
                    <a:pt x="512318" y="0"/>
                  </a:lnTo>
                  <a:lnTo>
                    <a:pt x="1280668" y="0"/>
                  </a:lnTo>
                  <a:lnTo>
                    <a:pt x="2977388" y="0"/>
                  </a:lnTo>
                  <a:lnTo>
                    <a:pt x="3014785" y="7554"/>
                  </a:lnTo>
                  <a:lnTo>
                    <a:pt x="3045301" y="28146"/>
                  </a:lnTo>
                  <a:lnTo>
                    <a:pt x="3065863" y="58668"/>
                  </a:lnTo>
                  <a:lnTo>
                    <a:pt x="3073400" y="96012"/>
                  </a:lnTo>
                  <a:lnTo>
                    <a:pt x="3073400" y="336169"/>
                  </a:lnTo>
                  <a:lnTo>
                    <a:pt x="3073400" y="480187"/>
                  </a:lnTo>
                  <a:lnTo>
                    <a:pt x="3065863" y="517604"/>
                  </a:lnTo>
                  <a:lnTo>
                    <a:pt x="3045301" y="548163"/>
                  </a:lnTo>
                  <a:lnTo>
                    <a:pt x="3014785" y="568769"/>
                  </a:lnTo>
                  <a:lnTo>
                    <a:pt x="2977388" y="576326"/>
                  </a:lnTo>
                  <a:lnTo>
                    <a:pt x="1280668" y="576326"/>
                  </a:lnTo>
                  <a:lnTo>
                    <a:pt x="896493" y="648335"/>
                  </a:lnTo>
                  <a:lnTo>
                    <a:pt x="512318" y="576326"/>
                  </a:lnTo>
                  <a:lnTo>
                    <a:pt x="96138" y="576326"/>
                  </a:lnTo>
                  <a:lnTo>
                    <a:pt x="58721" y="568769"/>
                  </a:lnTo>
                  <a:lnTo>
                    <a:pt x="28162" y="548163"/>
                  </a:lnTo>
                  <a:lnTo>
                    <a:pt x="7556" y="517604"/>
                  </a:lnTo>
                  <a:lnTo>
                    <a:pt x="0" y="480187"/>
                  </a:lnTo>
                  <a:lnTo>
                    <a:pt x="0" y="336169"/>
                  </a:lnTo>
                  <a:lnTo>
                    <a:pt x="0" y="960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3813" y="47083"/>
            <a:ext cx="7285990" cy="1377950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5"/>
              </a:spcBef>
              <a:tabLst>
                <a:tab pos="2463800" algn="l"/>
              </a:tabLst>
            </a:pPr>
            <a:r>
              <a:rPr spc="-5" dirty="0"/>
              <a:t>Exemple	de document</a:t>
            </a:r>
            <a:r>
              <a:rPr spc="-50" dirty="0"/>
              <a:t> </a:t>
            </a:r>
            <a:r>
              <a:rPr spc="-10" dirty="0"/>
              <a:t>XML</a:t>
            </a:r>
          </a:p>
          <a:p>
            <a:pPr marR="290830" algn="ctr">
              <a:lnSpc>
                <a:spcPct val="100000"/>
              </a:lnSpc>
              <a:spcBef>
                <a:spcPts val="919"/>
              </a:spcBef>
            </a:pPr>
            <a:r>
              <a:rPr sz="20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Prologue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27842" y="2207938"/>
            <a:ext cx="2964815" cy="1802764"/>
            <a:chOff x="7027842" y="2207938"/>
            <a:chExt cx="2964815" cy="1802764"/>
          </a:xfrm>
        </p:grpSpPr>
        <p:sp>
          <p:nvSpPr>
            <p:cNvPr id="8" name="object 8"/>
            <p:cNvSpPr/>
            <p:nvPr/>
          </p:nvSpPr>
          <p:spPr>
            <a:xfrm>
              <a:off x="7034192" y="2214288"/>
              <a:ext cx="2952115" cy="1790064"/>
            </a:xfrm>
            <a:custGeom>
              <a:avLst/>
              <a:gdLst/>
              <a:ahLst/>
              <a:cxnLst/>
              <a:rect l="l" t="t" r="r" b="b"/>
              <a:pathLst>
                <a:path w="2952115" h="1790064">
                  <a:moveTo>
                    <a:pt x="267801" y="0"/>
                  </a:moveTo>
                  <a:lnTo>
                    <a:pt x="199511" y="23804"/>
                  </a:lnTo>
                  <a:lnTo>
                    <a:pt x="176486" y="54185"/>
                  </a:lnTo>
                  <a:lnTo>
                    <a:pt x="9481" y="400133"/>
                  </a:lnTo>
                  <a:lnTo>
                    <a:pt x="0" y="437070"/>
                  </a:lnTo>
                  <a:lnTo>
                    <a:pt x="5258" y="473507"/>
                  </a:lnTo>
                  <a:lnTo>
                    <a:pt x="23804" y="505325"/>
                  </a:lnTo>
                  <a:lnTo>
                    <a:pt x="54185" y="528403"/>
                  </a:lnTo>
                  <a:lnTo>
                    <a:pt x="428708" y="709251"/>
                  </a:lnTo>
                  <a:lnTo>
                    <a:pt x="743033" y="941026"/>
                  </a:lnTo>
                  <a:lnTo>
                    <a:pt x="1120096" y="1043007"/>
                  </a:lnTo>
                  <a:lnTo>
                    <a:pt x="2647017" y="1780242"/>
                  </a:lnTo>
                  <a:lnTo>
                    <a:pt x="2683954" y="1789668"/>
                  </a:lnTo>
                  <a:lnTo>
                    <a:pt x="2752209" y="1765847"/>
                  </a:lnTo>
                  <a:lnTo>
                    <a:pt x="2775287" y="1735411"/>
                  </a:lnTo>
                  <a:lnTo>
                    <a:pt x="2942292" y="1389463"/>
                  </a:lnTo>
                  <a:lnTo>
                    <a:pt x="2951773" y="1352526"/>
                  </a:lnTo>
                  <a:lnTo>
                    <a:pt x="2946515" y="1316089"/>
                  </a:lnTo>
                  <a:lnTo>
                    <a:pt x="2927969" y="1284271"/>
                  </a:lnTo>
                  <a:lnTo>
                    <a:pt x="2897588" y="1261193"/>
                  </a:lnTo>
                  <a:lnTo>
                    <a:pt x="304756" y="9481"/>
                  </a:lnTo>
                  <a:lnTo>
                    <a:pt x="26780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34192" y="2214288"/>
              <a:ext cx="2952115" cy="1790064"/>
            </a:xfrm>
            <a:custGeom>
              <a:avLst/>
              <a:gdLst/>
              <a:ahLst/>
              <a:cxnLst/>
              <a:rect l="l" t="t" r="r" b="b"/>
              <a:pathLst>
                <a:path w="2952115" h="1790064">
                  <a:moveTo>
                    <a:pt x="176486" y="54185"/>
                  </a:moveTo>
                  <a:lnTo>
                    <a:pt x="199511" y="23804"/>
                  </a:lnTo>
                  <a:lnTo>
                    <a:pt x="231334" y="5258"/>
                  </a:lnTo>
                  <a:lnTo>
                    <a:pt x="267801" y="0"/>
                  </a:lnTo>
                  <a:lnTo>
                    <a:pt x="304756" y="9481"/>
                  </a:lnTo>
                  <a:lnTo>
                    <a:pt x="679152" y="190202"/>
                  </a:lnTo>
                  <a:lnTo>
                    <a:pt x="1370667" y="524085"/>
                  </a:lnTo>
                  <a:lnTo>
                    <a:pt x="2897588" y="1261193"/>
                  </a:lnTo>
                  <a:lnTo>
                    <a:pt x="2927969" y="1284271"/>
                  </a:lnTo>
                  <a:lnTo>
                    <a:pt x="2946515" y="1316089"/>
                  </a:lnTo>
                  <a:lnTo>
                    <a:pt x="2951773" y="1352526"/>
                  </a:lnTo>
                  <a:lnTo>
                    <a:pt x="2942292" y="1389463"/>
                  </a:lnTo>
                  <a:lnTo>
                    <a:pt x="2837898" y="1605744"/>
                  </a:lnTo>
                  <a:lnTo>
                    <a:pt x="2752209" y="1765847"/>
                  </a:lnTo>
                  <a:lnTo>
                    <a:pt x="2720391" y="1784401"/>
                  </a:lnTo>
                  <a:lnTo>
                    <a:pt x="2683954" y="1789668"/>
                  </a:lnTo>
                  <a:lnTo>
                    <a:pt x="2647017" y="1780242"/>
                  </a:lnTo>
                  <a:lnTo>
                    <a:pt x="1120096" y="1043007"/>
                  </a:lnTo>
                  <a:lnTo>
                    <a:pt x="743033" y="941026"/>
                  </a:lnTo>
                  <a:lnTo>
                    <a:pt x="428708" y="709251"/>
                  </a:lnTo>
                  <a:lnTo>
                    <a:pt x="54185" y="528403"/>
                  </a:lnTo>
                  <a:lnTo>
                    <a:pt x="23804" y="505325"/>
                  </a:lnTo>
                  <a:lnTo>
                    <a:pt x="5258" y="473507"/>
                  </a:lnTo>
                  <a:lnTo>
                    <a:pt x="0" y="437070"/>
                  </a:lnTo>
                  <a:lnTo>
                    <a:pt x="9481" y="400133"/>
                  </a:lnTo>
                  <a:lnTo>
                    <a:pt x="72092" y="270466"/>
                  </a:lnTo>
                  <a:lnTo>
                    <a:pt x="176486" y="5418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7265" y="2860548"/>
              <a:ext cx="796925" cy="505459"/>
            </a:xfrm>
            <a:custGeom>
              <a:avLst/>
              <a:gdLst/>
              <a:ahLst/>
              <a:cxnLst/>
              <a:rect l="l" t="t" r="r" b="b"/>
              <a:pathLst>
                <a:path w="796925" h="505460">
                  <a:moveTo>
                    <a:pt x="736473" y="386080"/>
                  </a:moveTo>
                  <a:lnTo>
                    <a:pt x="734694" y="389889"/>
                  </a:lnTo>
                  <a:lnTo>
                    <a:pt x="750824" y="397510"/>
                  </a:lnTo>
                  <a:lnTo>
                    <a:pt x="714248" y="473710"/>
                  </a:lnTo>
                  <a:lnTo>
                    <a:pt x="712469" y="480060"/>
                  </a:lnTo>
                  <a:lnTo>
                    <a:pt x="712215" y="483870"/>
                  </a:lnTo>
                  <a:lnTo>
                    <a:pt x="712088" y="487680"/>
                  </a:lnTo>
                  <a:lnTo>
                    <a:pt x="713231" y="491489"/>
                  </a:lnTo>
                  <a:lnTo>
                    <a:pt x="715517" y="495300"/>
                  </a:lnTo>
                  <a:lnTo>
                    <a:pt x="717930" y="499110"/>
                  </a:lnTo>
                  <a:lnTo>
                    <a:pt x="720851" y="501650"/>
                  </a:lnTo>
                  <a:lnTo>
                    <a:pt x="729233" y="505460"/>
                  </a:lnTo>
                  <a:lnTo>
                    <a:pt x="735076" y="505460"/>
                  </a:lnTo>
                  <a:lnTo>
                    <a:pt x="748029" y="502920"/>
                  </a:lnTo>
                  <a:lnTo>
                    <a:pt x="754379" y="499110"/>
                  </a:lnTo>
                  <a:lnTo>
                    <a:pt x="757427" y="496570"/>
                  </a:lnTo>
                  <a:lnTo>
                    <a:pt x="744601" y="496570"/>
                  </a:lnTo>
                  <a:lnTo>
                    <a:pt x="741806" y="495300"/>
                  </a:lnTo>
                  <a:lnTo>
                    <a:pt x="739393" y="494030"/>
                  </a:lnTo>
                  <a:lnTo>
                    <a:pt x="736345" y="492760"/>
                  </a:lnTo>
                  <a:lnTo>
                    <a:pt x="734567" y="490220"/>
                  </a:lnTo>
                  <a:lnTo>
                    <a:pt x="733678" y="487680"/>
                  </a:lnTo>
                  <a:lnTo>
                    <a:pt x="732916" y="483870"/>
                  </a:lnTo>
                  <a:lnTo>
                    <a:pt x="734186" y="478789"/>
                  </a:lnTo>
                  <a:lnTo>
                    <a:pt x="769238" y="406400"/>
                  </a:lnTo>
                  <a:lnTo>
                    <a:pt x="788881" y="406400"/>
                  </a:lnTo>
                  <a:lnTo>
                    <a:pt x="773049" y="398780"/>
                  </a:lnTo>
                  <a:lnTo>
                    <a:pt x="778632" y="387350"/>
                  </a:lnTo>
                  <a:lnTo>
                    <a:pt x="741426" y="387350"/>
                  </a:lnTo>
                  <a:lnTo>
                    <a:pt x="736473" y="386080"/>
                  </a:lnTo>
                  <a:close/>
                </a:path>
                <a:path w="796925" h="505460">
                  <a:moveTo>
                    <a:pt x="756157" y="491489"/>
                  </a:moveTo>
                  <a:lnTo>
                    <a:pt x="753490" y="494030"/>
                  </a:lnTo>
                  <a:lnTo>
                    <a:pt x="750569" y="495300"/>
                  </a:lnTo>
                  <a:lnTo>
                    <a:pt x="744601" y="496570"/>
                  </a:lnTo>
                  <a:lnTo>
                    <a:pt x="757427" y="496570"/>
                  </a:lnTo>
                  <a:lnTo>
                    <a:pt x="760476" y="494030"/>
                  </a:lnTo>
                  <a:lnTo>
                    <a:pt x="756157" y="491489"/>
                  </a:lnTo>
                  <a:close/>
                </a:path>
                <a:path w="796925" h="505460">
                  <a:moveTo>
                    <a:pt x="639063" y="454660"/>
                  </a:moveTo>
                  <a:lnTo>
                    <a:pt x="637031" y="458470"/>
                  </a:lnTo>
                  <a:lnTo>
                    <a:pt x="687451" y="483870"/>
                  </a:lnTo>
                  <a:lnTo>
                    <a:pt x="689355" y="478789"/>
                  </a:lnTo>
                  <a:lnTo>
                    <a:pt x="684529" y="477520"/>
                  </a:lnTo>
                  <a:lnTo>
                    <a:pt x="681354" y="474980"/>
                  </a:lnTo>
                  <a:lnTo>
                    <a:pt x="678814" y="471170"/>
                  </a:lnTo>
                  <a:lnTo>
                    <a:pt x="678179" y="468630"/>
                  </a:lnTo>
                  <a:lnTo>
                    <a:pt x="678306" y="463550"/>
                  </a:lnTo>
                  <a:lnTo>
                    <a:pt x="679830" y="459739"/>
                  </a:lnTo>
                  <a:lnTo>
                    <a:pt x="649477" y="459739"/>
                  </a:lnTo>
                  <a:lnTo>
                    <a:pt x="645922" y="458470"/>
                  </a:lnTo>
                  <a:lnTo>
                    <a:pt x="641095" y="455930"/>
                  </a:lnTo>
                  <a:lnTo>
                    <a:pt x="639063" y="454660"/>
                  </a:lnTo>
                  <a:close/>
                </a:path>
                <a:path w="796925" h="505460">
                  <a:moveTo>
                    <a:pt x="706627" y="365760"/>
                  </a:moveTo>
                  <a:lnTo>
                    <a:pt x="674715" y="365760"/>
                  </a:lnTo>
                  <a:lnTo>
                    <a:pt x="681735" y="368300"/>
                  </a:lnTo>
                  <a:lnTo>
                    <a:pt x="687451" y="370839"/>
                  </a:lnTo>
                  <a:lnTo>
                    <a:pt x="690499" y="374650"/>
                  </a:lnTo>
                  <a:lnTo>
                    <a:pt x="691260" y="386080"/>
                  </a:lnTo>
                  <a:lnTo>
                    <a:pt x="689228" y="392430"/>
                  </a:lnTo>
                  <a:lnTo>
                    <a:pt x="684783" y="402589"/>
                  </a:lnTo>
                  <a:lnTo>
                    <a:pt x="664590" y="444500"/>
                  </a:lnTo>
                  <a:lnTo>
                    <a:pt x="661797" y="449580"/>
                  </a:lnTo>
                  <a:lnTo>
                    <a:pt x="660018" y="453389"/>
                  </a:lnTo>
                  <a:lnTo>
                    <a:pt x="659129" y="454660"/>
                  </a:lnTo>
                  <a:lnTo>
                    <a:pt x="657098" y="457200"/>
                  </a:lnTo>
                  <a:lnTo>
                    <a:pt x="654684" y="458470"/>
                  </a:lnTo>
                  <a:lnTo>
                    <a:pt x="652144" y="458470"/>
                  </a:lnTo>
                  <a:lnTo>
                    <a:pt x="649477" y="459739"/>
                  </a:lnTo>
                  <a:lnTo>
                    <a:pt x="679830" y="459739"/>
                  </a:lnTo>
                  <a:lnTo>
                    <a:pt x="683005" y="452120"/>
                  </a:lnTo>
                  <a:lnTo>
                    <a:pt x="703960" y="408939"/>
                  </a:lnTo>
                  <a:lnTo>
                    <a:pt x="708405" y="400050"/>
                  </a:lnTo>
                  <a:lnTo>
                    <a:pt x="710945" y="392430"/>
                  </a:lnTo>
                  <a:lnTo>
                    <a:pt x="711453" y="387350"/>
                  </a:lnTo>
                  <a:lnTo>
                    <a:pt x="712088" y="379730"/>
                  </a:lnTo>
                  <a:lnTo>
                    <a:pt x="711200" y="373380"/>
                  </a:lnTo>
                  <a:lnTo>
                    <a:pt x="706627" y="365760"/>
                  </a:lnTo>
                  <a:close/>
                </a:path>
                <a:path w="796925" h="505460">
                  <a:moveTo>
                    <a:pt x="581659" y="426720"/>
                  </a:moveTo>
                  <a:lnTo>
                    <a:pt x="579501" y="426720"/>
                  </a:lnTo>
                  <a:lnTo>
                    <a:pt x="577595" y="430530"/>
                  </a:lnTo>
                  <a:lnTo>
                    <a:pt x="627887" y="454660"/>
                  </a:lnTo>
                  <a:lnTo>
                    <a:pt x="629919" y="450850"/>
                  </a:lnTo>
                  <a:lnTo>
                    <a:pt x="624331" y="448310"/>
                  </a:lnTo>
                  <a:lnTo>
                    <a:pt x="620902" y="445770"/>
                  </a:lnTo>
                  <a:lnTo>
                    <a:pt x="619505" y="443230"/>
                  </a:lnTo>
                  <a:lnTo>
                    <a:pt x="618235" y="441960"/>
                  </a:lnTo>
                  <a:lnTo>
                    <a:pt x="617601" y="439420"/>
                  </a:lnTo>
                  <a:lnTo>
                    <a:pt x="617474" y="434339"/>
                  </a:lnTo>
                  <a:lnTo>
                    <a:pt x="619125" y="430530"/>
                  </a:lnTo>
                  <a:lnTo>
                    <a:pt x="591057" y="430530"/>
                  </a:lnTo>
                  <a:lnTo>
                    <a:pt x="586866" y="429260"/>
                  </a:lnTo>
                  <a:lnTo>
                    <a:pt x="581659" y="426720"/>
                  </a:lnTo>
                  <a:close/>
                </a:path>
                <a:path w="796925" h="505460">
                  <a:moveTo>
                    <a:pt x="620522" y="336550"/>
                  </a:moveTo>
                  <a:lnTo>
                    <a:pt x="620267" y="341630"/>
                  </a:lnTo>
                  <a:lnTo>
                    <a:pt x="623697" y="341630"/>
                  </a:lnTo>
                  <a:lnTo>
                    <a:pt x="626490" y="342900"/>
                  </a:lnTo>
                  <a:lnTo>
                    <a:pt x="628523" y="344170"/>
                  </a:lnTo>
                  <a:lnTo>
                    <a:pt x="630427" y="344170"/>
                  </a:lnTo>
                  <a:lnTo>
                    <a:pt x="631698" y="345439"/>
                  </a:lnTo>
                  <a:lnTo>
                    <a:pt x="632459" y="347980"/>
                  </a:lnTo>
                  <a:lnTo>
                    <a:pt x="633094" y="349250"/>
                  </a:lnTo>
                  <a:lnTo>
                    <a:pt x="633094" y="350520"/>
                  </a:lnTo>
                  <a:lnTo>
                    <a:pt x="600582" y="421639"/>
                  </a:lnTo>
                  <a:lnTo>
                    <a:pt x="594105" y="427989"/>
                  </a:lnTo>
                  <a:lnTo>
                    <a:pt x="591057" y="430530"/>
                  </a:lnTo>
                  <a:lnTo>
                    <a:pt x="619125" y="430530"/>
                  </a:lnTo>
                  <a:lnTo>
                    <a:pt x="622553" y="422910"/>
                  </a:lnTo>
                  <a:lnTo>
                    <a:pt x="648461" y="369570"/>
                  </a:lnTo>
                  <a:lnTo>
                    <a:pt x="658054" y="367030"/>
                  </a:lnTo>
                  <a:lnTo>
                    <a:pt x="666813" y="365760"/>
                  </a:lnTo>
                  <a:lnTo>
                    <a:pt x="706627" y="365760"/>
                  </a:lnTo>
                  <a:lnTo>
                    <a:pt x="705865" y="364489"/>
                  </a:lnTo>
                  <a:lnTo>
                    <a:pt x="704469" y="363220"/>
                  </a:lnTo>
                  <a:lnTo>
                    <a:pt x="651636" y="363220"/>
                  </a:lnTo>
                  <a:lnTo>
                    <a:pt x="662051" y="341630"/>
                  </a:lnTo>
                  <a:lnTo>
                    <a:pt x="657225" y="339089"/>
                  </a:lnTo>
                  <a:lnTo>
                    <a:pt x="620522" y="336550"/>
                  </a:lnTo>
                  <a:close/>
                </a:path>
                <a:path w="796925" h="505460">
                  <a:moveTo>
                    <a:pt x="788881" y="406400"/>
                  </a:moveTo>
                  <a:lnTo>
                    <a:pt x="769238" y="406400"/>
                  </a:lnTo>
                  <a:lnTo>
                    <a:pt x="792987" y="417830"/>
                  </a:lnTo>
                  <a:lnTo>
                    <a:pt x="796798" y="410210"/>
                  </a:lnTo>
                  <a:lnTo>
                    <a:pt x="788881" y="406400"/>
                  </a:lnTo>
                  <a:close/>
                </a:path>
                <a:path w="796925" h="505460">
                  <a:moveTo>
                    <a:pt x="558911" y="295910"/>
                  </a:moveTo>
                  <a:lnTo>
                    <a:pt x="520017" y="312420"/>
                  </a:lnTo>
                  <a:lnTo>
                    <a:pt x="500693" y="346710"/>
                  </a:lnTo>
                  <a:lnTo>
                    <a:pt x="497923" y="368300"/>
                  </a:lnTo>
                  <a:lnTo>
                    <a:pt x="499872" y="378460"/>
                  </a:lnTo>
                  <a:lnTo>
                    <a:pt x="524382" y="408939"/>
                  </a:lnTo>
                  <a:lnTo>
                    <a:pt x="541432" y="412750"/>
                  </a:lnTo>
                  <a:lnTo>
                    <a:pt x="550029" y="412750"/>
                  </a:lnTo>
                  <a:lnTo>
                    <a:pt x="558673" y="408939"/>
                  </a:lnTo>
                  <a:lnTo>
                    <a:pt x="566791" y="405130"/>
                  </a:lnTo>
                  <a:lnTo>
                    <a:pt x="573992" y="401320"/>
                  </a:lnTo>
                  <a:lnTo>
                    <a:pt x="576501" y="398780"/>
                  </a:lnTo>
                  <a:lnTo>
                    <a:pt x="554989" y="398780"/>
                  </a:lnTo>
                  <a:lnTo>
                    <a:pt x="548385" y="397510"/>
                  </a:lnTo>
                  <a:lnTo>
                    <a:pt x="521715" y="368300"/>
                  </a:lnTo>
                  <a:lnTo>
                    <a:pt x="520259" y="359410"/>
                  </a:lnTo>
                  <a:lnTo>
                    <a:pt x="520826" y="349250"/>
                  </a:lnTo>
                  <a:lnTo>
                    <a:pt x="523394" y="339089"/>
                  </a:lnTo>
                  <a:lnTo>
                    <a:pt x="527938" y="327660"/>
                  </a:lnTo>
                  <a:lnTo>
                    <a:pt x="544110" y="327660"/>
                  </a:lnTo>
                  <a:lnTo>
                    <a:pt x="530986" y="321310"/>
                  </a:lnTo>
                  <a:lnTo>
                    <a:pt x="535939" y="313689"/>
                  </a:lnTo>
                  <a:lnTo>
                    <a:pt x="542035" y="308610"/>
                  </a:lnTo>
                  <a:lnTo>
                    <a:pt x="556386" y="303530"/>
                  </a:lnTo>
                  <a:lnTo>
                    <a:pt x="583165" y="303530"/>
                  </a:lnTo>
                  <a:lnTo>
                    <a:pt x="579247" y="300989"/>
                  </a:lnTo>
                  <a:lnTo>
                    <a:pt x="569073" y="297180"/>
                  </a:lnTo>
                  <a:lnTo>
                    <a:pt x="558911" y="295910"/>
                  </a:lnTo>
                  <a:close/>
                </a:path>
                <a:path w="796925" h="505460">
                  <a:moveTo>
                    <a:pt x="583183" y="384810"/>
                  </a:moveTo>
                  <a:lnTo>
                    <a:pt x="575563" y="391160"/>
                  </a:lnTo>
                  <a:lnTo>
                    <a:pt x="568451" y="396239"/>
                  </a:lnTo>
                  <a:lnTo>
                    <a:pt x="554989" y="398780"/>
                  </a:lnTo>
                  <a:lnTo>
                    <a:pt x="576501" y="398780"/>
                  </a:lnTo>
                  <a:lnTo>
                    <a:pt x="580264" y="394970"/>
                  </a:lnTo>
                  <a:lnTo>
                    <a:pt x="585597" y="388620"/>
                  </a:lnTo>
                  <a:lnTo>
                    <a:pt x="583183" y="384810"/>
                  </a:lnTo>
                  <a:close/>
                </a:path>
                <a:path w="796925" h="505460">
                  <a:moveTo>
                    <a:pt x="785749" y="363220"/>
                  </a:moveTo>
                  <a:lnTo>
                    <a:pt x="779017" y="369570"/>
                  </a:lnTo>
                  <a:lnTo>
                    <a:pt x="774191" y="373380"/>
                  </a:lnTo>
                  <a:lnTo>
                    <a:pt x="771143" y="375920"/>
                  </a:lnTo>
                  <a:lnTo>
                    <a:pt x="765175" y="379730"/>
                  </a:lnTo>
                  <a:lnTo>
                    <a:pt x="759205" y="382270"/>
                  </a:lnTo>
                  <a:lnTo>
                    <a:pt x="752982" y="383539"/>
                  </a:lnTo>
                  <a:lnTo>
                    <a:pt x="746886" y="386080"/>
                  </a:lnTo>
                  <a:lnTo>
                    <a:pt x="741426" y="387350"/>
                  </a:lnTo>
                  <a:lnTo>
                    <a:pt x="778632" y="387350"/>
                  </a:lnTo>
                  <a:lnTo>
                    <a:pt x="789177" y="365760"/>
                  </a:lnTo>
                  <a:lnTo>
                    <a:pt x="785749" y="363220"/>
                  </a:lnTo>
                  <a:close/>
                </a:path>
                <a:path w="796925" h="505460">
                  <a:moveTo>
                    <a:pt x="427989" y="353060"/>
                  </a:moveTo>
                  <a:lnTo>
                    <a:pt x="425957" y="356870"/>
                  </a:lnTo>
                  <a:lnTo>
                    <a:pt x="476250" y="381000"/>
                  </a:lnTo>
                  <a:lnTo>
                    <a:pt x="478154" y="377189"/>
                  </a:lnTo>
                  <a:lnTo>
                    <a:pt x="473709" y="374650"/>
                  </a:lnTo>
                  <a:lnTo>
                    <a:pt x="470661" y="373380"/>
                  </a:lnTo>
                  <a:lnTo>
                    <a:pt x="467867" y="368300"/>
                  </a:lnTo>
                  <a:lnTo>
                    <a:pt x="467105" y="367030"/>
                  </a:lnTo>
                  <a:lnTo>
                    <a:pt x="467232" y="363220"/>
                  </a:lnTo>
                  <a:lnTo>
                    <a:pt x="467359" y="361950"/>
                  </a:lnTo>
                  <a:lnTo>
                    <a:pt x="469010" y="356870"/>
                  </a:lnTo>
                  <a:lnTo>
                    <a:pt x="438276" y="356870"/>
                  </a:lnTo>
                  <a:lnTo>
                    <a:pt x="434466" y="355600"/>
                  </a:lnTo>
                  <a:lnTo>
                    <a:pt x="430022" y="354330"/>
                  </a:lnTo>
                  <a:lnTo>
                    <a:pt x="427989" y="353060"/>
                  </a:lnTo>
                  <a:close/>
                </a:path>
                <a:path w="796925" h="505460">
                  <a:moveTo>
                    <a:pt x="687284" y="355600"/>
                  </a:moveTo>
                  <a:lnTo>
                    <a:pt x="676878" y="355600"/>
                  </a:lnTo>
                  <a:lnTo>
                    <a:pt x="664995" y="358139"/>
                  </a:lnTo>
                  <a:lnTo>
                    <a:pt x="651636" y="363220"/>
                  </a:lnTo>
                  <a:lnTo>
                    <a:pt x="704469" y="363220"/>
                  </a:lnTo>
                  <a:lnTo>
                    <a:pt x="701675" y="360680"/>
                  </a:lnTo>
                  <a:lnTo>
                    <a:pt x="696213" y="358139"/>
                  </a:lnTo>
                  <a:lnTo>
                    <a:pt x="687284" y="355600"/>
                  </a:lnTo>
                  <a:close/>
                </a:path>
                <a:path w="796925" h="505460">
                  <a:moveTo>
                    <a:pt x="544110" y="327660"/>
                  </a:moveTo>
                  <a:lnTo>
                    <a:pt x="527938" y="327660"/>
                  </a:lnTo>
                  <a:lnTo>
                    <a:pt x="598297" y="361950"/>
                  </a:lnTo>
                  <a:lnTo>
                    <a:pt x="601960" y="353060"/>
                  </a:lnTo>
                  <a:lnTo>
                    <a:pt x="603789" y="344170"/>
                  </a:lnTo>
                  <a:lnTo>
                    <a:pt x="578230" y="344170"/>
                  </a:lnTo>
                  <a:lnTo>
                    <a:pt x="544110" y="327660"/>
                  </a:lnTo>
                  <a:close/>
                </a:path>
                <a:path w="796925" h="505460">
                  <a:moveTo>
                    <a:pt x="494283" y="262889"/>
                  </a:moveTo>
                  <a:lnTo>
                    <a:pt x="465835" y="262889"/>
                  </a:lnTo>
                  <a:lnTo>
                    <a:pt x="469773" y="265430"/>
                  </a:lnTo>
                  <a:lnTo>
                    <a:pt x="476123" y="267970"/>
                  </a:lnTo>
                  <a:lnTo>
                    <a:pt x="479678" y="273050"/>
                  </a:lnTo>
                  <a:lnTo>
                    <a:pt x="480567" y="283210"/>
                  </a:lnTo>
                  <a:lnTo>
                    <a:pt x="478789" y="289560"/>
                  </a:lnTo>
                  <a:lnTo>
                    <a:pt x="474725" y="298450"/>
                  </a:lnTo>
                  <a:lnTo>
                    <a:pt x="453516" y="341630"/>
                  </a:lnTo>
                  <a:lnTo>
                    <a:pt x="450723" y="347980"/>
                  </a:lnTo>
                  <a:lnTo>
                    <a:pt x="438276" y="356870"/>
                  </a:lnTo>
                  <a:lnTo>
                    <a:pt x="469010" y="356870"/>
                  </a:lnTo>
                  <a:lnTo>
                    <a:pt x="472058" y="350520"/>
                  </a:lnTo>
                  <a:lnTo>
                    <a:pt x="493140" y="307339"/>
                  </a:lnTo>
                  <a:lnTo>
                    <a:pt x="497585" y="298450"/>
                  </a:lnTo>
                  <a:lnTo>
                    <a:pt x="500125" y="290830"/>
                  </a:lnTo>
                  <a:lnTo>
                    <a:pt x="500506" y="285750"/>
                  </a:lnTo>
                  <a:lnTo>
                    <a:pt x="501141" y="278130"/>
                  </a:lnTo>
                  <a:lnTo>
                    <a:pt x="499999" y="271780"/>
                  </a:lnTo>
                  <a:lnTo>
                    <a:pt x="497204" y="266700"/>
                  </a:lnTo>
                  <a:lnTo>
                    <a:pt x="494283" y="262889"/>
                  </a:lnTo>
                  <a:close/>
                </a:path>
                <a:path w="796925" h="505460">
                  <a:moveTo>
                    <a:pt x="366267" y="323850"/>
                  </a:moveTo>
                  <a:lnTo>
                    <a:pt x="364362" y="327660"/>
                  </a:lnTo>
                  <a:lnTo>
                    <a:pt x="415925" y="351789"/>
                  </a:lnTo>
                  <a:lnTo>
                    <a:pt x="417829" y="347980"/>
                  </a:lnTo>
                  <a:lnTo>
                    <a:pt x="412623" y="345439"/>
                  </a:lnTo>
                  <a:lnTo>
                    <a:pt x="409193" y="342900"/>
                  </a:lnTo>
                  <a:lnTo>
                    <a:pt x="407669" y="341630"/>
                  </a:lnTo>
                  <a:lnTo>
                    <a:pt x="406018" y="339089"/>
                  </a:lnTo>
                  <a:lnTo>
                    <a:pt x="405256" y="336550"/>
                  </a:lnTo>
                  <a:lnTo>
                    <a:pt x="405383" y="332739"/>
                  </a:lnTo>
                  <a:lnTo>
                    <a:pt x="407034" y="327660"/>
                  </a:lnTo>
                  <a:lnTo>
                    <a:pt x="376174" y="327660"/>
                  </a:lnTo>
                  <a:lnTo>
                    <a:pt x="371982" y="326389"/>
                  </a:lnTo>
                  <a:lnTo>
                    <a:pt x="366267" y="323850"/>
                  </a:lnTo>
                  <a:close/>
                </a:path>
                <a:path w="796925" h="505460">
                  <a:moveTo>
                    <a:pt x="583165" y="303530"/>
                  </a:moveTo>
                  <a:lnTo>
                    <a:pt x="562990" y="303530"/>
                  </a:lnTo>
                  <a:lnTo>
                    <a:pt x="569213" y="306070"/>
                  </a:lnTo>
                  <a:lnTo>
                    <a:pt x="573151" y="308610"/>
                  </a:lnTo>
                  <a:lnTo>
                    <a:pt x="576452" y="311150"/>
                  </a:lnTo>
                  <a:lnTo>
                    <a:pt x="581532" y="320039"/>
                  </a:lnTo>
                  <a:lnTo>
                    <a:pt x="582676" y="323850"/>
                  </a:lnTo>
                  <a:lnTo>
                    <a:pt x="582549" y="328930"/>
                  </a:lnTo>
                  <a:lnTo>
                    <a:pt x="582422" y="332739"/>
                  </a:lnTo>
                  <a:lnTo>
                    <a:pt x="581025" y="337820"/>
                  </a:lnTo>
                  <a:lnTo>
                    <a:pt x="578230" y="344170"/>
                  </a:lnTo>
                  <a:lnTo>
                    <a:pt x="603789" y="344170"/>
                  </a:lnTo>
                  <a:lnTo>
                    <a:pt x="587083" y="306070"/>
                  </a:lnTo>
                  <a:lnTo>
                    <a:pt x="583165" y="303530"/>
                  </a:lnTo>
                  <a:close/>
                </a:path>
                <a:path w="796925" h="505460">
                  <a:moveTo>
                    <a:pt x="432942" y="232410"/>
                  </a:moveTo>
                  <a:lnTo>
                    <a:pt x="399414" y="232410"/>
                  </a:lnTo>
                  <a:lnTo>
                    <a:pt x="403986" y="233680"/>
                  </a:lnTo>
                  <a:lnTo>
                    <a:pt x="413765" y="237489"/>
                  </a:lnTo>
                  <a:lnTo>
                    <a:pt x="417194" y="242570"/>
                  </a:lnTo>
                  <a:lnTo>
                    <a:pt x="418210" y="248920"/>
                  </a:lnTo>
                  <a:lnTo>
                    <a:pt x="418845" y="254000"/>
                  </a:lnTo>
                  <a:lnTo>
                    <a:pt x="417194" y="260350"/>
                  </a:lnTo>
                  <a:lnTo>
                    <a:pt x="413257" y="267970"/>
                  </a:lnTo>
                  <a:lnTo>
                    <a:pt x="392049" y="312420"/>
                  </a:lnTo>
                  <a:lnTo>
                    <a:pt x="381634" y="326389"/>
                  </a:lnTo>
                  <a:lnTo>
                    <a:pt x="378840" y="326389"/>
                  </a:lnTo>
                  <a:lnTo>
                    <a:pt x="376174" y="327660"/>
                  </a:lnTo>
                  <a:lnTo>
                    <a:pt x="407034" y="327660"/>
                  </a:lnTo>
                  <a:lnTo>
                    <a:pt x="410463" y="321310"/>
                  </a:lnTo>
                  <a:lnTo>
                    <a:pt x="433831" y="273050"/>
                  </a:lnTo>
                  <a:lnTo>
                    <a:pt x="435990" y="267970"/>
                  </a:lnTo>
                  <a:lnTo>
                    <a:pt x="436752" y="266700"/>
                  </a:lnTo>
                  <a:lnTo>
                    <a:pt x="445007" y="264160"/>
                  </a:lnTo>
                  <a:lnTo>
                    <a:pt x="451611" y="262889"/>
                  </a:lnTo>
                  <a:lnTo>
                    <a:pt x="494283" y="262889"/>
                  </a:lnTo>
                  <a:lnTo>
                    <a:pt x="491574" y="260350"/>
                  </a:lnTo>
                  <a:lnTo>
                    <a:pt x="438657" y="260350"/>
                  </a:lnTo>
                  <a:lnTo>
                    <a:pt x="440562" y="252730"/>
                  </a:lnTo>
                  <a:lnTo>
                    <a:pt x="440054" y="246380"/>
                  </a:lnTo>
                  <a:lnTo>
                    <a:pt x="434466" y="233680"/>
                  </a:lnTo>
                  <a:lnTo>
                    <a:pt x="432942" y="232410"/>
                  </a:lnTo>
                  <a:close/>
                </a:path>
                <a:path w="796925" h="505460">
                  <a:moveTo>
                    <a:pt x="305561" y="293370"/>
                  </a:moveTo>
                  <a:lnTo>
                    <a:pt x="303656" y="298450"/>
                  </a:lnTo>
                  <a:lnTo>
                    <a:pt x="354075" y="322580"/>
                  </a:lnTo>
                  <a:lnTo>
                    <a:pt x="355980" y="318770"/>
                  </a:lnTo>
                  <a:lnTo>
                    <a:pt x="350392" y="316230"/>
                  </a:lnTo>
                  <a:lnTo>
                    <a:pt x="346963" y="313689"/>
                  </a:lnTo>
                  <a:lnTo>
                    <a:pt x="345566" y="311150"/>
                  </a:lnTo>
                  <a:lnTo>
                    <a:pt x="344297" y="309880"/>
                  </a:lnTo>
                  <a:lnTo>
                    <a:pt x="343661" y="307339"/>
                  </a:lnTo>
                  <a:lnTo>
                    <a:pt x="343661" y="302260"/>
                  </a:lnTo>
                  <a:lnTo>
                    <a:pt x="345863" y="297180"/>
                  </a:lnTo>
                  <a:lnTo>
                    <a:pt x="313689" y="297180"/>
                  </a:lnTo>
                  <a:lnTo>
                    <a:pt x="310260" y="295910"/>
                  </a:lnTo>
                  <a:lnTo>
                    <a:pt x="305561" y="293370"/>
                  </a:lnTo>
                  <a:close/>
                </a:path>
                <a:path w="796925" h="505460">
                  <a:moveTo>
                    <a:pt x="346582" y="204470"/>
                  </a:moveTo>
                  <a:lnTo>
                    <a:pt x="346328" y="209550"/>
                  </a:lnTo>
                  <a:lnTo>
                    <a:pt x="349757" y="209550"/>
                  </a:lnTo>
                  <a:lnTo>
                    <a:pt x="352551" y="210820"/>
                  </a:lnTo>
                  <a:lnTo>
                    <a:pt x="354583" y="212089"/>
                  </a:lnTo>
                  <a:lnTo>
                    <a:pt x="356488" y="212089"/>
                  </a:lnTo>
                  <a:lnTo>
                    <a:pt x="357758" y="213360"/>
                  </a:lnTo>
                  <a:lnTo>
                    <a:pt x="358520" y="214630"/>
                  </a:lnTo>
                  <a:lnTo>
                    <a:pt x="359155" y="215900"/>
                  </a:lnTo>
                  <a:lnTo>
                    <a:pt x="359155" y="218439"/>
                  </a:lnTo>
                  <a:lnTo>
                    <a:pt x="358520" y="220980"/>
                  </a:lnTo>
                  <a:lnTo>
                    <a:pt x="357631" y="224789"/>
                  </a:lnTo>
                  <a:lnTo>
                    <a:pt x="354456" y="232410"/>
                  </a:lnTo>
                  <a:lnTo>
                    <a:pt x="348995" y="243839"/>
                  </a:lnTo>
                  <a:lnTo>
                    <a:pt x="330200" y="281939"/>
                  </a:lnTo>
                  <a:lnTo>
                    <a:pt x="327151" y="288289"/>
                  </a:lnTo>
                  <a:lnTo>
                    <a:pt x="324611" y="292100"/>
                  </a:lnTo>
                  <a:lnTo>
                    <a:pt x="320548" y="295910"/>
                  </a:lnTo>
                  <a:lnTo>
                    <a:pt x="318388" y="297180"/>
                  </a:lnTo>
                  <a:lnTo>
                    <a:pt x="345863" y="297180"/>
                  </a:lnTo>
                  <a:lnTo>
                    <a:pt x="348614" y="290830"/>
                  </a:lnTo>
                  <a:lnTo>
                    <a:pt x="374903" y="236220"/>
                  </a:lnTo>
                  <a:lnTo>
                    <a:pt x="380237" y="233680"/>
                  </a:lnTo>
                  <a:lnTo>
                    <a:pt x="386714" y="232410"/>
                  </a:lnTo>
                  <a:lnTo>
                    <a:pt x="432942" y="232410"/>
                  </a:lnTo>
                  <a:lnTo>
                    <a:pt x="431418" y="231139"/>
                  </a:lnTo>
                  <a:lnTo>
                    <a:pt x="377570" y="231139"/>
                  </a:lnTo>
                  <a:lnTo>
                    <a:pt x="388111" y="209550"/>
                  </a:lnTo>
                  <a:lnTo>
                    <a:pt x="383285" y="207010"/>
                  </a:lnTo>
                  <a:lnTo>
                    <a:pt x="346582" y="204470"/>
                  </a:lnTo>
                  <a:close/>
                </a:path>
                <a:path w="796925" h="505460">
                  <a:moveTo>
                    <a:pt x="284400" y="163830"/>
                  </a:moveTo>
                  <a:lnTo>
                    <a:pt x="245459" y="180339"/>
                  </a:lnTo>
                  <a:lnTo>
                    <a:pt x="226192" y="213360"/>
                  </a:lnTo>
                  <a:lnTo>
                    <a:pt x="223474" y="236220"/>
                  </a:lnTo>
                  <a:lnTo>
                    <a:pt x="225425" y="246380"/>
                  </a:lnTo>
                  <a:lnTo>
                    <a:pt x="249935" y="275589"/>
                  </a:lnTo>
                  <a:lnTo>
                    <a:pt x="266969" y="280670"/>
                  </a:lnTo>
                  <a:lnTo>
                    <a:pt x="275528" y="279400"/>
                  </a:lnTo>
                  <a:lnTo>
                    <a:pt x="284099" y="276860"/>
                  </a:lnTo>
                  <a:lnTo>
                    <a:pt x="292290" y="273050"/>
                  </a:lnTo>
                  <a:lnTo>
                    <a:pt x="299529" y="267970"/>
                  </a:lnTo>
                  <a:lnTo>
                    <a:pt x="302672" y="265430"/>
                  </a:lnTo>
                  <a:lnTo>
                    <a:pt x="273811" y="265430"/>
                  </a:lnTo>
                  <a:lnTo>
                    <a:pt x="267207" y="261620"/>
                  </a:lnTo>
                  <a:lnTo>
                    <a:pt x="245792" y="227330"/>
                  </a:lnTo>
                  <a:lnTo>
                    <a:pt x="246316" y="217170"/>
                  </a:lnTo>
                  <a:lnTo>
                    <a:pt x="248840" y="207010"/>
                  </a:lnTo>
                  <a:lnTo>
                    <a:pt x="253364" y="195580"/>
                  </a:lnTo>
                  <a:lnTo>
                    <a:pt x="269628" y="195580"/>
                  </a:lnTo>
                  <a:lnTo>
                    <a:pt x="256539" y="189230"/>
                  </a:lnTo>
                  <a:lnTo>
                    <a:pt x="261492" y="180339"/>
                  </a:lnTo>
                  <a:lnTo>
                    <a:pt x="267461" y="175260"/>
                  </a:lnTo>
                  <a:lnTo>
                    <a:pt x="281812" y="170180"/>
                  </a:lnTo>
                  <a:lnTo>
                    <a:pt x="306637" y="170180"/>
                  </a:lnTo>
                  <a:lnTo>
                    <a:pt x="304673" y="168910"/>
                  </a:lnTo>
                  <a:lnTo>
                    <a:pt x="294554" y="165100"/>
                  </a:lnTo>
                  <a:lnTo>
                    <a:pt x="284400" y="163830"/>
                  </a:lnTo>
                  <a:close/>
                </a:path>
                <a:path w="796925" h="505460">
                  <a:moveTo>
                    <a:pt x="308736" y="251460"/>
                  </a:moveTo>
                  <a:lnTo>
                    <a:pt x="301116" y="259080"/>
                  </a:lnTo>
                  <a:lnTo>
                    <a:pt x="293877" y="262889"/>
                  </a:lnTo>
                  <a:lnTo>
                    <a:pt x="280542" y="265430"/>
                  </a:lnTo>
                  <a:lnTo>
                    <a:pt x="302672" y="265430"/>
                  </a:lnTo>
                  <a:lnTo>
                    <a:pt x="305816" y="262889"/>
                  </a:lnTo>
                  <a:lnTo>
                    <a:pt x="311150" y="255270"/>
                  </a:lnTo>
                  <a:lnTo>
                    <a:pt x="308736" y="251460"/>
                  </a:lnTo>
                  <a:close/>
                </a:path>
                <a:path w="796925" h="505460">
                  <a:moveTo>
                    <a:pt x="473075" y="252730"/>
                  </a:moveTo>
                  <a:lnTo>
                    <a:pt x="461017" y="252730"/>
                  </a:lnTo>
                  <a:lnTo>
                    <a:pt x="454564" y="255270"/>
                  </a:lnTo>
                  <a:lnTo>
                    <a:pt x="447111" y="256539"/>
                  </a:lnTo>
                  <a:lnTo>
                    <a:pt x="438657" y="260350"/>
                  </a:lnTo>
                  <a:lnTo>
                    <a:pt x="491574" y="260350"/>
                  </a:lnTo>
                  <a:lnTo>
                    <a:pt x="490219" y="259080"/>
                  </a:lnTo>
                  <a:lnTo>
                    <a:pt x="484758" y="256539"/>
                  </a:lnTo>
                  <a:lnTo>
                    <a:pt x="479170" y="254000"/>
                  </a:lnTo>
                  <a:lnTo>
                    <a:pt x="473075" y="252730"/>
                  </a:lnTo>
                  <a:close/>
                </a:path>
                <a:path w="796925" h="505460">
                  <a:moveTo>
                    <a:pt x="146050" y="217170"/>
                  </a:moveTo>
                  <a:lnTo>
                    <a:pt x="144017" y="220980"/>
                  </a:lnTo>
                  <a:lnTo>
                    <a:pt x="194055" y="245110"/>
                  </a:lnTo>
                  <a:lnTo>
                    <a:pt x="195960" y="241300"/>
                  </a:lnTo>
                  <a:lnTo>
                    <a:pt x="190626" y="238760"/>
                  </a:lnTo>
                  <a:lnTo>
                    <a:pt x="187325" y="236220"/>
                  </a:lnTo>
                  <a:lnTo>
                    <a:pt x="184530" y="232410"/>
                  </a:lnTo>
                  <a:lnTo>
                    <a:pt x="183895" y="229870"/>
                  </a:lnTo>
                  <a:lnTo>
                    <a:pt x="183959" y="226060"/>
                  </a:lnTo>
                  <a:lnTo>
                    <a:pt x="184023" y="224789"/>
                  </a:lnTo>
                  <a:lnTo>
                    <a:pt x="185547" y="220980"/>
                  </a:lnTo>
                  <a:lnTo>
                    <a:pt x="186157" y="219710"/>
                  </a:lnTo>
                  <a:lnTo>
                    <a:pt x="150622" y="219710"/>
                  </a:lnTo>
                  <a:lnTo>
                    <a:pt x="146050" y="217170"/>
                  </a:lnTo>
                  <a:close/>
                </a:path>
                <a:path w="796925" h="505460">
                  <a:moveTo>
                    <a:pt x="415543" y="223520"/>
                  </a:moveTo>
                  <a:lnTo>
                    <a:pt x="401574" y="223520"/>
                  </a:lnTo>
                  <a:lnTo>
                    <a:pt x="396875" y="224789"/>
                  </a:lnTo>
                  <a:lnTo>
                    <a:pt x="395097" y="224789"/>
                  </a:lnTo>
                  <a:lnTo>
                    <a:pt x="388619" y="227330"/>
                  </a:lnTo>
                  <a:lnTo>
                    <a:pt x="377570" y="231139"/>
                  </a:lnTo>
                  <a:lnTo>
                    <a:pt x="431418" y="231139"/>
                  </a:lnTo>
                  <a:lnTo>
                    <a:pt x="429894" y="229870"/>
                  </a:lnTo>
                  <a:lnTo>
                    <a:pt x="423417" y="226060"/>
                  </a:lnTo>
                  <a:lnTo>
                    <a:pt x="419734" y="224789"/>
                  </a:lnTo>
                  <a:lnTo>
                    <a:pt x="415543" y="223520"/>
                  </a:lnTo>
                  <a:close/>
                </a:path>
                <a:path w="796925" h="505460">
                  <a:moveTo>
                    <a:pt x="269628" y="195580"/>
                  </a:moveTo>
                  <a:lnTo>
                    <a:pt x="253364" y="195580"/>
                  </a:lnTo>
                  <a:lnTo>
                    <a:pt x="323850" y="229870"/>
                  </a:lnTo>
                  <a:lnTo>
                    <a:pt x="327495" y="219710"/>
                  </a:lnTo>
                  <a:lnTo>
                    <a:pt x="329038" y="212089"/>
                  </a:lnTo>
                  <a:lnTo>
                    <a:pt x="303656" y="212089"/>
                  </a:lnTo>
                  <a:lnTo>
                    <a:pt x="269628" y="195580"/>
                  </a:lnTo>
                  <a:close/>
                </a:path>
                <a:path w="796925" h="505460">
                  <a:moveTo>
                    <a:pt x="212470" y="74930"/>
                  </a:moveTo>
                  <a:lnTo>
                    <a:pt x="212470" y="78739"/>
                  </a:lnTo>
                  <a:lnTo>
                    <a:pt x="216026" y="78739"/>
                  </a:lnTo>
                  <a:lnTo>
                    <a:pt x="218820" y="80010"/>
                  </a:lnTo>
                  <a:lnTo>
                    <a:pt x="220725" y="81280"/>
                  </a:lnTo>
                  <a:lnTo>
                    <a:pt x="222503" y="81280"/>
                  </a:lnTo>
                  <a:lnTo>
                    <a:pt x="223774" y="82550"/>
                  </a:lnTo>
                  <a:lnTo>
                    <a:pt x="224408" y="83820"/>
                  </a:lnTo>
                  <a:lnTo>
                    <a:pt x="225170" y="86360"/>
                  </a:lnTo>
                  <a:lnTo>
                    <a:pt x="225043" y="87630"/>
                  </a:lnTo>
                  <a:lnTo>
                    <a:pt x="224281" y="91439"/>
                  </a:lnTo>
                  <a:lnTo>
                    <a:pt x="223519" y="93980"/>
                  </a:lnTo>
                  <a:lnTo>
                    <a:pt x="220472" y="101600"/>
                  </a:lnTo>
                  <a:lnTo>
                    <a:pt x="214883" y="113030"/>
                  </a:lnTo>
                  <a:lnTo>
                    <a:pt x="167131" y="212089"/>
                  </a:lnTo>
                  <a:lnTo>
                    <a:pt x="164591" y="215900"/>
                  </a:lnTo>
                  <a:lnTo>
                    <a:pt x="160527" y="218439"/>
                  </a:lnTo>
                  <a:lnTo>
                    <a:pt x="158368" y="219710"/>
                  </a:lnTo>
                  <a:lnTo>
                    <a:pt x="186157" y="219710"/>
                  </a:lnTo>
                  <a:lnTo>
                    <a:pt x="253873" y="78739"/>
                  </a:lnTo>
                  <a:lnTo>
                    <a:pt x="248919" y="76200"/>
                  </a:lnTo>
                  <a:lnTo>
                    <a:pt x="212470" y="74930"/>
                  </a:lnTo>
                  <a:close/>
                </a:path>
                <a:path w="796925" h="505460">
                  <a:moveTo>
                    <a:pt x="306637" y="170180"/>
                  </a:moveTo>
                  <a:lnTo>
                    <a:pt x="281812" y="170180"/>
                  </a:lnTo>
                  <a:lnTo>
                    <a:pt x="288543" y="171450"/>
                  </a:lnTo>
                  <a:lnTo>
                    <a:pt x="294639" y="173989"/>
                  </a:lnTo>
                  <a:lnTo>
                    <a:pt x="298703" y="175260"/>
                  </a:lnTo>
                  <a:lnTo>
                    <a:pt x="302005" y="179070"/>
                  </a:lnTo>
                  <a:lnTo>
                    <a:pt x="304418" y="182880"/>
                  </a:lnTo>
                  <a:lnTo>
                    <a:pt x="306958" y="186689"/>
                  </a:lnTo>
                  <a:lnTo>
                    <a:pt x="308228" y="191770"/>
                  </a:lnTo>
                  <a:lnTo>
                    <a:pt x="308101" y="194310"/>
                  </a:lnTo>
                  <a:lnTo>
                    <a:pt x="307975" y="200660"/>
                  </a:lnTo>
                  <a:lnTo>
                    <a:pt x="306450" y="204470"/>
                  </a:lnTo>
                  <a:lnTo>
                    <a:pt x="303656" y="212089"/>
                  </a:lnTo>
                  <a:lnTo>
                    <a:pt x="329038" y="212089"/>
                  </a:lnTo>
                  <a:lnTo>
                    <a:pt x="329295" y="210820"/>
                  </a:lnTo>
                  <a:lnTo>
                    <a:pt x="329261" y="201930"/>
                  </a:lnTo>
                  <a:lnTo>
                    <a:pt x="327405" y="194310"/>
                  </a:lnTo>
                  <a:lnTo>
                    <a:pt x="323907" y="186689"/>
                  </a:lnTo>
                  <a:lnTo>
                    <a:pt x="318944" y="179070"/>
                  </a:lnTo>
                  <a:lnTo>
                    <a:pt x="312529" y="173989"/>
                  </a:lnTo>
                  <a:lnTo>
                    <a:pt x="306637" y="170180"/>
                  </a:lnTo>
                  <a:close/>
                </a:path>
                <a:path w="796925" h="505460">
                  <a:moveTo>
                    <a:pt x="2031" y="147320"/>
                  </a:moveTo>
                  <a:lnTo>
                    <a:pt x="0" y="151130"/>
                  </a:lnTo>
                  <a:lnTo>
                    <a:pt x="116331" y="207010"/>
                  </a:lnTo>
                  <a:lnTo>
                    <a:pt x="133254" y="190500"/>
                  </a:lnTo>
                  <a:lnTo>
                    <a:pt x="108838" y="190500"/>
                  </a:lnTo>
                  <a:lnTo>
                    <a:pt x="104520" y="189230"/>
                  </a:lnTo>
                  <a:lnTo>
                    <a:pt x="100075" y="189230"/>
                  </a:lnTo>
                  <a:lnTo>
                    <a:pt x="93599" y="186689"/>
                  </a:lnTo>
                  <a:lnTo>
                    <a:pt x="84962" y="182880"/>
                  </a:lnTo>
                  <a:lnTo>
                    <a:pt x="55244" y="167639"/>
                  </a:lnTo>
                  <a:lnTo>
                    <a:pt x="52704" y="166370"/>
                  </a:lnTo>
                  <a:lnTo>
                    <a:pt x="51561" y="165100"/>
                  </a:lnTo>
                  <a:lnTo>
                    <a:pt x="50037" y="161289"/>
                  </a:lnTo>
                  <a:lnTo>
                    <a:pt x="50291" y="157480"/>
                  </a:lnTo>
                  <a:lnTo>
                    <a:pt x="51942" y="153670"/>
                  </a:lnTo>
                  <a:lnTo>
                    <a:pt x="52577" y="152400"/>
                  </a:lnTo>
                  <a:lnTo>
                    <a:pt x="14731" y="152400"/>
                  </a:lnTo>
                  <a:lnTo>
                    <a:pt x="10922" y="151130"/>
                  </a:lnTo>
                  <a:lnTo>
                    <a:pt x="7365" y="149860"/>
                  </a:lnTo>
                  <a:lnTo>
                    <a:pt x="2031" y="147320"/>
                  </a:lnTo>
                  <a:close/>
                </a:path>
                <a:path w="796925" h="505460">
                  <a:moveTo>
                    <a:pt x="143128" y="173989"/>
                  </a:moveTo>
                  <a:lnTo>
                    <a:pt x="136394" y="179070"/>
                  </a:lnTo>
                  <a:lnTo>
                    <a:pt x="130111" y="182880"/>
                  </a:lnTo>
                  <a:lnTo>
                    <a:pt x="124305" y="185420"/>
                  </a:lnTo>
                  <a:lnTo>
                    <a:pt x="118999" y="187960"/>
                  </a:lnTo>
                  <a:lnTo>
                    <a:pt x="113664" y="189230"/>
                  </a:lnTo>
                  <a:lnTo>
                    <a:pt x="108838" y="190500"/>
                  </a:lnTo>
                  <a:lnTo>
                    <a:pt x="133254" y="190500"/>
                  </a:lnTo>
                  <a:lnTo>
                    <a:pt x="147574" y="176530"/>
                  </a:lnTo>
                  <a:lnTo>
                    <a:pt x="143128" y="173989"/>
                  </a:lnTo>
                  <a:close/>
                </a:path>
                <a:path w="796925" h="505460">
                  <a:moveTo>
                    <a:pt x="72898" y="0"/>
                  </a:moveTo>
                  <a:lnTo>
                    <a:pt x="70865" y="5080"/>
                  </a:lnTo>
                  <a:lnTo>
                    <a:pt x="76200" y="7620"/>
                  </a:lnTo>
                  <a:lnTo>
                    <a:pt x="82423" y="10160"/>
                  </a:lnTo>
                  <a:lnTo>
                    <a:pt x="86232" y="13970"/>
                  </a:lnTo>
                  <a:lnTo>
                    <a:pt x="87502" y="17780"/>
                  </a:lnTo>
                  <a:lnTo>
                    <a:pt x="88264" y="21589"/>
                  </a:lnTo>
                  <a:lnTo>
                    <a:pt x="86359" y="27939"/>
                  </a:lnTo>
                  <a:lnTo>
                    <a:pt x="81787" y="36830"/>
                  </a:lnTo>
                  <a:lnTo>
                    <a:pt x="34416" y="134620"/>
                  </a:lnTo>
                  <a:lnTo>
                    <a:pt x="30987" y="142239"/>
                  </a:lnTo>
                  <a:lnTo>
                    <a:pt x="28193" y="147320"/>
                  </a:lnTo>
                  <a:lnTo>
                    <a:pt x="26161" y="148589"/>
                  </a:lnTo>
                  <a:lnTo>
                    <a:pt x="24129" y="151130"/>
                  </a:lnTo>
                  <a:lnTo>
                    <a:pt x="21716" y="152400"/>
                  </a:lnTo>
                  <a:lnTo>
                    <a:pt x="52577" y="152400"/>
                  </a:lnTo>
                  <a:lnTo>
                    <a:pt x="55117" y="147320"/>
                  </a:lnTo>
                  <a:lnTo>
                    <a:pt x="79120" y="97789"/>
                  </a:lnTo>
                  <a:lnTo>
                    <a:pt x="100906" y="97789"/>
                  </a:lnTo>
                  <a:lnTo>
                    <a:pt x="83057" y="88900"/>
                  </a:lnTo>
                  <a:lnTo>
                    <a:pt x="111886" y="29210"/>
                  </a:lnTo>
                  <a:lnTo>
                    <a:pt x="132291" y="29210"/>
                  </a:lnTo>
                  <a:lnTo>
                    <a:pt x="72898" y="0"/>
                  </a:lnTo>
                  <a:close/>
                </a:path>
                <a:path w="796925" h="505460">
                  <a:moveTo>
                    <a:pt x="325500" y="118110"/>
                  </a:moveTo>
                  <a:lnTo>
                    <a:pt x="295401" y="151130"/>
                  </a:lnTo>
                  <a:lnTo>
                    <a:pt x="299084" y="152400"/>
                  </a:lnTo>
                  <a:lnTo>
                    <a:pt x="350519" y="129539"/>
                  </a:lnTo>
                  <a:lnTo>
                    <a:pt x="325500" y="118110"/>
                  </a:lnTo>
                  <a:close/>
                </a:path>
                <a:path w="796925" h="505460">
                  <a:moveTo>
                    <a:pt x="100906" y="97789"/>
                  </a:moveTo>
                  <a:lnTo>
                    <a:pt x="79120" y="97789"/>
                  </a:lnTo>
                  <a:lnTo>
                    <a:pt x="112267" y="113030"/>
                  </a:lnTo>
                  <a:lnTo>
                    <a:pt x="118617" y="116839"/>
                  </a:lnTo>
                  <a:lnTo>
                    <a:pt x="128904" y="134620"/>
                  </a:lnTo>
                  <a:lnTo>
                    <a:pt x="127634" y="139700"/>
                  </a:lnTo>
                  <a:lnTo>
                    <a:pt x="125094" y="147320"/>
                  </a:lnTo>
                  <a:lnTo>
                    <a:pt x="129285" y="148589"/>
                  </a:lnTo>
                  <a:lnTo>
                    <a:pt x="147778" y="110489"/>
                  </a:lnTo>
                  <a:lnTo>
                    <a:pt x="131190" y="110489"/>
                  </a:lnTo>
                  <a:lnTo>
                    <a:pt x="124840" y="109220"/>
                  </a:lnTo>
                  <a:lnTo>
                    <a:pt x="116204" y="105410"/>
                  </a:lnTo>
                  <a:lnTo>
                    <a:pt x="100906" y="97789"/>
                  </a:lnTo>
                  <a:close/>
                </a:path>
                <a:path w="796925" h="505460">
                  <a:moveTo>
                    <a:pt x="150494" y="95250"/>
                  </a:moveTo>
                  <a:lnTo>
                    <a:pt x="145923" y="102870"/>
                  </a:lnTo>
                  <a:lnTo>
                    <a:pt x="140842" y="107950"/>
                  </a:lnTo>
                  <a:lnTo>
                    <a:pt x="135381" y="109220"/>
                  </a:lnTo>
                  <a:lnTo>
                    <a:pt x="131190" y="110489"/>
                  </a:lnTo>
                  <a:lnTo>
                    <a:pt x="147778" y="110489"/>
                  </a:lnTo>
                  <a:lnTo>
                    <a:pt x="154558" y="96520"/>
                  </a:lnTo>
                  <a:lnTo>
                    <a:pt x="150494" y="95250"/>
                  </a:lnTo>
                  <a:close/>
                </a:path>
                <a:path w="796925" h="505460">
                  <a:moveTo>
                    <a:pt x="132291" y="29210"/>
                  </a:moveTo>
                  <a:lnTo>
                    <a:pt x="111886" y="29210"/>
                  </a:lnTo>
                  <a:lnTo>
                    <a:pt x="153288" y="49530"/>
                  </a:lnTo>
                  <a:lnTo>
                    <a:pt x="165734" y="55880"/>
                  </a:lnTo>
                  <a:lnTo>
                    <a:pt x="168148" y="58420"/>
                  </a:lnTo>
                  <a:lnTo>
                    <a:pt x="171068" y="62230"/>
                  </a:lnTo>
                  <a:lnTo>
                    <a:pt x="172719" y="66039"/>
                  </a:lnTo>
                  <a:lnTo>
                    <a:pt x="173735" y="73660"/>
                  </a:lnTo>
                  <a:lnTo>
                    <a:pt x="172847" y="80010"/>
                  </a:lnTo>
                  <a:lnTo>
                    <a:pt x="170560" y="88900"/>
                  </a:lnTo>
                  <a:lnTo>
                    <a:pt x="174878" y="90170"/>
                  </a:lnTo>
                  <a:lnTo>
                    <a:pt x="189102" y="57150"/>
                  </a:lnTo>
                  <a:lnTo>
                    <a:pt x="132291" y="29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imes New Roman"/>
                <a:cs typeface="Times New Roman"/>
              </a:rPr>
              <a:t>&lt;?xml </a:t>
            </a:r>
            <a:r>
              <a:rPr spc="-5" dirty="0">
                <a:latin typeface="Times New Roman"/>
                <a:cs typeface="Times New Roman"/>
              </a:rPr>
              <a:t>version="1.0" </a:t>
            </a:r>
            <a:r>
              <a:rPr spc="-90" dirty="0"/>
              <a:t>encoding="ISO-8859-1"</a:t>
            </a:r>
            <a:r>
              <a:rPr spc="70" dirty="0"/>
              <a:t> </a:t>
            </a:r>
            <a:r>
              <a:rPr spc="-80" dirty="0"/>
              <a:t>standalone="yes"?</a:t>
            </a:r>
            <a:r>
              <a:rPr spc="-80" dirty="0">
                <a:latin typeface="Times New Roman"/>
                <a:cs typeface="Times New Roman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>
                <a:latin typeface="Times New Roman"/>
                <a:cs typeface="Times New Roman"/>
              </a:rPr>
              <a:t>&lt;MOTEURS&gt;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&lt;MOTEUR marque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"Peugeot"&gt;</a:t>
            </a:r>
          </a:p>
          <a:p>
            <a:pPr marL="46672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&lt;PUISSANCE&gt;5&lt;/PUISSANCE&gt;</a:t>
            </a:r>
          </a:p>
          <a:p>
            <a:pPr marL="46672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Times New Roman"/>
                <a:cs typeface="Times New Roman"/>
              </a:rPr>
              <a:t>&lt;CYLINDREE&gt;1.2&lt;/CYLINDREE&gt;</a:t>
            </a:r>
          </a:p>
          <a:p>
            <a:pPr marL="466725">
              <a:lnSpc>
                <a:spcPct val="100000"/>
              </a:lnSpc>
            </a:pPr>
            <a:r>
              <a:rPr spc="-15" dirty="0">
                <a:latin typeface="Times New Roman"/>
                <a:cs typeface="Times New Roman"/>
              </a:rPr>
              <a:t>&lt;CARBURATION&gt;Essence&lt;/CARBURATION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&gt;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50211" y="3482720"/>
            <a:ext cx="131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&lt;/MOTEUR&gt;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0211" y="4031742"/>
            <a:ext cx="6346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&lt;MOTEUR marque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"Renault"&gt;</a:t>
            </a:r>
            <a:endParaRPr sz="18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&lt;PUISSANCE&gt;4&lt;/PUISSANCE&gt;</a:t>
            </a:r>
            <a:endParaRPr sz="18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&lt;CYLINDREE&gt;1.3&lt;/CYLINDREE&gt;</a:t>
            </a:r>
            <a:endParaRPr sz="180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</a:pPr>
            <a:r>
              <a:rPr sz="1800" spc="-15" dirty="0">
                <a:latin typeface="Times New Roman"/>
                <a:cs typeface="Times New Roman"/>
              </a:rPr>
              <a:t>&lt;CARBURATION&gt;Diesel &amp;amp; </a:t>
            </a:r>
            <a:r>
              <a:rPr sz="1800" spc="-5" dirty="0">
                <a:latin typeface="Times New Roman"/>
                <a:cs typeface="Times New Roman"/>
              </a:rPr>
              <a:t>Diesel&lt;/ </a:t>
            </a:r>
            <a:r>
              <a:rPr sz="1800" spc="-25" dirty="0">
                <a:latin typeface="Times New Roman"/>
                <a:cs typeface="Times New Roman"/>
              </a:rPr>
              <a:t>CARBURATION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&lt;/MOTEUR&gt;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0211" y="540390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&lt;/MOTEURS&gt;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-6350" y="1168630"/>
            <a:ext cx="6163945" cy="2772410"/>
            <a:chOff x="-6350" y="1168630"/>
            <a:chExt cx="6163945" cy="2772410"/>
          </a:xfrm>
        </p:grpSpPr>
        <p:sp>
          <p:nvSpPr>
            <p:cNvPr id="16" name="object 16"/>
            <p:cNvSpPr/>
            <p:nvPr/>
          </p:nvSpPr>
          <p:spPr>
            <a:xfrm>
              <a:off x="0" y="1174980"/>
              <a:ext cx="2495550" cy="2024380"/>
            </a:xfrm>
            <a:custGeom>
              <a:avLst/>
              <a:gdLst/>
              <a:ahLst/>
              <a:cxnLst/>
              <a:rect l="l" t="t" r="r" b="b"/>
              <a:pathLst>
                <a:path w="2495550" h="2024380">
                  <a:moveTo>
                    <a:pt x="2182812" y="0"/>
                  </a:moveTo>
                  <a:lnTo>
                    <a:pt x="2147062" y="13358"/>
                  </a:lnTo>
                  <a:lnTo>
                    <a:pt x="0" y="1346734"/>
                  </a:lnTo>
                  <a:lnTo>
                    <a:pt x="0" y="2024285"/>
                  </a:lnTo>
                  <a:lnTo>
                    <a:pt x="3440" y="2023006"/>
                  </a:lnTo>
                  <a:lnTo>
                    <a:pt x="356997" y="1803423"/>
                  </a:lnTo>
                  <a:lnTo>
                    <a:pt x="721360" y="1661945"/>
                  </a:lnTo>
                  <a:lnTo>
                    <a:pt x="1009713" y="1398039"/>
                  </a:lnTo>
                  <a:lnTo>
                    <a:pt x="2451100" y="502816"/>
                  </a:lnTo>
                  <a:lnTo>
                    <a:pt x="2478891" y="476712"/>
                  </a:lnTo>
                  <a:lnTo>
                    <a:pt x="2493978" y="443142"/>
                  </a:lnTo>
                  <a:lnTo>
                    <a:pt x="2495373" y="406358"/>
                  </a:lnTo>
                  <a:lnTo>
                    <a:pt x="2482088" y="370609"/>
                  </a:lnTo>
                  <a:lnTo>
                    <a:pt x="2279396" y="44219"/>
                  </a:lnTo>
                  <a:lnTo>
                    <a:pt x="2253218" y="16430"/>
                  </a:lnTo>
                  <a:lnTo>
                    <a:pt x="2219610" y="1357"/>
                  </a:lnTo>
                  <a:lnTo>
                    <a:pt x="21828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174980"/>
              <a:ext cx="2495550" cy="2024380"/>
            </a:xfrm>
            <a:custGeom>
              <a:avLst/>
              <a:gdLst/>
              <a:ahLst/>
              <a:cxnLst/>
              <a:rect l="l" t="t" r="r" b="b"/>
              <a:pathLst>
                <a:path w="2495550" h="2024380">
                  <a:moveTo>
                    <a:pt x="0" y="1346734"/>
                  </a:moveTo>
                  <a:lnTo>
                    <a:pt x="52965" y="1313838"/>
                  </a:lnTo>
                  <a:lnTo>
                    <a:pt x="705675" y="908454"/>
                  </a:lnTo>
                  <a:lnTo>
                    <a:pt x="2147062" y="13358"/>
                  </a:lnTo>
                  <a:lnTo>
                    <a:pt x="2182812" y="0"/>
                  </a:lnTo>
                  <a:lnTo>
                    <a:pt x="2219610" y="1357"/>
                  </a:lnTo>
                  <a:lnTo>
                    <a:pt x="2253218" y="16430"/>
                  </a:lnTo>
                  <a:lnTo>
                    <a:pt x="2279396" y="44219"/>
                  </a:lnTo>
                  <a:lnTo>
                    <a:pt x="2406015" y="248181"/>
                  </a:lnTo>
                  <a:lnTo>
                    <a:pt x="2482088" y="370609"/>
                  </a:lnTo>
                  <a:lnTo>
                    <a:pt x="2495373" y="406358"/>
                  </a:lnTo>
                  <a:lnTo>
                    <a:pt x="2493978" y="443142"/>
                  </a:lnTo>
                  <a:lnTo>
                    <a:pt x="2478891" y="476712"/>
                  </a:lnTo>
                  <a:lnTo>
                    <a:pt x="2451100" y="502816"/>
                  </a:lnTo>
                  <a:lnTo>
                    <a:pt x="1009713" y="1398039"/>
                  </a:lnTo>
                  <a:lnTo>
                    <a:pt x="721360" y="1661945"/>
                  </a:lnTo>
                  <a:lnTo>
                    <a:pt x="356997" y="1803423"/>
                  </a:lnTo>
                  <a:lnTo>
                    <a:pt x="3440" y="2023006"/>
                  </a:lnTo>
                  <a:lnTo>
                    <a:pt x="0" y="20242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1311" y="2007488"/>
              <a:ext cx="656590" cy="445770"/>
            </a:xfrm>
            <a:custGeom>
              <a:avLst/>
              <a:gdLst/>
              <a:ahLst/>
              <a:cxnLst/>
              <a:rect l="l" t="t" r="r" b="b"/>
              <a:pathLst>
                <a:path w="656590" h="445769">
                  <a:moveTo>
                    <a:pt x="53735" y="299720"/>
                  </a:moveTo>
                  <a:lnTo>
                    <a:pt x="18160" y="299720"/>
                  </a:lnTo>
                  <a:lnTo>
                    <a:pt x="22809" y="302260"/>
                  </a:lnTo>
                  <a:lnTo>
                    <a:pt x="26111" y="302260"/>
                  </a:lnTo>
                  <a:lnTo>
                    <a:pt x="30543" y="307340"/>
                  </a:lnTo>
                  <a:lnTo>
                    <a:pt x="36106" y="316230"/>
                  </a:lnTo>
                  <a:lnTo>
                    <a:pt x="98234" y="416560"/>
                  </a:lnTo>
                  <a:lnTo>
                    <a:pt x="100698" y="421640"/>
                  </a:lnTo>
                  <a:lnTo>
                    <a:pt x="100418" y="430530"/>
                  </a:lnTo>
                  <a:lnTo>
                    <a:pt x="97332" y="435610"/>
                  </a:lnTo>
                  <a:lnTo>
                    <a:pt x="91313" y="439420"/>
                  </a:lnTo>
                  <a:lnTo>
                    <a:pt x="85966" y="441960"/>
                  </a:lnTo>
                  <a:lnTo>
                    <a:pt x="88366" y="445770"/>
                  </a:lnTo>
                  <a:lnTo>
                    <a:pt x="143031" y="412750"/>
                  </a:lnTo>
                  <a:lnTo>
                    <a:pt x="131102" y="412750"/>
                  </a:lnTo>
                  <a:lnTo>
                    <a:pt x="123228" y="410210"/>
                  </a:lnTo>
                  <a:lnTo>
                    <a:pt x="118795" y="405130"/>
                  </a:lnTo>
                  <a:lnTo>
                    <a:pt x="113233" y="396240"/>
                  </a:lnTo>
                  <a:lnTo>
                    <a:pt x="87553" y="354330"/>
                  </a:lnTo>
                  <a:lnTo>
                    <a:pt x="88722" y="354330"/>
                  </a:lnTo>
                  <a:lnTo>
                    <a:pt x="89839" y="353060"/>
                  </a:lnTo>
                  <a:lnTo>
                    <a:pt x="91986" y="351790"/>
                  </a:lnTo>
                  <a:lnTo>
                    <a:pt x="92976" y="351790"/>
                  </a:lnTo>
                  <a:lnTo>
                    <a:pt x="93878" y="350520"/>
                  </a:lnTo>
                  <a:lnTo>
                    <a:pt x="96113" y="349250"/>
                  </a:lnTo>
                  <a:lnTo>
                    <a:pt x="98983" y="347980"/>
                  </a:lnTo>
                  <a:lnTo>
                    <a:pt x="83451" y="347980"/>
                  </a:lnTo>
                  <a:lnTo>
                    <a:pt x="53735" y="299720"/>
                  </a:lnTo>
                  <a:close/>
                </a:path>
                <a:path w="656590" h="445769">
                  <a:moveTo>
                    <a:pt x="146926" y="405130"/>
                  </a:moveTo>
                  <a:lnTo>
                    <a:pt x="141363" y="407670"/>
                  </a:lnTo>
                  <a:lnTo>
                    <a:pt x="136055" y="411480"/>
                  </a:lnTo>
                  <a:lnTo>
                    <a:pt x="131102" y="412750"/>
                  </a:lnTo>
                  <a:lnTo>
                    <a:pt x="143031" y="412750"/>
                  </a:lnTo>
                  <a:lnTo>
                    <a:pt x="149339" y="408940"/>
                  </a:lnTo>
                  <a:lnTo>
                    <a:pt x="146926" y="405130"/>
                  </a:lnTo>
                  <a:close/>
                </a:path>
                <a:path w="656590" h="445769">
                  <a:moveTo>
                    <a:pt x="157827" y="345440"/>
                  </a:moveTo>
                  <a:lnTo>
                    <a:pt x="102463" y="345440"/>
                  </a:lnTo>
                  <a:lnTo>
                    <a:pt x="191947" y="382270"/>
                  </a:lnTo>
                  <a:lnTo>
                    <a:pt x="225935" y="360680"/>
                  </a:lnTo>
                  <a:lnTo>
                    <a:pt x="204977" y="360680"/>
                  </a:lnTo>
                  <a:lnTo>
                    <a:pt x="199384" y="359410"/>
                  </a:lnTo>
                  <a:lnTo>
                    <a:pt x="192701" y="358140"/>
                  </a:lnTo>
                  <a:lnTo>
                    <a:pt x="184930" y="355600"/>
                  </a:lnTo>
                  <a:lnTo>
                    <a:pt x="176072" y="353060"/>
                  </a:lnTo>
                  <a:lnTo>
                    <a:pt x="157827" y="345440"/>
                  </a:lnTo>
                  <a:close/>
                </a:path>
                <a:path w="656590" h="445769">
                  <a:moveTo>
                    <a:pt x="227520" y="354330"/>
                  </a:moveTo>
                  <a:lnTo>
                    <a:pt x="219227" y="358140"/>
                  </a:lnTo>
                  <a:lnTo>
                    <a:pt x="211721" y="360680"/>
                  </a:lnTo>
                  <a:lnTo>
                    <a:pt x="225935" y="360680"/>
                  </a:lnTo>
                  <a:lnTo>
                    <a:pt x="229933" y="358140"/>
                  </a:lnTo>
                  <a:lnTo>
                    <a:pt x="227520" y="354330"/>
                  </a:lnTo>
                  <a:close/>
                </a:path>
                <a:path w="656590" h="445769">
                  <a:moveTo>
                    <a:pt x="258826" y="236220"/>
                  </a:moveTo>
                  <a:lnTo>
                    <a:pt x="224307" y="236220"/>
                  </a:lnTo>
                  <a:lnTo>
                    <a:pt x="229565" y="237490"/>
                  </a:lnTo>
                  <a:lnTo>
                    <a:pt x="234823" y="240030"/>
                  </a:lnTo>
                  <a:lnTo>
                    <a:pt x="240436" y="245110"/>
                  </a:lnTo>
                  <a:lnTo>
                    <a:pt x="246379" y="255270"/>
                  </a:lnTo>
                  <a:lnTo>
                    <a:pt x="248729" y="259080"/>
                  </a:lnTo>
                  <a:lnTo>
                    <a:pt x="239923" y="270510"/>
                  </a:lnTo>
                  <a:lnTo>
                    <a:pt x="232670" y="280670"/>
                  </a:lnTo>
                  <a:lnTo>
                    <a:pt x="226969" y="288290"/>
                  </a:lnTo>
                  <a:lnTo>
                    <a:pt x="222821" y="295910"/>
                  </a:lnTo>
                  <a:lnTo>
                    <a:pt x="218338" y="304800"/>
                  </a:lnTo>
                  <a:lnTo>
                    <a:pt x="216128" y="312420"/>
                  </a:lnTo>
                  <a:lnTo>
                    <a:pt x="216242" y="323850"/>
                  </a:lnTo>
                  <a:lnTo>
                    <a:pt x="245351" y="349250"/>
                  </a:lnTo>
                  <a:lnTo>
                    <a:pt x="252234" y="347980"/>
                  </a:lnTo>
                  <a:lnTo>
                    <a:pt x="263156" y="340360"/>
                  </a:lnTo>
                  <a:lnTo>
                    <a:pt x="266636" y="337820"/>
                  </a:lnTo>
                  <a:lnTo>
                    <a:pt x="269328" y="332740"/>
                  </a:lnTo>
                  <a:lnTo>
                    <a:pt x="270976" y="330200"/>
                  </a:lnTo>
                  <a:lnTo>
                    <a:pt x="272114" y="327660"/>
                  </a:lnTo>
                  <a:lnTo>
                    <a:pt x="252564" y="327660"/>
                  </a:lnTo>
                  <a:lnTo>
                    <a:pt x="242417" y="325120"/>
                  </a:lnTo>
                  <a:lnTo>
                    <a:pt x="238328" y="321310"/>
                  </a:lnTo>
                  <a:lnTo>
                    <a:pt x="235191" y="317500"/>
                  </a:lnTo>
                  <a:lnTo>
                    <a:pt x="232714" y="312420"/>
                  </a:lnTo>
                  <a:lnTo>
                    <a:pt x="231622" y="308610"/>
                  </a:lnTo>
                  <a:lnTo>
                    <a:pt x="232206" y="298450"/>
                  </a:lnTo>
                  <a:lnTo>
                    <a:pt x="234162" y="293370"/>
                  </a:lnTo>
                  <a:lnTo>
                    <a:pt x="237782" y="287020"/>
                  </a:lnTo>
                  <a:lnTo>
                    <a:pt x="239835" y="283210"/>
                  </a:lnTo>
                  <a:lnTo>
                    <a:pt x="243004" y="278130"/>
                  </a:lnTo>
                  <a:lnTo>
                    <a:pt x="247294" y="271780"/>
                  </a:lnTo>
                  <a:lnTo>
                    <a:pt x="252704" y="265430"/>
                  </a:lnTo>
                  <a:lnTo>
                    <a:pt x="277190" y="265430"/>
                  </a:lnTo>
                  <a:lnTo>
                    <a:pt x="264604" y="245110"/>
                  </a:lnTo>
                  <a:lnTo>
                    <a:pt x="258826" y="236220"/>
                  </a:lnTo>
                  <a:close/>
                </a:path>
                <a:path w="656590" h="445769">
                  <a:moveTo>
                    <a:pt x="132732" y="270510"/>
                  </a:moveTo>
                  <a:lnTo>
                    <a:pt x="82427" y="270510"/>
                  </a:lnTo>
                  <a:lnTo>
                    <a:pt x="95638" y="273050"/>
                  </a:lnTo>
                  <a:lnTo>
                    <a:pt x="101415" y="276860"/>
                  </a:lnTo>
                  <a:lnTo>
                    <a:pt x="116212" y="308610"/>
                  </a:lnTo>
                  <a:lnTo>
                    <a:pt x="114617" y="316230"/>
                  </a:lnTo>
                  <a:lnTo>
                    <a:pt x="86944" y="345440"/>
                  </a:lnTo>
                  <a:lnTo>
                    <a:pt x="85953" y="346710"/>
                  </a:lnTo>
                  <a:lnTo>
                    <a:pt x="84785" y="346710"/>
                  </a:lnTo>
                  <a:lnTo>
                    <a:pt x="83451" y="347980"/>
                  </a:lnTo>
                  <a:lnTo>
                    <a:pt x="98983" y="347980"/>
                  </a:lnTo>
                  <a:lnTo>
                    <a:pt x="102463" y="345440"/>
                  </a:lnTo>
                  <a:lnTo>
                    <a:pt x="157827" y="345440"/>
                  </a:lnTo>
                  <a:lnTo>
                    <a:pt x="121335" y="330200"/>
                  </a:lnTo>
                  <a:lnTo>
                    <a:pt x="128262" y="322580"/>
                  </a:lnTo>
                  <a:lnTo>
                    <a:pt x="133575" y="314960"/>
                  </a:lnTo>
                  <a:lnTo>
                    <a:pt x="137273" y="307340"/>
                  </a:lnTo>
                  <a:lnTo>
                    <a:pt x="139357" y="299720"/>
                  </a:lnTo>
                  <a:lnTo>
                    <a:pt x="139966" y="292100"/>
                  </a:lnTo>
                  <a:lnTo>
                    <a:pt x="139239" y="285750"/>
                  </a:lnTo>
                  <a:lnTo>
                    <a:pt x="137174" y="278130"/>
                  </a:lnTo>
                  <a:lnTo>
                    <a:pt x="133769" y="271780"/>
                  </a:lnTo>
                  <a:lnTo>
                    <a:pt x="132732" y="270510"/>
                  </a:lnTo>
                  <a:close/>
                </a:path>
                <a:path w="656590" h="445769">
                  <a:moveTo>
                    <a:pt x="277190" y="265430"/>
                  </a:moveTo>
                  <a:lnTo>
                    <a:pt x="252704" y="265430"/>
                  </a:lnTo>
                  <a:lnTo>
                    <a:pt x="275450" y="300990"/>
                  </a:lnTo>
                  <a:lnTo>
                    <a:pt x="272109" y="309880"/>
                  </a:lnTo>
                  <a:lnTo>
                    <a:pt x="268584" y="316230"/>
                  </a:lnTo>
                  <a:lnTo>
                    <a:pt x="264875" y="321310"/>
                  </a:lnTo>
                  <a:lnTo>
                    <a:pt x="260985" y="325120"/>
                  </a:lnTo>
                  <a:lnTo>
                    <a:pt x="257060" y="327660"/>
                  </a:lnTo>
                  <a:lnTo>
                    <a:pt x="272114" y="327660"/>
                  </a:lnTo>
                  <a:lnTo>
                    <a:pt x="273251" y="325120"/>
                  </a:lnTo>
                  <a:lnTo>
                    <a:pt x="276152" y="317500"/>
                  </a:lnTo>
                  <a:lnTo>
                    <a:pt x="279679" y="308610"/>
                  </a:lnTo>
                  <a:lnTo>
                    <a:pt x="307827" y="308610"/>
                  </a:lnTo>
                  <a:lnTo>
                    <a:pt x="309313" y="306070"/>
                  </a:lnTo>
                  <a:lnTo>
                    <a:pt x="311938" y="298450"/>
                  </a:lnTo>
                  <a:lnTo>
                    <a:pt x="301409" y="298450"/>
                  </a:lnTo>
                  <a:lnTo>
                    <a:pt x="300164" y="297180"/>
                  </a:lnTo>
                  <a:lnTo>
                    <a:pt x="298932" y="297180"/>
                  </a:lnTo>
                  <a:lnTo>
                    <a:pt x="297497" y="295910"/>
                  </a:lnTo>
                  <a:lnTo>
                    <a:pt x="294233" y="293370"/>
                  </a:lnTo>
                  <a:lnTo>
                    <a:pt x="290563" y="287020"/>
                  </a:lnTo>
                  <a:lnTo>
                    <a:pt x="277190" y="265430"/>
                  </a:lnTo>
                  <a:close/>
                </a:path>
                <a:path w="656590" h="445769">
                  <a:moveTo>
                    <a:pt x="307827" y="308610"/>
                  </a:moveTo>
                  <a:lnTo>
                    <a:pt x="279679" y="308610"/>
                  </a:lnTo>
                  <a:lnTo>
                    <a:pt x="283324" y="313690"/>
                  </a:lnTo>
                  <a:lnTo>
                    <a:pt x="286892" y="317500"/>
                  </a:lnTo>
                  <a:lnTo>
                    <a:pt x="293903" y="320040"/>
                  </a:lnTo>
                  <a:lnTo>
                    <a:pt x="300799" y="317500"/>
                  </a:lnTo>
                  <a:lnTo>
                    <a:pt x="305599" y="312420"/>
                  </a:lnTo>
                  <a:lnTo>
                    <a:pt x="307827" y="308610"/>
                  </a:lnTo>
                  <a:close/>
                </a:path>
                <a:path w="656590" h="445769">
                  <a:moveTo>
                    <a:pt x="100169" y="252730"/>
                  </a:moveTo>
                  <a:lnTo>
                    <a:pt x="93727" y="252730"/>
                  </a:lnTo>
                  <a:lnTo>
                    <a:pt x="87312" y="254000"/>
                  </a:lnTo>
                  <a:lnTo>
                    <a:pt x="51841" y="271780"/>
                  </a:lnTo>
                  <a:lnTo>
                    <a:pt x="0" y="304800"/>
                  </a:lnTo>
                  <a:lnTo>
                    <a:pt x="2412" y="307340"/>
                  </a:lnTo>
                  <a:lnTo>
                    <a:pt x="13144" y="300990"/>
                  </a:lnTo>
                  <a:lnTo>
                    <a:pt x="18160" y="299720"/>
                  </a:lnTo>
                  <a:lnTo>
                    <a:pt x="53735" y="299720"/>
                  </a:lnTo>
                  <a:lnTo>
                    <a:pt x="46697" y="288290"/>
                  </a:lnTo>
                  <a:lnTo>
                    <a:pt x="52793" y="283210"/>
                  </a:lnTo>
                  <a:lnTo>
                    <a:pt x="57873" y="279400"/>
                  </a:lnTo>
                  <a:lnTo>
                    <a:pt x="61937" y="276860"/>
                  </a:lnTo>
                  <a:lnTo>
                    <a:pt x="68793" y="273050"/>
                  </a:lnTo>
                  <a:lnTo>
                    <a:pt x="75623" y="270510"/>
                  </a:lnTo>
                  <a:lnTo>
                    <a:pt x="132732" y="270510"/>
                  </a:lnTo>
                  <a:lnTo>
                    <a:pt x="129621" y="266700"/>
                  </a:lnTo>
                  <a:lnTo>
                    <a:pt x="124798" y="261620"/>
                  </a:lnTo>
                  <a:lnTo>
                    <a:pt x="119301" y="257810"/>
                  </a:lnTo>
                  <a:lnTo>
                    <a:pt x="113131" y="255270"/>
                  </a:lnTo>
                  <a:lnTo>
                    <a:pt x="100169" y="252730"/>
                  </a:lnTo>
                  <a:close/>
                </a:path>
                <a:path w="656590" h="445769">
                  <a:moveTo>
                    <a:pt x="309829" y="281940"/>
                  </a:moveTo>
                  <a:lnTo>
                    <a:pt x="308229" y="288290"/>
                  </a:lnTo>
                  <a:lnTo>
                    <a:pt x="306984" y="292100"/>
                  </a:lnTo>
                  <a:lnTo>
                    <a:pt x="305549" y="295910"/>
                  </a:lnTo>
                  <a:lnTo>
                    <a:pt x="304723" y="295910"/>
                  </a:lnTo>
                  <a:lnTo>
                    <a:pt x="303606" y="297180"/>
                  </a:lnTo>
                  <a:lnTo>
                    <a:pt x="302552" y="297180"/>
                  </a:lnTo>
                  <a:lnTo>
                    <a:pt x="301409" y="298450"/>
                  </a:lnTo>
                  <a:lnTo>
                    <a:pt x="311938" y="298450"/>
                  </a:lnTo>
                  <a:lnTo>
                    <a:pt x="313474" y="287020"/>
                  </a:lnTo>
                  <a:lnTo>
                    <a:pt x="309829" y="281940"/>
                  </a:lnTo>
                  <a:close/>
                </a:path>
                <a:path w="656590" h="445769">
                  <a:moveTo>
                    <a:pt x="241274" y="223520"/>
                  </a:moveTo>
                  <a:lnTo>
                    <a:pt x="235800" y="223520"/>
                  </a:lnTo>
                  <a:lnTo>
                    <a:pt x="228561" y="224790"/>
                  </a:lnTo>
                  <a:lnTo>
                    <a:pt x="193945" y="250190"/>
                  </a:lnTo>
                  <a:lnTo>
                    <a:pt x="187883" y="265430"/>
                  </a:lnTo>
                  <a:lnTo>
                    <a:pt x="188239" y="273050"/>
                  </a:lnTo>
                  <a:lnTo>
                    <a:pt x="191973" y="278130"/>
                  </a:lnTo>
                  <a:lnTo>
                    <a:pt x="193929" y="281940"/>
                  </a:lnTo>
                  <a:lnTo>
                    <a:pt x="196291" y="283210"/>
                  </a:lnTo>
                  <a:lnTo>
                    <a:pt x="201841" y="285750"/>
                  </a:lnTo>
                  <a:lnTo>
                    <a:pt x="204520" y="284480"/>
                  </a:lnTo>
                  <a:lnTo>
                    <a:pt x="207111" y="283210"/>
                  </a:lnTo>
                  <a:lnTo>
                    <a:pt x="209765" y="281940"/>
                  </a:lnTo>
                  <a:lnTo>
                    <a:pt x="211378" y="279400"/>
                  </a:lnTo>
                  <a:lnTo>
                    <a:pt x="212496" y="273050"/>
                  </a:lnTo>
                  <a:lnTo>
                    <a:pt x="211772" y="270510"/>
                  </a:lnTo>
                  <a:lnTo>
                    <a:pt x="209778" y="267970"/>
                  </a:lnTo>
                  <a:lnTo>
                    <a:pt x="205790" y="261620"/>
                  </a:lnTo>
                  <a:lnTo>
                    <a:pt x="203873" y="257810"/>
                  </a:lnTo>
                  <a:lnTo>
                    <a:pt x="203504" y="255270"/>
                  </a:lnTo>
                  <a:lnTo>
                    <a:pt x="204685" y="251460"/>
                  </a:lnTo>
                  <a:lnTo>
                    <a:pt x="205803" y="246380"/>
                  </a:lnTo>
                  <a:lnTo>
                    <a:pt x="208559" y="243840"/>
                  </a:lnTo>
                  <a:lnTo>
                    <a:pt x="212966" y="241300"/>
                  </a:lnTo>
                  <a:lnTo>
                    <a:pt x="218770" y="237490"/>
                  </a:lnTo>
                  <a:lnTo>
                    <a:pt x="224307" y="236220"/>
                  </a:lnTo>
                  <a:lnTo>
                    <a:pt x="258826" y="236220"/>
                  </a:lnTo>
                  <a:lnTo>
                    <a:pt x="254380" y="229870"/>
                  </a:lnTo>
                  <a:lnTo>
                    <a:pt x="251256" y="228600"/>
                  </a:lnTo>
                  <a:lnTo>
                    <a:pt x="246430" y="224790"/>
                  </a:lnTo>
                  <a:lnTo>
                    <a:pt x="241274" y="223520"/>
                  </a:lnTo>
                  <a:close/>
                </a:path>
                <a:path w="656590" h="445769">
                  <a:moveTo>
                    <a:pt x="342620" y="161290"/>
                  </a:moveTo>
                  <a:lnTo>
                    <a:pt x="335700" y="161290"/>
                  </a:lnTo>
                  <a:lnTo>
                    <a:pt x="328733" y="162560"/>
                  </a:lnTo>
                  <a:lnTo>
                    <a:pt x="294315" y="193040"/>
                  </a:lnTo>
                  <a:lnTo>
                    <a:pt x="289914" y="214630"/>
                  </a:lnTo>
                  <a:lnTo>
                    <a:pt x="291090" y="226060"/>
                  </a:lnTo>
                  <a:lnTo>
                    <a:pt x="316549" y="267970"/>
                  </a:lnTo>
                  <a:lnTo>
                    <a:pt x="345806" y="279400"/>
                  </a:lnTo>
                  <a:lnTo>
                    <a:pt x="355345" y="279400"/>
                  </a:lnTo>
                  <a:lnTo>
                    <a:pt x="387660" y="257810"/>
                  </a:lnTo>
                  <a:lnTo>
                    <a:pt x="355247" y="257810"/>
                  </a:lnTo>
                  <a:lnTo>
                    <a:pt x="347353" y="256540"/>
                  </a:lnTo>
                  <a:lnTo>
                    <a:pt x="311873" y="228600"/>
                  </a:lnTo>
                  <a:lnTo>
                    <a:pt x="303222" y="204470"/>
                  </a:lnTo>
                  <a:lnTo>
                    <a:pt x="303491" y="196850"/>
                  </a:lnTo>
                  <a:lnTo>
                    <a:pt x="304545" y="187960"/>
                  </a:lnTo>
                  <a:lnTo>
                    <a:pt x="308571" y="181610"/>
                  </a:lnTo>
                  <a:lnTo>
                    <a:pt x="319900" y="175260"/>
                  </a:lnTo>
                  <a:lnTo>
                    <a:pt x="323951" y="173990"/>
                  </a:lnTo>
                  <a:lnTo>
                    <a:pt x="363080" y="173990"/>
                  </a:lnTo>
                  <a:lnTo>
                    <a:pt x="361429" y="171450"/>
                  </a:lnTo>
                  <a:lnTo>
                    <a:pt x="358076" y="166370"/>
                  </a:lnTo>
                  <a:lnTo>
                    <a:pt x="351802" y="162560"/>
                  </a:lnTo>
                  <a:lnTo>
                    <a:pt x="342620" y="161290"/>
                  </a:lnTo>
                  <a:close/>
                </a:path>
                <a:path w="656590" h="445769">
                  <a:moveTo>
                    <a:pt x="388594" y="209550"/>
                  </a:moveTo>
                  <a:lnTo>
                    <a:pt x="384632" y="209550"/>
                  </a:lnTo>
                  <a:lnTo>
                    <a:pt x="386077" y="219710"/>
                  </a:lnTo>
                  <a:lnTo>
                    <a:pt x="386143" y="228600"/>
                  </a:lnTo>
                  <a:lnTo>
                    <a:pt x="355247" y="257810"/>
                  </a:lnTo>
                  <a:lnTo>
                    <a:pt x="387660" y="257810"/>
                  </a:lnTo>
                  <a:lnTo>
                    <a:pt x="388487" y="256540"/>
                  </a:lnTo>
                  <a:lnTo>
                    <a:pt x="391528" y="247650"/>
                  </a:lnTo>
                  <a:lnTo>
                    <a:pt x="393209" y="238760"/>
                  </a:lnTo>
                  <a:lnTo>
                    <a:pt x="393280" y="229870"/>
                  </a:lnTo>
                  <a:lnTo>
                    <a:pt x="391742" y="219710"/>
                  </a:lnTo>
                  <a:lnTo>
                    <a:pt x="388594" y="209550"/>
                  </a:lnTo>
                  <a:close/>
                </a:path>
                <a:path w="656590" h="445769">
                  <a:moveTo>
                    <a:pt x="414725" y="146050"/>
                  </a:moveTo>
                  <a:lnTo>
                    <a:pt x="387540" y="146050"/>
                  </a:lnTo>
                  <a:lnTo>
                    <a:pt x="389280" y="147320"/>
                  </a:lnTo>
                  <a:lnTo>
                    <a:pt x="391160" y="148590"/>
                  </a:lnTo>
                  <a:lnTo>
                    <a:pt x="393699" y="151130"/>
                  </a:lnTo>
                  <a:lnTo>
                    <a:pt x="398208" y="158750"/>
                  </a:lnTo>
                  <a:lnTo>
                    <a:pt x="431380" y="212090"/>
                  </a:lnTo>
                  <a:lnTo>
                    <a:pt x="433400" y="215900"/>
                  </a:lnTo>
                  <a:lnTo>
                    <a:pt x="434124" y="220980"/>
                  </a:lnTo>
                  <a:lnTo>
                    <a:pt x="433781" y="223520"/>
                  </a:lnTo>
                  <a:lnTo>
                    <a:pt x="431685" y="227330"/>
                  </a:lnTo>
                  <a:lnTo>
                    <a:pt x="428828" y="229870"/>
                  </a:lnTo>
                  <a:lnTo>
                    <a:pt x="424141" y="232410"/>
                  </a:lnTo>
                  <a:lnTo>
                    <a:pt x="426478" y="236220"/>
                  </a:lnTo>
                  <a:lnTo>
                    <a:pt x="471146" y="208280"/>
                  </a:lnTo>
                  <a:lnTo>
                    <a:pt x="458203" y="208280"/>
                  </a:lnTo>
                  <a:lnTo>
                    <a:pt x="455993" y="207010"/>
                  </a:lnTo>
                  <a:lnTo>
                    <a:pt x="451764" y="204470"/>
                  </a:lnTo>
                  <a:lnTo>
                    <a:pt x="448843" y="200660"/>
                  </a:lnTo>
                  <a:lnTo>
                    <a:pt x="445096" y="194310"/>
                  </a:lnTo>
                  <a:lnTo>
                    <a:pt x="414725" y="146050"/>
                  </a:lnTo>
                  <a:close/>
                </a:path>
                <a:path w="656590" h="445769">
                  <a:moveTo>
                    <a:pt x="470827" y="203200"/>
                  </a:moveTo>
                  <a:lnTo>
                    <a:pt x="466280" y="207010"/>
                  </a:lnTo>
                  <a:lnTo>
                    <a:pt x="462851" y="208280"/>
                  </a:lnTo>
                  <a:lnTo>
                    <a:pt x="471146" y="208280"/>
                  </a:lnTo>
                  <a:lnTo>
                    <a:pt x="473176" y="207010"/>
                  </a:lnTo>
                  <a:lnTo>
                    <a:pt x="470827" y="203200"/>
                  </a:lnTo>
                  <a:close/>
                </a:path>
                <a:path w="656590" h="445769">
                  <a:moveTo>
                    <a:pt x="468822" y="111760"/>
                  </a:moveTo>
                  <a:lnTo>
                    <a:pt x="442201" y="111760"/>
                  </a:lnTo>
                  <a:lnTo>
                    <a:pt x="444068" y="113030"/>
                  </a:lnTo>
                  <a:lnTo>
                    <a:pt x="448246" y="118110"/>
                  </a:lnTo>
                  <a:lnTo>
                    <a:pt x="482193" y="171450"/>
                  </a:lnTo>
                  <a:lnTo>
                    <a:pt x="488632" y="184150"/>
                  </a:lnTo>
                  <a:lnTo>
                    <a:pt x="488289" y="190500"/>
                  </a:lnTo>
                  <a:lnTo>
                    <a:pt x="485749" y="194310"/>
                  </a:lnTo>
                  <a:lnTo>
                    <a:pt x="480860" y="196850"/>
                  </a:lnTo>
                  <a:lnTo>
                    <a:pt x="478751" y="198120"/>
                  </a:lnTo>
                  <a:lnTo>
                    <a:pt x="481101" y="203200"/>
                  </a:lnTo>
                  <a:lnTo>
                    <a:pt x="526656" y="173990"/>
                  </a:lnTo>
                  <a:lnTo>
                    <a:pt x="510400" y="173990"/>
                  </a:lnTo>
                  <a:lnTo>
                    <a:pt x="508165" y="172720"/>
                  </a:lnTo>
                  <a:lnTo>
                    <a:pt x="506437" y="171450"/>
                  </a:lnTo>
                  <a:lnTo>
                    <a:pt x="503555" y="167640"/>
                  </a:lnTo>
                  <a:lnTo>
                    <a:pt x="468822" y="111760"/>
                  </a:lnTo>
                  <a:close/>
                </a:path>
                <a:path w="656590" h="445769">
                  <a:moveTo>
                    <a:pt x="363080" y="173990"/>
                  </a:moveTo>
                  <a:lnTo>
                    <a:pt x="323951" y="173990"/>
                  </a:lnTo>
                  <a:lnTo>
                    <a:pt x="327698" y="175260"/>
                  </a:lnTo>
                  <a:lnTo>
                    <a:pt x="331495" y="175260"/>
                  </a:lnTo>
                  <a:lnTo>
                    <a:pt x="334860" y="177800"/>
                  </a:lnTo>
                  <a:lnTo>
                    <a:pt x="340766" y="185420"/>
                  </a:lnTo>
                  <a:lnTo>
                    <a:pt x="343280" y="187960"/>
                  </a:lnTo>
                  <a:lnTo>
                    <a:pt x="345389" y="187960"/>
                  </a:lnTo>
                  <a:lnTo>
                    <a:pt x="349135" y="190500"/>
                  </a:lnTo>
                  <a:lnTo>
                    <a:pt x="353072" y="189230"/>
                  </a:lnTo>
                  <a:lnTo>
                    <a:pt x="360286" y="184150"/>
                  </a:lnTo>
                  <a:lnTo>
                    <a:pt x="362165" y="182880"/>
                  </a:lnTo>
                  <a:lnTo>
                    <a:pt x="362864" y="180340"/>
                  </a:lnTo>
                  <a:lnTo>
                    <a:pt x="363550" y="176530"/>
                  </a:lnTo>
                  <a:lnTo>
                    <a:pt x="363080" y="173990"/>
                  </a:lnTo>
                  <a:close/>
                </a:path>
                <a:path w="656590" h="445769">
                  <a:moveTo>
                    <a:pt x="526288" y="168910"/>
                  </a:moveTo>
                  <a:lnTo>
                    <a:pt x="521042" y="172720"/>
                  </a:lnTo>
                  <a:lnTo>
                    <a:pt x="517270" y="173990"/>
                  </a:lnTo>
                  <a:lnTo>
                    <a:pt x="526656" y="173990"/>
                  </a:lnTo>
                  <a:lnTo>
                    <a:pt x="528637" y="172720"/>
                  </a:lnTo>
                  <a:lnTo>
                    <a:pt x="526288" y="168910"/>
                  </a:lnTo>
                  <a:close/>
                </a:path>
                <a:path w="656590" h="445769">
                  <a:moveTo>
                    <a:pt x="526521" y="77470"/>
                  </a:moveTo>
                  <a:lnTo>
                    <a:pt x="494880" y="77470"/>
                  </a:lnTo>
                  <a:lnTo>
                    <a:pt x="504329" y="82550"/>
                  </a:lnTo>
                  <a:lnTo>
                    <a:pt x="509409" y="87630"/>
                  </a:lnTo>
                  <a:lnTo>
                    <a:pt x="539229" y="135890"/>
                  </a:lnTo>
                  <a:lnTo>
                    <a:pt x="542658" y="142240"/>
                  </a:lnTo>
                  <a:lnTo>
                    <a:pt x="544563" y="144780"/>
                  </a:lnTo>
                  <a:lnTo>
                    <a:pt x="544944" y="146050"/>
                  </a:lnTo>
                  <a:lnTo>
                    <a:pt x="545960" y="149860"/>
                  </a:lnTo>
                  <a:lnTo>
                    <a:pt x="545960" y="152400"/>
                  </a:lnTo>
                  <a:lnTo>
                    <a:pt x="545071" y="154940"/>
                  </a:lnTo>
                  <a:lnTo>
                    <a:pt x="544055" y="157480"/>
                  </a:lnTo>
                  <a:lnTo>
                    <a:pt x="541388" y="160020"/>
                  </a:lnTo>
                  <a:lnTo>
                    <a:pt x="536943" y="162560"/>
                  </a:lnTo>
                  <a:lnTo>
                    <a:pt x="534911" y="163830"/>
                  </a:lnTo>
                  <a:lnTo>
                    <a:pt x="537197" y="167640"/>
                  </a:lnTo>
                  <a:lnTo>
                    <a:pt x="584822" y="138430"/>
                  </a:lnTo>
                  <a:lnTo>
                    <a:pt x="567677" y="138430"/>
                  </a:lnTo>
                  <a:lnTo>
                    <a:pt x="563486" y="135890"/>
                  </a:lnTo>
                  <a:lnTo>
                    <a:pt x="560438" y="132080"/>
                  </a:lnTo>
                  <a:lnTo>
                    <a:pt x="556628" y="125730"/>
                  </a:lnTo>
                  <a:lnTo>
                    <a:pt x="526521" y="77470"/>
                  </a:lnTo>
                  <a:close/>
                </a:path>
                <a:path w="656590" h="445769">
                  <a:moveTo>
                    <a:pt x="397141" y="118110"/>
                  </a:moveTo>
                  <a:lnTo>
                    <a:pt x="392518" y="120650"/>
                  </a:lnTo>
                  <a:lnTo>
                    <a:pt x="370852" y="149860"/>
                  </a:lnTo>
                  <a:lnTo>
                    <a:pt x="374675" y="152400"/>
                  </a:lnTo>
                  <a:lnTo>
                    <a:pt x="376821" y="149860"/>
                  </a:lnTo>
                  <a:lnTo>
                    <a:pt x="378866" y="148590"/>
                  </a:lnTo>
                  <a:lnTo>
                    <a:pt x="380834" y="147320"/>
                  </a:lnTo>
                  <a:lnTo>
                    <a:pt x="382651" y="146050"/>
                  </a:lnTo>
                  <a:lnTo>
                    <a:pt x="414725" y="146050"/>
                  </a:lnTo>
                  <a:lnTo>
                    <a:pt x="397141" y="118110"/>
                  </a:lnTo>
                  <a:close/>
                </a:path>
                <a:path w="656590" h="445769">
                  <a:moveTo>
                    <a:pt x="582409" y="134620"/>
                  </a:moveTo>
                  <a:lnTo>
                    <a:pt x="577837" y="137160"/>
                  </a:lnTo>
                  <a:lnTo>
                    <a:pt x="574408" y="138430"/>
                  </a:lnTo>
                  <a:lnTo>
                    <a:pt x="584822" y="138430"/>
                  </a:lnTo>
                  <a:lnTo>
                    <a:pt x="582409" y="134620"/>
                  </a:lnTo>
                  <a:close/>
                </a:path>
                <a:path w="656590" h="445769">
                  <a:moveTo>
                    <a:pt x="451548" y="83820"/>
                  </a:moveTo>
                  <a:lnTo>
                    <a:pt x="447039" y="86360"/>
                  </a:lnTo>
                  <a:lnTo>
                    <a:pt x="425373" y="116840"/>
                  </a:lnTo>
                  <a:lnTo>
                    <a:pt x="429298" y="119380"/>
                  </a:lnTo>
                  <a:lnTo>
                    <a:pt x="431368" y="116840"/>
                  </a:lnTo>
                  <a:lnTo>
                    <a:pt x="433387" y="114300"/>
                  </a:lnTo>
                  <a:lnTo>
                    <a:pt x="435343" y="113030"/>
                  </a:lnTo>
                  <a:lnTo>
                    <a:pt x="437159" y="111760"/>
                  </a:lnTo>
                  <a:lnTo>
                    <a:pt x="468822" y="111760"/>
                  </a:lnTo>
                  <a:lnTo>
                    <a:pt x="468033" y="110490"/>
                  </a:lnTo>
                  <a:lnTo>
                    <a:pt x="469592" y="104140"/>
                  </a:lnTo>
                  <a:lnTo>
                    <a:pt x="464185" y="104140"/>
                  </a:lnTo>
                  <a:lnTo>
                    <a:pt x="451548" y="83820"/>
                  </a:lnTo>
                  <a:close/>
                </a:path>
                <a:path w="656590" h="445769">
                  <a:moveTo>
                    <a:pt x="600014" y="0"/>
                  </a:moveTo>
                  <a:lnTo>
                    <a:pt x="591680" y="0"/>
                  </a:lnTo>
                  <a:lnTo>
                    <a:pt x="583441" y="2540"/>
                  </a:lnTo>
                  <a:lnTo>
                    <a:pt x="555080" y="30480"/>
                  </a:lnTo>
                  <a:lnTo>
                    <a:pt x="551250" y="50800"/>
                  </a:lnTo>
                  <a:lnTo>
                    <a:pt x="552850" y="62230"/>
                  </a:lnTo>
                  <a:lnTo>
                    <a:pt x="570832" y="96520"/>
                  </a:lnTo>
                  <a:lnTo>
                    <a:pt x="608325" y="116840"/>
                  </a:lnTo>
                  <a:lnTo>
                    <a:pt x="618064" y="116840"/>
                  </a:lnTo>
                  <a:lnTo>
                    <a:pt x="650999" y="93980"/>
                  </a:lnTo>
                  <a:lnTo>
                    <a:pt x="618413" y="93980"/>
                  </a:lnTo>
                  <a:lnTo>
                    <a:pt x="601332" y="91440"/>
                  </a:lnTo>
                  <a:lnTo>
                    <a:pt x="592593" y="87630"/>
                  </a:lnTo>
                  <a:lnTo>
                    <a:pt x="584473" y="81280"/>
                  </a:lnTo>
                  <a:lnTo>
                    <a:pt x="576972" y="73660"/>
                  </a:lnTo>
                  <a:lnTo>
                    <a:pt x="570090" y="64770"/>
                  </a:lnTo>
                  <a:lnTo>
                    <a:pt x="580154" y="58420"/>
                  </a:lnTo>
                  <a:lnTo>
                    <a:pt x="566280" y="58420"/>
                  </a:lnTo>
                  <a:lnTo>
                    <a:pt x="562089" y="49530"/>
                  </a:lnTo>
                  <a:lnTo>
                    <a:pt x="560819" y="41910"/>
                  </a:lnTo>
                  <a:lnTo>
                    <a:pt x="564375" y="26670"/>
                  </a:lnTo>
                  <a:lnTo>
                    <a:pt x="568185" y="21590"/>
                  </a:lnTo>
                  <a:lnTo>
                    <a:pt x="574027" y="17780"/>
                  </a:lnTo>
                  <a:lnTo>
                    <a:pt x="577837" y="15240"/>
                  </a:lnTo>
                  <a:lnTo>
                    <a:pt x="582155" y="13970"/>
                  </a:lnTo>
                  <a:lnTo>
                    <a:pt x="629277" y="13970"/>
                  </a:lnTo>
                  <a:lnTo>
                    <a:pt x="623954" y="8890"/>
                  </a:lnTo>
                  <a:lnTo>
                    <a:pt x="616562" y="3810"/>
                  </a:lnTo>
                  <a:lnTo>
                    <a:pt x="608444" y="1270"/>
                  </a:lnTo>
                  <a:lnTo>
                    <a:pt x="600014" y="0"/>
                  </a:lnTo>
                  <a:close/>
                </a:path>
                <a:path w="656590" h="445769">
                  <a:moveTo>
                    <a:pt x="494334" y="58420"/>
                  </a:moveTo>
                  <a:lnTo>
                    <a:pt x="467007" y="90170"/>
                  </a:lnTo>
                  <a:lnTo>
                    <a:pt x="464185" y="104140"/>
                  </a:lnTo>
                  <a:lnTo>
                    <a:pt x="469592" y="104140"/>
                  </a:lnTo>
                  <a:lnTo>
                    <a:pt x="470528" y="100330"/>
                  </a:lnTo>
                  <a:lnTo>
                    <a:pt x="474092" y="92710"/>
                  </a:lnTo>
                  <a:lnTo>
                    <a:pt x="478725" y="86360"/>
                  </a:lnTo>
                  <a:lnTo>
                    <a:pt x="484428" y="81280"/>
                  </a:lnTo>
                  <a:lnTo>
                    <a:pt x="489826" y="77470"/>
                  </a:lnTo>
                  <a:lnTo>
                    <a:pt x="526521" y="77470"/>
                  </a:lnTo>
                  <a:lnTo>
                    <a:pt x="525729" y="76200"/>
                  </a:lnTo>
                  <a:lnTo>
                    <a:pt x="520966" y="69850"/>
                  </a:lnTo>
                  <a:lnTo>
                    <a:pt x="516813" y="66040"/>
                  </a:lnTo>
                  <a:lnTo>
                    <a:pt x="510844" y="62230"/>
                  </a:lnTo>
                  <a:lnTo>
                    <a:pt x="505155" y="59690"/>
                  </a:lnTo>
                  <a:lnTo>
                    <a:pt x="494334" y="58420"/>
                  </a:lnTo>
                  <a:close/>
                </a:path>
                <a:path w="656590" h="445769">
                  <a:moveTo>
                    <a:pt x="363283" y="69850"/>
                  </a:moveTo>
                  <a:lnTo>
                    <a:pt x="350748" y="83820"/>
                  </a:lnTo>
                  <a:lnTo>
                    <a:pt x="351269" y="86360"/>
                  </a:lnTo>
                  <a:lnTo>
                    <a:pt x="354914" y="92710"/>
                  </a:lnTo>
                  <a:lnTo>
                    <a:pt x="357530" y="95250"/>
                  </a:lnTo>
                  <a:lnTo>
                    <a:pt x="360933" y="95250"/>
                  </a:lnTo>
                  <a:lnTo>
                    <a:pt x="364324" y="96520"/>
                  </a:lnTo>
                  <a:lnTo>
                    <a:pt x="376745" y="82550"/>
                  </a:lnTo>
                  <a:lnTo>
                    <a:pt x="376212" y="80010"/>
                  </a:lnTo>
                  <a:lnTo>
                    <a:pt x="372567" y="73660"/>
                  </a:lnTo>
                  <a:lnTo>
                    <a:pt x="369976" y="72390"/>
                  </a:lnTo>
                  <a:lnTo>
                    <a:pt x="363283" y="69850"/>
                  </a:lnTo>
                  <a:close/>
                </a:path>
                <a:path w="656590" h="445769">
                  <a:moveTo>
                    <a:pt x="652005" y="48260"/>
                  </a:moveTo>
                  <a:lnTo>
                    <a:pt x="647433" y="48260"/>
                  </a:lnTo>
                  <a:lnTo>
                    <a:pt x="648530" y="54610"/>
                  </a:lnTo>
                  <a:lnTo>
                    <a:pt x="648782" y="62230"/>
                  </a:lnTo>
                  <a:lnTo>
                    <a:pt x="618413" y="93980"/>
                  </a:lnTo>
                  <a:lnTo>
                    <a:pt x="650999" y="93980"/>
                  </a:lnTo>
                  <a:lnTo>
                    <a:pt x="653009" y="90170"/>
                  </a:lnTo>
                  <a:lnTo>
                    <a:pt x="655434" y="82550"/>
                  </a:lnTo>
                  <a:lnTo>
                    <a:pt x="656309" y="73660"/>
                  </a:lnTo>
                  <a:lnTo>
                    <a:pt x="656196" y="64770"/>
                  </a:lnTo>
                  <a:lnTo>
                    <a:pt x="654719" y="55880"/>
                  </a:lnTo>
                  <a:lnTo>
                    <a:pt x="652005" y="48260"/>
                  </a:lnTo>
                  <a:close/>
                </a:path>
                <a:path w="656590" h="445769">
                  <a:moveTo>
                    <a:pt x="629277" y="13970"/>
                  </a:moveTo>
                  <a:lnTo>
                    <a:pt x="591807" y="13970"/>
                  </a:lnTo>
                  <a:lnTo>
                    <a:pt x="596379" y="16510"/>
                  </a:lnTo>
                  <a:lnTo>
                    <a:pt x="600570" y="19050"/>
                  </a:lnTo>
                  <a:lnTo>
                    <a:pt x="603237" y="20320"/>
                  </a:lnTo>
                  <a:lnTo>
                    <a:pt x="606666" y="24130"/>
                  </a:lnTo>
                  <a:lnTo>
                    <a:pt x="610857" y="30480"/>
                  </a:lnTo>
                  <a:lnTo>
                    <a:pt x="566280" y="58420"/>
                  </a:lnTo>
                  <a:lnTo>
                    <a:pt x="580154" y="58420"/>
                  </a:lnTo>
                  <a:lnTo>
                    <a:pt x="636511" y="22860"/>
                  </a:lnTo>
                  <a:lnTo>
                    <a:pt x="630607" y="15240"/>
                  </a:lnTo>
                  <a:lnTo>
                    <a:pt x="629277" y="13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9623" y="3285998"/>
              <a:ext cx="3071495" cy="648335"/>
            </a:xfrm>
            <a:custGeom>
              <a:avLst/>
              <a:gdLst/>
              <a:ahLst/>
              <a:cxnLst/>
              <a:rect l="l" t="t" r="r" b="b"/>
              <a:pathLst>
                <a:path w="3071495" h="648335">
                  <a:moveTo>
                    <a:pt x="1279652" y="576326"/>
                  </a:moveTo>
                  <a:lnTo>
                    <a:pt x="511937" y="576326"/>
                  </a:lnTo>
                  <a:lnTo>
                    <a:pt x="895857" y="648334"/>
                  </a:lnTo>
                  <a:lnTo>
                    <a:pt x="1279652" y="576326"/>
                  </a:lnTo>
                  <a:close/>
                </a:path>
                <a:path w="3071495" h="648335">
                  <a:moveTo>
                    <a:pt x="2975229" y="0"/>
                  </a:moveTo>
                  <a:lnTo>
                    <a:pt x="96012" y="0"/>
                  </a:lnTo>
                  <a:lnTo>
                    <a:pt x="58668" y="7556"/>
                  </a:lnTo>
                  <a:lnTo>
                    <a:pt x="28146" y="28162"/>
                  </a:lnTo>
                  <a:lnTo>
                    <a:pt x="7554" y="58721"/>
                  </a:lnTo>
                  <a:lnTo>
                    <a:pt x="0" y="96138"/>
                  </a:lnTo>
                  <a:lnTo>
                    <a:pt x="0" y="480313"/>
                  </a:lnTo>
                  <a:lnTo>
                    <a:pt x="7554" y="517657"/>
                  </a:lnTo>
                  <a:lnTo>
                    <a:pt x="28146" y="548179"/>
                  </a:lnTo>
                  <a:lnTo>
                    <a:pt x="58668" y="568771"/>
                  </a:lnTo>
                  <a:lnTo>
                    <a:pt x="96012" y="576326"/>
                  </a:lnTo>
                  <a:lnTo>
                    <a:pt x="2975229" y="576326"/>
                  </a:lnTo>
                  <a:lnTo>
                    <a:pt x="3012626" y="568771"/>
                  </a:lnTo>
                  <a:lnTo>
                    <a:pt x="3043142" y="548179"/>
                  </a:lnTo>
                  <a:lnTo>
                    <a:pt x="3063704" y="517657"/>
                  </a:lnTo>
                  <a:lnTo>
                    <a:pt x="3071241" y="480313"/>
                  </a:lnTo>
                  <a:lnTo>
                    <a:pt x="3071241" y="96138"/>
                  </a:lnTo>
                  <a:lnTo>
                    <a:pt x="3063704" y="58721"/>
                  </a:lnTo>
                  <a:lnTo>
                    <a:pt x="3043142" y="28162"/>
                  </a:lnTo>
                  <a:lnTo>
                    <a:pt x="3012626" y="7556"/>
                  </a:lnTo>
                  <a:lnTo>
                    <a:pt x="29752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9623" y="3285998"/>
              <a:ext cx="3071495" cy="648335"/>
            </a:xfrm>
            <a:custGeom>
              <a:avLst/>
              <a:gdLst/>
              <a:ahLst/>
              <a:cxnLst/>
              <a:rect l="l" t="t" r="r" b="b"/>
              <a:pathLst>
                <a:path w="3071495" h="648335">
                  <a:moveTo>
                    <a:pt x="0" y="96138"/>
                  </a:moveTo>
                  <a:lnTo>
                    <a:pt x="7554" y="58721"/>
                  </a:lnTo>
                  <a:lnTo>
                    <a:pt x="28146" y="28162"/>
                  </a:lnTo>
                  <a:lnTo>
                    <a:pt x="58668" y="7556"/>
                  </a:lnTo>
                  <a:lnTo>
                    <a:pt x="96012" y="0"/>
                  </a:lnTo>
                  <a:lnTo>
                    <a:pt x="511937" y="0"/>
                  </a:lnTo>
                  <a:lnTo>
                    <a:pt x="1279652" y="0"/>
                  </a:lnTo>
                  <a:lnTo>
                    <a:pt x="2975229" y="0"/>
                  </a:lnTo>
                  <a:lnTo>
                    <a:pt x="3012626" y="7556"/>
                  </a:lnTo>
                  <a:lnTo>
                    <a:pt x="3043142" y="28162"/>
                  </a:lnTo>
                  <a:lnTo>
                    <a:pt x="3063704" y="58721"/>
                  </a:lnTo>
                  <a:lnTo>
                    <a:pt x="3071241" y="96138"/>
                  </a:lnTo>
                  <a:lnTo>
                    <a:pt x="3071241" y="336169"/>
                  </a:lnTo>
                  <a:lnTo>
                    <a:pt x="3071241" y="480313"/>
                  </a:lnTo>
                  <a:lnTo>
                    <a:pt x="3063704" y="517657"/>
                  </a:lnTo>
                  <a:lnTo>
                    <a:pt x="3043142" y="548179"/>
                  </a:lnTo>
                  <a:lnTo>
                    <a:pt x="3012626" y="568771"/>
                  </a:lnTo>
                  <a:lnTo>
                    <a:pt x="2975229" y="576326"/>
                  </a:lnTo>
                  <a:lnTo>
                    <a:pt x="1279652" y="576326"/>
                  </a:lnTo>
                  <a:lnTo>
                    <a:pt x="895857" y="648334"/>
                  </a:lnTo>
                  <a:lnTo>
                    <a:pt x="511937" y="576326"/>
                  </a:lnTo>
                  <a:lnTo>
                    <a:pt x="96012" y="576326"/>
                  </a:lnTo>
                  <a:lnTo>
                    <a:pt x="58668" y="568771"/>
                  </a:lnTo>
                  <a:lnTo>
                    <a:pt x="28146" y="548179"/>
                  </a:lnTo>
                  <a:lnTo>
                    <a:pt x="7554" y="517657"/>
                  </a:lnTo>
                  <a:lnTo>
                    <a:pt x="0" y="480313"/>
                  </a:lnTo>
                  <a:lnTo>
                    <a:pt x="0" y="336169"/>
                  </a:lnTo>
                  <a:lnTo>
                    <a:pt x="0" y="9613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02684" y="3401390"/>
            <a:ext cx="8242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Attribut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61916" y="5385689"/>
            <a:ext cx="3084195" cy="661670"/>
            <a:chOff x="4161916" y="5385689"/>
            <a:chExt cx="3084195" cy="661670"/>
          </a:xfrm>
        </p:grpSpPr>
        <p:sp>
          <p:nvSpPr>
            <p:cNvPr id="23" name="object 23"/>
            <p:cNvSpPr/>
            <p:nvPr/>
          </p:nvSpPr>
          <p:spPr>
            <a:xfrm>
              <a:off x="4168266" y="5392039"/>
              <a:ext cx="3071495" cy="648970"/>
            </a:xfrm>
            <a:custGeom>
              <a:avLst/>
              <a:gdLst/>
              <a:ahLst/>
              <a:cxnLst/>
              <a:rect l="l" t="t" r="r" b="b"/>
              <a:pathLst>
                <a:path w="3071495" h="648970">
                  <a:moveTo>
                    <a:pt x="1279652" y="576313"/>
                  </a:moveTo>
                  <a:lnTo>
                    <a:pt x="511810" y="576313"/>
                  </a:lnTo>
                  <a:lnTo>
                    <a:pt x="895731" y="648347"/>
                  </a:lnTo>
                  <a:lnTo>
                    <a:pt x="1279652" y="576313"/>
                  </a:lnTo>
                  <a:close/>
                </a:path>
                <a:path w="3071495" h="648970">
                  <a:moveTo>
                    <a:pt x="2975229" y="0"/>
                  </a:moveTo>
                  <a:lnTo>
                    <a:pt x="96012" y="0"/>
                  </a:lnTo>
                  <a:lnTo>
                    <a:pt x="58614" y="7556"/>
                  </a:lnTo>
                  <a:lnTo>
                    <a:pt x="28098" y="28162"/>
                  </a:lnTo>
                  <a:lnTo>
                    <a:pt x="7536" y="58721"/>
                  </a:lnTo>
                  <a:lnTo>
                    <a:pt x="0" y="96139"/>
                  </a:lnTo>
                  <a:lnTo>
                    <a:pt x="0" y="480263"/>
                  </a:lnTo>
                  <a:lnTo>
                    <a:pt x="7536" y="517650"/>
                  </a:lnTo>
                  <a:lnTo>
                    <a:pt x="28098" y="548181"/>
                  </a:lnTo>
                  <a:lnTo>
                    <a:pt x="58614" y="568765"/>
                  </a:lnTo>
                  <a:lnTo>
                    <a:pt x="96012" y="576313"/>
                  </a:lnTo>
                  <a:lnTo>
                    <a:pt x="2975229" y="576313"/>
                  </a:lnTo>
                  <a:lnTo>
                    <a:pt x="3012572" y="568765"/>
                  </a:lnTo>
                  <a:lnTo>
                    <a:pt x="3043094" y="548181"/>
                  </a:lnTo>
                  <a:lnTo>
                    <a:pt x="3063686" y="517650"/>
                  </a:lnTo>
                  <a:lnTo>
                    <a:pt x="3071241" y="480263"/>
                  </a:lnTo>
                  <a:lnTo>
                    <a:pt x="3071241" y="96139"/>
                  </a:lnTo>
                  <a:lnTo>
                    <a:pt x="3063686" y="58721"/>
                  </a:lnTo>
                  <a:lnTo>
                    <a:pt x="3043094" y="28162"/>
                  </a:lnTo>
                  <a:lnTo>
                    <a:pt x="3012572" y="7556"/>
                  </a:lnTo>
                  <a:lnTo>
                    <a:pt x="29752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68266" y="5392039"/>
              <a:ext cx="3071495" cy="648970"/>
            </a:xfrm>
            <a:custGeom>
              <a:avLst/>
              <a:gdLst/>
              <a:ahLst/>
              <a:cxnLst/>
              <a:rect l="l" t="t" r="r" b="b"/>
              <a:pathLst>
                <a:path w="3071495" h="648970">
                  <a:moveTo>
                    <a:pt x="0" y="96139"/>
                  </a:moveTo>
                  <a:lnTo>
                    <a:pt x="7536" y="58721"/>
                  </a:lnTo>
                  <a:lnTo>
                    <a:pt x="28098" y="28162"/>
                  </a:lnTo>
                  <a:lnTo>
                    <a:pt x="58614" y="7556"/>
                  </a:lnTo>
                  <a:lnTo>
                    <a:pt x="96012" y="0"/>
                  </a:lnTo>
                  <a:lnTo>
                    <a:pt x="511810" y="0"/>
                  </a:lnTo>
                  <a:lnTo>
                    <a:pt x="1279652" y="0"/>
                  </a:lnTo>
                  <a:lnTo>
                    <a:pt x="2975229" y="0"/>
                  </a:lnTo>
                  <a:lnTo>
                    <a:pt x="3012572" y="7556"/>
                  </a:lnTo>
                  <a:lnTo>
                    <a:pt x="3043094" y="28162"/>
                  </a:lnTo>
                  <a:lnTo>
                    <a:pt x="3063686" y="58721"/>
                  </a:lnTo>
                  <a:lnTo>
                    <a:pt x="3071241" y="96139"/>
                  </a:lnTo>
                  <a:lnTo>
                    <a:pt x="3071241" y="336194"/>
                  </a:lnTo>
                  <a:lnTo>
                    <a:pt x="3071241" y="480263"/>
                  </a:lnTo>
                  <a:lnTo>
                    <a:pt x="3063686" y="517650"/>
                  </a:lnTo>
                  <a:lnTo>
                    <a:pt x="3043094" y="548181"/>
                  </a:lnTo>
                  <a:lnTo>
                    <a:pt x="3012572" y="568765"/>
                  </a:lnTo>
                  <a:lnTo>
                    <a:pt x="2975229" y="576313"/>
                  </a:lnTo>
                  <a:lnTo>
                    <a:pt x="1279652" y="576313"/>
                  </a:lnTo>
                  <a:lnTo>
                    <a:pt x="895731" y="648347"/>
                  </a:lnTo>
                  <a:lnTo>
                    <a:pt x="511810" y="576313"/>
                  </a:lnTo>
                  <a:lnTo>
                    <a:pt x="96012" y="576313"/>
                  </a:lnTo>
                  <a:lnTo>
                    <a:pt x="58614" y="568765"/>
                  </a:lnTo>
                  <a:lnTo>
                    <a:pt x="28098" y="548181"/>
                  </a:lnTo>
                  <a:lnTo>
                    <a:pt x="7536" y="517650"/>
                  </a:lnTo>
                  <a:lnTo>
                    <a:pt x="0" y="480263"/>
                  </a:lnTo>
                  <a:lnTo>
                    <a:pt x="0" y="336194"/>
                  </a:lnTo>
                  <a:lnTo>
                    <a:pt x="0" y="9613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88990" y="5508447"/>
            <a:ext cx="6286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10919" y="1557400"/>
            <a:ext cx="6219190" cy="3836925"/>
            <a:chOff x="1510919" y="1557400"/>
            <a:chExt cx="6219190" cy="3836925"/>
          </a:xfrm>
        </p:grpSpPr>
        <p:sp>
          <p:nvSpPr>
            <p:cNvPr id="27" name="object 27"/>
            <p:cNvSpPr/>
            <p:nvPr/>
          </p:nvSpPr>
          <p:spPr>
            <a:xfrm>
              <a:off x="1510919" y="1557400"/>
              <a:ext cx="6219190" cy="1814830"/>
            </a:xfrm>
            <a:custGeom>
              <a:avLst/>
              <a:gdLst/>
              <a:ahLst/>
              <a:cxnLst/>
              <a:rect l="l" t="t" r="r" b="b"/>
              <a:pathLst>
                <a:path w="6219190" h="1814829">
                  <a:moveTo>
                    <a:pt x="578612" y="739013"/>
                  </a:moveTo>
                  <a:lnTo>
                    <a:pt x="576135" y="737362"/>
                  </a:lnTo>
                  <a:lnTo>
                    <a:pt x="507746" y="691642"/>
                  </a:lnTo>
                  <a:lnTo>
                    <a:pt x="503770" y="723201"/>
                  </a:lnTo>
                  <a:lnTo>
                    <a:pt x="1524" y="659765"/>
                  </a:lnTo>
                  <a:lnTo>
                    <a:pt x="0" y="672338"/>
                  </a:lnTo>
                  <a:lnTo>
                    <a:pt x="502183" y="735774"/>
                  </a:lnTo>
                  <a:lnTo>
                    <a:pt x="498221" y="767334"/>
                  </a:lnTo>
                  <a:lnTo>
                    <a:pt x="578612" y="739013"/>
                  </a:lnTo>
                  <a:close/>
                </a:path>
                <a:path w="6219190" h="1814829">
                  <a:moveTo>
                    <a:pt x="4240022" y="211074"/>
                  </a:moveTo>
                  <a:lnTo>
                    <a:pt x="4208272" y="211074"/>
                  </a:lnTo>
                  <a:lnTo>
                    <a:pt x="4208272" y="0"/>
                  </a:lnTo>
                  <a:lnTo>
                    <a:pt x="4195572" y="0"/>
                  </a:lnTo>
                  <a:lnTo>
                    <a:pt x="4195572" y="211074"/>
                  </a:lnTo>
                  <a:lnTo>
                    <a:pt x="4163822" y="211074"/>
                  </a:lnTo>
                  <a:lnTo>
                    <a:pt x="4201922" y="287274"/>
                  </a:lnTo>
                  <a:lnTo>
                    <a:pt x="4233672" y="223774"/>
                  </a:lnTo>
                  <a:lnTo>
                    <a:pt x="4240022" y="211074"/>
                  </a:lnTo>
                  <a:close/>
                </a:path>
                <a:path w="6219190" h="1814829">
                  <a:moveTo>
                    <a:pt x="6218809" y="1661795"/>
                  </a:moveTo>
                  <a:lnTo>
                    <a:pt x="6215253" y="1649603"/>
                  </a:lnTo>
                  <a:lnTo>
                    <a:pt x="5807735" y="1772170"/>
                  </a:lnTo>
                  <a:lnTo>
                    <a:pt x="5798566" y="1741678"/>
                  </a:lnTo>
                  <a:lnTo>
                    <a:pt x="5736590" y="1800098"/>
                  </a:lnTo>
                  <a:lnTo>
                    <a:pt x="5820537" y="1814703"/>
                  </a:lnTo>
                  <a:lnTo>
                    <a:pt x="5812472" y="1787906"/>
                  </a:lnTo>
                  <a:lnTo>
                    <a:pt x="5811367" y="1784248"/>
                  </a:lnTo>
                  <a:lnTo>
                    <a:pt x="6218809" y="1661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4675" y="3979799"/>
              <a:ext cx="100584" cy="147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27904" y="5104765"/>
              <a:ext cx="113664" cy="289560"/>
            </a:xfrm>
            <a:custGeom>
              <a:avLst/>
              <a:gdLst/>
              <a:ahLst/>
              <a:cxnLst/>
              <a:rect l="l" t="t" r="r" b="b"/>
              <a:pathLst>
                <a:path w="113664" h="289560">
                  <a:moveTo>
                    <a:pt x="71198" y="70331"/>
                  </a:moveTo>
                  <a:lnTo>
                    <a:pt x="0" y="285369"/>
                  </a:lnTo>
                  <a:lnTo>
                    <a:pt x="11937" y="289306"/>
                  </a:lnTo>
                  <a:lnTo>
                    <a:pt x="83238" y="74323"/>
                  </a:lnTo>
                  <a:lnTo>
                    <a:pt x="71198" y="70331"/>
                  </a:lnTo>
                  <a:close/>
                </a:path>
                <a:path w="113664" h="289560">
                  <a:moveTo>
                    <a:pt x="109646" y="58293"/>
                  </a:moveTo>
                  <a:lnTo>
                    <a:pt x="75184" y="58293"/>
                  </a:lnTo>
                  <a:lnTo>
                    <a:pt x="87249" y="62230"/>
                  </a:lnTo>
                  <a:lnTo>
                    <a:pt x="83238" y="74323"/>
                  </a:lnTo>
                  <a:lnTo>
                    <a:pt x="113411" y="84328"/>
                  </a:lnTo>
                  <a:lnTo>
                    <a:pt x="109646" y="58293"/>
                  </a:lnTo>
                  <a:close/>
                </a:path>
                <a:path w="113664" h="289560">
                  <a:moveTo>
                    <a:pt x="75184" y="58293"/>
                  </a:moveTo>
                  <a:lnTo>
                    <a:pt x="71198" y="70331"/>
                  </a:lnTo>
                  <a:lnTo>
                    <a:pt x="83238" y="74323"/>
                  </a:lnTo>
                  <a:lnTo>
                    <a:pt x="87249" y="62230"/>
                  </a:lnTo>
                  <a:lnTo>
                    <a:pt x="75184" y="58293"/>
                  </a:lnTo>
                  <a:close/>
                </a:path>
                <a:path w="113664" h="289560">
                  <a:moveTo>
                    <a:pt x="101219" y="0"/>
                  </a:moveTo>
                  <a:lnTo>
                    <a:pt x="41021" y="60325"/>
                  </a:lnTo>
                  <a:lnTo>
                    <a:pt x="71198" y="70331"/>
                  </a:lnTo>
                  <a:lnTo>
                    <a:pt x="75184" y="58293"/>
                  </a:lnTo>
                  <a:lnTo>
                    <a:pt x="109646" y="58293"/>
                  </a:lnTo>
                  <a:lnTo>
                    <a:pt x="1012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24</a:t>
            </a:fld>
            <a:endParaRPr spc="-60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34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635" y="564845"/>
            <a:ext cx="70878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Document </a:t>
            </a:r>
            <a:r>
              <a:rPr spc="-15" dirty="0"/>
              <a:t>XML </a:t>
            </a:r>
            <a:r>
              <a:rPr spc="-5" dirty="0"/>
              <a:t>bien</a:t>
            </a:r>
            <a:r>
              <a:rPr spc="-95" dirty="0"/>
              <a:t> </a:t>
            </a:r>
            <a:r>
              <a:rPr spc="-5" dirty="0"/>
              <a:t>formé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69182" y="1588884"/>
            <a:ext cx="3598418" cy="2561717"/>
            <a:chOff x="1346327" y="1731264"/>
            <a:chExt cx="3598418" cy="2561717"/>
          </a:xfrm>
        </p:grpSpPr>
        <p:sp>
          <p:nvSpPr>
            <p:cNvPr id="4" name="object 4"/>
            <p:cNvSpPr/>
            <p:nvPr/>
          </p:nvSpPr>
          <p:spPr>
            <a:xfrm>
              <a:off x="1524000" y="1966976"/>
              <a:ext cx="3420745" cy="2326005"/>
            </a:xfrm>
            <a:custGeom>
              <a:avLst/>
              <a:gdLst/>
              <a:ahLst/>
              <a:cxnLst/>
              <a:rect l="l" t="t" r="r" b="b"/>
              <a:pathLst>
                <a:path w="3420745" h="2326004">
                  <a:moveTo>
                    <a:pt x="3032887" y="2325624"/>
                  </a:moveTo>
                  <a:lnTo>
                    <a:pt x="3110484" y="2015490"/>
                  </a:lnTo>
                  <a:lnTo>
                    <a:pt x="3420491" y="1938020"/>
                  </a:lnTo>
                  <a:lnTo>
                    <a:pt x="3032887" y="2325624"/>
                  </a:lnTo>
                  <a:lnTo>
                    <a:pt x="0" y="2325624"/>
                  </a:lnTo>
                  <a:lnTo>
                    <a:pt x="0" y="0"/>
                  </a:lnTo>
                  <a:lnTo>
                    <a:pt x="3420491" y="0"/>
                  </a:lnTo>
                  <a:lnTo>
                    <a:pt x="3420491" y="1938020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6327" y="1731264"/>
              <a:ext cx="1645920" cy="55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936" y="1740408"/>
              <a:ext cx="941832" cy="463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1984" y="1772793"/>
              <a:ext cx="1524063" cy="428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30852" y="1680400"/>
            <a:ext cx="2483485" cy="137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Black"/>
                <a:cs typeface="Arial Black"/>
              </a:rPr>
              <a:t>XML</a:t>
            </a:r>
            <a:endParaRPr sz="18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1800" dirty="0">
                <a:latin typeface="Arial"/>
                <a:cs typeface="Arial"/>
              </a:rPr>
              <a:t>&lt;produit </a:t>
            </a:r>
            <a:r>
              <a:rPr sz="1800" spc="5" dirty="0">
                <a:latin typeface="Arial"/>
                <a:cs typeface="Arial"/>
              </a:rPr>
              <a:t>quantite=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"80"&gt;</a:t>
            </a:r>
          </a:p>
          <a:p>
            <a:pPr marL="45465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&lt;id&gt;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123&lt;/id&gt;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&lt;produit&gt;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915791" y="4740910"/>
            <a:ext cx="3209290" cy="89789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latin typeface="Arial"/>
                <a:cs typeface="Arial"/>
              </a:rPr>
              <a:t>Document </a:t>
            </a:r>
            <a:r>
              <a:rPr sz="1800" spc="-25" dirty="0">
                <a:latin typeface="Arial"/>
                <a:cs typeface="Arial"/>
              </a:rPr>
              <a:t>XML </a:t>
            </a:r>
            <a:r>
              <a:rPr sz="2400" b="1" dirty="0">
                <a:latin typeface="Arial"/>
                <a:cs typeface="Arial"/>
              </a:rPr>
              <a:t>bien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formé</a:t>
            </a:r>
            <a:endParaRPr sz="2400" dirty="0">
              <a:latin typeface="Arial"/>
              <a:cs typeface="Arial"/>
            </a:endParaRPr>
          </a:p>
          <a:p>
            <a:pPr marR="27940" algn="ctr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latin typeface="Arial"/>
                <a:cs typeface="Arial"/>
              </a:rPr>
              <a:t>Respect de la </a:t>
            </a:r>
            <a:r>
              <a:rPr sz="1800" spc="-10" dirty="0">
                <a:latin typeface="Arial"/>
                <a:cs typeface="Arial"/>
              </a:rPr>
              <a:t>syntaxe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XML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25</a:t>
            </a:fld>
            <a:endParaRPr spc="-60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grpSp>
        <p:nvGrpSpPr>
          <p:cNvPr id="52" name="object 15">
            <a:extLst>
              <a:ext uri="{FF2B5EF4-FFF2-40B4-BE49-F238E27FC236}">
                <a16:creationId xmlns:a16="http://schemas.microsoft.com/office/drawing/2014/main" xmlns="" id="{18B27580-B9C0-4EA5-8418-114F49C120F6}"/>
              </a:ext>
            </a:extLst>
          </p:cNvPr>
          <p:cNvGrpSpPr/>
          <p:nvPr/>
        </p:nvGrpSpPr>
        <p:grpSpPr>
          <a:xfrm>
            <a:off x="5331913" y="4294797"/>
            <a:ext cx="584200" cy="441325"/>
            <a:chOff x="2825750" y="4430776"/>
            <a:chExt cx="584200" cy="441325"/>
          </a:xfrm>
        </p:grpSpPr>
        <p:sp>
          <p:nvSpPr>
            <p:cNvPr id="53" name="object 16">
              <a:extLst>
                <a:ext uri="{FF2B5EF4-FFF2-40B4-BE49-F238E27FC236}">
                  <a16:creationId xmlns:a16="http://schemas.microsoft.com/office/drawing/2014/main" xmlns="" id="{6274E03B-20E3-4E98-9334-FE8A3EF043CD}"/>
                </a:ext>
              </a:extLst>
            </p:cNvPr>
            <p:cNvSpPr/>
            <p:nvPr/>
          </p:nvSpPr>
          <p:spPr>
            <a:xfrm>
              <a:off x="2832100" y="4437126"/>
              <a:ext cx="571500" cy="4286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7">
              <a:extLst>
                <a:ext uri="{FF2B5EF4-FFF2-40B4-BE49-F238E27FC236}">
                  <a16:creationId xmlns:a16="http://schemas.microsoft.com/office/drawing/2014/main" xmlns="" id="{4D1498A1-EA6C-4F91-BCFF-887692478BB2}"/>
                </a:ext>
              </a:extLst>
            </p:cNvPr>
            <p:cNvSpPr/>
            <p:nvPr/>
          </p:nvSpPr>
          <p:spPr>
            <a:xfrm>
              <a:off x="2832100" y="4437126"/>
              <a:ext cx="571500" cy="428625"/>
            </a:xfrm>
            <a:custGeom>
              <a:avLst/>
              <a:gdLst/>
              <a:ahLst/>
              <a:cxnLst/>
              <a:rect l="l" t="t" r="r" b="b"/>
              <a:pathLst>
                <a:path w="571500" h="428625">
                  <a:moveTo>
                    <a:pt x="0" y="214249"/>
                  </a:moveTo>
                  <a:lnTo>
                    <a:pt x="142875" y="214249"/>
                  </a:lnTo>
                  <a:lnTo>
                    <a:pt x="142875" y="0"/>
                  </a:lnTo>
                  <a:lnTo>
                    <a:pt x="428625" y="0"/>
                  </a:lnTo>
                  <a:lnTo>
                    <a:pt x="428625" y="214249"/>
                  </a:lnTo>
                  <a:lnTo>
                    <a:pt x="571500" y="214249"/>
                  </a:lnTo>
                  <a:lnTo>
                    <a:pt x="285750" y="428625"/>
                  </a:lnTo>
                  <a:lnTo>
                    <a:pt x="0" y="214249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175" y="490804"/>
            <a:ext cx="29718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</a:t>
            </a:r>
            <a:r>
              <a:rPr spc="-25" dirty="0"/>
              <a:t>r</a:t>
            </a:r>
            <a:r>
              <a:rPr spc="-5" dirty="0"/>
              <a:t>am</a:t>
            </a:r>
            <a:r>
              <a:rPr dirty="0"/>
              <a:t>m</a:t>
            </a:r>
            <a:r>
              <a:rPr spc="-5" dirty="0"/>
              <a:t>aire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8368" y="1441703"/>
            <a:ext cx="597535" cy="481965"/>
            <a:chOff x="658368" y="1441703"/>
            <a:chExt cx="597535" cy="481965"/>
          </a:xfrm>
        </p:grpSpPr>
        <p:sp>
          <p:nvSpPr>
            <p:cNvPr id="4" name="object 4"/>
            <p:cNvSpPr/>
            <p:nvPr/>
          </p:nvSpPr>
          <p:spPr>
            <a:xfrm>
              <a:off x="658368" y="1441703"/>
              <a:ext cx="597407" cy="481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9404" y="1484756"/>
              <a:ext cx="476250" cy="357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58368" y="3099816"/>
            <a:ext cx="597535" cy="478790"/>
            <a:chOff x="658368" y="3099816"/>
            <a:chExt cx="597535" cy="478790"/>
          </a:xfrm>
        </p:grpSpPr>
        <p:sp>
          <p:nvSpPr>
            <p:cNvPr id="7" name="object 7"/>
            <p:cNvSpPr/>
            <p:nvPr/>
          </p:nvSpPr>
          <p:spPr>
            <a:xfrm>
              <a:off x="658368" y="3099816"/>
              <a:ext cx="597407" cy="478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9404" y="3140964"/>
              <a:ext cx="476250" cy="3572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3410" y="1502790"/>
            <a:ext cx="10689590" cy="3467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1	</a:t>
            </a:r>
            <a:r>
              <a:rPr sz="1800" spc="-10" dirty="0">
                <a:latin typeface="Arial Black"/>
                <a:cs typeface="Arial Black"/>
              </a:rPr>
              <a:t>DTD</a:t>
            </a:r>
            <a:endParaRPr sz="1800" dirty="0">
              <a:latin typeface="Arial Black"/>
              <a:cs typeface="Arial Black"/>
            </a:endParaRPr>
          </a:p>
          <a:p>
            <a:pPr marL="356870" marR="5080" indent="-344805">
              <a:lnSpc>
                <a:spcPct val="1501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Une </a:t>
            </a:r>
            <a:r>
              <a:rPr sz="2000" dirty="0">
                <a:latin typeface="Arial"/>
                <a:cs typeface="Arial"/>
              </a:rPr>
              <a:t>DTD (Document </a:t>
            </a:r>
            <a:r>
              <a:rPr sz="2000" spc="-4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Definition) </a:t>
            </a:r>
            <a:r>
              <a:rPr sz="2000" spc="-5" dirty="0">
                <a:latin typeface="Arial"/>
                <a:cs typeface="Arial"/>
              </a:rPr>
              <a:t>est </a:t>
            </a:r>
            <a:r>
              <a:rPr sz="2000" spc="-10" dirty="0">
                <a:latin typeface="Arial"/>
                <a:cs typeface="Arial"/>
              </a:rPr>
              <a:t>une </a:t>
            </a:r>
            <a:r>
              <a:rPr sz="2000" dirty="0">
                <a:latin typeface="Arial"/>
                <a:cs typeface="Arial"/>
              </a:rPr>
              <a:t>grammaire </a:t>
            </a:r>
            <a:r>
              <a:rPr sz="2000" spc="-10" dirty="0">
                <a:latin typeface="Arial"/>
                <a:cs typeface="Arial"/>
              </a:rPr>
              <a:t>qui </a:t>
            </a:r>
            <a:r>
              <a:rPr sz="2000" dirty="0">
                <a:latin typeface="Arial"/>
                <a:cs typeface="Arial"/>
              </a:rPr>
              <a:t>permet </a:t>
            </a:r>
            <a:r>
              <a:rPr sz="2000" spc="-10" dirty="0">
                <a:latin typeface="Arial"/>
                <a:cs typeface="Arial"/>
              </a:rPr>
              <a:t>de définir une </a:t>
            </a:r>
            <a:r>
              <a:rPr sz="2000" spc="-5" dirty="0">
                <a:latin typeface="Arial"/>
                <a:cs typeface="Arial"/>
              </a:rPr>
              <a:t>structure  </a:t>
            </a:r>
            <a:r>
              <a:rPr sz="2000" spc="-20" dirty="0">
                <a:latin typeface="Arial"/>
                <a:cs typeface="Arial"/>
              </a:rPr>
              <a:t>type </a:t>
            </a:r>
            <a:r>
              <a:rPr sz="2000" spc="-5" dirty="0">
                <a:latin typeface="Arial"/>
                <a:cs typeface="Arial"/>
              </a:rPr>
              <a:t>de document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XML.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 dirty="0">
              <a:latin typeface="Arial"/>
              <a:cs typeface="Arial"/>
            </a:endParaRPr>
          </a:p>
          <a:p>
            <a:pPr marL="397510">
              <a:lnSpc>
                <a:spcPct val="100000"/>
              </a:lnSpc>
              <a:spcBef>
                <a:spcPts val="5"/>
              </a:spcBef>
              <a:tabLst>
                <a:tab pos="1068705" algn="l"/>
              </a:tabLst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2	</a:t>
            </a:r>
            <a:r>
              <a:rPr sz="1800" spc="-10" dirty="0">
                <a:latin typeface="Arial Black"/>
                <a:cs typeface="Arial Black"/>
              </a:rPr>
              <a:t>XSD</a:t>
            </a:r>
            <a:endParaRPr sz="1800" dirty="0">
              <a:latin typeface="Arial Black"/>
              <a:cs typeface="Arial Black"/>
            </a:endParaRPr>
          </a:p>
          <a:p>
            <a:pPr marL="356870" indent="-344805">
              <a:lnSpc>
                <a:spcPct val="100000"/>
              </a:lnSpc>
              <a:spcBef>
                <a:spcPts val="7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XML </a:t>
            </a:r>
            <a:r>
              <a:rPr sz="2000" dirty="0">
                <a:latin typeface="Arial"/>
                <a:cs typeface="Arial"/>
              </a:rPr>
              <a:t>Schema </a:t>
            </a:r>
            <a:r>
              <a:rPr sz="2000" spc="-5" dirty="0">
                <a:latin typeface="Arial"/>
                <a:cs typeface="Arial"/>
              </a:rPr>
              <a:t>est </a:t>
            </a:r>
            <a:r>
              <a:rPr sz="2000" spc="-10" dirty="0">
                <a:latin typeface="Arial"/>
                <a:cs typeface="Arial"/>
              </a:rPr>
              <a:t>un </a:t>
            </a:r>
            <a:r>
              <a:rPr sz="2000" spc="-15" dirty="0">
                <a:latin typeface="Arial"/>
                <a:cs typeface="Arial"/>
              </a:rPr>
              <a:t>langage </a:t>
            </a:r>
            <a:r>
              <a:rPr sz="2000" spc="-5" dirty="0">
                <a:latin typeface="Arial"/>
                <a:cs typeface="Arial"/>
              </a:rPr>
              <a:t>de description de </a:t>
            </a:r>
            <a:r>
              <a:rPr sz="2000" spc="5" dirty="0">
                <a:latin typeface="Arial"/>
                <a:cs typeface="Arial"/>
              </a:rPr>
              <a:t>format </a:t>
            </a:r>
            <a:r>
              <a:rPr sz="2000" spc="-5" dirty="0">
                <a:latin typeface="Arial"/>
                <a:cs typeface="Arial"/>
              </a:rPr>
              <a:t>de document XML permettant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330"/>
              </a:spcBef>
            </a:pPr>
            <a:r>
              <a:rPr sz="2000" spc="-10" dirty="0">
                <a:latin typeface="Arial"/>
                <a:cs typeface="Arial"/>
              </a:rPr>
              <a:t>définir la </a:t>
            </a:r>
            <a:r>
              <a:rPr sz="2000" spc="-5" dirty="0">
                <a:latin typeface="Arial"/>
                <a:cs typeface="Arial"/>
              </a:rPr>
              <a:t>structure et </a:t>
            </a:r>
            <a:r>
              <a:rPr sz="2000" spc="-10" dirty="0">
                <a:latin typeface="Arial"/>
                <a:cs typeface="Arial"/>
              </a:rPr>
              <a:t>le </a:t>
            </a:r>
            <a:r>
              <a:rPr sz="2000" spc="-20" dirty="0">
                <a:latin typeface="Arial"/>
                <a:cs typeface="Arial"/>
              </a:rPr>
              <a:t>type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contenu d'un </a:t>
            </a:r>
            <a:r>
              <a:rPr sz="2000" spc="-5" dirty="0">
                <a:latin typeface="Arial"/>
                <a:cs typeface="Arial"/>
              </a:rPr>
              <a:t>document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XML.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[2]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79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Cette </a:t>
            </a:r>
            <a:r>
              <a:rPr sz="2000" spc="-10" dirty="0">
                <a:latin typeface="Arial"/>
                <a:cs typeface="Arial"/>
              </a:rPr>
              <a:t>définition </a:t>
            </a:r>
            <a:r>
              <a:rPr sz="2000" dirty="0">
                <a:latin typeface="Arial"/>
                <a:cs typeface="Arial"/>
              </a:rPr>
              <a:t>permet notamment </a:t>
            </a:r>
            <a:r>
              <a:rPr sz="2000" spc="-5" dirty="0">
                <a:latin typeface="Arial"/>
                <a:cs typeface="Arial"/>
              </a:rPr>
              <a:t>de vérifier </a:t>
            </a:r>
            <a:r>
              <a:rPr sz="2000" spc="-10" dirty="0">
                <a:latin typeface="Arial"/>
                <a:cs typeface="Arial"/>
              </a:rPr>
              <a:t>la </a:t>
            </a:r>
            <a:r>
              <a:rPr sz="2000" spc="-15" dirty="0">
                <a:latin typeface="Arial"/>
                <a:cs typeface="Arial"/>
              </a:rPr>
              <a:t>validité </a:t>
            </a:r>
            <a:r>
              <a:rPr sz="2000" spc="-5" dirty="0">
                <a:latin typeface="Arial"/>
                <a:cs typeface="Arial"/>
              </a:rPr>
              <a:t>de ce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document.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26</a:t>
            </a:fld>
            <a:endParaRPr spc="-6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4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538" y="538048"/>
            <a:ext cx="28765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</a:t>
            </a:r>
            <a:r>
              <a:rPr spc="-110" dirty="0"/>
              <a:t> </a:t>
            </a:r>
            <a:r>
              <a:rPr spc="-5" dirty="0"/>
              <a:t>résumé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01444"/>
            <a:ext cx="10264140" cy="3653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Arial"/>
                <a:cs typeface="Arial"/>
              </a:rPr>
              <a:t>XML est un langage de structuration de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données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Arial"/>
              <a:buChar char="•"/>
            </a:pPr>
            <a:endParaRPr sz="4750">
              <a:latin typeface="Arial"/>
              <a:cs typeface="Arial"/>
            </a:endParaRPr>
          </a:p>
          <a:p>
            <a:pPr marL="241300" marR="409575" indent="-228600">
              <a:lnSpc>
                <a:spcPts val="3460"/>
              </a:lnSpc>
              <a:buClr>
                <a:srgbClr val="FF0000"/>
              </a:buClr>
              <a:buChar char="•"/>
              <a:tabLst>
                <a:tab pos="241300" algn="l"/>
              </a:tabLst>
            </a:pPr>
            <a:r>
              <a:rPr sz="3200" spc="-10" dirty="0">
                <a:latin typeface="Arial"/>
                <a:cs typeface="Arial"/>
              </a:rPr>
              <a:t>Un document </a:t>
            </a:r>
            <a:r>
              <a:rPr sz="3200" spc="-5" dirty="0">
                <a:latin typeface="Arial"/>
                <a:cs typeface="Arial"/>
              </a:rPr>
              <a:t>XML est structuré à l’aide </a:t>
            </a:r>
            <a:r>
              <a:rPr sz="3200" spc="-10" dirty="0">
                <a:latin typeface="Arial"/>
                <a:cs typeface="Arial"/>
              </a:rPr>
              <a:t>d’éléments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et  d’attributs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Arial"/>
              <a:buChar char="•"/>
            </a:pPr>
            <a:endParaRPr sz="4700">
              <a:latin typeface="Arial"/>
              <a:cs typeface="Arial"/>
            </a:endParaRPr>
          </a:p>
          <a:p>
            <a:pPr marL="241300" marR="5080" indent="-228600">
              <a:lnSpc>
                <a:spcPts val="3460"/>
              </a:lnSpc>
              <a:buClr>
                <a:srgbClr val="FF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Arial"/>
                <a:cs typeface="Arial"/>
              </a:rPr>
              <a:t>Un document XML doit respecter les règles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syntaxiques  pour </a:t>
            </a:r>
            <a:r>
              <a:rPr sz="3200" spc="-5" dirty="0">
                <a:latin typeface="Arial"/>
                <a:cs typeface="Arial"/>
              </a:rPr>
              <a:t>qu’il soit bien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formé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27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7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7075" y="484073"/>
            <a:ext cx="30359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Référen</a:t>
            </a:r>
            <a:r>
              <a:rPr spc="5" dirty="0"/>
              <a:t>c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002612"/>
            <a:ext cx="8545195" cy="1372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[1]</a:t>
            </a:r>
            <a:r>
              <a:rPr sz="3200" spc="-15" dirty="0">
                <a:latin typeface="Arial"/>
                <a:cs typeface="Arial"/>
                <a:hlinkClick r:id="rId2"/>
              </a:rPr>
              <a:t>http://www.gchagnon.fr/cours/xml/base.html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930"/>
              </a:spcBef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[2]</a:t>
            </a:r>
            <a:r>
              <a:rPr sz="3200" spc="-10" dirty="0">
                <a:latin typeface="Arial"/>
                <a:cs typeface="Arial"/>
                <a:hlinkClick r:id="rId3"/>
              </a:rPr>
              <a:t>http://fr.wikipedia.org/wiki/XML_Schem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28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7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3746" y="466725"/>
            <a:ext cx="12045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Pl</a:t>
            </a:r>
            <a:r>
              <a:rPr dirty="0"/>
              <a:t>a</a:t>
            </a:r>
            <a:r>
              <a:rPr spc="-5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868" y="1421190"/>
            <a:ext cx="6064885" cy="414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85289">
              <a:lnSpc>
                <a:spcPct val="150100"/>
              </a:lnSpc>
              <a:spcBef>
                <a:spcPts val="95"/>
              </a:spcBef>
            </a:pPr>
            <a:r>
              <a:rPr sz="3600" spc="-5" dirty="0">
                <a:latin typeface="Arial"/>
                <a:cs typeface="Arial"/>
              </a:rPr>
              <a:t>Introduction  Structure </a:t>
            </a:r>
            <a:r>
              <a:rPr sz="3600" spc="-10" dirty="0">
                <a:latin typeface="Arial"/>
                <a:cs typeface="Arial"/>
              </a:rPr>
              <a:t>de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données  </a:t>
            </a:r>
            <a:r>
              <a:rPr sz="3600" spc="-5" dirty="0">
                <a:latin typeface="Arial"/>
                <a:cs typeface="Arial"/>
              </a:rPr>
              <a:t>Présentation de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15" dirty="0">
                <a:latin typeface="Arial"/>
                <a:cs typeface="Arial"/>
              </a:rPr>
              <a:t>XML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Structure </a:t>
            </a:r>
            <a:r>
              <a:rPr sz="3600" spc="-10" dirty="0">
                <a:latin typeface="Arial"/>
                <a:cs typeface="Arial"/>
              </a:rPr>
              <a:t>d’un document XML  </a:t>
            </a:r>
            <a:r>
              <a:rPr sz="3600" spc="-5" dirty="0">
                <a:latin typeface="Arial"/>
                <a:cs typeface="Arial"/>
              </a:rPr>
              <a:t>Espace </a:t>
            </a:r>
            <a:r>
              <a:rPr sz="3600" dirty="0">
                <a:latin typeface="Arial"/>
                <a:cs typeface="Arial"/>
              </a:rPr>
              <a:t>de </a:t>
            </a:r>
            <a:r>
              <a:rPr sz="3600" spc="-5" dirty="0">
                <a:latin typeface="Arial"/>
                <a:cs typeface="Arial"/>
              </a:rPr>
              <a:t>noms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XML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266" y="1960689"/>
            <a:ext cx="2143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601" y="2754185"/>
            <a:ext cx="2143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7715" y="3574351"/>
            <a:ext cx="2143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9084" y="4385754"/>
            <a:ext cx="2143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118" y="5237289"/>
            <a:ext cx="214312" cy="21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3</a:t>
            </a:fld>
            <a:endParaRPr spc="-6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3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300476" y="520395"/>
            <a:ext cx="42138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Arial"/>
                <a:cs typeface="Arial"/>
              </a:rPr>
              <a:t>Introduction</a:t>
            </a:r>
            <a:r>
              <a:rPr sz="4400" b="1" spc="-6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1/2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246373" y="1587627"/>
            <a:ext cx="5545074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4422394" y="5299964"/>
            <a:ext cx="32016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Les pages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jaunes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8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907" y="453389"/>
            <a:ext cx="42138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Introduction</a:t>
            </a:r>
            <a:r>
              <a:rPr spc="-60" dirty="0"/>
              <a:t> </a:t>
            </a:r>
            <a:r>
              <a:rPr spc="-5" dirty="0"/>
              <a:t>2/2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31924"/>
            <a:ext cx="10968355" cy="308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501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241935" algn="l"/>
              </a:tabLst>
            </a:pPr>
            <a:r>
              <a:rPr sz="3200" spc="-10" dirty="0">
                <a:latin typeface="Arial"/>
                <a:cs typeface="Arial"/>
              </a:rPr>
              <a:t>On </a:t>
            </a:r>
            <a:r>
              <a:rPr sz="3200" dirty="0">
                <a:latin typeface="Arial"/>
                <a:cs typeface="Arial"/>
              </a:rPr>
              <a:t>doit </a:t>
            </a:r>
            <a:r>
              <a:rPr sz="3200" spc="-5" dirty="0">
                <a:latin typeface="Arial"/>
                <a:cs typeface="Arial"/>
              </a:rPr>
              <a:t>organiser d'une certaine manière les données </a:t>
            </a:r>
            <a:r>
              <a:rPr sz="3200" dirty="0">
                <a:latin typeface="Arial"/>
                <a:cs typeface="Arial"/>
              </a:rPr>
              <a:t>ce  </a:t>
            </a:r>
            <a:r>
              <a:rPr sz="3200" spc="-5" dirty="0">
                <a:latin typeface="Arial"/>
                <a:cs typeface="Arial"/>
              </a:rPr>
              <a:t>qui permet un traitement automatique de ces dernières plus  efficace et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rapide.</a:t>
            </a:r>
            <a:endParaRPr sz="3200">
              <a:latin typeface="Arial"/>
              <a:cs typeface="Arial"/>
            </a:endParaRPr>
          </a:p>
          <a:p>
            <a:pPr marL="1363345">
              <a:lnSpc>
                <a:spcPct val="100000"/>
              </a:lnSpc>
              <a:spcBef>
                <a:spcPts val="2930"/>
              </a:spcBef>
            </a:pPr>
            <a:r>
              <a:rPr sz="3200" spc="-5" dirty="0">
                <a:latin typeface="Arial"/>
                <a:cs typeface="Arial"/>
              </a:rPr>
              <a:t>utilisation d’une structure de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données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6111" y="4172711"/>
            <a:ext cx="988060" cy="481965"/>
            <a:chOff x="896111" y="4172711"/>
            <a:chExt cx="988060" cy="481965"/>
          </a:xfrm>
        </p:grpSpPr>
        <p:sp>
          <p:nvSpPr>
            <p:cNvPr id="6" name="object 6"/>
            <p:cNvSpPr/>
            <p:nvPr/>
          </p:nvSpPr>
          <p:spPr>
            <a:xfrm>
              <a:off x="896111" y="4172711"/>
              <a:ext cx="987551" cy="4815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87" y="4215002"/>
              <a:ext cx="864235" cy="360045"/>
            </a:xfrm>
            <a:custGeom>
              <a:avLst/>
              <a:gdLst/>
              <a:ahLst/>
              <a:cxnLst/>
              <a:rect l="l" t="t" r="r" b="b"/>
              <a:pathLst>
                <a:path w="864235" h="360045">
                  <a:moveTo>
                    <a:pt x="684060" y="0"/>
                  </a:moveTo>
                  <a:lnTo>
                    <a:pt x="684060" y="90043"/>
                  </a:lnTo>
                  <a:lnTo>
                    <a:pt x="0" y="90043"/>
                  </a:lnTo>
                  <a:lnTo>
                    <a:pt x="0" y="270002"/>
                  </a:lnTo>
                  <a:lnTo>
                    <a:pt x="684060" y="270002"/>
                  </a:lnTo>
                  <a:lnTo>
                    <a:pt x="684060" y="360045"/>
                  </a:lnTo>
                  <a:lnTo>
                    <a:pt x="864146" y="180086"/>
                  </a:lnTo>
                  <a:lnTo>
                    <a:pt x="6840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5</a:t>
            </a:fld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1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548" y="480136"/>
            <a:ext cx="67017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 de données</a:t>
            </a:r>
            <a:r>
              <a:rPr spc="-15" dirty="0"/>
              <a:t> </a:t>
            </a:r>
            <a:r>
              <a:rPr spc="-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01444"/>
            <a:ext cx="10265410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Arial"/>
                <a:cs typeface="Arial"/>
              </a:rPr>
              <a:t>Structure de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données:</a:t>
            </a:r>
            <a:endParaRPr sz="32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698500" algn="l"/>
              </a:tabLst>
            </a:pPr>
            <a:r>
              <a:rPr sz="3200" spc="-5" dirty="0">
                <a:latin typeface="Arial"/>
                <a:cs typeface="Arial"/>
              </a:rPr>
              <a:t>Une organisation des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informations.</a:t>
            </a:r>
            <a:endParaRPr sz="3200">
              <a:latin typeface="Arial"/>
              <a:cs typeface="Arial"/>
            </a:endParaRPr>
          </a:p>
          <a:p>
            <a:pPr marL="697865" marR="73660" lvl="1" indent="-228600">
              <a:lnSpc>
                <a:spcPts val="3460"/>
              </a:lnSpc>
              <a:spcBef>
                <a:spcPts val="555"/>
              </a:spcBef>
              <a:buClr>
                <a:srgbClr val="FF0000"/>
              </a:buClr>
              <a:buChar char="•"/>
              <a:tabLst>
                <a:tab pos="698500" algn="l"/>
              </a:tabLst>
            </a:pPr>
            <a:r>
              <a:rPr sz="3200" spc="-5" dirty="0">
                <a:latin typeface="Arial"/>
                <a:cs typeface="Arial"/>
              </a:rPr>
              <a:t>est destinée à contenir des données, afin de leur  donner une organisation permettant de </a:t>
            </a:r>
            <a:r>
              <a:rPr sz="3200" dirty="0">
                <a:latin typeface="Arial"/>
                <a:cs typeface="Arial"/>
              </a:rPr>
              <a:t>simplifier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leur  traitement.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Arial"/>
              <a:cs typeface="Arial"/>
            </a:endParaRPr>
          </a:p>
          <a:p>
            <a:pPr marL="12700" marR="5080" indent="1012190">
              <a:lnSpc>
                <a:spcPts val="3460"/>
              </a:lnSpc>
            </a:pPr>
            <a:r>
              <a:rPr sz="3200" spc="-5" dirty="0">
                <a:latin typeface="Arial"/>
                <a:cs typeface="Arial"/>
              </a:rPr>
              <a:t>baisser de manière significative la complexité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d'une  application informatique et diminuer le taux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d'erreurs.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2791" y="4858511"/>
            <a:ext cx="942340" cy="481965"/>
            <a:chOff x="1002791" y="4858511"/>
            <a:chExt cx="942340" cy="481965"/>
          </a:xfrm>
        </p:grpSpPr>
        <p:sp>
          <p:nvSpPr>
            <p:cNvPr id="5" name="object 5"/>
            <p:cNvSpPr/>
            <p:nvPr/>
          </p:nvSpPr>
          <p:spPr>
            <a:xfrm>
              <a:off x="1002791" y="4858511"/>
              <a:ext cx="941832" cy="481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2316" y="4899024"/>
              <a:ext cx="822960" cy="360045"/>
            </a:xfrm>
            <a:custGeom>
              <a:avLst/>
              <a:gdLst/>
              <a:ahLst/>
              <a:cxnLst/>
              <a:rect l="l" t="t" r="r" b="b"/>
              <a:pathLst>
                <a:path w="822960" h="360045">
                  <a:moveTo>
                    <a:pt x="642658" y="0"/>
                  </a:moveTo>
                  <a:lnTo>
                    <a:pt x="642658" y="90043"/>
                  </a:lnTo>
                  <a:lnTo>
                    <a:pt x="0" y="90043"/>
                  </a:lnTo>
                  <a:lnTo>
                    <a:pt x="0" y="270129"/>
                  </a:lnTo>
                  <a:lnTo>
                    <a:pt x="642658" y="270129"/>
                  </a:lnTo>
                  <a:lnTo>
                    <a:pt x="642658" y="360044"/>
                  </a:lnTo>
                  <a:lnTo>
                    <a:pt x="822617" y="180086"/>
                  </a:lnTo>
                  <a:lnTo>
                    <a:pt x="6426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6</a:t>
            </a:fld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1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951" y="560958"/>
            <a:ext cx="67017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Structure de données</a:t>
            </a:r>
            <a:r>
              <a:rPr spc="-15" dirty="0"/>
              <a:t> </a:t>
            </a:r>
            <a:r>
              <a:rPr spc="-5" dirty="0"/>
              <a:t>2/3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605" y="1777364"/>
            <a:ext cx="8079740" cy="3692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Arial"/>
                <a:cs typeface="Arial"/>
              </a:rPr>
              <a:t>Différentes </a:t>
            </a:r>
            <a:r>
              <a:rPr sz="3200" spc="-5" dirty="0">
                <a:latin typeface="Arial"/>
                <a:cs typeface="Arial"/>
              </a:rPr>
              <a:t>structures de données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existent: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30"/>
              </a:spcBef>
              <a:buChar char="-"/>
              <a:tabLst>
                <a:tab pos="469900" algn="l"/>
                <a:tab pos="470534" algn="l"/>
              </a:tabLst>
            </a:pPr>
            <a:r>
              <a:rPr sz="3200" spc="-50" dirty="0">
                <a:latin typeface="Arial"/>
                <a:cs typeface="Arial"/>
              </a:rPr>
              <a:t>Tableau: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25"/>
              </a:spcBef>
              <a:buChar char="-"/>
              <a:tabLst>
                <a:tab pos="469900" algn="l"/>
                <a:tab pos="470534" algn="l"/>
              </a:tabLst>
            </a:pPr>
            <a:r>
              <a:rPr sz="3200" dirty="0">
                <a:latin typeface="Arial"/>
                <a:cs typeface="Arial"/>
              </a:rPr>
              <a:t>Liste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chainée: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-"/>
            </a:pPr>
            <a:endParaRPr sz="40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Char char="-"/>
              <a:tabLst>
                <a:tab pos="469900" algn="l"/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Arbre: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2540" y="2349550"/>
            <a:ext cx="6527800" cy="891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0120" y="4392053"/>
            <a:ext cx="3810000" cy="122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4191" y="3400869"/>
            <a:ext cx="6529958" cy="598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7</a:t>
            </a:fld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11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694" y="1401267"/>
            <a:ext cx="10586085" cy="39674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marR="45085" indent="-229235">
              <a:lnSpc>
                <a:spcPts val="3460"/>
              </a:lnSpc>
              <a:spcBef>
                <a:spcPts val="525"/>
              </a:spcBef>
              <a:buClr>
                <a:srgbClr val="FF0000"/>
              </a:buClr>
              <a:buFont typeface="Arial"/>
              <a:buChar char="•"/>
              <a:tabLst>
                <a:tab pos="576580" algn="l"/>
                <a:tab pos="577215" algn="l"/>
              </a:tabLst>
            </a:pPr>
            <a:r>
              <a:rPr dirty="0"/>
              <a:t>	</a:t>
            </a:r>
            <a:r>
              <a:rPr sz="3200" spc="-5" dirty="0">
                <a:latin typeface="Arial"/>
                <a:cs typeface="Arial"/>
              </a:rPr>
              <a:t>Les documents structurés sont des documents qui  contiennent de l'information à propos de </a:t>
            </a:r>
            <a:r>
              <a:rPr sz="3200" dirty="0">
                <a:latin typeface="Arial"/>
                <a:cs typeface="Arial"/>
              </a:rPr>
              <a:t>leurs </a:t>
            </a:r>
            <a:r>
              <a:rPr sz="3200" b="1" spc="-5" dirty="0">
                <a:latin typeface="Arial"/>
                <a:cs typeface="Arial"/>
              </a:rPr>
              <a:t>structures  </a:t>
            </a:r>
            <a:r>
              <a:rPr sz="3200" b="1" spc="-10" dirty="0">
                <a:latin typeface="Arial"/>
                <a:cs typeface="Arial"/>
              </a:rPr>
              <a:t>logiques </a:t>
            </a:r>
            <a:r>
              <a:rPr sz="3200" spc="-5" dirty="0">
                <a:latin typeface="Arial"/>
                <a:cs typeface="Arial"/>
              </a:rPr>
              <a:t>et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physiques: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Arial"/>
              <a:cs typeface="Arial"/>
            </a:endParaRPr>
          </a:p>
          <a:p>
            <a:pPr marL="241300" marR="434340" indent="-229235">
              <a:lnSpc>
                <a:spcPts val="3460"/>
              </a:lnSpc>
              <a:spcBef>
                <a:spcPts val="5"/>
              </a:spcBef>
              <a:buFont typeface="Times New Roman"/>
              <a:buChar char="-"/>
              <a:tabLst>
                <a:tab pos="241935" algn="l"/>
              </a:tabLst>
            </a:pPr>
            <a:r>
              <a:rPr sz="3200" spc="-5" dirty="0">
                <a:solidFill>
                  <a:srgbClr val="CC0000"/>
                </a:solidFill>
                <a:latin typeface="Arial"/>
                <a:cs typeface="Arial"/>
              </a:rPr>
              <a:t>Structure </a:t>
            </a:r>
            <a:r>
              <a:rPr sz="3200" spc="-10" dirty="0">
                <a:solidFill>
                  <a:srgbClr val="CC0000"/>
                </a:solidFill>
                <a:latin typeface="Arial"/>
                <a:cs typeface="Arial"/>
              </a:rPr>
              <a:t>physique </a:t>
            </a:r>
            <a:r>
              <a:rPr sz="3200" spc="-5" dirty="0">
                <a:latin typeface="Arial"/>
                <a:cs typeface="Arial"/>
              </a:rPr>
              <a:t>: apparence </a:t>
            </a:r>
            <a:r>
              <a:rPr sz="3200" dirty="0">
                <a:latin typeface="Arial"/>
                <a:cs typeface="Arial"/>
              </a:rPr>
              <a:t>visuelle </a:t>
            </a:r>
            <a:r>
              <a:rPr sz="3200" spc="-5" dirty="0">
                <a:latin typeface="Arial"/>
                <a:cs typeface="Arial"/>
              </a:rPr>
              <a:t>(texte sur deux  </a:t>
            </a:r>
            <a:r>
              <a:rPr sz="3200" dirty="0">
                <a:latin typeface="Arial"/>
                <a:cs typeface="Arial"/>
              </a:rPr>
              <a:t>colonnes, </a:t>
            </a:r>
            <a:r>
              <a:rPr sz="3200" spc="-5" dirty="0">
                <a:latin typeface="Arial"/>
                <a:cs typeface="Arial"/>
              </a:rPr>
              <a:t>texte </a:t>
            </a:r>
            <a:r>
              <a:rPr sz="3200" dirty="0">
                <a:latin typeface="Arial"/>
                <a:cs typeface="Arial"/>
              </a:rPr>
              <a:t>justifié </a:t>
            </a:r>
            <a:r>
              <a:rPr sz="3200" spc="-5" dirty="0">
                <a:latin typeface="Arial"/>
                <a:cs typeface="Arial"/>
              </a:rPr>
              <a:t>ou non,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etc.)</a:t>
            </a:r>
            <a:endParaRPr sz="3200">
              <a:latin typeface="Arial"/>
              <a:cs typeface="Arial"/>
            </a:endParaRPr>
          </a:p>
          <a:p>
            <a:pPr marL="241300" marR="5080" indent="-229235">
              <a:lnSpc>
                <a:spcPts val="3460"/>
              </a:lnSpc>
              <a:spcBef>
                <a:spcPts val="1000"/>
              </a:spcBef>
              <a:buFont typeface="Times New Roman"/>
              <a:buChar char="-"/>
              <a:tabLst>
                <a:tab pos="241935" algn="l"/>
              </a:tabLst>
            </a:pPr>
            <a:r>
              <a:rPr sz="3200" spc="-5" dirty="0">
                <a:solidFill>
                  <a:srgbClr val="CC0000"/>
                </a:solidFill>
                <a:latin typeface="Arial"/>
                <a:cs typeface="Arial"/>
              </a:rPr>
              <a:t>Structure logique </a:t>
            </a:r>
            <a:r>
              <a:rPr sz="3200" spc="-5" dirty="0">
                <a:latin typeface="Arial"/>
                <a:cs typeface="Arial"/>
              </a:rPr>
              <a:t>: organisation du contenu intellectuel du  document (chapitre, </a:t>
            </a:r>
            <a:r>
              <a:rPr sz="3200" dirty="0">
                <a:latin typeface="Arial"/>
                <a:cs typeface="Arial"/>
              </a:rPr>
              <a:t>section, </a:t>
            </a:r>
            <a:r>
              <a:rPr sz="3200" spc="-5" dirty="0">
                <a:latin typeface="Arial"/>
                <a:cs typeface="Arial"/>
              </a:rPr>
              <a:t>sous-section,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etc.)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7410" y="480136"/>
            <a:ext cx="67017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 de données</a:t>
            </a:r>
            <a:r>
              <a:rPr spc="-10" dirty="0"/>
              <a:t> </a:t>
            </a:r>
            <a:r>
              <a:rPr spc="-5" dirty="0"/>
              <a:t>3/3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8</a:t>
            </a:fld>
            <a:endParaRPr spc="-6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8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589" y="381711"/>
            <a:ext cx="7413625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95"/>
              </a:spcBef>
              <a:tabLst>
                <a:tab pos="3578860" algn="l"/>
                <a:tab pos="6100445" algn="l"/>
              </a:tabLst>
            </a:pPr>
            <a:r>
              <a:rPr spc="-5" dirty="0"/>
              <a:t>Langages</a:t>
            </a:r>
            <a:r>
              <a:rPr spc="5" dirty="0"/>
              <a:t> </a:t>
            </a:r>
            <a:r>
              <a:rPr spc="-5" dirty="0"/>
              <a:t>de	description</a:t>
            </a:r>
            <a:r>
              <a:rPr spc="-30" dirty="0"/>
              <a:t> </a:t>
            </a:r>
            <a:r>
              <a:rPr spc="-5" dirty="0"/>
              <a:t>de  document structuré	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410" y="1869389"/>
            <a:ext cx="1079246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68750"/>
              <a:buFont typeface="Wingdings"/>
              <a:buChar char=""/>
              <a:tabLst>
                <a:tab pos="356870" algn="l"/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Les langages les plus couramment </a:t>
            </a:r>
            <a:r>
              <a:rPr sz="3200" dirty="0">
                <a:latin typeface="Arial"/>
                <a:cs typeface="Arial"/>
              </a:rPr>
              <a:t>utilisés </a:t>
            </a:r>
            <a:r>
              <a:rPr sz="3200" spc="-5" dirty="0">
                <a:latin typeface="Arial"/>
                <a:cs typeface="Arial"/>
              </a:rPr>
              <a:t>permettant  </a:t>
            </a:r>
            <a:r>
              <a:rPr sz="3200" spc="-10" dirty="0">
                <a:latin typeface="Arial"/>
                <a:cs typeface="Arial"/>
              </a:rPr>
              <a:t>d’encoder un document </a:t>
            </a:r>
            <a:r>
              <a:rPr sz="3200" spc="-5" dirty="0">
                <a:latin typeface="Arial"/>
                <a:cs typeface="Arial"/>
              </a:rPr>
              <a:t>structuré à l’aide </a:t>
            </a:r>
            <a:r>
              <a:rPr sz="3200" spc="-10" dirty="0">
                <a:latin typeface="Arial"/>
                <a:cs typeface="Arial"/>
              </a:rPr>
              <a:t>des </a:t>
            </a:r>
            <a:r>
              <a:rPr sz="3200" spc="-5" dirty="0">
                <a:latin typeface="Arial"/>
                <a:cs typeface="Arial"/>
              </a:rPr>
              <a:t>balises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sont: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9451" y="3796665"/>
            <a:ext cx="9793605" cy="1450340"/>
          </a:xfrm>
          <a:custGeom>
            <a:avLst/>
            <a:gdLst/>
            <a:ahLst/>
            <a:cxnLst/>
            <a:rect l="l" t="t" r="r" b="b"/>
            <a:pathLst>
              <a:path w="9793605" h="1450339">
                <a:moveTo>
                  <a:pt x="9067863" y="0"/>
                </a:moveTo>
                <a:lnTo>
                  <a:pt x="9067863" y="362585"/>
                </a:lnTo>
                <a:lnTo>
                  <a:pt x="0" y="362585"/>
                </a:lnTo>
                <a:lnTo>
                  <a:pt x="362648" y="725170"/>
                </a:lnTo>
                <a:lnTo>
                  <a:pt x="0" y="1087755"/>
                </a:lnTo>
                <a:lnTo>
                  <a:pt x="9067863" y="1087755"/>
                </a:lnTo>
                <a:lnTo>
                  <a:pt x="9067863" y="1450340"/>
                </a:lnTo>
                <a:lnTo>
                  <a:pt x="9793033" y="725170"/>
                </a:lnTo>
                <a:lnTo>
                  <a:pt x="9067863" y="0"/>
                </a:lnTo>
                <a:close/>
              </a:path>
            </a:pathLst>
          </a:custGeom>
          <a:solidFill>
            <a:srgbClr val="F8D6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4207" y="3607434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20" dirty="0">
                <a:latin typeface="Times New Roman"/>
                <a:cs typeface="Times New Roman"/>
              </a:rPr>
              <a:t>G</a:t>
            </a:r>
            <a:r>
              <a:rPr sz="2400" b="1" spc="-10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80488" y="4297679"/>
            <a:ext cx="6449695" cy="485140"/>
            <a:chOff x="2380488" y="4297679"/>
            <a:chExt cx="6449695" cy="485140"/>
          </a:xfrm>
        </p:grpSpPr>
        <p:sp>
          <p:nvSpPr>
            <p:cNvPr id="7" name="object 7"/>
            <p:cNvSpPr/>
            <p:nvPr/>
          </p:nvSpPr>
          <p:spPr>
            <a:xfrm>
              <a:off x="2380488" y="4297679"/>
              <a:ext cx="484631" cy="484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2718" y="4340605"/>
              <a:ext cx="362584" cy="3625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4480" y="4297679"/>
              <a:ext cx="484631" cy="4846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5058" y="4340605"/>
              <a:ext cx="362585" cy="3625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45423" y="4297679"/>
              <a:ext cx="484631" cy="4846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7400" y="4340605"/>
              <a:ext cx="362584" cy="3625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21909" y="3577793"/>
            <a:ext cx="957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H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spc="-1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21726" y="3607434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X</a:t>
            </a:r>
            <a:r>
              <a:rPr sz="2400" b="1" spc="-20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4373" y="5104891"/>
            <a:ext cx="16852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Arial"/>
                <a:cs typeface="Arial"/>
              </a:rPr>
              <a:t>H</a:t>
            </a:r>
            <a:r>
              <a:rPr sz="1800" spc="-90" dirty="0">
                <a:latin typeface="Arial"/>
                <a:cs typeface="Arial"/>
              </a:rPr>
              <a:t>yper</a:t>
            </a:r>
            <a:r>
              <a:rPr sz="1800" b="1" spc="-90" dirty="0">
                <a:latin typeface="Arial"/>
                <a:cs typeface="Arial"/>
              </a:rPr>
              <a:t>T</a:t>
            </a:r>
            <a:r>
              <a:rPr sz="1800" spc="-90" dirty="0">
                <a:latin typeface="Arial"/>
                <a:cs typeface="Arial"/>
              </a:rPr>
              <a:t>ext  </a:t>
            </a:r>
            <a:r>
              <a:rPr sz="1800" b="1" spc="-45" dirty="0">
                <a:latin typeface="Arial"/>
                <a:cs typeface="Arial"/>
              </a:rPr>
              <a:t>M</a:t>
            </a:r>
            <a:r>
              <a:rPr sz="1800" spc="-45" dirty="0">
                <a:latin typeface="Arial"/>
                <a:cs typeface="Arial"/>
              </a:rPr>
              <a:t>arkup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L</a:t>
            </a:r>
            <a:r>
              <a:rPr sz="1800" spc="-150" dirty="0">
                <a:latin typeface="Arial"/>
                <a:cs typeface="Arial"/>
              </a:rPr>
              <a:t>anguage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1381" y="5033517"/>
            <a:ext cx="1684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e</a:t>
            </a:r>
            <a:r>
              <a:rPr sz="1800" b="1" spc="-85" dirty="0">
                <a:latin typeface="Arial"/>
                <a:cs typeface="Arial"/>
              </a:rPr>
              <a:t>X</a:t>
            </a:r>
            <a:r>
              <a:rPr sz="1800" spc="-85" dirty="0">
                <a:latin typeface="Arial"/>
                <a:cs typeface="Arial"/>
              </a:rPr>
              <a:t>tensible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45" dirty="0">
                <a:latin typeface="Arial"/>
                <a:cs typeface="Arial"/>
              </a:rPr>
              <a:t>M</a:t>
            </a:r>
            <a:r>
              <a:rPr sz="1800" spc="-45" dirty="0">
                <a:latin typeface="Arial"/>
                <a:cs typeface="Arial"/>
              </a:rPr>
              <a:t>arkup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L</a:t>
            </a:r>
            <a:r>
              <a:rPr sz="1800" spc="-150" dirty="0">
                <a:latin typeface="Arial"/>
                <a:cs typeface="Arial"/>
              </a:rPr>
              <a:t>anguage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7552" y="5104891"/>
            <a:ext cx="2007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Arial"/>
                <a:cs typeface="Arial"/>
              </a:rPr>
              <a:t>S</a:t>
            </a:r>
            <a:r>
              <a:rPr sz="1800" spc="-95" dirty="0">
                <a:latin typeface="Arial"/>
                <a:cs typeface="Arial"/>
              </a:rPr>
              <a:t>tandard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G</a:t>
            </a:r>
            <a:r>
              <a:rPr sz="1800" spc="-100" dirty="0">
                <a:latin typeface="Arial"/>
                <a:cs typeface="Arial"/>
              </a:rPr>
              <a:t>eneralized  </a:t>
            </a:r>
            <a:r>
              <a:rPr sz="1800" b="1" spc="-45" dirty="0">
                <a:latin typeface="Arial"/>
                <a:cs typeface="Arial"/>
              </a:rPr>
              <a:t>M</a:t>
            </a:r>
            <a:r>
              <a:rPr sz="1800" spc="-45" dirty="0">
                <a:latin typeface="Arial"/>
                <a:cs typeface="Arial"/>
              </a:rPr>
              <a:t>arkup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L</a:t>
            </a:r>
            <a:r>
              <a:rPr sz="1800" spc="-150" dirty="0">
                <a:latin typeface="Arial"/>
                <a:cs typeface="Arial"/>
              </a:rPr>
              <a:t>anguage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3254" y="4391659"/>
            <a:ext cx="3790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1986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6903" y="4405121"/>
            <a:ext cx="3790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1991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3269" y="4405121"/>
            <a:ext cx="3790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1996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pPr marL="38100">
                <a:lnSpc>
                  <a:spcPts val="1240"/>
                </a:lnSpc>
              </a:pPr>
              <a:t>9</a:t>
            </a:fld>
            <a:endParaRPr spc="-60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75" dirty="0"/>
              <a:t>X</a:t>
            </a:r>
            <a:r>
              <a:rPr spc="-85" dirty="0"/>
              <a:t>M</a:t>
            </a:r>
            <a:r>
              <a:rPr spc="-165" dirty="0"/>
              <a:t>L</a:t>
            </a:r>
          </a:p>
        </p:txBody>
      </p:sp>
      <p:pic>
        <p:nvPicPr>
          <p:cNvPr id="25" name="Google Shape;99;p4">
            <a:extLst>
              <a:ext uri="{FF2B5EF4-FFF2-40B4-BE49-F238E27FC236}">
                <a16:creationId xmlns:a16="http://schemas.microsoft.com/office/drawing/2014/main" xmlns="" id="{8071064D-ED5B-43E6-9133-1619317979C1}"/>
              </a:ext>
            </a:extLst>
          </p:cNvPr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400162" y="6172200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1002</Words>
  <Application>Microsoft Office PowerPoint</Application>
  <PresentationFormat>Personnalisé</PresentationFormat>
  <Paragraphs>283</Paragraphs>
  <Slides>28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Office Theme</vt:lpstr>
      <vt:lpstr>Diapositive 1</vt:lpstr>
      <vt:lpstr>Objectifs</vt:lpstr>
      <vt:lpstr>Plan</vt:lpstr>
      <vt:lpstr>Diapositive 4</vt:lpstr>
      <vt:lpstr>Introduction 2/2</vt:lpstr>
      <vt:lpstr>Structure de données 1/3</vt:lpstr>
      <vt:lpstr>Structure de données 2/3</vt:lpstr>
      <vt:lpstr>Structure de données 3/3</vt:lpstr>
      <vt:lpstr>Langages de description de  document structuré 1/3</vt:lpstr>
      <vt:lpstr>Langages de description de  document structuré 2/3</vt:lpstr>
      <vt:lpstr>Langages de description de</vt:lpstr>
      <vt:lpstr>Présentation de XML</vt:lpstr>
      <vt:lpstr>Pourquoi utiliser XML?</vt:lpstr>
      <vt:lpstr>Arborescence XML</vt:lpstr>
      <vt:lpstr>Structure d'un document XML 1/8</vt:lpstr>
      <vt:lpstr>Structure d'un document XML 2/8</vt:lpstr>
      <vt:lpstr>Structure d'un document XML 3/8</vt:lpstr>
      <vt:lpstr>Structure d'un document XML 4/8</vt:lpstr>
      <vt:lpstr>Structure d'un document XML 5/8</vt:lpstr>
      <vt:lpstr>Structure d'un document XML 6/8</vt:lpstr>
      <vt:lpstr>Structure d'un document XML 7/8</vt:lpstr>
      <vt:lpstr>Structure d'un document XML 8/8</vt:lpstr>
      <vt:lpstr>Les règles syntaxiques</vt:lpstr>
      <vt:lpstr>Exemple de document XML Prologue</vt:lpstr>
      <vt:lpstr>Document XML bien formé</vt:lpstr>
      <vt:lpstr>Grammaire</vt:lpstr>
      <vt:lpstr>En résumé</vt:lpstr>
      <vt:lpstr>Références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Oussama Jebali</dc:creator>
  <cp:lastModifiedBy>Oddo</cp:lastModifiedBy>
  <cp:revision>5</cp:revision>
  <dcterms:created xsi:type="dcterms:W3CDTF">2021-09-08T10:10:49Z</dcterms:created>
  <dcterms:modified xsi:type="dcterms:W3CDTF">2021-09-09T12:06:50Z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2021-09-08T00:00:00Z</vt:filetime>
  </property>
</Properties>
</file>