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Lst>
  <p:sldIdLst>
    <p:sldId id="256" r:id="rId2"/>
    <p:sldId id="257" r:id="rId3"/>
    <p:sldId id="309" r:id="rId4"/>
    <p:sldId id="258" r:id="rId5"/>
    <p:sldId id="263" r:id="rId6"/>
    <p:sldId id="264" r:id="rId7"/>
    <p:sldId id="270" r:id="rId8"/>
    <p:sldId id="259" r:id="rId9"/>
    <p:sldId id="260" r:id="rId10"/>
    <p:sldId id="261" r:id="rId11"/>
    <p:sldId id="300" r:id="rId12"/>
    <p:sldId id="293" r:id="rId13"/>
    <p:sldId id="335" r:id="rId14"/>
    <p:sldId id="296" r:id="rId15"/>
    <p:sldId id="297" r:id="rId16"/>
    <p:sldId id="298" r:id="rId17"/>
    <p:sldId id="299" r:id="rId18"/>
    <p:sldId id="279" r:id="rId19"/>
    <p:sldId id="301" r:id="rId20"/>
    <p:sldId id="302" r:id="rId21"/>
    <p:sldId id="303" r:id="rId22"/>
    <p:sldId id="304" r:id="rId23"/>
    <p:sldId id="281" r:id="rId24"/>
    <p:sldId id="282" r:id="rId25"/>
    <p:sldId id="283" r:id="rId26"/>
    <p:sldId id="284" r:id="rId27"/>
    <p:sldId id="285" r:id="rId28"/>
    <p:sldId id="286" r:id="rId29"/>
    <p:sldId id="288" r:id="rId30"/>
    <p:sldId id="265" r:id="rId31"/>
    <p:sldId id="266" r:id="rId32"/>
    <p:sldId id="267" r:id="rId33"/>
    <p:sldId id="271" r:id="rId34"/>
    <p:sldId id="268" r:id="rId35"/>
    <p:sldId id="269" r:id="rId36"/>
    <p:sldId id="305" r:id="rId37"/>
    <p:sldId id="306" r:id="rId38"/>
    <p:sldId id="307" r:id="rId39"/>
    <p:sldId id="308" r:id="rId40"/>
    <p:sldId id="272" r:id="rId41"/>
    <p:sldId id="273" r:id="rId42"/>
    <p:sldId id="274" r:id="rId43"/>
    <p:sldId id="292" r:id="rId44"/>
    <p:sldId id="310" r:id="rId45"/>
    <p:sldId id="333" r:id="rId46"/>
    <p:sldId id="330" r:id="rId47"/>
    <p:sldId id="331" r:id="rId48"/>
    <p:sldId id="311" r:id="rId49"/>
    <p:sldId id="328" r:id="rId50"/>
    <p:sldId id="329" r:id="rId51"/>
    <p:sldId id="332" r:id="rId52"/>
    <p:sldId id="312" r:id="rId53"/>
    <p:sldId id="313" r:id="rId54"/>
    <p:sldId id="314" r:id="rId55"/>
    <p:sldId id="315" r:id="rId56"/>
    <p:sldId id="316" r:id="rId57"/>
    <p:sldId id="317" r:id="rId58"/>
    <p:sldId id="334" r:id="rId59"/>
    <p:sldId id="318" r:id="rId60"/>
    <p:sldId id="319" r:id="rId61"/>
    <p:sldId id="320" r:id="rId62"/>
    <p:sldId id="321" r:id="rId63"/>
    <p:sldId id="322" r:id="rId64"/>
    <p:sldId id="323" r:id="rId65"/>
    <p:sldId id="324" r:id="rId66"/>
    <p:sldId id="325" r:id="rId67"/>
    <p:sldId id="326" r:id="rId68"/>
    <p:sldId id="327" r:id="rId69"/>
    <p:sldId id="278" r:id="rId70"/>
    <p:sldId id="290" r:id="rId71"/>
    <p:sldId id="291" r:id="rId72"/>
  </p:sldIdLst>
  <p:sldSz cx="9144000" cy="6858000" type="screen4x3"/>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ar-EG"/>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ar-EG"/>
          </a:p>
        </p:txBody>
      </p:sp>
      <p:sp>
        <p:nvSpPr>
          <p:cNvPr id="4" name="Date Placeholder 3"/>
          <p:cNvSpPr>
            <a:spLocks noGrp="1"/>
          </p:cNvSpPr>
          <p:nvPr>
            <p:ph type="dt" sz="half" idx="10"/>
          </p:nvPr>
        </p:nvSpPr>
        <p:spPr/>
        <p:txBody>
          <a:bodyPr/>
          <a:lstStyle>
            <a:lvl1pPr>
              <a:defRPr/>
            </a:lvl1pPr>
          </a:lstStyle>
          <a:p>
            <a:fld id="{74D94408-558D-4229-A961-C046401CF662}" type="datetimeFigureOut">
              <a:rPr lang="ar-EG" smtClean="0"/>
              <a:pPr/>
              <a:t>22/09/1437</a:t>
            </a:fld>
            <a:endParaRPr lang="ar-EG"/>
          </a:p>
        </p:txBody>
      </p:sp>
      <p:sp>
        <p:nvSpPr>
          <p:cNvPr id="5" name="Footer Placeholder 4"/>
          <p:cNvSpPr>
            <a:spLocks noGrp="1"/>
          </p:cNvSpPr>
          <p:nvPr>
            <p:ph type="ftr" sz="quarter" idx="11"/>
          </p:nvPr>
        </p:nvSpPr>
        <p:spPr/>
        <p:txBody>
          <a:bodyPr/>
          <a:lstStyle>
            <a:lvl1pPr>
              <a:defRPr/>
            </a:lvl1pPr>
          </a:lstStyle>
          <a:p>
            <a:endParaRPr lang="ar-EG"/>
          </a:p>
        </p:txBody>
      </p:sp>
      <p:sp>
        <p:nvSpPr>
          <p:cNvPr id="6" name="Slide Number Placeholder 5"/>
          <p:cNvSpPr>
            <a:spLocks noGrp="1"/>
          </p:cNvSpPr>
          <p:nvPr>
            <p:ph type="sldNum" sz="quarter" idx="12"/>
          </p:nvPr>
        </p:nvSpPr>
        <p:spPr/>
        <p:txBody>
          <a:bodyPr/>
          <a:lstStyle>
            <a:lvl1pPr>
              <a:defRPr/>
            </a:lvl1pPr>
          </a:lstStyle>
          <a:p>
            <a:fld id="{F46D1EF1-C732-405C-B0DE-D55A624C3616}" type="slidenum">
              <a:rPr lang="ar-EG" smtClean="0"/>
              <a:pPr/>
              <a:t>‹#›</a:t>
            </a:fld>
            <a:endParaRPr lang="ar-EG"/>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lvl1pPr>
              <a:defRPr/>
            </a:lvl1pPr>
          </a:lstStyle>
          <a:p>
            <a:fld id="{74D94408-558D-4229-A961-C046401CF662}" type="datetimeFigureOut">
              <a:rPr lang="ar-EG" smtClean="0"/>
              <a:pPr/>
              <a:t>22/09/1437</a:t>
            </a:fld>
            <a:endParaRPr lang="ar-EG"/>
          </a:p>
        </p:txBody>
      </p:sp>
      <p:sp>
        <p:nvSpPr>
          <p:cNvPr id="5" name="Footer Placeholder 4"/>
          <p:cNvSpPr>
            <a:spLocks noGrp="1"/>
          </p:cNvSpPr>
          <p:nvPr>
            <p:ph type="ftr" sz="quarter" idx="11"/>
          </p:nvPr>
        </p:nvSpPr>
        <p:spPr/>
        <p:txBody>
          <a:bodyPr/>
          <a:lstStyle>
            <a:lvl1pPr>
              <a:defRPr/>
            </a:lvl1pPr>
          </a:lstStyle>
          <a:p>
            <a:endParaRPr lang="ar-EG"/>
          </a:p>
        </p:txBody>
      </p:sp>
      <p:sp>
        <p:nvSpPr>
          <p:cNvPr id="6" name="Slide Number Placeholder 5"/>
          <p:cNvSpPr>
            <a:spLocks noGrp="1"/>
          </p:cNvSpPr>
          <p:nvPr>
            <p:ph type="sldNum" sz="quarter" idx="12"/>
          </p:nvPr>
        </p:nvSpPr>
        <p:spPr/>
        <p:txBody>
          <a:bodyPr/>
          <a:lstStyle>
            <a:lvl1pPr>
              <a:defRPr/>
            </a:lvl1pPr>
          </a:lstStyle>
          <a:p>
            <a:fld id="{F46D1EF1-C732-405C-B0DE-D55A624C3616}" type="slidenum">
              <a:rPr lang="ar-EG" smtClean="0"/>
              <a:pPr/>
              <a:t>‹#›</a:t>
            </a:fld>
            <a:endParaRPr lang="ar-EG"/>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44717" y="609601"/>
            <a:ext cx="1610915" cy="5432425"/>
          </a:xfrm>
        </p:spPr>
        <p:txBody>
          <a:bodyPr vert="eaVert"/>
          <a:lstStyle/>
          <a:p>
            <a:r>
              <a:rPr lang="en-US" smtClean="0"/>
              <a:t>Click to edit Master title style</a:t>
            </a:r>
            <a:endParaRPr lang="ar-EG"/>
          </a:p>
        </p:txBody>
      </p:sp>
      <p:sp>
        <p:nvSpPr>
          <p:cNvPr id="3" name="Vertical Text Placeholder 2"/>
          <p:cNvSpPr>
            <a:spLocks noGrp="1"/>
          </p:cNvSpPr>
          <p:nvPr>
            <p:ph type="body" orient="vert" idx="1"/>
          </p:nvPr>
        </p:nvSpPr>
        <p:spPr>
          <a:xfrm>
            <a:off x="508398" y="609601"/>
            <a:ext cx="4722019"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lvl1pPr>
              <a:defRPr/>
            </a:lvl1pPr>
          </a:lstStyle>
          <a:p>
            <a:fld id="{74D94408-558D-4229-A961-C046401CF662}" type="datetimeFigureOut">
              <a:rPr lang="ar-EG" smtClean="0"/>
              <a:pPr/>
              <a:t>22/09/1437</a:t>
            </a:fld>
            <a:endParaRPr lang="ar-EG"/>
          </a:p>
        </p:txBody>
      </p:sp>
      <p:sp>
        <p:nvSpPr>
          <p:cNvPr id="5" name="Footer Placeholder 4"/>
          <p:cNvSpPr>
            <a:spLocks noGrp="1"/>
          </p:cNvSpPr>
          <p:nvPr>
            <p:ph type="ftr" sz="quarter" idx="11"/>
          </p:nvPr>
        </p:nvSpPr>
        <p:spPr/>
        <p:txBody>
          <a:bodyPr/>
          <a:lstStyle>
            <a:lvl1pPr>
              <a:defRPr/>
            </a:lvl1pPr>
          </a:lstStyle>
          <a:p>
            <a:endParaRPr lang="ar-EG"/>
          </a:p>
        </p:txBody>
      </p:sp>
      <p:sp>
        <p:nvSpPr>
          <p:cNvPr id="6" name="Slide Number Placeholder 5"/>
          <p:cNvSpPr>
            <a:spLocks noGrp="1"/>
          </p:cNvSpPr>
          <p:nvPr>
            <p:ph type="sldNum" sz="quarter" idx="12"/>
          </p:nvPr>
        </p:nvSpPr>
        <p:spPr/>
        <p:txBody>
          <a:bodyPr/>
          <a:lstStyle>
            <a:lvl1pPr>
              <a:defRPr/>
            </a:lvl1pPr>
          </a:lstStyle>
          <a:p>
            <a:fld id="{F46D1EF1-C732-405C-B0DE-D55A624C3616}" type="slidenum">
              <a:rPr lang="ar-EG" smtClean="0"/>
              <a:pPr/>
              <a:t>‹#›</a:t>
            </a:fld>
            <a:endParaRPr lang="ar-EG"/>
          </a:p>
        </p:txBody>
      </p:sp>
    </p:spTree>
  </p:cSld>
  <p:clrMapOvr>
    <a:masterClrMapping/>
  </p:clrMapOvr>
  <p:transition spd="med">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08397" y="609600"/>
            <a:ext cx="6447234" cy="1320800"/>
          </a:xfrm>
        </p:spPr>
        <p:txBody>
          <a:bodyPr/>
          <a:lstStyle/>
          <a:p>
            <a:r>
              <a:rPr lang="en-US" smtClean="0"/>
              <a:t>Click to edit Master title style</a:t>
            </a:r>
            <a:endParaRPr lang="ar-EG"/>
          </a:p>
        </p:txBody>
      </p:sp>
      <p:sp>
        <p:nvSpPr>
          <p:cNvPr id="3" name="Date Placeholder 2"/>
          <p:cNvSpPr>
            <a:spLocks noGrp="1"/>
          </p:cNvSpPr>
          <p:nvPr>
            <p:ph type="dt" sz="half" idx="10"/>
          </p:nvPr>
        </p:nvSpPr>
        <p:spPr/>
        <p:txBody>
          <a:bodyPr/>
          <a:lstStyle>
            <a:lvl1pPr>
              <a:defRPr/>
            </a:lvl1pPr>
          </a:lstStyle>
          <a:p>
            <a:fld id="{74D94408-558D-4229-A961-C046401CF662}" type="datetimeFigureOut">
              <a:rPr lang="ar-EG" smtClean="0"/>
              <a:pPr/>
              <a:t>22/09/1437</a:t>
            </a:fld>
            <a:endParaRPr lang="ar-EG"/>
          </a:p>
        </p:txBody>
      </p:sp>
      <p:sp>
        <p:nvSpPr>
          <p:cNvPr id="4" name="Footer Placeholder 3"/>
          <p:cNvSpPr>
            <a:spLocks noGrp="1"/>
          </p:cNvSpPr>
          <p:nvPr>
            <p:ph type="ftr" sz="quarter" idx="11"/>
          </p:nvPr>
        </p:nvSpPr>
        <p:spPr/>
        <p:txBody>
          <a:bodyPr/>
          <a:lstStyle>
            <a:lvl1pPr>
              <a:defRPr/>
            </a:lvl1pPr>
          </a:lstStyle>
          <a:p>
            <a:endParaRPr lang="ar-EG"/>
          </a:p>
        </p:txBody>
      </p:sp>
      <p:sp>
        <p:nvSpPr>
          <p:cNvPr id="5" name="Slide Number Placeholder 4"/>
          <p:cNvSpPr>
            <a:spLocks noGrp="1"/>
          </p:cNvSpPr>
          <p:nvPr>
            <p:ph type="sldNum" sz="quarter" idx="12"/>
          </p:nvPr>
        </p:nvSpPr>
        <p:spPr/>
        <p:txBody>
          <a:bodyPr/>
          <a:lstStyle>
            <a:lvl1pPr>
              <a:defRPr/>
            </a:lvl1pPr>
          </a:lstStyle>
          <a:p>
            <a:fld id="{F46D1EF1-C732-405C-B0DE-D55A624C3616}" type="slidenum">
              <a:rPr lang="ar-EG" smtClean="0"/>
              <a:pPr/>
              <a:t>‹#›</a:t>
            </a:fld>
            <a:endParaRPr lang="ar-E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lvl1pPr>
              <a:defRPr/>
            </a:lvl1pPr>
          </a:lstStyle>
          <a:p>
            <a:fld id="{74D94408-558D-4229-A961-C046401CF662}" type="datetimeFigureOut">
              <a:rPr lang="ar-EG" smtClean="0"/>
              <a:pPr/>
              <a:t>22/09/1437</a:t>
            </a:fld>
            <a:endParaRPr lang="ar-EG"/>
          </a:p>
        </p:txBody>
      </p:sp>
      <p:sp>
        <p:nvSpPr>
          <p:cNvPr id="5" name="Footer Placeholder 4"/>
          <p:cNvSpPr>
            <a:spLocks noGrp="1"/>
          </p:cNvSpPr>
          <p:nvPr>
            <p:ph type="ftr" sz="quarter" idx="11"/>
          </p:nvPr>
        </p:nvSpPr>
        <p:spPr/>
        <p:txBody>
          <a:bodyPr/>
          <a:lstStyle>
            <a:lvl1pPr>
              <a:defRPr/>
            </a:lvl1pPr>
          </a:lstStyle>
          <a:p>
            <a:endParaRPr lang="ar-EG"/>
          </a:p>
        </p:txBody>
      </p:sp>
      <p:sp>
        <p:nvSpPr>
          <p:cNvPr id="6" name="Slide Number Placeholder 5"/>
          <p:cNvSpPr>
            <a:spLocks noGrp="1"/>
          </p:cNvSpPr>
          <p:nvPr>
            <p:ph type="sldNum" sz="quarter" idx="12"/>
          </p:nvPr>
        </p:nvSpPr>
        <p:spPr/>
        <p:txBody>
          <a:bodyPr/>
          <a:lstStyle>
            <a:lvl1pPr>
              <a:defRPr/>
            </a:lvl1pPr>
          </a:lstStyle>
          <a:p>
            <a:fld id="{F46D1EF1-C732-405C-B0DE-D55A624C3616}" type="slidenum">
              <a:rPr lang="ar-EG" smtClean="0"/>
              <a:pPr/>
              <a:t>‹#›</a:t>
            </a:fld>
            <a:endParaRPr lang="ar-EG"/>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710" y="4406901"/>
            <a:ext cx="7772400" cy="1362075"/>
          </a:xfrm>
        </p:spPr>
        <p:txBody>
          <a:bodyPr/>
          <a:lstStyle>
            <a:lvl1pPr algn="r">
              <a:defRPr sz="4000" b="1" cap="all"/>
            </a:lvl1pPr>
          </a:lstStyle>
          <a:p>
            <a:r>
              <a:rPr lang="en-US" smtClean="0"/>
              <a:t>Click to edit Master title style</a:t>
            </a:r>
            <a:endParaRPr lang="ar-EG"/>
          </a:p>
        </p:txBody>
      </p:sp>
      <p:sp>
        <p:nvSpPr>
          <p:cNvPr id="3" name="Text Placeholder 2"/>
          <p:cNvSpPr>
            <a:spLocks noGrp="1"/>
          </p:cNvSpPr>
          <p:nvPr>
            <p:ph type="body" idx="1"/>
          </p:nvPr>
        </p:nvSpPr>
        <p:spPr>
          <a:xfrm>
            <a:off x="722710"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74D94408-558D-4229-A961-C046401CF662}" type="datetimeFigureOut">
              <a:rPr lang="ar-EG" smtClean="0"/>
              <a:pPr/>
              <a:t>22/09/1437</a:t>
            </a:fld>
            <a:endParaRPr lang="ar-EG"/>
          </a:p>
        </p:txBody>
      </p:sp>
      <p:sp>
        <p:nvSpPr>
          <p:cNvPr id="5" name="Footer Placeholder 4"/>
          <p:cNvSpPr>
            <a:spLocks noGrp="1"/>
          </p:cNvSpPr>
          <p:nvPr>
            <p:ph type="ftr" sz="quarter" idx="11"/>
          </p:nvPr>
        </p:nvSpPr>
        <p:spPr/>
        <p:txBody>
          <a:bodyPr/>
          <a:lstStyle>
            <a:lvl1pPr>
              <a:defRPr/>
            </a:lvl1pPr>
          </a:lstStyle>
          <a:p>
            <a:endParaRPr lang="ar-EG"/>
          </a:p>
        </p:txBody>
      </p:sp>
      <p:sp>
        <p:nvSpPr>
          <p:cNvPr id="6" name="Slide Number Placeholder 5"/>
          <p:cNvSpPr>
            <a:spLocks noGrp="1"/>
          </p:cNvSpPr>
          <p:nvPr>
            <p:ph type="sldNum" sz="quarter" idx="12"/>
          </p:nvPr>
        </p:nvSpPr>
        <p:spPr/>
        <p:txBody>
          <a:bodyPr/>
          <a:lstStyle>
            <a:lvl1pPr>
              <a:defRPr/>
            </a:lvl1pPr>
          </a:lstStyle>
          <a:p>
            <a:fld id="{F46D1EF1-C732-405C-B0DE-D55A624C3616}" type="slidenum">
              <a:rPr lang="ar-EG" smtClean="0"/>
              <a:pPr/>
              <a:t>‹#›</a:t>
            </a:fld>
            <a:endParaRPr lang="ar-EG"/>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Content Placeholder 2"/>
          <p:cNvSpPr>
            <a:spLocks noGrp="1"/>
          </p:cNvSpPr>
          <p:nvPr>
            <p:ph sz="half" idx="1"/>
          </p:nvPr>
        </p:nvSpPr>
        <p:spPr>
          <a:xfrm>
            <a:off x="508397" y="2160589"/>
            <a:ext cx="3165872" cy="3881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Content Placeholder 3"/>
          <p:cNvSpPr>
            <a:spLocks noGrp="1"/>
          </p:cNvSpPr>
          <p:nvPr>
            <p:ph sz="half" idx="2"/>
          </p:nvPr>
        </p:nvSpPr>
        <p:spPr>
          <a:xfrm>
            <a:off x="3788569" y="2160589"/>
            <a:ext cx="3167063" cy="3881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5" name="Date Placeholder 4"/>
          <p:cNvSpPr>
            <a:spLocks noGrp="1"/>
          </p:cNvSpPr>
          <p:nvPr>
            <p:ph type="dt" sz="half" idx="10"/>
          </p:nvPr>
        </p:nvSpPr>
        <p:spPr/>
        <p:txBody>
          <a:bodyPr/>
          <a:lstStyle>
            <a:lvl1pPr>
              <a:defRPr/>
            </a:lvl1pPr>
          </a:lstStyle>
          <a:p>
            <a:fld id="{74D94408-558D-4229-A961-C046401CF662}" type="datetimeFigureOut">
              <a:rPr lang="ar-EG" smtClean="0"/>
              <a:pPr/>
              <a:t>22/09/1437</a:t>
            </a:fld>
            <a:endParaRPr lang="ar-EG"/>
          </a:p>
        </p:txBody>
      </p:sp>
      <p:sp>
        <p:nvSpPr>
          <p:cNvPr id="6" name="Footer Placeholder 5"/>
          <p:cNvSpPr>
            <a:spLocks noGrp="1"/>
          </p:cNvSpPr>
          <p:nvPr>
            <p:ph type="ftr" sz="quarter" idx="11"/>
          </p:nvPr>
        </p:nvSpPr>
        <p:spPr/>
        <p:txBody>
          <a:bodyPr/>
          <a:lstStyle>
            <a:lvl1pPr>
              <a:defRPr/>
            </a:lvl1pPr>
          </a:lstStyle>
          <a:p>
            <a:endParaRPr lang="ar-EG"/>
          </a:p>
        </p:txBody>
      </p:sp>
      <p:sp>
        <p:nvSpPr>
          <p:cNvPr id="7" name="Slide Number Placeholder 6"/>
          <p:cNvSpPr>
            <a:spLocks noGrp="1"/>
          </p:cNvSpPr>
          <p:nvPr>
            <p:ph type="sldNum" sz="quarter" idx="12"/>
          </p:nvPr>
        </p:nvSpPr>
        <p:spPr/>
        <p:txBody>
          <a:bodyPr/>
          <a:lstStyle>
            <a:lvl1pPr>
              <a:defRPr/>
            </a:lvl1pPr>
          </a:lstStyle>
          <a:p>
            <a:fld id="{F46D1EF1-C732-405C-B0DE-D55A624C3616}" type="slidenum">
              <a:rPr lang="ar-EG" smtClean="0"/>
              <a:pPr/>
              <a:t>‹#›</a:t>
            </a:fld>
            <a:endParaRPr lang="ar-EG"/>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ar-EG"/>
          </a:p>
        </p:txBody>
      </p:sp>
      <p:sp>
        <p:nvSpPr>
          <p:cNvPr id="3" name="Text Placeholder 2"/>
          <p:cNvSpPr>
            <a:spLocks noGrp="1"/>
          </p:cNvSpPr>
          <p:nvPr>
            <p:ph type="body" idx="1"/>
          </p:nvPr>
        </p:nvSpPr>
        <p:spPr>
          <a:xfrm>
            <a:off x="457200" y="1535113"/>
            <a:ext cx="403979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3979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5" name="Text Placeholder 4"/>
          <p:cNvSpPr>
            <a:spLocks noGrp="1"/>
          </p:cNvSpPr>
          <p:nvPr>
            <p:ph type="body" sz="quarter" idx="3"/>
          </p:nvPr>
        </p:nvSpPr>
        <p:spPr>
          <a:xfrm>
            <a:off x="4644628" y="1535113"/>
            <a:ext cx="404217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4628" y="2174875"/>
            <a:ext cx="404217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7" name="Date Placeholder 6"/>
          <p:cNvSpPr>
            <a:spLocks noGrp="1"/>
          </p:cNvSpPr>
          <p:nvPr>
            <p:ph type="dt" sz="half" idx="10"/>
          </p:nvPr>
        </p:nvSpPr>
        <p:spPr/>
        <p:txBody>
          <a:bodyPr/>
          <a:lstStyle>
            <a:lvl1pPr>
              <a:defRPr/>
            </a:lvl1pPr>
          </a:lstStyle>
          <a:p>
            <a:fld id="{74D94408-558D-4229-A961-C046401CF662}" type="datetimeFigureOut">
              <a:rPr lang="ar-EG" smtClean="0"/>
              <a:pPr/>
              <a:t>22/09/1437</a:t>
            </a:fld>
            <a:endParaRPr lang="ar-EG"/>
          </a:p>
        </p:txBody>
      </p:sp>
      <p:sp>
        <p:nvSpPr>
          <p:cNvPr id="8" name="Footer Placeholder 7"/>
          <p:cNvSpPr>
            <a:spLocks noGrp="1"/>
          </p:cNvSpPr>
          <p:nvPr>
            <p:ph type="ftr" sz="quarter" idx="11"/>
          </p:nvPr>
        </p:nvSpPr>
        <p:spPr/>
        <p:txBody>
          <a:bodyPr/>
          <a:lstStyle>
            <a:lvl1pPr>
              <a:defRPr/>
            </a:lvl1pPr>
          </a:lstStyle>
          <a:p>
            <a:endParaRPr lang="ar-EG"/>
          </a:p>
        </p:txBody>
      </p:sp>
      <p:sp>
        <p:nvSpPr>
          <p:cNvPr id="9" name="Slide Number Placeholder 8"/>
          <p:cNvSpPr>
            <a:spLocks noGrp="1"/>
          </p:cNvSpPr>
          <p:nvPr>
            <p:ph type="sldNum" sz="quarter" idx="12"/>
          </p:nvPr>
        </p:nvSpPr>
        <p:spPr/>
        <p:txBody>
          <a:bodyPr/>
          <a:lstStyle>
            <a:lvl1pPr>
              <a:defRPr/>
            </a:lvl1pPr>
          </a:lstStyle>
          <a:p>
            <a:fld id="{F46D1EF1-C732-405C-B0DE-D55A624C3616}" type="slidenum">
              <a:rPr lang="ar-EG" smtClean="0"/>
              <a:pPr/>
              <a:t>‹#›</a:t>
            </a:fld>
            <a:endParaRPr lang="ar-EG"/>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Date Placeholder 2"/>
          <p:cNvSpPr>
            <a:spLocks noGrp="1"/>
          </p:cNvSpPr>
          <p:nvPr>
            <p:ph type="dt" sz="half" idx="10"/>
          </p:nvPr>
        </p:nvSpPr>
        <p:spPr/>
        <p:txBody>
          <a:bodyPr/>
          <a:lstStyle>
            <a:lvl1pPr>
              <a:defRPr/>
            </a:lvl1pPr>
          </a:lstStyle>
          <a:p>
            <a:fld id="{74D94408-558D-4229-A961-C046401CF662}" type="datetimeFigureOut">
              <a:rPr lang="ar-EG" smtClean="0"/>
              <a:pPr/>
              <a:t>22/09/1437</a:t>
            </a:fld>
            <a:endParaRPr lang="ar-EG"/>
          </a:p>
        </p:txBody>
      </p:sp>
      <p:sp>
        <p:nvSpPr>
          <p:cNvPr id="4" name="Footer Placeholder 3"/>
          <p:cNvSpPr>
            <a:spLocks noGrp="1"/>
          </p:cNvSpPr>
          <p:nvPr>
            <p:ph type="ftr" sz="quarter" idx="11"/>
          </p:nvPr>
        </p:nvSpPr>
        <p:spPr/>
        <p:txBody>
          <a:bodyPr/>
          <a:lstStyle>
            <a:lvl1pPr>
              <a:defRPr/>
            </a:lvl1pPr>
          </a:lstStyle>
          <a:p>
            <a:endParaRPr lang="ar-EG"/>
          </a:p>
        </p:txBody>
      </p:sp>
      <p:sp>
        <p:nvSpPr>
          <p:cNvPr id="5" name="Slide Number Placeholder 4"/>
          <p:cNvSpPr>
            <a:spLocks noGrp="1"/>
          </p:cNvSpPr>
          <p:nvPr>
            <p:ph type="sldNum" sz="quarter" idx="12"/>
          </p:nvPr>
        </p:nvSpPr>
        <p:spPr/>
        <p:txBody>
          <a:bodyPr/>
          <a:lstStyle>
            <a:lvl1pPr>
              <a:defRPr/>
            </a:lvl1pPr>
          </a:lstStyle>
          <a:p>
            <a:fld id="{F46D1EF1-C732-405C-B0DE-D55A624C3616}" type="slidenum">
              <a:rPr lang="ar-EG" smtClean="0"/>
              <a:pPr/>
              <a:t>‹#›</a:t>
            </a:fld>
            <a:endParaRPr lang="ar-EG"/>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74D94408-558D-4229-A961-C046401CF662}" type="datetimeFigureOut">
              <a:rPr lang="ar-EG" smtClean="0"/>
              <a:pPr/>
              <a:t>22/09/1437</a:t>
            </a:fld>
            <a:endParaRPr lang="ar-EG"/>
          </a:p>
        </p:txBody>
      </p:sp>
      <p:sp>
        <p:nvSpPr>
          <p:cNvPr id="3" name="Footer Placeholder 2"/>
          <p:cNvSpPr>
            <a:spLocks noGrp="1"/>
          </p:cNvSpPr>
          <p:nvPr>
            <p:ph type="ftr" sz="quarter" idx="11"/>
          </p:nvPr>
        </p:nvSpPr>
        <p:spPr/>
        <p:txBody>
          <a:bodyPr/>
          <a:lstStyle>
            <a:lvl1pPr>
              <a:defRPr/>
            </a:lvl1pPr>
          </a:lstStyle>
          <a:p>
            <a:endParaRPr lang="ar-EG"/>
          </a:p>
        </p:txBody>
      </p:sp>
      <p:sp>
        <p:nvSpPr>
          <p:cNvPr id="4" name="Slide Number Placeholder 3"/>
          <p:cNvSpPr>
            <a:spLocks noGrp="1"/>
          </p:cNvSpPr>
          <p:nvPr>
            <p:ph type="sldNum" sz="quarter" idx="12"/>
          </p:nvPr>
        </p:nvSpPr>
        <p:spPr/>
        <p:txBody>
          <a:bodyPr/>
          <a:lstStyle>
            <a:lvl1pPr>
              <a:defRPr/>
            </a:lvl1pPr>
          </a:lstStyle>
          <a:p>
            <a:fld id="{F46D1EF1-C732-405C-B0DE-D55A624C3616}" type="slidenum">
              <a:rPr lang="ar-EG" smtClean="0"/>
              <a:pPr/>
              <a:t>‹#›</a:t>
            </a:fld>
            <a:endParaRPr lang="ar-EG"/>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710" cy="1162050"/>
          </a:xfrm>
        </p:spPr>
        <p:txBody>
          <a:bodyPr anchor="b"/>
          <a:lstStyle>
            <a:lvl1pPr algn="r">
              <a:defRPr sz="2000" b="1"/>
            </a:lvl1pPr>
          </a:lstStyle>
          <a:p>
            <a:r>
              <a:rPr lang="en-US" smtClean="0"/>
              <a:t>Click to edit Master title style</a:t>
            </a:r>
            <a:endParaRPr lang="ar-EG"/>
          </a:p>
        </p:txBody>
      </p:sp>
      <p:sp>
        <p:nvSpPr>
          <p:cNvPr id="3" name="Content Placeholder 2"/>
          <p:cNvSpPr>
            <a:spLocks noGrp="1"/>
          </p:cNvSpPr>
          <p:nvPr>
            <p:ph idx="1"/>
          </p:nvPr>
        </p:nvSpPr>
        <p:spPr>
          <a:xfrm>
            <a:off x="3575448" y="273051"/>
            <a:ext cx="511135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Text Placeholder 3"/>
          <p:cNvSpPr>
            <a:spLocks noGrp="1"/>
          </p:cNvSpPr>
          <p:nvPr>
            <p:ph type="body" sz="half" idx="2"/>
          </p:nvPr>
        </p:nvSpPr>
        <p:spPr>
          <a:xfrm>
            <a:off x="457200" y="1435101"/>
            <a:ext cx="300871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74D94408-558D-4229-A961-C046401CF662}" type="datetimeFigureOut">
              <a:rPr lang="ar-EG" smtClean="0"/>
              <a:pPr/>
              <a:t>22/09/1437</a:t>
            </a:fld>
            <a:endParaRPr lang="ar-EG"/>
          </a:p>
        </p:txBody>
      </p:sp>
      <p:sp>
        <p:nvSpPr>
          <p:cNvPr id="6" name="Footer Placeholder 5"/>
          <p:cNvSpPr>
            <a:spLocks noGrp="1"/>
          </p:cNvSpPr>
          <p:nvPr>
            <p:ph type="ftr" sz="quarter" idx="11"/>
          </p:nvPr>
        </p:nvSpPr>
        <p:spPr/>
        <p:txBody>
          <a:bodyPr/>
          <a:lstStyle>
            <a:lvl1pPr>
              <a:defRPr/>
            </a:lvl1pPr>
          </a:lstStyle>
          <a:p>
            <a:endParaRPr lang="ar-EG"/>
          </a:p>
        </p:txBody>
      </p:sp>
      <p:sp>
        <p:nvSpPr>
          <p:cNvPr id="7" name="Slide Number Placeholder 6"/>
          <p:cNvSpPr>
            <a:spLocks noGrp="1"/>
          </p:cNvSpPr>
          <p:nvPr>
            <p:ph type="sldNum" sz="quarter" idx="12"/>
          </p:nvPr>
        </p:nvSpPr>
        <p:spPr/>
        <p:txBody>
          <a:bodyPr/>
          <a:lstStyle>
            <a:lvl1pPr>
              <a:defRPr/>
            </a:lvl1pPr>
          </a:lstStyle>
          <a:p>
            <a:fld id="{F46D1EF1-C732-405C-B0DE-D55A624C3616}" type="slidenum">
              <a:rPr lang="ar-EG" smtClean="0"/>
              <a:pPr/>
              <a:t>‹#›</a:t>
            </a:fld>
            <a:endParaRPr lang="ar-EG"/>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1891" y="4800600"/>
            <a:ext cx="5486400" cy="566738"/>
          </a:xfrm>
        </p:spPr>
        <p:txBody>
          <a:bodyPr anchor="b"/>
          <a:lstStyle>
            <a:lvl1pPr algn="r">
              <a:defRPr sz="2000" b="1"/>
            </a:lvl1pPr>
          </a:lstStyle>
          <a:p>
            <a:r>
              <a:rPr lang="en-US" smtClean="0"/>
              <a:t>Click to edit Master title style</a:t>
            </a:r>
            <a:endParaRPr lang="ar-EG"/>
          </a:p>
        </p:txBody>
      </p:sp>
      <p:sp>
        <p:nvSpPr>
          <p:cNvPr id="3" name="Picture Placeholder 2"/>
          <p:cNvSpPr>
            <a:spLocks noGrp="1"/>
          </p:cNvSpPr>
          <p:nvPr>
            <p:ph type="pic" idx="1"/>
          </p:nvPr>
        </p:nvSpPr>
        <p:spPr>
          <a:xfrm>
            <a:off x="1791891"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sym typeface="Trebuchet MS" pitchFamily="34" charset="0"/>
              </a:rPr>
              <a:t>Click icon to add picture</a:t>
            </a:r>
            <a:endParaRPr lang="ar-EG" noProof="0" smtClean="0">
              <a:sym typeface="Trebuchet MS" pitchFamily="34" charset="0"/>
            </a:endParaRPr>
          </a:p>
        </p:txBody>
      </p:sp>
      <p:sp>
        <p:nvSpPr>
          <p:cNvPr id="4" name="Text Placeholder 3"/>
          <p:cNvSpPr>
            <a:spLocks noGrp="1"/>
          </p:cNvSpPr>
          <p:nvPr>
            <p:ph type="body" sz="half" idx="2"/>
          </p:nvPr>
        </p:nvSpPr>
        <p:spPr>
          <a:xfrm>
            <a:off x="1791891"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74D94408-558D-4229-A961-C046401CF662}" type="datetimeFigureOut">
              <a:rPr lang="ar-EG" smtClean="0"/>
              <a:pPr/>
              <a:t>22/09/1437</a:t>
            </a:fld>
            <a:endParaRPr lang="ar-EG"/>
          </a:p>
        </p:txBody>
      </p:sp>
      <p:sp>
        <p:nvSpPr>
          <p:cNvPr id="6" name="Footer Placeholder 5"/>
          <p:cNvSpPr>
            <a:spLocks noGrp="1"/>
          </p:cNvSpPr>
          <p:nvPr>
            <p:ph type="ftr" sz="quarter" idx="11"/>
          </p:nvPr>
        </p:nvSpPr>
        <p:spPr/>
        <p:txBody>
          <a:bodyPr/>
          <a:lstStyle>
            <a:lvl1pPr>
              <a:defRPr/>
            </a:lvl1pPr>
          </a:lstStyle>
          <a:p>
            <a:endParaRPr lang="ar-EG"/>
          </a:p>
        </p:txBody>
      </p:sp>
      <p:sp>
        <p:nvSpPr>
          <p:cNvPr id="7" name="Slide Number Placeholder 6"/>
          <p:cNvSpPr>
            <a:spLocks noGrp="1"/>
          </p:cNvSpPr>
          <p:nvPr>
            <p:ph type="sldNum" sz="quarter" idx="12"/>
          </p:nvPr>
        </p:nvSpPr>
        <p:spPr/>
        <p:txBody>
          <a:bodyPr/>
          <a:lstStyle>
            <a:lvl1pPr>
              <a:defRPr/>
            </a:lvl1pPr>
          </a:lstStyle>
          <a:p>
            <a:fld id="{F46D1EF1-C732-405C-B0DE-D55A624C3616}" type="slidenum">
              <a:rPr lang="ar-EG" smtClean="0"/>
              <a:pPr/>
              <a:t>‹#›</a:t>
            </a:fld>
            <a:endParaRPr lang="ar-EG"/>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4" name="Group 6"/>
          <p:cNvGrpSpPr>
            <a:grpSpLocks/>
          </p:cNvGrpSpPr>
          <p:nvPr/>
        </p:nvGrpSpPr>
        <p:grpSpPr bwMode="auto">
          <a:xfrm>
            <a:off x="0" y="-7938"/>
            <a:ext cx="9144000" cy="6865938"/>
            <a:chOff x="0" y="0"/>
            <a:chExt cx="12192000" cy="6866467"/>
          </a:xfrm>
        </p:grpSpPr>
        <p:sp>
          <p:nvSpPr>
            <p:cNvPr id="2" name="Straight Connector 19"/>
            <p:cNvSpPr>
              <a:spLocks noChangeShapeType="1"/>
            </p:cNvSpPr>
            <p:nvPr/>
          </p:nvSpPr>
          <p:spPr bwMode="auto">
            <a:xfrm>
              <a:off x="9371013" y="7939"/>
              <a:ext cx="1219200" cy="6858528"/>
            </a:xfrm>
            <a:prstGeom prst="line">
              <a:avLst/>
            </a:prstGeom>
            <a:noFill/>
            <a:ln w="9525" cap="rnd" cmpd="sng">
              <a:solidFill>
                <a:srgbClr val="BFBFBF"/>
              </a:solidFill>
              <a:bevel/>
              <a:headEnd/>
              <a:tailEnd/>
            </a:ln>
          </p:spPr>
          <p:txBody>
            <a:bodyPr/>
            <a:lstStyle/>
            <a:p>
              <a:pPr>
                <a:defRPr/>
              </a:pPr>
              <a:endParaRPr lang="ar-EG">
                <a:ea typeface="SimSun" pitchFamily="2" charset="-122"/>
              </a:endParaRPr>
            </a:p>
          </p:txBody>
        </p:sp>
        <p:sp>
          <p:nvSpPr>
            <p:cNvPr id="3" name="Straight Connector 20"/>
            <p:cNvSpPr>
              <a:spLocks noChangeShapeType="1"/>
            </p:cNvSpPr>
            <p:nvPr/>
          </p:nvSpPr>
          <p:spPr bwMode="auto">
            <a:xfrm flipH="1">
              <a:off x="7424738" y="3689635"/>
              <a:ext cx="4764087" cy="3176832"/>
            </a:xfrm>
            <a:prstGeom prst="line">
              <a:avLst/>
            </a:prstGeom>
            <a:noFill/>
            <a:ln w="9525" cap="rnd" cmpd="sng">
              <a:solidFill>
                <a:srgbClr val="D8D8D8"/>
              </a:solidFill>
              <a:bevel/>
              <a:headEnd/>
              <a:tailEnd/>
            </a:ln>
          </p:spPr>
          <p:txBody>
            <a:bodyPr/>
            <a:lstStyle/>
            <a:p>
              <a:pPr>
                <a:defRPr/>
              </a:pPr>
              <a:endParaRPr lang="ar-EG">
                <a:ea typeface="SimSun" pitchFamily="2" charset="-122"/>
              </a:endParaRPr>
            </a:p>
          </p:txBody>
        </p:sp>
        <p:sp>
          <p:nvSpPr>
            <p:cNvPr id="1029" name="Rectangle 23"/>
            <p:cNvSpPr>
              <a:spLocks/>
            </p:cNvSpPr>
            <p:nvPr/>
          </p:nvSpPr>
          <p:spPr bwMode="auto">
            <a:xfrm>
              <a:off x="9182100" y="0"/>
              <a:ext cx="3006725" cy="6866467"/>
            </a:xfrm>
            <a:custGeom>
              <a:avLst/>
              <a:gdLst>
                <a:gd name="T0" fmla="*/ 0 w 3007349"/>
                <a:gd name="T1" fmla="*/ 0 h 6866467"/>
                <a:gd name="T2" fmla="*/ 3007349 w 3007349"/>
                <a:gd name="T3" fmla="*/ 6866467 h 6866467"/>
              </a:gdLst>
              <a:ahLst/>
              <a:cxnLst>
                <a:cxn ang="0">
                  <a:pos x="2045532" y="0"/>
                </a:cxn>
                <a:cxn ang="0">
                  <a:pos x="3007349" y="0"/>
                </a:cxn>
                <a:cxn ang="0">
                  <a:pos x="3007349" y="6866467"/>
                </a:cxn>
                <a:cxn ang="0">
                  <a:pos x="0" y="6866467"/>
                </a:cxn>
                <a:cxn ang="0">
                  <a:pos x="2045532" y="0"/>
                </a:cxn>
              </a:cxnLst>
              <a:rect l="T0" t="T1" r="T2" b="T3"/>
              <a:pathLst>
                <a:path w="3007349" h="6866467">
                  <a:moveTo>
                    <a:pt x="2045532" y="0"/>
                  </a:moveTo>
                  <a:lnTo>
                    <a:pt x="3007349" y="0"/>
                  </a:lnTo>
                  <a:lnTo>
                    <a:pt x="3007349" y="6866467"/>
                  </a:lnTo>
                  <a:lnTo>
                    <a:pt x="0" y="6866467"/>
                  </a:lnTo>
                  <a:lnTo>
                    <a:pt x="2045532" y="0"/>
                  </a:lnTo>
                  <a:close/>
                </a:path>
              </a:pathLst>
            </a:custGeom>
            <a:solidFill>
              <a:srgbClr val="90C226">
                <a:alpha val="29999"/>
              </a:srgbClr>
            </a:solidFill>
            <a:ln w="12700" cap="rnd" cmpd="sng">
              <a:noFill/>
              <a:bevel/>
              <a:headEnd/>
              <a:tailEnd/>
            </a:ln>
          </p:spPr>
          <p:txBody>
            <a:bodyPr/>
            <a:lstStyle/>
            <a:p>
              <a:endParaRPr lang="ar-EG"/>
            </a:p>
          </p:txBody>
        </p:sp>
        <p:sp>
          <p:nvSpPr>
            <p:cNvPr id="1030" name="Rectangle 25"/>
            <p:cNvSpPr>
              <a:spLocks/>
            </p:cNvSpPr>
            <p:nvPr/>
          </p:nvSpPr>
          <p:spPr bwMode="auto">
            <a:xfrm>
              <a:off x="9602788" y="0"/>
              <a:ext cx="2589212" cy="6866467"/>
            </a:xfrm>
            <a:custGeom>
              <a:avLst/>
              <a:gdLst>
                <a:gd name="T0" fmla="*/ 0 w 2573311"/>
                <a:gd name="T1" fmla="*/ 0 h 6866467"/>
                <a:gd name="T2" fmla="*/ 2573311 w 2573311"/>
                <a:gd name="T3" fmla="*/ 6866467 h 6866467"/>
              </a:gdLst>
              <a:ahLst/>
              <a:cxnLst>
                <a:cxn ang="0">
                  <a:pos x="0" y="0"/>
                </a:cxn>
                <a:cxn ang="0">
                  <a:pos x="2573311" y="0"/>
                </a:cxn>
                <a:cxn ang="0">
                  <a:pos x="2573311" y="6866467"/>
                </a:cxn>
                <a:cxn ang="0">
                  <a:pos x="1202336" y="6866467"/>
                </a:cxn>
                <a:cxn ang="0">
                  <a:pos x="0" y="0"/>
                </a:cxn>
              </a:cxnLst>
              <a:rect l="T0" t="T1" r="T2" b="T3"/>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12700" cap="rnd" cmpd="sng">
              <a:noFill/>
              <a:bevel/>
              <a:headEnd/>
              <a:tailEnd/>
            </a:ln>
          </p:spPr>
          <p:txBody>
            <a:bodyPr/>
            <a:lstStyle/>
            <a:p>
              <a:endParaRPr lang="ar-EG"/>
            </a:p>
          </p:txBody>
        </p:sp>
        <p:sp>
          <p:nvSpPr>
            <p:cNvPr id="1031" name="Isosceles Triangle 23"/>
            <p:cNvSpPr>
              <a:spLocks noChangeArrowheads="1"/>
            </p:cNvSpPr>
            <p:nvPr/>
          </p:nvSpPr>
          <p:spPr bwMode="auto">
            <a:xfrm>
              <a:off x="8932863" y="3056173"/>
              <a:ext cx="3259137" cy="3810294"/>
            </a:xfrm>
            <a:prstGeom prst="triangle">
              <a:avLst>
                <a:gd name="adj" fmla="val 100000"/>
              </a:avLst>
            </a:prstGeom>
            <a:solidFill>
              <a:srgbClr val="54A021">
                <a:alpha val="71999"/>
              </a:srgbClr>
            </a:solidFill>
            <a:ln w="12700" cap="rnd" cmpd="sng">
              <a:noFill/>
              <a:bevel/>
              <a:headEnd/>
              <a:tailEnd/>
            </a:ln>
          </p:spPr>
          <p:txBody>
            <a:bodyPr/>
            <a:lstStyle/>
            <a:p>
              <a:endParaRPr lang="ar-EG"/>
            </a:p>
          </p:txBody>
        </p:sp>
        <p:sp>
          <p:nvSpPr>
            <p:cNvPr id="1032" name="Rectangle 27"/>
            <p:cNvSpPr>
              <a:spLocks/>
            </p:cNvSpPr>
            <p:nvPr/>
          </p:nvSpPr>
          <p:spPr bwMode="auto">
            <a:xfrm>
              <a:off x="9334500" y="0"/>
              <a:ext cx="2854325" cy="6866467"/>
            </a:xfrm>
            <a:custGeom>
              <a:avLst/>
              <a:gdLst>
                <a:gd name="T0" fmla="*/ 0 w 2858013"/>
                <a:gd name="T1" fmla="*/ 0 h 6866467"/>
                <a:gd name="T2" fmla="*/ 2858013 w 2858013"/>
                <a:gd name="T3" fmla="*/ 6866467 h 6866467"/>
              </a:gdLst>
              <a:ahLst/>
              <a:cxnLst>
                <a:cxn ang="0">
                  <a:pos x="0" y="0"/>
                </a:cxn>
                <a:cxn ang="0">
                  <a:pos x="2858013" y="0"/>
                </a:cxn>
                <a:cxn ang="0">
                  <a:pos x="2858013" y="6866467"/>
                </a:cxn>
                <a:cxn ang="0">
                  <a:pos x="2473942" y="6866467"/>
                </a:cxn>
                <a:cxn ang="0">
                  <a:pos x="0" y="0"/>
                </a:cxn>
              </a:cxnLst>
              <a:rect l="T0" t="T1" r="T2" b="T3"/>
              <a:pathLst>
                <a:path w="2858013" h="6866467">
                  <a:moveTo>
                    <a:pt x="0" y="0"/>
                  </a:moveTo>
                  <a:lnTo>
                    <a:pt x="2858013" y="0"/>
                  </a:lnTo>
                  <a:lnTo>
                    <a:pt x="2858013" y="6866467"/>
                  </a:lnTo>
                  <a:lnTo>
                    <a:pt x="2473942" y="6866467"/>
                  </a:lnTo>
                  <a:lnTo>
                    <a:pt x="0" y="0"/>
                  </a:lnTo>
                  <a:close/>
                </a:path>
              </a:pathLst>
            </a:custGeom>
            <a:solidFill>
              <a:srgbClr val="3F7818">
                <a:alpha val="68999"/>
              </a:srgbClr>
            </a:solidFill>
            <a:ln w="12700" cap="rnd" cmpd="sng">
              <a:noFill/>
              <a:bevel/>
              <a:headEnd/>
              <a:tailEnd/>
            </a:ln>
          </p:spPr>
          <p:txBody>
            <a:bodyPr/>
            <a:lstStyle/>
            <a:p>
              <a:endParaRPr lang="ar-EG"/>
            </a:p>
          </p:txBody>
        </p:sp>
        <p:sp>
          <p:nvSpPr>
            <p:cNvPr id="1033" name="Rectangle 28"/>
            <p:cNvSpPr>
              <a:spLocks/>
            </p:cNvSpPr>
            <p:nvPr/>
          </p:nvSpPr>
          <p:spPr bwMode="auto">
            <a:xfrm>
              <a:off x="10898188" y="0"/>
              <a:ext cx="1290637" cy="6866467"/>
            </a:xfrm>
            <a:custGeom>
              <a:avLst/>
              <a:gdLst>
                <a:gd name="T0" fmla="*/ 0 w 1290094"/>
                <a:gd name="T1" fmla="*/ 0 h 6858000"/>
                <a:gd name="T2" fmla="*/ 1290094 w 1290094"/>
                <a:gd name="T3" fmla="*/ 6858000 h 6858000"/>
              </a:gdLst>
              <a:ahLst/>
              <a:cxnLst>
                <a:cxn ang="0">
                  <a:pos x="1019735" y="0"/>
                </a:cxn>
                <a:cxn ang="0">
                  <a:pos x="1290094" y="0"/>
                </a:cxn>
                <a:cxn ang="0">
                  <a:pos x="1290094" y="6858000"/>
                </a:cxn>
                <a:cxn ang="0">
                  <a:pos x="0" y="6858000"/>
                </a:cxn>
                <a:cxn ang="0">
                  <a:pos x="1019735" y="0"/>
                </a:cxn>
              </a:cxnLst>
              <a:rect l="T0" t="T1" r="T2" b="T3"/>
              <a:pathLst>
                <a:path w="1290094" h="6858000">
                  <a:moveTo>
                    <a:pt x="1019735" y="0"/>
                  </a:moveTo>
                  <a:lnTo>
                    <a:pt x="1290094" y="0"/>
                  </a:lnTo>
                  <a:lnTo>
                    <a:pt x="1290094" y="6858000"/>
                  </a:lnTo>
                  <a:lnTo>
                    <a:pt x="0" y="6858000"/>
                  </a:lnTo>
                  <a:lnTo>
                    <a:pt x="1019735" y="0"/>
                  </a:lnTo>
                  <a:close/>
                </a:path>
              </a:pathLst>
            </a:custGeom>
            <a:solidFill>
              <a:srgbClr val="BFE471">
                <a:alpha val="68999"/>
              </a:srgbClr>
            </a:solidFill>
            <a:ln w="12700" cap="rnd" cmpd="sng">
              <a:noFill/>
              <a:bevel/>
              <a:headEnd/>
              <a:tailEnd/>
            </a:ln>
          </p:spPr>
          <p:txBody>
            <a:bodyPr/>
            <a:lstStyle/>
            <a:p>
              <a:endParaRPr lang="ar-EG"/>
            </a:p>
          </p:txBody>
        </p:sp>
        <p:sp>
          <p:nvSpPr>
            <p:cNvPr id="1034" name="Rectangle 29"/>
            <p:cNvSpPr>
              <a:spLocks/>
            </p:cNvSpPr>
            <p:nvPr/>
          </p:nvSpPr>
          <p:spPr bwMode="auto">
            <a:xfrm>
              <a:off x="10939463" y="0"/>
              <a:ext cx="1249362" cy="6866467"/>
            </a:xfrm>
            <a:custGeom>
              <a:avLst/>
              <a:gdLst>
                <a:gd name="T0" fmla="*/ 0 w 1249825"/>
                <a:gd name="T1" fmla="*/ 0 h 6858000"/>
                <a:gd name="T2" fmla="*/ 1249825 w 1249825"/>
                <a:gd name="T3" fmla="*/ 6858000 h 6858000"/>
              </a:gdLst>
              <a:ahLst/>
              <a:cxnLst>
                <a:cxn ang="0">
                  <a:pos x="0" y="0"/>
                </a:cxn>
                <a:cxn ang="0">
                  <a:pos x="1249825" y="0"/>
                </a:cxn>
                <a:cxn ang="0">
                  <a:pos x="1249825" y="6858000"/>
                </a:cxn>
                <a:cxn ang="0">
                  <a:pos x="1109382" y="6858000"/>
                </a:cxn>
                <a:cxn ang="0">
                  <a:pos x="0" y="0"/>
                </a:cxn>
              </a:cxnLst>
              <a:rect l="T0" t="T1" r="T2" b="T3"/>
              <a:pathLst>
                <a:path w="1249825" h="6858000">
                  <a:moveTo>
                    <a:pt x="0" y="0"/>
                  </a:moveTo>
                  <a:lnTo>
                    <a:pt x="1249825" y="0"/>
                  </a:lnTo>
                  <a:lnTo>
                    <a:pt x="1249825" y="6858000"/>
                  </a:lnTo>
                  <a:lnTo>
                    <a:pt x="1109382" y="6858000"/>
                  </a:lnTo>
                  <a:lnTo>
                    <a:pt x="0" y="0"/>
                  </a:lnTo>
                  <a:close/>
                </a:path>
              </a:pathLst>
            </a:custGeom>
            <a:solidFill>
              <a:srgbClr val="90C226">
                <a:alpha val="64999"/>
              </a:srgbClr>
            </a:solidFill>
            <a:ln w="12700" cap="rnd" cmpd="sng">
              <a:noFill/>
              <a:bevel/>
              <a:headEnd/>
              <a:tailEnd/>
            </a:ln>
          </p:spPr>
          <p:txBody>
            <a:bodyPr/>
            <a:lstStyle/>
            <a:p>
              <a:endParaRPr lang="ar-EG"/>
            </a:p>
          </p:txBody>
        </p:sp>
        <p:sp>
          <p:nvSpPr>
            <p:cNvPr id="1035" name="Isosceles Triangle 27"/>
            <p:cNvSpPr>
              <a:spLocks noChangeArrowheads="1"/>
            </p:cNvSpPr>
            <p:nvPr/>
          </p:nvSpPr>
          <p:spPr bwMode="auto">
            <a:xfrm>
              <a:off x="10371138" y="3597553"/>
              <a:ext cx="1817687" cy="3268914"/>
            </a:xfrm>
            <a:prstGeom prst="triangle">
              <a:avLst>
                <a:gd name="adj" fmla="val 100000"/>
              </a:avLst>
            </a:prstGeom>
            <a:solidFill>
              <a:srgbClr val="90C226">
                <a:alpha val="79999"/>
              </a:srgbClr>
            </a:solidFill>
            <a:ln w="12700" cap="rnd" cmpd="sng">
              <a:noFill/>
              <a:bevel/>
              <a:headEnd/>
              <a:tailEnd/>
            </a:ln>
          </p:spPr>
          <p:txBody>
            <a:bodyPr/>
            <a:lstStyle/>
            <a:p>
              <a:endParaRPr lang="ar-EG"/>
            </a:p>
          </p:txBody>
        </p:sp>
        <p:sp>
          <p:nvSpPr>
            <p:cNvPr id="1036" name="Isosceles Triangle 28"/>
            <p:cNvSpPr>
              <a:spLocks noChangeArrowheads="1"/>
            </p:cNvSpPr>
            <p:nvPr/>
          </p:nvSpPr>
          <p:spPr bwMode="auto">
            <a:xfrm>
              <a:off x="0" y="4021448"/>
              <a:ext cx="449263" cy="2845019"/>
            </a:xfrm>
            <a:prstGeom prst="triangle">
              <a:avLst>
                <a:gd name="adj" fmla="val 0"/>
              </a:avLst>
            </a:prstGeom>
            <a:solidFill>
              <a:srgbClr val="90C226">
                <a:alpha val="84999"/>
              </a:srgbClr>
            </a:solidFill>
            <a:ln w="12700" cap="rnd" cmpd="sng">
              <a:noFill/>
              <a:bevel/>
              <a:headEnd/>
              <a:tailEnd/>
            </a:ln>
          </p:spPr>
          <p:txBody>
            <a:bodyPr/>
            <a:lstStyle/>
            <a:p>
              <a:endParaRPr lang="ar-EG"/>
            </a:p>
          </p:txBody>
        </p:sp>
      </p:grpSp>
      <p:sp>
        <p:nvSpPr>
          <p:cNvPr id="1027" name="Title Placeholder 1"/>
          <p:cNvSpPr>
            <a:spLocks noGrp="1" noChangeArrowheads="1"/>
          </p:cNvSpPr>
          <p:nvPr>
            <p:ph type="title" idx="4294967295"/>
          </p:nvPr>
        </p:nvSpPr>
        <p:spPr bwMode="auto">
          <a:xfrm>
            <a:off x="508397" y="609600"/>
            <a:ext cx="6447234" cy="1320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sym typeface="Trebuchet MS" pitchFamily="34" charset="0"/>
              </a:rPr>
              <a:t>Click to edit Master title style</a:t>
            </a:r>
          </a:p>
        </p:txBody>
      </p:sp>
      <p:sp>
        <p:nvSpPr>
          <p:cNvPr id="1028" name="Text Placeholder 2"/>
          <p:cNvSpPr>
            <a:spLocks noGrp="1" noChangeArrowheads="1"/>
          </p:cNvSpPr>
          <p:nvPr>
            <p:ph type="body" idx="1"/>
          </p:nvPr>
        </p:nvSpPr>
        <p:spPr bwMode="auto">
          <a:xfrm>
            <a:off x="508397" y="2160589"/>
            <a:ext cx="6447234" cy="3881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sym typeface="Trebuchet MS" pitchFamily="34" charset="0"/>
              </a:rPr>
              <a:t>Click to edit Master text styles</a:t>
            </a:r>
          </a:p>
          <a:p>
            <a:pPr lvl="1"/>
            <a:r>
              <a:rPr lang="en-US" altLang="zh-CN" smtClean="0">
                <a:sym typeface="Trebuchet MS" pitchFamily="34" charset="0"/>
              </a:rPr>
              <a:t>Second level</a:t>
            </a:r>
          </a:p>
          <a:p>
            <a:pPr lvl="2"/>
            <a:r>
              <a:rPr lang="en-US" altLang="zh-CN" smtClean="0">
                <a:sym typeface="Trebuchet MS" pitchFamily="34" charset="0"/>
              </a:rPr>
              <a:t>Third level</a:t>
            </a:r>
          </a:p>
          <a:p>
            <a:pPr lvl="3"/>
            <a:r>
              <a:rPr lang="en-US" altLang="zh-CN" smtClean="0">
                <a:sym typeface="Trebuchet MS" pitchFamily="34" charset="0"/>
              </a:rPr>
              <a:t>Fourth level</a:t>
            </a:r>
          </a:p>
          <a:p>
            <a:pPr lvl="4"/>
            <a:r>
              <a:rPr lang="en-US" altLang="zh-CN" smtClean="0">
                <a:sym typeface="Trebuchet MS" pitchFamily="34" charset="0"/>
              </a:rPr>
              <a:t>Fifth level</a:t>
            </a:r>
          </a:p>
        </p:txBody>
      </p:sp>
      <p:sp>
        <p:nvSpPr>
          <p:cNvPr id="1039" name="Date Placeholder 3"/>
          <p:cNvSpPr>
            <a:spLocks noGrp="1" noChangeArrowheads="1"/>
          </p:cNvSpPr>
          <p:nvPr>
            <p:ph type="dt" sz="half" idx="2"/>
          </p:nvPr>
        </p:nvSpPr>
        <p:spPr bwMode="auto">
          <a:xfrm>
            <a:off x="5404248" y="6042026"/>
            <a:ext cx="683419"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900">
                <a:solidFill>
                  <a:srgbClr val="898989"/>
                </a:solidFill>
              </a:defRPr>
            </a:lvl1pPr>
          </a:lstStyle>
          <a:p>
            <a:fld id="{74D94408-558D-4229-A961-C046401CF662}" type="datetimeFigureOut">
              <a:rPr lang="ar-EG" smtClean="0"/>
              <a:pPr/>
              <a:t>22/09/1437</a:t>
            </a:fld>
            <a:endParaRPr lang="ar-EG"/>
          </a:p>
        </p:txBody>
      </p:sp>
      <p:sp>
        <p:nvSpPr>
          <p:cNvPr id="1040" name="Footer Placeholder 4"/>
          <p:cNvSpPr>
            <a:spLocks noGrp="1" noChangeArrowheads="1"/>
          </p:cNvSpPr>
          <p:nvPr>
            <p:ph type="ftr" sz="quarter" idx="3"/>
          </p:nvPr>
        </p:nvSpPr>
        <p:spPr bwMode="auto">
          <a:xfrm>
            <a:off x="508397" y="6042026"/>
            <a:ext cx="4723209"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900">
                <a:solidFill>
                  <a:srgbClr val="898989"/>
                </a:solidFill>
              </a:defRPr>
            </a:lvl1pPr>
          </a:lstStyle>
          <a:p>
            <a:endParaRPr lang="ar-EG"/>
          </a:p>
        </p:txBody>
      </p:sp>
      <p:sp>
        <p:nvSpPr>
          <p:cNvPr id="1041" name="Slide Number Placeholder 5"/>
          <p:cNvSpPr>
            <a:spLocks noGrp="1" noChangeArrowheads="1"/>
          </p:cNvSpPr>
          <p:nvPr>
            <p:ph type="sldNum" sz="quarter" idx="4"/>
          </p:nvPr>
        </p:nvSpPr>
        <p:spPr bwMode="auto">
          <a:xfrm>
            <a:off x="6443663" y="6042026"/>
            <a:ext cx="511969"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900">
                <a:solidFill>
                  <a:schemeClr val="accent1"/>
                </a:solidFill>
              </a:defRPr>
            </a:lvl1pPr>
          </a:lstStyle>
          <a:p>
            <a:fld id="{F46D1EF1-C732-405C-B0DE-D55A624C3616}" type="slidenum">
              <a:rPr lang="ar-EG" smtClean="0"/>
              <a:pPr/>
              <a:t>‹#›</a:t>
            </a:fld>
            <a:endParaRPr lang="ar-EG"/>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028">
                                            <p:txEl>
                                              <p:pRg st="0" end="0"/>
                                            </p:txEl>
                                          </p:spTgt>
                                        </p:tgtEl>
                                        <p:attrNameLst>
                                          <p:attrName>style.visibility</p:attrName>
                                        </p:attrNameLst>
                                      </p:cBhvr>
                                      <p:to>
                                        <p:strVal val="visible"/>
                                      </p:to>
                                    </p:set>
                                    <p:animEffect transition="in" filter="wipe(left)">
                                      <p:cBhvr>
                                        <p:cTn id="7" dur="500"/>
                                        <p:tgtEl>
                                          <p:spTgt spid="1028">
                                            <p:txEl>
                                              <p:pRg st="0" end="0"/>
                                            </p:txEl>
                                          </p:spTgt>
                                        </p:tgtEl>
                                      </p:cBhvr>
                                    </p:animEffect>
                                  </p:childTnLst>
                                </p:cTn>
                              </p:par>
                            </p:childTnLst>
                          </p:cTn>
                        </p:par>
                        <p:par>
                          <p:cTn id="8" fill="hold">
                            <p:stCondLst>
                              <p:cond delay="1500"/>
                            </p:stCondLst>
                            <p:childTnLst>
                              <p:par>
                                <p:cTn id="9" presetID="22" presetClass="entr" presetSubtype="8" fill="hold" grpId="0" nodeType="afterEffect">
                                  <p:stCondLst>
                                    <p:cond delay="1000"/>
                                  </p:stCondLst>
                                  <p:childTnLst>
                                    <p:set>
                                      <p:cBhvr>
                                        <p:cTn id="10" dur="1" fill="hold">
                                          <p:stCondLst>
                                            <p:cond delay="0"/>
                                          </p:stCondLst>
                                        </p:cTn>
                                        <p:tgtEl>
                                          <p:spTgt spid="1028">
                                            <p:txEl>
                                              <p:pRg st="1" end="1"/>
                                            </p:txEl>
                                          </p:spTgt>
                                        </p:tgtEl>
                                        <p:attrNameLst>
                                          <p:attrName>style.visibility</p:attrName>
                                        </p:attrNameLst>
                                      </p:cBhvr>
                                      <p:to>
                                        <p:strVal val="visible"/>
                                      </p:to>
                                    </p:set>
                                    <p:animEffect transition="in" filter="wipe(left)">
                                      <p:cBhvr>
                                        <p:cTn id="11" dur="500"/>
                                        <p:tgtEl>
                                          <p:spTgt spid="1028">
                                            <p:txEl>
                                              <p:pRg st="1" end="1"/>
                                            </p:txEl>
                                          </p:spTgt>
                                        </p:tgtEl>
                                      </p:cBhvr>
                                    </p:animEffect>
                                  </p:childTnLst>
                                </p:cTn>
                              </p:par>
                              <p:par>
                                <p:cTn id="12" presetID="22" presetClass="entr" presetSubtype="8" fill="hold" grpId="0" nodeType="withEffect">
                                  <p:stCondLst>
                                    <p:cond delay="1000"/>
                                  </p:stCondLst>
                                  <p:childTnLst>
                                    <p:set>
                                      <p:cBhvr>
                                        <p:cTn id="13" dur="1" fill="hold">
                                          <p:stCondLst>
                                            <p:cond delay="0"/>
                                          </p:stCondLst>
                                        </p:cTn>
                                        <p:tgtEl>
                                          <p:spTgt spid="1028">
                                            <p:txEl>
                                              <p:pRg st="2" end="2"/>
                                            </p:txEl>
                                          </p:spTgt>
                                        </p:tgtEl>
                                        <p:attrNameLst>
                                          <p:attrName>style.visibility</p:attrName>
                                        </p:attrNameLst>
                                      </p:cBhvr>
                                      <p:to>
                                        <p:strVal val="visible"/>
                                      </p:to>
                                    </p:set>
                                    <p:animEffect transition="in" filter="wipe(left)">
                                      <p:cBhvr>
                                        <p:cTn id="14" dur="500"/>
                                        <p:tgtEl>
                                          <p:spTgt spid="1028">
                                            <p:txEl>
                                              <p:pRg st="2" end="2"/>
                                            </p:txEl>
                                          </p:spTgt>
                                        </p:tgtEl>
                                      </p:cBhvr>
                                    </p:animEffect>
                                  </p:childTnLst>
                                </p:cTn>
                              </p:par>
                              <p:par>
                                <p:cTn id="15" presetID="22" presetClass="entr" presetSubtype="8" fill="hold" grpId="0" nodeType="withEffect">
                                  <p:stCondLst>
                                    <p:cond delay="1000"/>
                                  </p:stCondLst>
                                  <p:childTnLst>
                                    <p:set>
                                      <p:cBhvr>
                                        <p:cTn id="16" dur="1" fill="hold">
                                          <p:stCondLst>
                                            <p:cond delay="0"/>
                                          </p:stCondLst>
                                        </p:cTn>
                                        <p:tgtEl>
                                          <p:spTgt spid="1028">
                                            <p:txEl>
                                              <p:pRg st="3" end="3"/>
                                            </p:txEl>
                                          </p:spTgt>
                                        </p:tgtEl>
                                        <p:attrNameLst>
                                          <p:attrName>style.visibility</p:attrName>
                                        </p:attrNameLst>
                                      </p:cBhvr>
                                      <p:to>
                                        <p:strVal val="visible"/>
                                      </p:to>
                                    </p:set>
                                    <p:animEffect transition="in" filter="wipe(left)">
                                      <p:cBhvr>
                                        <p:cTn id="17" dur="500"/>
                                        <p:tgtEl>
                                          <p:spTgt spid="1028">
                                            <p:txEl>
                                              <p:pRg st="3" end="3"/>
                                            </p:txEl>
                                          </p:spTgt>
                                        </p:tgtEl>
                                      </p:cBhvr>
                                    </p:animEffect>
                                  </p:childTnLst>
                                </p:cTn>
                              </p:par>
                              <p:par>
                                <p:cTn id="18" presetID="22" presetClass="entr" presetSubtype="8" fill="hold" grpId="0" nodeType="withEffect">
                                  <p:stCondLst>
                                    <p:cond delay="1000"/>
                                  </p:stCondLst>
                                  <p:childTnLst>
                                    <p:set>
                                      <p:cBhvr>
                                        <p:cTn id="19" dur="1" fill="hold">
                                          <p:stCondLst>
                                            <p:cond delay="0"/>
                                          </p:stCondLst>
                                        </p:cTn>
                                        <p:tgtEl>
                                          <p:spTgt spid="1028">
                                            <p:txEl>
                                              <p:pRg st="4" end="4"/>
                                            </p:txEl>
                                          </p:spTgt>
                                        </p:tgtEl>
                                        <p:attrNameLst>
                                          <p:attrName>style.visibility</p:attrName>
                                        </p:attrNameLst>
                                      </p:cBhvr>
                                      <p:to>
                                        <p:strVal val="visible"/>
                                      </p:to>
                                    </p:set>
                                    <p:animEffect transition="in" filter="wipe(left)">
                                      <p:cBhvr>
                                        <p:cTn id="20" dur="500"/>
                                        <p:tgtEl>
                                          <p:spTgt spid="10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build="p" bldLvl="5" autoUpdateAnimBg="0" advAuto="1000"/>
    </p:bldLst>
  </p:timing>
  <p:txStyles>
    <p:titleStyle>
      <a:lvl1pPr marL="457200" indent="-457200" algn="l" rtl="1" eaLnBrk="1" fontAlgn="base" hangingPunct="1">
        <a:spcBef>
          <a:spcPct val="0"/>
        </a:spcBef>
        <a:spcAft>
          <a:spcPct val="0"/>
        </a:spcAft>
        <a:defRPr sz="3600">
          <a:solidFill>
            <a:schemeClr val="accent1"/>
          </a:solidFill>
          <a:latin typeface="+mj-lt"/>
          <a:ea typeface="+mj-ea"/>
          <a:cs typeface="+mj-cs"/>
          <a:sym typeface="Trebuchet MS" pitchFamily="34" charset="0"/>
        </a:defRPr>
      </a:lvl1pPr>
      <a:lvl2pPr marL="457200" indent="-457200" algn="l" rtl="1" eaLnBrk="1" fontAlgn="base" hangingPunct="1">
        <a:spcBef>
          <a:spcPct val="0"/>
        </a:spcBef>
        <a:spcAft>
          <a:spcPct val="0"/>
        </a:spcAft>
        <a:defRPr sz="3600">
          <a:solidFill>
            <a:schemeClr val="accent1"/>
          </a:solidFill>
          <a:latin typeface="Trebuchet MS" pitchFamily="34" charset="0"/>
          <a:ea typeface="方正姚体" charset="0"/>
          <a:cs typeface="方正姚体" charset="0"/>
          <a:sym typeface="Trebuchet MS" pitchFamily="34" charset="0"/>
        </a:defRPr>
      </a:lvl2pPr>
      <a:lvl3pPr marL="457200" indent="-457200" algn="l" rtl="1" eaLnBrk="1" fontAlgn="base" hangingPunct="1">
        <a:spcBef>
          <a:spcPct val="0"/>
        </a:spcBef>
        <a:spcAft>
          <a:spcPct val="0"/>
        </a:spcAft>
        <a:defRPr sz="3600">
          <a:solidFill>
            <a:schemeClr val="accent1"/>
          </a:solidFill>
          <a:latin typeface="Trebuchet MS" pitchFamily="34" charset="0"/>
          <a:ea typeface="方正姚体" charset="0"/>
          <a:cs typeface="方正姚体" charset="0"/>
          <a:sym typeface="Trebuchet MS" pitchFamily="34" charset="0"/>
        </a:defRPr>
      </a:lvl3pPr>
      <a:lvl4pPr marL="457200" indent="-457200" algn="l" rtl="1" eaLnBrk="1" fontAlgn="base" hangingPunct="1">
        <a:spcBef>
          <a:spcPct val="0"/>
        </a:spcBef>
        <a:spcAft>
          <a:spcPct val="0"/>
        </a:spcAft>
        <a:defRPr sz="3600">
          <a:solidFill>
            <a:schemeClr val="accent1"/>
          </a:solidFill>
          <a:latin typeface="Trebuchet MS" pitchFamily="34" charset="0"/>
          <a:ea typeface="方正姚体" charset="0"/>
          <a:cs typeface="方正姚体" charset="0"/>
          <a:sym typeface="Trebuchet MS" pitchFamily="34" charset="0"/>
        </a:defRPr>
      </a:lvl4pPr>
      <a:lvl5pPr marL="457200" indent="-457200" algn="l" rtl="1" eaLnBrk="1" fontAlgn="base" hangingPunct="1">
        <a:spcBef>
          <a:spcPct val="0"/>
        </a:spcBef>
        <a:spcAft>
          <a:spcPct val="0"/>
        </a:spcAft>
        <a:defRPr sz="3600">
          <a:solidFill>
            <a:schemeClr val="accent1"/>
          </a:solidFill>
          <a:latin typeface="Trebuchet MS" pitchFamily="34" charset="0"/>
          <a:ea typeface="方正姚体" charset="0"/>
          <a:cs typeface="方正姚体" charset="0"/>
          <a:sym typeface="Trebuchet MS" pitchFamily="34" charset="0"/>
        </a:defRPr>
      </a:lvl5pPr>
      <a:lvl6pPr marL="914400" indent="-457200" algn="l" rtl="1" eaLnBrk="1" fontAlgn="base" hangingPunct="1">
        <a:spcBef>
          <a:spcPct val="0"/>
        </a:spcBef>
        <a:spcAft>
          <a:spcPct val="0"/>
        </a:spcAft>
        <a:defRPr sz="3600">
          <a:solidFill>
            <a:schemeClr val="accent1"/>
          </a:solidFill>
          <a:latin typeface="Trebuchet MS" pitchFamily="34" charset="0"/>
          <a:ea typeface="方正姚体" charset="0"/>
          <a:cs typeface="方正姚体" charset="0"/>
          <a:sym typeface="Trebuchet MS" pitchFamily="34" charset="0"/>
        </a:defRPr>
      </a:lvl6pPr>
      <a:lvl7pPr marL="1371600" indent="-457200" algn="l" rtl="1" eaLnBrk="1" fontAlgn="base" hangingPunct="1">
        <a:spcBef>
          <a:spcPct val="0"/>
        </a:spcBef>
        <a:spcAft>
          <a:spcPct val="0"/>
        </a:spcAft>
        <a:defRPr sz="3600">
          <a:solidFill>
            <a:schemeClr val="accent1"/>
          </a:solidFill>
          <a:latin typeface="Trebuchet MS" pitchFamily="34" charset="0"/>
          <a:ea typeface="方正姚体" charset="0"/>
          <a:cs typeface="方正姚体" charset="0"/>
          <a:sym typeface="Trebuchet MS" pitchFamily="34" charset="0"/>
        </a:defRPr>
      </a:lvl7pPr>
      <a:lvl8pPr marL="1828800" indent="-457200" algn="l" rtl="1" eaLnBrk="1" fontAlgn="base" hangingPunct="1">
        <a:spcBef>
          <a:spcPct val="0"/>
        </a:spcBef>
        <a:spcAft>
          <a:spcPct val="0"/>
        </a:spcAft>
        <a:defRPr sz="3600">
          <a:solidFill>
            <a:schemeClr val="accent1"/>
          </a:solidFill>
          <a:latin typeface="Trebuchet MS" pitchFamily="34" charset="0"/>
          <a:ea typeface="方正姚体" charset="0"/>
          <a:cs typeface="方正姚体" charset="0"/>
          <a:sym typeface="Trebuchet MS" pitchFamily="34" charset="0"/>
        </a:defRPr>
      </a:lvl8pPr>
      <a:lvl9pPr marL="2286000" indent="-457200" algn="l" rtl="1" eaLnBrk="1" fontAlgn="base" hangingPunct="1">
        <a:spcBef>
          <a:spcPct val="0"/>
        </a:spcBef>
        <a:spcAft>
          <a:spcPct val="0"/>
        </a:spcAft>
        <a:defRPr sz="3600">
          <a:solidFill>
            <a:schemeClr val="accent1"/>
          </a:solidFill>
          <a:latin typeface="Trebuchet MS" pitchFamily="34" charset="0"/>
          <a:ea typeface="方正姚体" charset="0"/>
          <a:cs typeface="方正姚体" charset="0"/>
          <a:sym typeface="Trebuchet MS" pitchFamily="34" charset="0"/>
        </a:defRPr>
      </a:lvl9pPr>
    </p:titleStyle>
    <p:bodyStyle>
      <a:lvl1pPr marL="342900" indent="-342900" algn="r" defTabSz="457200" rtl="1" eaLnBrk="1" fontAlgn="base" hangingPunct="1">
        <a:spcBef>
          <a:spcPts val="1000"/>
        </a:spcBef>
        <a:spcAft>
          <a:spcPct val="0"/>
        </a:spcAft>
        <a:buClr>
          <a:schemeClr val="accent1"/>
        </a:buClr>
        <a:buSzPct val="80000"/>
        <a:buFont typeface="Wingdings 3" pitchFamily="18" charset="2"/>
        <a:buChar char=""/>
        <a:defRPr sz="3200">
          <a:solidFill>
            <a:srgbClr val="3F3F3F"/>
          </a:solidFill>
          <a:latin typeface="+mn-lt"/>
          <a:ea typeface="+mn-ea"/>
          <a:cs typeface="+mn-cs"/>
          <a:sym typeface="Trebuchet MS" pitchFamily="34" charset="0"/>
        </a:defRPr>
      </a:lvl1pPr>
      <a:lvl2pPr marL="742950" indent="-285750" algn="r" defTabSz="457200" rtl="1" eaLnBrk="1" fontAlgn="base" hangingPunct="1">
        <a:spcBef>
          <a:spcPts val="1000"/>
        </a:spcBef>
        <a:spcAft>
          <a:spcPct val="0"/>
        </a:spcAft>
        <a:buClr>
          <a:schemeClr val="accent1"/>
        </a:buClr>
        <a:buSzPct val="80000"/>
        <a:buFont typeface="Wingdings 3" pitchFamily="18" charset="2"/>
        <a:buChar char=""/>
        <a:defRPr sz="1600">
          <a:solidFill>
            <a:srgbClr val="3F3F3F"/>
          </a:solidFill>
          <a:latin typeface="+mn-lt"/>
          <a:ea typeface="+mn-ea"/>
          <a:cs typeface="+mn-cs"/>
          <a:sym typeface="Trebuchet MS" pitchFamily="34" charset="0"/>
        </a:defRPr>
      </a:lvl2pPr>
      <a:lvl3pPr marL="1143000" indent="-228600" algn="r" defTabSz="457200" rtl="1" eaLnBrk="1" fontAlgn="base" hangingPunct="1">
        <a:spcBef>
          <a:spcPts val="1000"/>
        </a:spcBef>
        <a:spcAft>
          <a:spcPct val="0"/>
        </a:spcAft>
        <a:buClr>
          <a:schemeClr val="accent1"/>
        </a:buClr>
        <a:buSzPct val="80000"/>
        <a:buFont typeface="Wingdings 3" pitchFamily="18" charset="2"/>
        <a:buChar char=""/>
        <a:defRPr sz="1400">
          <a:solidFill>
            <a:srgbClr val="3F3F3F"/>
          </a:solidFill>
          <a:latin typeface="+mn-lt"/>
          <a:ea typeface="+mn-ea"/>
          <a:cs typeface="+mn-cs"/>
          <a:sym typeface="Trebuchet MS" pitchFamily="34" charset="0"/>
        </a:defRPr>
      </a:lvl3pPr>
      <a:lvl4pPr marL="1600200" indent="-228600" algn="r" defTabSz="457200" rtl="1" eaLnBrk="1" fontAlgn="base" hangingPunct="1">
        <a:spcBef>
          <a:spcPts val="1000"/>
        </a:spcBef>
        <a:spcAft>
          <a:spcPct val="0"/>
        </a:spcAft>
        <a:buClr>
          <a:schemeClr val="accent1"/>
        </a:buClr>
        <a:buSzPct val="80000"/>
        <a:buFont typeface="Wingdings 3" pitchFamily="18" charset="2"/>
        <a:buChar char=""/>
        <a:defRPr sz="1200">
          <a:solidFill>
            <a:srgbClr val="3F3F3F"/>
          </a:solidFill>
          <a:latin typeface="+mn-lt"/>
          <a:ea typeface="+mn-ea"/>
          <a:cs typeface="+mn-cs"/>
          <a:sym typeface="Trebuchet MS" pitchFamily="34" charset="0"/>
        </a:defRPr>
      </a:lvl4pPr>
      <a:lvl5pPr marL="2057400" indent="-228600" algn="r" defTabSz="457200" rtl="1" eaLnBrk="1" fontAlgn="base" hangingPunct="1">
        <a:spcBef>
          <a:spcPts val="1000"/>
        </a:spcBef>
        <a:spcAft>
          <a:spcPct val="0"/>
        </a:spcAft>
        <a:buClr>
          <a:schemeClr val="accent1"/>
        </a:buClr>
        <a:buSzPct val="80000"/>
        <a:buFont typeface="Wingdings 3" pitchFamily="18" charset="2"/>
        <a:buChar char=""/>
        <a:defRPr sz="1200">
          <a:solidFill>
            <a:srgbClr val="3F3F3F"/>
          </a:solidFill>
          <a:latin typeface="+mn-lt"/>
          <a:ea typeface="+mn-ea"/>
          <a:cs typeface="+mn-cs"/>
          <a:sym typeface="Trebuchet MS" pitchFamily="34" charset="0"/>
        </a:defRPr>
      </a:lvl5pPr>
      <a:lvl6pPr marL="2514600" indent="-228600" algn="r" defTabSz="457200" rtl="1" eaLnBrk="1" fontAlgn="base" hangingPunct="1">
        <a:spcBef>
          <a:spcPts val="1000"/>
        </a:spcBef>
        <a:spcAft>
          <a:spcPct val="0"/>
        </a:spcAft>
        <a:buClr>
          <a:schemeClr val="accent1"/>
        </a:buClr>
        <a:buSzPct val="80000"/>
        <a:buFont typeface="Wingdings 3" pitchFamily="18" charset="2"/>
        <a:buChar char=""/>
        <a:defRPr sz="1200">
          <a:solidFill>
            <a:srgbClr val="3F3F3F"/>
          </a:solidFill>
          <a:latin typeface="+mn-lt"/>
          <a:ea typeface="+mn-ea"/>
          <a:cs typeface="+mn-cs"/>
          <a:sym typeface="Trebuchet MS" pitchFamily="34" charset="0"/>
        </a:defRPr>
      </a:lvl6pPr>
      <a:lvl7pPr marL="2971800" indent="-228600" algn="r" defTabSz="457200" rtl="1" eaLnBrk="1" fontAlgn="base" hangingPunct="1">
        <a:spcBef>
          <a:spcPts val="1000"/>
        </a:spcBef>
        <a:spcAft>
          <a:spcPct val="0"/>
        </a:spcAft>
        <a:buClr>
          <a:schemeClr val="accent1"/>
        </a:buClr>
        <a:buSzPct val="80000"/>
        <a:buFont typeface="Wingdings 3" pitchFamily="18" charset="2"/>
        <a:buChar char=""/>
        <a:defRPr sz="1200">
          <a:solidFill>
            <a:srgbClr val="3F3F3F"/>
          </a:solidFill>
          <a:latin typeface="+mn-lt"/>
          <a:ea typeface="+mn-ea"/>
          <a:cs typeface="+mn-cs"/>
          <a:sym typeface="Trebuchet MS" pitchFamily="34" charset="0"/>
        </a:defRPr>
      </a:lvl7pPr>
      <a:lvl8pPr marL="3429000" indent="-228600" algn="r" defTabSz="457200" rtl="1" eaLnBrk="1" fontAlgn="base" hangingPunct="1">
        <a:spcBef>
          <a:spcPts val="1000"/>
        </a:spcBef>
        <a:spcAft>
          <a:spcPct val="0"/>
        </a:spcAft>
        <a:buClr>
          <a:schemeClr val="accent1"/>
        </a:buClr>
        <a:buSzPct val="80000"/>
        <a:buFont typeface="Wingdings 3" pitchFamily="18" charset="2"/>
        <a:buChar char=""/>
        <a:defRPr sz="1200">
          <a:solidFill>
            <a:srgbClr val="3F3F3F"/>
          </a:solidFill>
          <a:latin typeface="+mn-lt"/>
          <a:ea typeface="+mn-ea"/>
          <a:cs typeface="+mn-cs"/>
          <a:sym typeface="Trebuchet MS" pitchFamily="34" charset="0"/>
        </a:defRPr>
      </a:lvl8pPr>
      <a:lvl9pPr marL="3886200" indent="-228600" algn="r" defTabSz="457200" rtl="1" eaLnBrk="1" fontAlgn="base" hangingPunct="1">
        <a:spcBef>
          <a:spcPts val="1000"/>
        </a:spcBef>
        <a:spcAft>
          <a:spcPct val="0"/>
        </a:spcAft>
        <a:buClr>
          <a:schemeClr val="accent1"/>
        </a:buClr>
        <a:buSzPct val="80000"/>
        <a:buFont typeface="Wingdings 3" pitchFamily="18" charset="2"/>
        <a:buChar char=""/>
        <a:defRPr sz="1200">
          <a:solidFill>
            <a:srgbClr val="3F3F3F"/>
          </a:solidFill>
          <a:latin typeface="+mn-lt"/>
          <a:ea typeface="+mn-ea"/>
          <a:cs typeface="+mn-cs"/>
          <a:sym typeface="Trebuchet MS" pitchFamily="34" charset="0"/>
        </a:defRPr>
      </a:lvl9pPr>
    </p:bodyStyle>
    <p:other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Computer_software" TargetMode="External"/><Relationship Id="rId2" Type="http://schemas.openxmlformats.org/officeDocument/2006/relationships/hyperlink" Target="https://en.wikipedia.org/wiki/Geographic_information_system" TargetMode="External"/><Relationship Id="rId1" Type="http://schemas.openxmlformats.org/officeDocument/2006/relationships/slideLayout" Target="../slideLayouts/slideLayout2.xml"/><Relationship Id="rId4" Type="http://schemas.openxmlformats.org/officeDocument/2006/relationships/hyperlink" Target="https://en.wikipedia.org/wiki/Computer_hardware"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ar-EG" dirty="0"/>
          </a:p>
        </p:txBody>
      </p:sp>
      <p:sp>
        <p:nvSpPr>
          <p:cNvPr id="3" name="Subtitle 2"/>
          <p:cNvSpPr>
            <a:spLocks noGrp="1"/>
          </p:cNvSpPr>
          <p:nvPr>
            <p:ph type="subTitle" idx="1"/>
          </p:nvPr>
        </p:nvSpPr>
        <p:spPr/>
        <p:txBody>
          <a:bodyPr/>
          <a:lstStyle/>
          <a:p>
            <a:pPr>
              <a:buNone/>
            </a:pPr>
            <a:endParaRPr lang="ar-EG" dirty="0"/>
          </a:p>
        </p:txBody>
      </p:sp>
      <p:sp>
        <p:nvSpPr>
          <p:cNvPr id="7" name="TextBox 6"/>
          <p:cNvSpPr txBox="1"/>
          <p:nvPr/>
        </p:nvSpPr>
        <p:spPr>
          <a:xfrm>
            <a:off x="3214678" y="4000504"/>
            <a:ext cx="2857520" cy="369332"/>
          </a:xfrm>
          <a:prstGeom prst="rect">
            <a:avLst/>
          </a:prstGeom>
          <a:noFill/>
        </p:spPr>
        <p:txBody>
          <a:bodyPr wrap="square" rtlCol="1">
            <a:spAutoFit/>
          </a:bodyPr>
          <a:lstStyle/>
          <a:p>
            <a:endParaRPr lang="ar-EG" dirty="0"/>
          </a:p>
        </p:txBody>
      </p:sp>
      <p:sp>
        <p:nvSpPr>
          <p:cNvPr id="8" name="Rounded Rectangle 7"/>
          <p:cNvSpPr/>
          <p:nvPr/>
        </p:nvSpPr>
        <p:spPr bwMode="auto">
          <a:xfrm>
            <a:off x="1214414" y="3643290"/>
            <a:ext cx="6643734" cy="3214710"/>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ar-EG" sz="1800" b="1" i="0" u="none" strike="noStrike" normalizeH="0" baseline="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Arial" pitchFamily="34" charset="0"/>
              <a:ea typeface="SimSun" pitchFamily="2" charset="-122"/>
            </a:endParaRPr>
          </a:p>
        </p:txBody>
      </p:sp>
      <p:sp>
        <p:nvSpPr>
          <p:cNvPr id="9" name="TextBox 8"/>
          <p:cNvSpPr txBox="1"/>
          <p:nvPr/>
        </p:nvSpPr>
        <p:spPr>
          <a:xfrm>
            <a:off x="1643042" y="3929066"/>
            <a:ext cx="5643602" cy="2616101"/>
          </a:xfrm>
          <a:prstGeom prst="rect">
            <a:avLst/>
          </a:prstGeom>
          <a:noFill/>
        </p:spPr>
        <p:txBody>
          <a:bodyPr wrap="square" rtlCol="1">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l" rtl="0"/>
            <a:r>
              <a:rPr lang="en-US"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Presented by:</a:t>
            </a:r>
          </a:p>
          <a:p>
            <a:pPr algn="l" rtl="0"/>
            <a:r>
              <a:rPr lang="en-US" sz="24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imes New Roman" pitchFamily="18" charset="0"/>
                <a:cs typeface="Times New Roman" pitchFamily="18" charset="0"/>
              </a:rPr>
              <a:t>     </a:t>
            </a:r>
            <a:r>
              <a:rPr lang="en-US" sz="2400" b="1" dirty="0" err="1"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imes New Roman" pitchFamily="18" charset="0"/>
                <a:cs typeface="Times New Roman" pitchFamily="18" charset="0"/>
              </a:rPr>
              <a:t>Amira</a:t>
            </a:r>
            <a:r>
              <a:rPr lang="en-US" sz="24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imes New Roman" pitchFamily="18" charset="0"/>
                <a:cs typeface="Times New Roman" pitchFamily="18" charset="0"/>
              </a:rPr>
              <a:t> </a:t>
            </a:r>
            <a:r>
              <a:rPr lang="en-US" sz="2400" b="1" dirty="0" err="1"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imes New Roman" pitchFamily="18" charset="0"/>
                <a:cs typeface="Times New Roman" pitchFamily="18" charset="0"/>
              </a:rPr>
              <a:t>Mahmoud</a:t>
            </a:r>
            <a:r>
              <a:rPr lang="en-US" sz="24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imes New Roman" pitchFamily="18" charset="0"/>
                <a:cs typeface="Times New Roman" pitchFamily="18" charset="0"/>
              </a:rPr>
              <a:t>     CS</a:t>
            </a:r>
          </a:p>
          <a:p>
            <a:pPr algn="l" rtl="0"/>
            <a:r>
              <a:rPr lang="en-US" sz="24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imes New Roman" pitchFamily="18" charset="0"/>
                <a:cs typeface="Times New Roman" pitchFamily="18" charset="0"/>
              </a:rPr>
              <a:t>     </a:t>
            </a:r>
            <a:r>
              <a:rPr lang="en-US" sz="2400" b="1" dirty="0" err="1"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imes New Roman" pitchFamily="18" charset="0"/>
                <a:cs typeface="Times New Roman" pitchFamily="18" charset="0"/>
              </a:rPr>
              <a:t>Kholoud</a:t>
            </a:r>
            <a:r>
              <a:rPr lang="en-US" sz="24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imes New Roman" pitchFamily="18" charset="0"/>
                <a:cs typeface="Times New Roman" pitchFamily="18" charset="0"/>
              </a:rPr>
              <a:t> </a:t>
            </a:r>
            <a:r>
              <a:rPr lang="en-US" sz="2400" b="1" dirty="0" err="1"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imes New Roman" pitchFamily="18" charset="0"/>
                <a:cs typeface="Times New Roman" pitchFamily="18" charset="0"/>
              </a:rPr>
              <a:t>Reafat</a:t>
            </a:r>
            <a:r>
              <a:rPr lang="en-US" sz="24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imes New Roman" pitchFamily="18" charset="0"/>
                <a:cs typeface="Times New Roman" pitchFamily="18" charset="0"/>
              </a:rPr>
              <a:t>        IS</a:t>
            </a:r>
          </a:p>
          <a:p>
            <a:pPr algn="l" rtl="0"/>
            <a:r>
              <a:rPr lang="en-US" sz="24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imes New Roman" pitchFamily="18" charset="0"/>
                <a:cs typeface="Times New Roman" pitchFamily="18" charset="0"/>
              </a:rPr>
              <a:t>     </a:t>
            </a:r>
            <a:r>
              <a:rPr lang="en-US" sz="2400" b="1" dirty="0" err="1"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imes New Roman" pitchFamily="18" charset="0"/>
                <a:cs typeface="Times New Roman" pitchFamily="18" charset="0"/>
              </a:rPr>
              <a:t>Soaad</a:t>
            </a:r>
            <a:r>
              <a:rPr lang="en-US" sz="24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imes New Roman" pitchFamily="18" charset="0"/>
                <a:cs typeface="Times New Roman" pitchFamily="18" charset="0"/>
              </a:rPr>
              <a:t> </a:t>
            </a:r>
            <a:r>
              <a:rPr lang="en-US" sz="2400" b="1" dirty="0" err="1"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imes New Roman" pitchFamily="18" charset="0"/>
                <a:cs typeface="Times New Roman" pitchFamily="18" charset="0"/>
              </a:rPr>
              <a:t>Fathi</a:t>
            </a:r>
            <a:r>
              <a:rPr lang="en-US" sz="24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imes New Roman" pitchFamily="18" charset="0"/>
                <a:cs typeface="Times New Roman" pitchFamily="18" charset="0"/>
              </a:rPr>
              <a:t>              IS</a:t>
            </a:r>
          </a:p>
          <a:p>
            <a:pPr algn="l" rtl="0"/>
            <a:r>
              <a:rPr lang="en-US"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ea typeface="Calibri" pitchFamily="34" charset="0"/>
                <a:cs typeface="Times New Roman" pitchFamily="18" charset="0"/>
              </a:rPr>
              <a:t>Supervised by</a:t>
            </a:r>
            <a:r>
              <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ea typeface="Calibri" pitchFamily="34" charset="0"/>
                <a:cs typeface="Times New Roman" pitchFamily="18" charset="0"/>
              </a:rPr>
              <a:t>:</a:t>
            </a:r>
          </a:p>
          <a:p>
            <a:pPr algn="l" rtl="0"/>
            <a:r>
              <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ea typeface="Calibri" pitchFamily="34" charset="0"/>
                <a:cs typeface="Times New Roman" pitchFamily="18" charset="0"/>
              </a:rPr>
              <a:t>          </a:t>
            </a:r>
            <a:r>
              <a:rPr lang="en-US" sz="24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imes New Roman" pitchFamily="18" charset="0"/>
                <a:ea typeface="Calibri" pitchFamily="34" charset="0"/>
                <a:cs typeface="Times New Roman" pitchFamily="18" charset="0"/>
              </a:rPr>
              <a:t>Dr: </a:t>
            </a:r>
            <a:r>
              <a:rPr lang="en-US" sz="2400" b="1" dirty="0" err="1"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imes New Roman" pitchFamily="18" charset="0"/>
                <a:ea typeface="Calibri" pitchFamily="34" charset="0"/>
                <a:cs typeface="Times New Roman" pitchFamily="18" charset="0"/>
              </a:rPr>
              <a:t>Saleh</a:t>
            </a:r>
            <a:r>
              <a:rPr lang="en-US" sz="24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imes New Roman" pitchFamily="18" charset="0"/>
                <a:ea typeface="Calibri" pitchFamily="34" charset="0"/>
                <a:cs typeface="Times New Roman" pitchFamily="18" charset="0"/>
              </a:rPr>
              <a:t> </a:t>
            </a:r>
            <a:r>
              <a:rPr lang="en-US" sz="2400" b="1" dirty="0" err="1"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imes New Roman" pitchFamily="18" charset="0"/>
                <a:ea typeface="Calibri" pitchFamily="34" charset="0"/>
                <a:cs typeface="Times New Roman" pitchFamily="18" charset="0"/>
              </a:rPr>
              <a:t>Mesbah</a:t>
            </a:r>
            <a:r>
              <a:rPr lang="en-US" sz="24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imes New Roman" pitchFamily="18" charset="0"/>
                <a:ea typeface="Calibri" pitchFamily="34" charset="0"/>
                <a:cs typeface="Times New Roman" pitchFamily="18" charset="0"/>
              </a:rPr>
              <a:t>.</a:t>
            </a:r>
            <a:endPar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ea typeface="Calibri" pitchFamily="34" charset="0"/>
              <a:cs typeface="Times New Roman" pitchFamily="18" charset="0"/>
            </a:endParaRPr>
          </a:p>
          <a:p>
            <a:pPr algn="l" rtl="0"/>
            <a:endParaRPr lang="ar-EG" sz="2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10" name="Picture 9" descr="gps-app-development.jpg"/>
          <p:cNvPicPr>
            <a:picLocks noChangeAspect="1"/>
          </p:cNvPicPr>
          <p:nvPr/>
        </p:nvPicPr>
        <p:blipFill>
          <a:blip r:embed="rId2"/>
          <a:stretch>
            <a:fillRect/>
          </a:stretch>
        </p:blipFill>
        <p:spPr>
          <a:xfrm>
            <a:off x="0" y="0"/>
            <a:ext cx="9144000" cy="3585882"/>
          </a:xfrm>
          <a:prstGeom prst="rect">
            <a:avLst/>
          </a:prstGeom>
        </p:spPr>
      </p:pic>
      <p:sp>
        <p:nvSpPr>
          <p:cNvPr id="11" name="Rounded Rectangle 10"/>
          <p:cNvSpPr/>
          <p:nvPr/>
        </p:nvSpPr>
        <p:spPr bwMode="auto">
          <a:xfrm>
            <a:off x="2714612" y="3143248"/>
            <a:ext cx="3500462" cy="785818"/>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ar-EG" sz="1800" b="0" i="0" u="none" strike="noStrike" cap="none" normalizeH="0" baseline="0" smtClean="0">
              <a:ln>
                <a:noFill/>
              </a:ln>
              <a:solidFill>
                <a:schemeClr val="tx1"/>
              </a:solidFill>
              <a:effectLst/>
              <a:latin typeface="Arial" pitchFamily="34" charset="0"/>
              <a:ea typeface="SimSun" pitchFamily="2" charset="-122"/>
            </a:endParaRPr>
          </a:p>
        </p:txBody>
      </p:sp>
      <p:sp>
        <p:nvSpPr>
          <p:cNvPr id="12" name="TextBox 11"/>
          <p:cNvSpPr txBox="1"/>
          <p:nvPr/>
        </p:nvSpPr>
        <p:spPr>
          <a:xfrm>
            <a:off x="2285984" y="3286124"/>
            <a:ext cx="4143404" cy="584775"/>
          </a:xfrm>
          <a:prstGeom prst="rect">
            <a:avLst/>
          </a:prstGeom>
          <a:noFill/>
        </p:spPr>
        <p:txBody>
          <a:bodyPr wrap="square" rtlCol="1">
            <a:spAutoFit/>
            <a:scene3d>
              <a:camera prst="orthographicFront"/>
              <a:lightRig rig="soft" dir="t">
                <a:rot lat="0" lon="0" rev="10800000"/>
              </a:lightRig>
            </a:scene3d>
            <a:sp3d>
              <a:bevelT w="27940" h="12700"/>
              <a:contourClr>
                <a:srgbClr val="DDDDDD"/>
              </a:contourClr>
            </a:sp3d>
          </a:bodyPr>
          <a:lstStyle/>
          <a:p>
            <a:pPr algn="ctr"/>
            <a:r>
              <a:rPr lang="en-US" sz="3200" b="1" spc="150" dirty="0" smtClean="0">
                <a:ln w="11430"/>
                <a:solidFill>
                  <a:srgbClr val="F8F8F8"/>
                </a:solidFill>
                <a:effectLst>
                  <a:outerShdw blurRad="25400" algn="tl" rotWithShape="0">
                    <a:srgbClr val="000000">
                      <a:alpha val="43000"/>
                    </a:srgbClr>
                  </a:outerShdw>
                </a:effectLst>
              </a:rPr>
              <a:t>Where is who?!</a:t>
            </a:r>
            <a:endParaRPr lang="ar-EG" sz="3200" b="1" spc="150" dirty="0">
              <a:ln w="11430"/>
              <a:solidFill>
                <a:srgbClr val="F8F8F8"/>
              </a:solidFill>
              <a:effectLst>
                <a:outerShdw blurRad="25400" algn="tl" rotWithShape="0">
                  <a:srgbClr val="000000">
                    <a:alpha val="43000"/>
                  </a:srgbClr>
                </a:outerShdw>
              </a:effectLst>
            </a:endParaRPr>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Project Objectives</a:t>
            </a:r>
            <a:endParaRPr lang="ar-EG" dirty="0"/>
          </a:p>
        </p:txBody>
      </p:sp>
      <p:sp>
        <p:nvSpPr>
          <p:cNvPr id="3" name="Content Placeholder 2"/>
          <p:cNvSpPr>
            <a:spLocks noGrp="1"/>
          </p:cNvSpPr>
          <p:nvPr>
            <p:ph idx="1"/>
          </p:nvPr>
        </p:nvSpPr>
        <p:spPr>
          <a:xfrm>
            <a:off x="508397" y="1785927"/>
            <a:ext cx="6447234" cy="4256100"/>
          </a:xfrm>
        </p:spPr>
        <p:txBody>
          <a:bodyPr/>
          <a:lstStyle/>
          <a:p>
            <a:pPr algn="l" rtl="0"/>
            <a:r>
              <a:rPr lang="en-US" sz="2200" dirty="0">
                <a:latin typeface="Times New Roman" pitchFamily="18" charset="0"/>
                <a:cs typeface="Times New Roman" pitchFamily="18" charset="0"/>
              </a:rPr>
              <a:t>To propose mobile application that helps the user to locate their friends and </a:t>
            </a:r>
            <a:r>
              <a:rPr lang="en-US" sz="2200" dirty="0" smtClean="0">
                <a:latin typeface="Times New Roman" pitchFamily="18" charset="0"/>
                <a:cs typeface="Times New Roman" pitchFamily="18" charset="0"/>
              </a:rPr>
              <a:t>relatives.</a:t>
            </a:r>
          </a:p>
          <a:p>
            <a:pPr lvl="0" algn="l" rtl="0"/>
            <a:r>
              <a:rPr lang="en-US" sz="2200" dirty="0" smtClean="0">
                <a:latin typeface="Times New Roman" pitchFamily="18" charset="0"/>
                <a:cs typeface="Times New Roman" pitchFamily="18" charset="0"/>
              </a:rPr>
              <a:t>To </a:t>
            </a:r>
            <a:r>
              <a:rPr lang="en-US" sz="2200" dirty="0">
                <a:latin typeface="Times New Roman" pitchFamily="18" charset="0"/>
                <a:cs typeface="Times New Roman" pitchFamily="18" charset="0"/>
              </a:rPr>
              <a:t>provide requirements analysis and design models for the proposed system. </a:t>
            </a:r>
          </a:p>
          <a:p>
            <a:pPr lvl="0" algn="l" rtl="0"/>
            <a:r>
              <a:rPr lang="en-US" sz="2200" dirty="0">
                <a:latin typeface="Times New Roman" pitchFamily="18" charset="0"/>
                <a:cs typeface="Times New Roman" pitchFamily="18" charset="0"/>
              </a:rPr>
              <a:t>To develop an initial prototype for the proposed system</a:t>
            </a:r>
            <a:r>
              <a:rPr lang="en-US" dirty="0">
                <a:latin typeface="Times New Roman" pitchFamily="18" charset="0"/>
                <a:cs typeface="Times New Roman" pitchFamily="18" charset="0"/>
              </a:rPr>
              <a:t>.</a:t>
            </a:r>
          </a:p>
          <a:p>
            <a:pPr algn="l" rtl="0"/>
            <a:endParaRPr lang="ar-EG" dirty="0"/>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endParaRPr lang="ar-EG" dirty="0"/>
          </a:p>
        </p:txBody>
      </p:sp>
      <p:sp>
        <p:nvSpPr>
          <p:cNvPr id="3" name="Content Placeholder 2"/>
          <p:cNvSpPr>
            <a:spLocks noGrp="1"/>
          </p:cNvSpPr>
          <p:nvPr>
            <p:ph idx="1"/>
          </p:nvPr>
        </p:nvSpPr>
        <p:spPr>
          <a:xfrm>
            <a:off x="508397" y="1700808"/>
            <a:ext cx="6447234" cy="4341218"/>
          </a:xfrm>
        </p:spPr>
        <p:txBody>
          <a:bodyPr/>
          <a:lstStyle/>
          <a:p>
            <a:pPr marL="0" indent="0" algn="l" rtl="0">
              <a:buNone/>
            </a:pPr>
            <a:endParaRPr lang="en-US" dirty="0" smtClean="0"/>
          </a:p>
          <a:p>
            <a:pPr marL="0" indent="0" algn="ctr" rtl="0">
              <a:buNone/>
            </a:pPr>
            <a:endParaRPr lang="en-US" b="1" i="1" u="sng" dirty="0">
              <a:effectLst>
                <a:outerShdw blurRad="38100" dist="38100" dir="2700000" algn="tl">
                  <a:srgbClr val="000000">
                    <a:alpha val="43137"/>
                  </a:srgbClr>
                </a:outerShdw>
              </a:effectLst>
            </a:endParaRPr>
          </a:p>
          <a:p>
            <a:pPr marL="0" indent="0" algn="ctr" rtl="0">
              <a:buNone/>
            </a:pPr>
            <a:r>
              <a:rPr lang="en-US" sz="4000" b="1" i="1" dirty="0" smtClean="0">
                <a:effectLst>
                  <a:outerShdw blurRad="38100" dist="38100" dir="2700000" algn="tl">
                    <a:srgbClr val="000000">
                      <a:alpha val="43137"/>
                    </a:srgbClr>
                  </a:outerShdw>
                </a:effectLst>
              </a:rPr>
              <a:t>Background</a:t>
            </a:r>
          </a:p>
          <a:p>
            <a:pPr marL="0" indent="0" algn="ctr" rtl="0">
              <a:buNone/>
            </a:pPr>
            <a:endParaRPr lang="en-US" sz="4000" b="1" i="1" dirty="0" smtClean="0">
              <a:effectLst>
                <a:outerShdw blurRad="38100" dist="38100" dir="2700000" algn="tl">
                  <a:srgbClr val="000000">
                    <a:alpha val="43137"/>
                  </a:srgbClr>
                </a:outerShdw>
              </a:effectLst>
            </a:endParaRPr>
          </a:p>
          <a:p>
            <a:pPr marL="0" indent="0" algn="l" rtl="0">
              <a:buNone/>
            </a:pPr>
            <a:r>
              <a:rPr lang="en-US" b="1" i="1" dirty="0" smtClean="0">
                <a:solidFill>
                  <a:schemeClr val="accent1"/>
                </a:solidFill>
                <a:effectLst>
                  <a:outerShdw blurRad="38100" dist="38100" dir="2700000" algn="tl">
                    <a:srgbClr val="000000">
                      <a:alpha val="43137"/>
                    </a:srgbClr>
                  </a:outerShdw>
                </a:effectLst>
              </a:rPr>
              <a:t>     Presented by:</a:t>
            </a:r>
          </a:p>
          <a:p>
            <a:pPr marL="0" indent="0" algn="l" rtl="0">
              <a:buNone/>
            </a:pPr>
            <a:r>
              <a:rPr lang="en-US" b="1" i="1" dirty="0" smtClean="0">
                <a:solidFill>
                  <a:schemeClr val="accent1"/>
                </a:solidFill>
                <a:effectLst>
                  <a:outerShdw blurRad="38100" dist="38100" dir="2700000" algn="tl">
                    <a:srgbClr val="000000">
                      <a:alpha val="43137"/>
                    </a:srgbClr>
                  </a:outerShdw>
                </a:effectLst>
              </a:rPr>
              <a:t>              </a:t>
            </a:r>
            <a:r>
              <a:rPr lang="en-US" b="1" i="1" dirty="0" err="1" smtClean="0">
                <a:solidFill>
                  <a:schemeClr val="accent1"/>
                </a:solidFill>
                <a:effectLst>
                  <a:outerShdw blurRad="38100" dist="38100" dir="2700000" algn="tl">
                    <a:srgbClr val="000000">
                      <a:alpha val="43137"/>
                    </a:srgbClr>
                  </a:outerShdw>
                </a:effectLst>
              </a:rPr>
              <a:t>Soaad</a:t>
            </a:r>
            <a:r>
              <a:rPr lang="en-US" b="1" i="1" dirty="0" smtClean="0">
                <a:solidFill>
                  <a:schemeClr val="accent1"/>
                </a:solidFill>
                <a:effectLst>
                  <a:outerShdw blurRad="38100" dist="38100" dir="2700000" algn="tl">
                    <a:srgbClr val="000000">
                      <a:alpha val="43137"/>
                    </a:srgbClr>
                  </a:outerShdw>
                </a:effectLst>
              </a:rPr>
              <a:t> </a:t>
            </a:r>
            <a:r>
              <a:rPr lang="en-US" b="1" i="1" dirty="0" err="1" smtClean="0">
                <a:solidFill>
                  <a:schemeClr val="accent1"/>
                </a:solidFill>
                <a:effectLst>
                  <a:outerShdw blurRad="38100" dist="38100" dir="2700000" algn="tl">
                    <a:srgbClr val="000000">
                      <a:alpha val="43137"/>
                    </a:srgbClr>
                  </a:outerShdw>
                </a:effectLst>
              </a:rPr>
              <a:t>Fathi</a:t>
            </a:r>
            <a:r>
              <a:rPr lang="en-US" b="1" i="1" dirty="0" smtClean="0">
                <a:solidFill>
                  <a:schemeClr val="accent1"/>
                </a:solidFill>
                <a:effectLst>
                  <a:outerShdw blurRad="38100" dist="38100" dir="2700000" algn="tl">
                    <a:srgbClr val="000000">
                      <a:alpha val="43137"/>
                    </a:srgbClr>
                  </a:outerShdw>
                </a:effectLst>
              </a:rPr>
              <a:t> &amp;</a:t>
            </a:r>
          </a:p>
          <a:p>
            <a:pPr marL="0" indent="0" algn="l" rtl="0">
              <a:buNone/>
            </a:pPr>
            <a:r>
              <a:rPr lang="en-US" b="1" i="1" dirty="0" smtClean="0">
                <a:solidFill>
                  <a:schemeClr val="accent1"/>
                </a:solidFill>
                <a:effectLst>
                  <a:outerShdw blurRad="38100" dist="38100" dir="2700000" algn="tl">
                    <a:srgbClr val="000000">
                      <a:alpha val="43137"/>
                    </a:srgbClr>
                  </a:outerShdw>
                </a:effectLst>
              </a:rPr>
              <a:t>                       </a:t>
            </a:r>
            <a:r>
              <a:rPr lang="en-US" b="1" i="1" dirty="0" err="1" smtClean="0">
                <a:solidFill>
                  <a:schemeClr val="accent1"/>
                </a:solidFill>
                <a:effectLst>
                  <a:outerShdw blurRad="38100" dist="38100" dir="2700000" algn="tl">
                    <a:srgbClr val="000000">
                      <a:alpha val="43137"/>
                    </a:srgbClr>
                  </a:outerShdw>
                </a:effectLst>
              </a:rPr>
              <a:t>Amira</a:t>
            </a:r>
            <a:r>
              <a:rPr lang="en-US" b="1" i="1" dirty="0" smtClean="0">
                <a:solidFill>
                  <a:schemeClr val="accent1"/>
                </a:solidFill>
                <a:effectLst>
                  <a:outerShdw blurRad="38100" dist="38100" dir="2700000" algn="tl">
                    <a:srgbClr val="000000">
                      <a:alpha val="43137"/>
                    </a:srgbClr>
                  </a:outerShdw>
                </a:effectLst>
              </a:rPr>
              <a:t> Mahmoud</a:t>
            </a:r>
            <a:endParaRPr lang="en-US" b="1" i="1" dirty="0">
              <a:solidFill>
                <a:schemeClr val="accent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74660128"/>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GIS</a:t>
            </a:r>
            <a:endParaRPr lang="ar-EG" dirty="0"/>
          </a:p>
        </p:txBody>
      </p:sp>
      <p:sp>
        <p:nvSpPr>
          <p:cNvPr id="3" name="Content Placeholder 2"/>
          <p:cNvSpPr>
            <a:spLocks noGrp="1"/>
          </p:cNvSpPr>
          <p:nvPr>
            <p:ph idx="1"/>
          </p:nvPr>
        </p:nvSpPr>
        <p:spPr>
          <a:xfrm>
            <a:off x="508397" y="1772817"/>
            <a:ext cx="6447234" cy="4269210"/>
          </a:xfrm>
        </p:spPr>
        <p:txBody>
          <a:bodyPr/>
          <a:lstStyle/>
          <a:p>
            <a:pPr algn="l" rtl="0"/>
            <a:r>
              <a:rPr lang="en-US" sz="2200" dirty="0">
                <a:latin typeface="Times New Roman" pitchFamily="18" charset="0"/>
                <a:cs typeface="Times New Roman" pitchFamily="18" charset="0"/>
              </a:rPr>
              <a:t>Geographic information systems </a:t>
            </a:r>
            <a:r>
              <a:rPr lang="en-US" sz="2200" dirty="0">
                <a:latin typeface="Times New Roman" pitchFamily="18" charset="0"/>
                <a:cs typeface="Times New Roman" pitchFamily="18" charset="0"/>
                <a:hlinkClick r:id="rId2" tooltip="Geographic information system"/>
              </a:rPr>
              <a:t>(GIS)</a:t>
            </a:r>
            <a:r>
              <a:rPr lang="en-US" sz="2200" dirty="0">
                <a:latin typeface="Times New Roman" pitchFamily="18" charset="0"/>
                <a:cs typeface="Times New Roman" pitchFamily="18" charset="0"/>
              </a:rPr>
              <a:t> (also known as Geospatial information systems)   are </a:t>
            </a:r>
            <a:r>
              <a:rPr lang="en-US" sz="2200" dirty="0">
                <a:latin typeface="Times New Roman" pitchFamily="18" charset="0"/>
                <a:cs typeface="Times New Roman" pitchFamily="18" charset="0"/>
                <a:hlinkClick r:id="rId3" tooltip="Computer software"/>
              </a:rPr>
              <a:t>computer software</a:t>
            </a:r>
            <a:r>
              <a:rPr lang="en-US" sz="2200" dirty="0">
                <a:latin typeface="Times New Roman" pitchFamily="18" charset="0"/>
                <a:cs typeface="Times New Roman" pitchFamily="18" charset="0"/>
              </a:rPr>
              <a:t> and </a:t>
            </a:r>
            <a:r>
              <a:rPr lang="en-US" sz="2200" dirty="0">
                <a:latin typeface="Times New Roman" pitchFamily="18" charset="0"/>
                <a:cs typeface="Times New Roman" pitchFamily="18" charset="0"/>
                <a:hlinkClick r:id="rId4" tooltip="Computer hardware"/>
              </a:rPr>
              <a:t>hardware</a:t>
            </a:r>
            <a:r>
              <a:rPr lang="en-US" sz="2200" dirty="0">
                <a:latin typeface="Times New Roman" pitchFamily="18" charset="0"/>
                <a:cs typeface="Times New Roman" pitchFamily="18" charset="0"/>
              </a:rPr>
              <a:t> systems that enable users to capture, store, analyze and manage spatially referenced data.</a:t>
            </a:r>
          </a:p>
          <a:p>
            <a:pPr algn="l" rtl="0"/>
            <a:r>
              <a:rPr lang="en-US" sz="2200" dirty="0">
                <a:latin typeface="Times New Roman" pitchFamily="18" charset="0"/>
                <a:cs typeface="Times New Roman" pitchFamily="18" charset="0"/>
              </a:rPr>
              <a:t>GIS can also help to achieve the overall objective of improving the decision making process, whether in an organization, or within a project.</a:t>
            </a:r>
            <a:endParaRPr lang="ar-EG" sz="2200" dirty="0">
              <a:latin typeface="Times New Roman" pitchFamily="18" charset="0"/>
              <a:cs typeface="Times New Roman" pitchFamily="18" charset="0"/>
            </a:endParaRPr>
          </a:p>
          <a:p>
            <a:pPr algn="l" rtl="0"/>
            <a:endParaRPr lang="en-US" sz="22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725382446"/>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pic>
        <p:nvPicPr>
          <p:cNvPr id="4" name="Content Placeholder 3" descr="geomatic-worldwith-a-special-look-to-gis-27-638.jpg"/>
          <p:cNvPicPr>
            <a:picLocks noGrp="1" noChangeAspect="1"/>
          </p:cNvPicPr>
          <p:nvPr>
            <p:ph idx="1"/>
          </p:nvPr>
        </p:nvPicPr>
        <p:blipFill>
          <a:blip r:embed="rId2"/>
          <a:stretch>
            <a:fillRect/>
          </a:stretch>
        </p:blipFill>
        <p:spPr bwMode="auto">
          <a:xfrm>
            <a:off x="395537" y="0"/>
            <a:ext cx="8352927" cy="6858000"/>
          </a:xfrm>
          <a:prstGeom prst="rect">
            <a:avLst/>
          </a:prstGeom>
          <a:noFill/>
          <a:ln w="9525">
            <a:noFill/>
            <a:miter lim="800000"/>
            <a:headEnd/>
            <a:tailEnd/>
          </a:ln>
        </p:spPr>
      </p:pic>
    </p:spTree>
    <p:extLst>
      <p:ext uri="{BB962C8B-B14F-4D97-AF65-F5344CB8AC3E}">
        <p14:creationId xmlns:p14="http://schemas.microsoft.com/office/powerpoint/2010/main" val="2316837681"/>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dirty="0" smtClean="0"/>
              <a:t>Data Types</a:t>
            </a:r>
            <a:endParaRPr lang="ar-EG" dirty="0"/>
          </a:p>
        </p:txBody>
      </p:sp>
      <p:sp>
        <p:nvSpPr>
          <p:cNvPr id="3" name="Content Placeholder 2"/>
          <p:cNvSpPr>
            <a:spLocks noGrp="1"/>
          </p:cNvSpPr>
          <p:nvPr>
            <p:ph idx="1"/>
          </p:nvPr>
        </p:nvSpPr>
        <p:spPr/>
        <p:txBody>
          <a:bodyPr/>
          <a:lstStyle/>
          <a:p>
            <a:pPr algn="l" rtl="0"/>
            <a:r>
              <a:rPr lang="en-US" dirty="0" smtClean="0"/>
              <a:t>Vector</a:t>
            </a:r>
          </a:p>
          <a:p>
            <a:pPr lvl="1" algn="l" rtl="0"/>
            <a:r>
              <a:rPr lang="en-US" dirty="0" smtClean="0"/>
              <a:t>Points</a:t>
            </a:r>
          </a:p>
          <a:p>
            <a:pPr lvl="1" algn="l" rtl="0"/>
            <a:r>
              <a:rPr lang="en-US" dirty="0" smtClean="0"/>
              <a:t>Lines</a:t>
            </a:r>
          </a:p>
          <a:p>
            <a:pPr lvl="1" algn="l" rtl="0"/>
            <a:r>
              <a:rPr lang="en-US" dirty="0" smtClean="0"/>
              <a:t>Polygons</a:t>
            </a:r>
          </a:p>
          <a:p>
            <a:pPr algn="l" rtl="0"/>
            <a:r>
              <a:rPr lang="en-US" dirty="0" smtClean="0"/>
              <a:t>Raster</a:t>
            </a:r>
          </a:p>
          <a:p>
            <a:pPr lvl="1" algn="l" rtl="0"/>
            <a:r>
              <a:rPr lang="en-US" dirty="0" smtClean="0"/>
              <a:t>Cell</a:t>
            </a:r>
          </a:p>
          <a:p>
            <a:pPr lvl="1" algn="l" rtl="0"/>
            <a:r>
              <a:rPr lang="en-US" dirty="0" smtClean="0"/>
              <a:t>Pixels</a:t>
            </a:r>
          </a:p>
          <a:p>
            <a:pPr lvl="1" algn="l" rtl="0"/>
            <a:r>
              <a:rPr lang="en-US" dirty="0" smtClean="0"/>
              <a:t>Elements</a:t>
            </a:r>
          </a:p>
          <a:p>
            <a:pPr algn="l" rtl="0"/>
            <a:endParaRPr lang="ar-EG" dirty="0"/>
          </a:p>
        </p:txBody>
      </p:sp>
      <p:pic>
        <p:nvPicPr>
          <p:cNvPr id="4" name="Content Placeholder 4" descr="Raster_vector_tikz.png"/>
          <p:cNvPicPr>
            <a:picLocks noGrp="1" noChangeAspect="1"/>
          </p:cNvPicPr>
          <p:nvPr/>
        </p:nvPicPr>
        <p:blipFill>
          <a:blip r:embed="rId2"/>
          <a:stretch>
            <a:fillRect/>
          </a:stretch>
        </p:blipFill>
        <p:spPr bwMode="auto">
          <a:xfrm>
            <a:off x="3707904" y="692696"/>
            <a:ext cx="5000660" cy="5400600"/>
          </a:xfrm>
          <a:prstGeom prst="rect">
            <a:avLst/>
          </a:prstGeom>
          <a:noFill/>
          <a:ln w="9525">
            <a:noFill/>
            <a:miter lim="800000"/>
            <a:headEnd/>
            <a:tailEnd/>
          </a:ln>
        </p:spPr>
      </p:pic>
    </p:spTree>
    <p:extLst>
      <p:ext uri="{BB962C8B-B14F-4D97-AF65-F5344CB8AC3E}">
        <p14:creationId xmlns:p14="http://schemas.microsoft.com/office/powerpoint/2010/main" val="3308463042"/>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GPS</a:t>
            </a:r>
            <a:endParaRPr lang="ar-EG" dirty="0"/>
          </a:p>
        </p:txBody>
      </p:sp>
      <p:sp>
        <p:nvSpPr>
          <p:cNvPr id="3" name="Content Placeholder 2"/>
          <p:cNvSpPr>
            <a:spLocks noGrp="1"/>
          </p:cNvSpPr>
          <p:nvPr>
            <p:ph idx="1"/>
          </p:nvPr>
        </p:nvSpPr>
        <p:spPr>
          <a:xfrm>
            <a:off x="508397" y="2211859"/>
            <a:ext cx="6447234" cy="3881437"/>
          </a:xfrm>
        </p:spPr>
        <p:txBody>
          <a:bodyPr/>
          <a:lstStyle/>
          <a:p>
            <a:pPr algn="l" rtl="0"/>
            <a:r>
              <a:rPr lang="en-US" dirty="0" smtClean="0"/>
              <a:t>Stands for Global Positioning System.</a:t>
            </a:r>
          </a:p>
          <a:p>
            <a:pPr marL="628650" lvl="2" algn="l" rtl="0"/>
            <a:r>
              <a:rPr lang="en-US" sz="2000" dirty="0" smtClean="0">
                <a:latin typeface="Times New Roman" pitchFamily="18" charset="0"/>
                <a:cs typeface="Times New Roman" pitchFamily="18" charset="0"/>
              </a:rPr>
              <a:t> </a:t>
            </a:r>
            <a:r>
              <a:rPr lang="en-US" sz="2000" dirty="0" smtClean="0">
                <a:solidFill>
                  <a:schemeClr val="accent5">
                    <a:lumMod val="10000"/>
                  </a:schemeClr>
                </a:solidFill>
                <a:latin typeface="Times New Roman" panose="02020603050405020304" pitchFamily="18" charset="0"/>
                <a:cs typeface="Times New Roman" panose="02020603050405020304" pitchFamily="18" charset="0"/>
              </a:rPr>
              <a:t>“Global Positioning System is a space based satellite navigation system that provides location and time information in all weather conditions, anywhere on or near the Earth where there is an unobstructed line of sight to four or more GPS satellites.”</a:t>
            </a:r>
          </a:p>
          <a:p>
            <a:pPr marL="228600" lvl="1" algn="l" rtl="0">
              <a:spcBef>
                <a:spcPts val="1000"/>
              </a:spcBef>
            </a:pPr>
            <a:endParaRPr lang="en-US" dirty="0" smtClean="0"/>
          </a:p>
        </p:txBody>
      </p:sp>
    </p:spTree>
    <p:extLst>
      <p:ext uri="{BB962C8B-B14F-4D97-AF65-F5344CB8AC3E}">
        <p14:creationId xmlns:p14="http://schemas.microsoft.com/office/powerpoint/2010/main" val="2752264094"/>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dirty="0" smtClean="0"/>
              <a:t>How it works ??</a:t>
            </a:r>
            <a:endParaRPr lang="ar-EG" dirty="0"/>
          </a:p>
        </p:txBody>
      </p:sp>
      <p:pic>
        <p:nvPicPr>
          <p:cNvPr id="4" name="Content Placeholder 3" descr="Capturet.PNG"/>
          <p:cNvPicPr>
            <a:picLocks noGrp="1" noChangeAspect="1"/>
          </p:cNvPicPr>
          <p:nvPr>
            <p:ph idx="1"/>
          </p:nvPr>
        </p:nvPicPr>
        <p:blipFill>
          <a:blip r:embed="rId2"/>
          <a:stretch>
            <a:fillRect/>
          </a:stretch>
        </p:blipFill>
        <p:spPr>
          <a:xfrm>
            <a:off x="1820579" y="1700809"/>
            <a:ext cx="5367614" cy="4083680"/>
          </a:xfrm>
        </p:spPr>
      </p:pic>
    </p:spTree>
    <p:extLst>
      <p:ext uri="{BB962C8B-B14F-4D97-AF65-F5344CB8AC3E}">
        <p14:creationId xmlns:p14="http://schemas.microsoft.com/office/powerpoint/2010/main" val="2556182187"/>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sp>
        <p:nvSpPr>
          <p:cNvPr id="3" name="Content Placeholder 2"/>
          <p:cNvSpPr>
            <a:spLocks noGrp="1"/>
          </p:cNvSpPr>
          <p:nvPr>
            <p:ph idx="1"/>
          </p:nvPr>
        </p:nvSpPr>
        <p:spPr>
          <a:xfrm>
            <a:off x="508397" y="1628801"/>
            <a:ext cx="6447234" cy="4413226"/>
          </a:xfrm>
        </p:spPr>
        <p:txBody>
          <a:bodyPr/>
          <a:lstStyle/>
          <a:p>
            <a:pPr lvl="1" algn="l" rtl="0"/>
            <a:r>
              <a:rPr lang="en-US" dirty="0" smtClean="0">
                <a:latin typeface="Times New Roman" pitchFamily="18" charset="0"/>
                <a:cs typeface="Times New Roman" pitchFamily="18" charset="0"/>
              </a:rPr>
              <a:t>Basic concepts of GPS </a:t>
            </a:r>
          </a:p>
          <a:p>
            <a:pPr lvl="1" algn="l" rtl="0"/>
            <a:r>
              <a:rPr lang="en-US" dirty="0" smtClean="0">
                <a:latin typeface="Times New Roman" pitchFamily="18" charset="0"/>
                <a:cs typeface="Times New Roman" pitchFamily="18" charset="0"/>
              </a:rPr>
              <a:t>A GPS receiver calculates its position by precisely timing the signals sent by GPS satellites high above the Earth. </a:t>
            </a:r>
          </a:p>
          <a:p>
            <a:pPr lvl="1" algn="l" rtl="0"/>
            <a:r>
              <a:rPr lang="en-US" dirty="0" smtClean="0">
                <a:latin typeface="Times New Roman" pitchFamily="18" charset="0"/>
                <a:cs typeface="Times New Roman" pitchFamily="18" charset="0"/>
              </a:rPr>
              <a:t>Each satellite continually transmits messages that include</a:t>
            </a:r>
          </a:p>
          <a:p>
            <a:pPr lvl="1" algn="l" rtl="0"/>
            <a:r>
              <a:rPr lang="en-US" dirty="0" smtClean="0">
                <a:latin typeface="Times New Roman" pitchFamily="18" charset="0"/>
                <a:cs typeface="Times New Roman" pitchFamily="18" charset="0"/>
              </a:rPr>
              <a:t> The time the message was transmitted</a:t>
            </a:r>
          </a:p>
          <a:p>
            <a:pPr lvl="1" algn="l" rtl="0"/>
            <a:r>
              <a:rPr lang="en-US" dirty="0" smtClean="0">
                <a:latin typeface="Times New Roman" pitchFamily="18" charset="0"/>
                <a:cs typeface="Times New Roman" pitchFamily="18" charset="0"/>
              </a:rPr>
              <a:t> Satellite position at time of message transmission  </a:t>
            </a:r>
          </a:p>
          <a:p>
            <a:pPr algn="l" rtl="0"/>
            <a:endParaRPr lang="ar-EG" dirty="0">
              <a:latin typeface="Times New Roman" pitchFamily="18" charset="0"/>
              <a:cs typeface="Times New Roman" pitchFamily="18" charset="0"/>
            </a:endParaRPr>
          </a:p>
        </p:txBody>
      </p:sp>
    </p:spTree>
    <p:extLst>
      <p:ext uri="{BB962C8B-B14F-4D97-AF65-F5344CB8AC3E}">
        <p14:creationId xmlns:p14="http://schemas.microsoft.com/office/powerpoint/2010/main" val="2978555938"/>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Related work</a:t>
            </a:r>
            <a:endParaRPr lang="ar-EG"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06387821"/>
              </p:ext>
            </p:extLst>
          </p:nvPr>
        </p:nvGraphicFramePr>
        <p:xfrm>
          <a:off x="508000" y="1340767"/>
          <a:ext cx="6707206" cy="5040561"/>
        </p:xfrm>
        <a:graphic>
          <a:graphicData uri="http://schemas.openxmlformats.org/drawingml/2006/table">
            <a:tbl>
              <a:tblPr rtl="1" firstRow="1" bandRow="1">
                <a:tableStyleId>{5C22544A-7EE6-4342-B048-85BDC9FD1C3A}</a:tableStyleId>
              </a:tblPr>
              <a:tblGrid>
                <a:gridCol w="2920212"/>
                <a:gridCol w="947243"/>
                <a:gridCol w="2839751"/>
              </a:tblGrid>
              <a:tr h="627532">
                <a:tc>
                  <a:txBody>
                    <a:bodyPr/>
                    <a:lstStyle/>
                    <a:p>
                      <a:pPr algn="ctr" rtl="1"/>
                      <a:r>
                        <a:rPr lang="en-US" dirty="0" smtClean="0"/>
                        <a:t>university</a:t>
                      </a:r>
                      <a:endParaRPr lang="ar-EG" dirty="0"/>
                    </a:p>
                  </a:txBody>
                  <a:tcPr/>
                </a:tc>
                <a:tc>
                  <a:txBody>
                    <a:bodyPr/>
                    <a:lstStyle/>
                    <a:p>
                      <a:pPr algn="ctr" rtl="1"/>
                      <a:r>
                        <a:rPr lang="en-US" dirty="0" smtClean="0"/>
                        <a:t>year</a:t>
                      </a:r>
                      <a:endParaRPr lang="ar-EG" dirty="0"/>
                    </a:p>
                  </a:txBody>
                  <a:tcPr/>
                </a:tc>
                <a:tc>
                  <a:txBody>
                    <a:bodyPr/>
                    <a:lstStyle/>
                    <a:p>
                      <a:pPr algn="ctr" rtl="0"/>
                      <a:r>
                        <a:rPr lang="en-US" dirty="0" smtClean="0"/>
                        <a:t>paper</a:t>
                      </a:r>
                      <a:endParaRPr lang="ar-EG" dirty="0"/>
                    </a:p>
                  </a:txBody>
                  <a:tcPr/>
                </a:tc>
              </a:tr>
              <a:tr h="1750175">
                <a:tc>
                  <a:txBody>
                    <a:bodyPr/>
                    <a:lstStyle/>
                    <a:p>
                      <a:pPr marL="0" algn="ctr" defTabSz="914400" rtl="1" eaLnBrk="1" latinLnBrk="0" hangingPunct="1"/>
                      <a:r>
                        <a:rPr lang="en-GB" sz="1800" b="0" kern="1200" dirty="0" smtClean="0">
                          <a:solidFill>
                            <a:schemeClr val="accent5">
                              <a:lumMod val="10000"/>
                            </a:schemeClr>
                          </a:solidFill>
                          <a:latin typeface="Times New Roman" panose="02020603050405020304" pitchFamily="18" charset="0"/>
                          <a:ea typeface="+mn-ea"/>
                          <a:cs typeface="Times New Roman" panose="02020603050405020304" pitchFamily="18" charset="0"/>
                        </a:rPr>
                        <a:t>Dept of CSE, GMRIT, RAJAM</a:t>
                      </a:r>
                    </a:p>
                    <a:p>
                      <a:pPr marL="0" algn="ctr" defTabSz="914400" rtl="1" eaLnBrk="1" latinLnBrk="0" hangingPunct="1"/>
                      <a:r>
                        <a:rPr lang="en-GB" sz="1800" b="0" kern="1200" dirty="0" smtClean="0">
                          <a:solidFill>
                            <a:schemeClr val="accent5">
                              <a:lumMod val="10000"/>
                            </a:schemeClr>
                          </a:solidFill>
                          <a:latin typeface="Times New Roman" panose="02020603050405020304" pitchFamily="18" charset="0"/>
                          <a:ea typeface="+mn-ea"/>
                          <a:cs typeface="Times New Roman" panose="02020603050405020304" pitchFamily="18" charset="0"/>
                        </a:rPr>
                        <a:t>Andhra Pradesh, India</a:t>
                      </a:r>
                    </a:p>
                    <a:p>
                      <a:pPr marL="0" algn="ctr" defTabSz="914400" rtl="1" eaLnBrk="1" latinLnBrk="0" hangingPunct="1"/>
                      <a:r>
                        <a:rPr lang="en-GB" sz="1800" b="0" kern="1200" dirty="0" smtClean="0">
                          <a:solidFill>
                            <a:schemeClr val="accent5">
                              <a:lumMod val="10000"/>
                            </a:schemeClr>
                          </a:solidFill>
                          <a:latin typeface="Times New Roman" panose="02020603050405020304" pitchFamily="18" charset="0"/>
                          <a:ea typeface="+mn-ea"/>
                          <a:cs typeface="Times New Roman" panose="02020603050405020304" pitchFamily="18" charset="0"/>
                        </a:rPr>
                        <a:t>Dept of CSE, ANITS, Visakhapatnam</a:t>
                      </a:r>
                    </a:p>
                    <a:p>
                      <a:pPr marL="0" algn="ctr" defTabSz="914400" rtl="1" eaLnBrk="1" latinLnBrk="0" hangingPunct="1"/>
                      <a:r>
                        <a:rPr lang="en-GB" sz="1800" b="0" kern="1200" dirty="0" smtClean="0">
                          <a:solidFill>
                            <a:schemeClr val="accent5">
                              <a:lumMod val="10000"/>
                            </a:schemeClr>
                          </a:solidFill>
                          <a:latin typeface="Times New Roman" panose="02020603050405020304" pitchFamily="18" charset="0"/>
                          <a:ea typeface="+mn-ea"/>
                          <a:cs typeface="Times New Roman" panose="02020603050405020304" pitchFamily="18" charset="0"/>
                        </a:rPr>
                        <a:t>Andhra Pradesh, India</a:t>
                      </a:r>
                      <a:endParaRPr lang="ar-EG" b="0" dirty="0"/>
                    </a:p>
                  </a:txBody>
                  <a:tcPr/>
                </a:tc>
                <a:tc>
                  <a:txBody>
                    <a:bodyPr/>
                    <a:lstStyle/>
                    <a:p>
                      <a:pPr algn="ctr" rtl="0"/>
                      <a:r>
                        <a:rPr lang="en-US" dirty="0" smtClean="0"/>
                        <a:t>2013</a:t>
                      </a:r>
                      <a:endParaRPr lang="ar-EG" dirty="0"/>
                    </a:p>
                  </a:txBody>
                  <a:tcPr/>
                </a:tc>
                <a:tc>
                  <a:txBody>
                    <a:bodyPr/>
                    <a:lstStyle/>
                    <a:p>
                      <a:pPr algn="l" rtl="0"/>
                      <a:r>
                        <a:rPr lang="en-GB" sz="1800" b="1" kern="1200" dirty="0" smtClean="0">
                          <a:solidFill>
                            <a:schemeClr val="accent5">
                              <a:lumMod val="10000"/>
                            </a:schemeClr>
                          </a:solidFill>
                          <a:latin typeface="Times New Roman" panose="02020603050405020304" pitchFamily="18" charset="0"/>
                          <a:ea typeface="+mn-ea"/>
                          <a:cs typeface="Times New Roman" panose="02020603050405020304" pitchFamily="18" charset="0"/>
                        </a:rPr>
                        <a:t>GPS Based Vehicle Navigation System</a:t>
                      </a:r>
                      <a:r>
                        <a:rPr lang="en-GB" sz="1800" b="1" kern="1200" baseline="0" dirty="0" smtClean="0">
                          <a:solidFill>
                            <a:schemeClr val="accent5">
                              <a:lumMod val="10000"/>
                            </a:schemeClr>
                          </a:solidFill>
                          <a:latin typeface="Times New Roman" panose="02020603050405020304" pitchFamily="18" charset="0"/>
                          <a:ea typeface="+mn-ea"/>
                          <a:cs typeface="Times New Roman" panose="02020603050405020304" pitchFamily="18" charset="0"/>
                        </a:rPr>
                        <a:t> </a:t>
                      </a:r>
                      <a:r>
                        <a:rPr lang="en-GB" sz="1800" b="1" kern="1200" dirty="0" smtClean="0">
                          <a:solidFill>
                            <a:schemeClr val="accent5">
                              <a:lumMod val="10000"/>
                            </a:schemeClr>
                          </a:solidFill>
                          <a:latin typeface="Times New Roman" panose="02020603050405020304" pitchFamily="18" charset="0"/>
                          <a:ea typeface="+mn-ea"/>
                          <a:cs typeface="Times New Roman" panose="02020603050405020304" pitchFamily="18" charset="0"/>
                        </a:rPr>
                        <a:t>Using Google Maps</a:t>
                      </a:r>
                    </a:p>
                    <a:p>
                      <a:pPr algn="l" rtl="0"/>
                      <a:endParaRPr lang="ar-EG" dirty="0"/>
                    </a:p>
                  </a:txBody>
                  <a:tcPr/>
                </a:tc>
              </a:tr>
              <a:tr h="14738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kern="1200" dirty="0" smtClean="0">
                          <a:solidFill>
                            <a:schemeClr val="accent5">
                              <a:lumMod val="10000"/>
                            </a:schemeClr>
                          </a:solidFill>
                          <a:latin typeface="Times New Roman" panose="02020603050405020304" pitchFamily="18" charset="0"/>
                          <a:ea typeface="+mn-ea"/>
                          <a:cs typeface="Times New Roman" panose="02020603050405020304" pitchFamily="18" charset="0"/>
                        </a:rPr>
                        <a:t>University of South Florida</a:t>
                      </a:r>
                    </a:p>
                    <a:p>
                      <a:pPr algn="l" rtl="0"/>
                      <a:endParaRPr lang="ar-EG" dirty="0"/>
                    </a:p>
                  </a:txBody>
                  <a:tcPr/>
                </a:tc>
                <a:tc>
                  <a:txBody>
                    <a:bodyPr/>
                    <a:lstStyle/>
                    <a:p>
                      <a:pPr algn="ctr" rtl="1"/>
                      <a:r>
                        <a:rPr lang="en-GB" sz="1800" dirty="0" smtClean="0">
                          <a:solidFill>
                            <a:schemeClr val="accent5">
                              <a:lumMod val="10000"/>
                            </a:schemeClr>
                          </a:solidFill>
                          <a:latin typeface="Times New Roman" panose="02020603050405020304" pitchFamily="18" charset="0"/>
                          <a:cs typeface="Times New Roman" panose="02020603050405020304" pitchFamily="18" charset="0"/>
                        </a:rPr>
                        <a:t>2006</a:t>
                      </a:r>
                      <a:endParaRPr lang="ar-EG" dirty="0"/>
                    </a:p>
                  </a:txBody>
                  <a:tcPr/>
                </a:tc>
                <a:tc>
                  <a:txBody>
                    <a:bodyPr/>
                    <a:lstStyle/>
                    <a:p>
                      <a:pPr algn="l"/>
                      <a:r>
                        <a:rPr lang="en-GB" sz="1800" b="1" kern="1200" dirty="0" smtClean="0">
                          <a:solidFill>
                            <a:schemeClr val="accent5">
                              <a:lumMod val="10000"/>
                            </a:schemeClr>
                          </a:solidFill>
                          <a:latin typeface="Times New Roman" panose="02020603050405020304" pitchFamily="18" charset="0"/>
                          <a:ea typeface="+mn-ea"/>
                          <a:cs typeface="Times New Roman" panose="02020603050405020304" pitchFamily="18" charset="0"/>
                        </a:rPr>
                        <a:t>A General Architecture in</a:t>
                      </a:r>
                      <a:r>
                        <a:rPr lang="ar-EG" sz="1800" b="1" kern="1200" baseline="0" dirty="0" smtClean="0">
                          <a:solidFill>
                            <a:schemeClr val="accent5">
                              <a:lumMod val="10000"/>
                            </a:schemeClr>
                          </a:solidFill>
                          <a:latin typeface="Times New Roman" panose="02020603050405020304" pitchFamily="18" charset="0"/>
                          <a:ea typeface="+mn-ea"/>
                          <a:cs typeface="Times New Roman" panose="02020603050405020304" pitchFamily="18" charset="0"/>
                        </a:rPr>
                        <a:t> </a:t>
                      </a:r>
                      <a:r>
                        <a:rPr lang="en-GB" sz="1800" b="1" kern="1200" dirty="0" smtClean="0">
                          <a:solidFill>
                            <a:schemeClr val="accent5">
                              <a:lumMod val="10000"/>
                            </a:schemeClr>
                          </a:solidFill>
                          <a:latin typeface="Times New Roman" panose="02020603050405020304" pitchFamily="18" charset="0"/>
                          <a:ea typeface="+mn-ea"/>
                          <a:cs typeface="Times New Roman" panose="02020603050405020304" pitchFamily="18" charset="0"/>
                        </a:rPr>
                        <a:t>Support of</a:t>
                      </a:r>
                      <a:r>
                        <a:rPr lang="ar-EG" sz="1800" b="1" kern="1200" baseline="0" dirty="0" smtClean="0">
                          <a:solidFill>
                            <a:schemeClr val="accent5">
                              <a:lumMod val="10000"/>
                            </a:schemeClr>
                          </a:solidFill>
                          <a:latin typeface="Times New Roman" panose="02020603050405020304" pitchFamily="18" charset="0"/>
                          <a:ea typeface="+mn-ea"/>
                          <a:cs typeface="Times New Roman" panose="02020603050405020304" pitchFamily="18" charset="0"/>
                        </a:rPr>
                        <a:t> </a:t>
                      </a:r>
                      <a:r>
                        <a:rPr lang="en-GB" sz="1800" b="1" kern="1200" dirty="0" smtClean="0">
                          <a:solidFill>
                            <a:schemeClr val="accent5">
                              <a:lumMod val="10000"/>
                            </a:schemeClr>
                          </a:solidFill>
                          <a:latin typeface="Times New Roman" panose="02020603050405020304" pitchFamily="18" charset="0"/>
                          <a:ea typeface="+mn-ea"/>
                          <a:cs typeface="Times New Roman" panose="02020603050405020304" pitchFamily="18" charset="0"/>
                        </a:rPr>
                        <a:t>Interactive, Multimedia, Location-Based</a:t>
                      </a:r>
                    </a:p>
                    <a:p>
                      <a:pPr algn="l" rtl="0"/>
                      <a:r>
                        <a:rPr lang="en-GB" sz="1800" b="1" kern="1200" dirty="0" smtClean="0">
                          <a:solidFill>
                            <a:schemeClr val="accent5">
                              <a:lumMod val="10000"/>
                            </a:schemeClr>
                          </a:solidFill>
                          <a:latin typeface="Times New Roman" panose="02020603050405020304" pitchFamily="18" charset="0"/>
                          <a:ea typeface="+mn-ea"/>
                          <a:cs typeface="Times New Roman" panose="02020603050405020304" pitchFamily="18" charset="0"/>
                        </a:rPr>
                        <a:t>Mobile Applications</a:t>
                      </a:r>
                      <a:endParaRPr lang="ar-EG" sz="1800" b="1" dirty="0"/>
                    </a:p>
                  </a:txBody>
                  <a:tcPr/>
                </a:tc>
              </a:tr>
              <a:tr h="1189022">
                <a:tc>
                  <a:txBody>
                    <a:bodyPr/>
                    <a:lstStyle/>
                    <a:p>
                      <a:pPr algn="l" rtl="0"/>
                      <a:r>
                        <a:rPr lang="en-US" sz="1800" dirty="0" smtClean="0">
                          <a:latin typeface="Times New Roman" pitchFamily="18" charset="0"/>
                          <a:cs typeface="Times New Roman" pitchFamily="18" charset="0"/>
                        </a:rPr>
                        <a:t>Riyadh 11653, Saudi Arabia.</a:t>
                      </a:r>
                      <a:endParaRPr lang="ar-EG" dirty="0"/>
                    </a:p>
                  </a:txBody>
                  <a:tcPr/>
                </a:tc>
                <a:tc>
                  <a:txBody>
                    <a:bodyPr/>
                    <a:lstStyle/>
                    <a:p>
                      <a:pPr rtl="1"/>
                      <a:endParaRPr lang="ar-EG" dirty="0"/>
                    </a:p>
                  </a:txBody>
                  <a:tcPr/>
                </a:tc>
                <a:tc>
                  <a:txBody>
                    <a:bodyPr/>
                    <a:lstStyle/>
                    <a:p>
                      <a:pPr algn="l" rtl="0"/>
                      <a:r>
                        <a:rPr lang="en-US" sz="1800" b="1" dirty="0" smtClean="0">
                          <a:latin typeface="Times New Roman" pitchFamily="18" charset="0"/>
                          <a:cs typeface="Times New Roman" pitchFamily="18" charset="0"/>
                        </a:rPr>
                        <a:t>A GPS-based Mobile Dynamic Service Locator System</a:t>
                      </a:r>
                      <a:endParaRPr lang="ar-EG" b="1" dirty="0"/>
                    </a:p>
                  </a:txBody>
                  <a:tcPr/>
                </a:tc>
              </a:tr>
            </a:tbl>
          </a:graphicData>
        </a:graphic>
      </p:graphicFrame>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Related work</a:t>
            </a:r>
            <a:endParaRPr lang="ar-EG" dirty="0"/>
          </a:p>
        </p:txBody>
      </p:sp>
      <p:sp>
        <p:nvSpPr>
          <p:cNvPr id="3" name="Content Placeholder 2"/>
          <p:cNvSpPr>
            <a:spLocks noGrp="1"/>
          </p:cNvSpPr>
          <p:nvPr>
            <p:ph idx="1"/>
          </p:nvPr>
        </p:nvSpPr>
        <p:spPr/>
        <p:txBody>
          <a:bodyPr/>
          <a:lstStyle/>
          <a:p>
            <a:pPr algn="l" rtl="0"/>
            <a:r>
              <a:rPr lang="en-US" sz="2600" b="1" dirty="0" smtClean="0">
                <a:solidFill>
                  <a:schemeClr val="accent5">
                    <a:lumMod val="10000"/>
                  </a:schemeClr>
                </a:solidFill>
                <a:latin typeface="Times New Roman" panose="02020603050405020304" pitchFamily="18" charset="0"/>
                <a:cs typeface="Times New Roman" panose="02020603050405020304" pitchFamily="18" charset="0"/>
              </a:rPr>
              <a:t>Vehicle Navigation System Using Google Maps </a:t>
            </a:r>
          </a:p>
          <a:p>
            <a:pPr marL="342900" lvl="2" indent="-342900" algn="l" rtl="0">
              <a:lnSpc>
                <a:spcPct val="80000"/>
              </a:lnSpc>
            </a:pPr>
            <a:r>
              <a:rPr lang="en-GB" sz="2200" dirty="0" err="1" smtClean="0">
                <a:latin typeface="Times New Roman" pitchFamily="18" charset="0"/>
                <a:cs typeface="Times New Roman" pitchFamily="18" charset="0"/>
              </a:rPr>
              <a:t>Mahmood</a:t>
            </a:r>
            <a:r>
              <a:rPr lang="en-GB" sz="2200" dirty="0" smtClean="0">
                <a:latin typeface="Times New Roman" pitchFamily="18" charset="0"/>
                <a:cs typeface="Times New Roman" pitchFamily="18" charset="0"/>
              </a:rPr>
              <a:t>, F.M. </a:t>
            </a:r>
            <a:r>
              <a:rPr lang="en-US" sz="2200" dirty="0" err="1" smtClean="0">
                <a:latin typeface="Times New Roman" pitchFamily="18" charset="0"/>
                <a:cs typeface="Times New Roman" pitchFamily="18" charset="0"/>
              </a:rPr>
              <a:t>Ch.ChakradharaRao</a:t>
            </a:r>
            <a:r>
              <a:rPr lang="en-US" sz="2200" dirty="0" smtClean="0">
                <a:latin typeface="Times New Roman" pitchFamily="18" charset="0"/>
                <a:cs typeface="Times New Roman" pitchFamily="18" charset="0"/>
              </a:rPr>
              <a:t> , </a:t>
            </a:r>
            <a:r>
              <a:rPr lang="en-US" sz="2200" dirty="0" err="1" smtClean="0">
                <a:latin typeface="Times New Roman" pitchFamily="18" charset="0"/>
                <a:cs typeface="Times New Roman" pitchFamily="18" charset="0"/>
              </a:rPr>
              <a:t>P.Pushpalatha</a:t>
            </a:r>
            <a:r>
              <a:rPr lang="en-US" sz="2200" dirty="0" smtClean="0">
                <a:latin typeface="Times New Roman" pitchFamily="18" charset="0"/>
                <a:cs typeface="Times New Roman" pitchFamily="18" charset="0"/>
              </a:rPr>
              <a:t> , Dept. of CSE, ANITS, Visakhapatnam Andhra Pradesh, India</a:t>
            </a:r>
          </a:p>
          <a:p>
            <a:pPr algn="l" rtl="0">
              <a:buNone/>
            </a:pPr>
            <a:endParaRPr lang="en-US" dirty="0" smtClean="0">
              <a:solidFill>
                <a:schemeClr val="accent5">
                  <a:lumMod val="10000"/>
                </a:schemeClr>
              </a:solidFill>
              <a:latin typeface="Times New Roman" panose="02020603050405020304" pitchFamily="18" charset="0"/>
              <a:cs typeface="Times New Roman" panose="02020603050405020304" pitchFamily="18" charset="0"/>
            </a:endParaRPr>
          </a:p>
          <a:p>
            <a:pPr marL="0" indent="0" algn="l" rtl="0"/>
            <a:r>
              <a:rPr lang="en-US" b="1" dirty="0">
                <a:solidFill>
                  <a:schemeClr val="accent5">
                    <a:lumMod val="10000"/>
                  </a:schemeClr>
                </a:solidFill>
                <a:latin typeface="Times New Roman" panose="02020603050405020304" pitchFamily="18" charset="0"/>
                <a:cs typeface="Times New Roman" panose="02020603050405020304" pitchFamily="18" charset="0"/>
              </a:rPr>
              <a:t>      </a:t>
            </a:r>
            <a:r>
              <a:rPr lang="en-US" sz="2200" dirty="0">
                <a:solidFill>
                  <a:schemeClr val="accent2"/>
                </a:solidFill>
                <a:latin typeface="Times New Roman" pitchFamily="18" charset="0"/>
                <a:cs typeface="Times New Roman" pitchFamily="18" charset="0"/>
              </a:rPr>
              <a:t>Presented by : </a:t>
            </a:r>
            <a:endParaRPr lang="en-US" sz="2200" dirty="0" smtClean="0">
              <a:solidFill>
                <a:schemeClr val="accent2"/>
              </a:solidFill>
              <a:latin typeface="Times New Roman" pitchFamily="18" charset="0"/>
              <a:cs typeface="Times New Roman" pitchFamily="18" charset="0"/>
            </a:endParaRPr>
          </a:p>
          <a:p>
            <a:pPr marL="0" indent="0" algn="l" rtl="0">
              <a:buFont typeface="Wingdings 3" pitchFamily="18" charset="2"/>
              <a:buNone/>
            </a:pPr>
            <a:r>
              <a:rPr lang="en-US" sz="2200" dirty="0">
                <a:solidFill>
                  <a:schemeClr val="accent2"/>
                </a:solidFill>
                <a:latin typeface="Times New Roman" pitchFamily="18" charset="0"/>
                <a:cs typeface="Times New Roman" pitchFamily="18" charset="0"/>
              </a:rPr>
              <a:t> </a:t>
            </a:r>
            <a:r>
              <a:rPr lang="en-US" sz="2200" dirty="0" smtClean="0">
                <a:solidFill>
                  <a:schemeClr val="accent2"/>
                </a:solidFill>
                <a:latin typeface="Times New Roman" pitchFamily="18" charset="0"/>
                <a:cs typeface="Times New Roman" pitchFamily="18" charset="0"/>
              </a:rPr>
              <a:t>                              </a:t>
            </a:r>
            <a:r>
              <a:rPr lang="en-US" sz="2200" dirty="0" err="1" smtClean="0">
                <a:solidFill>
                  <a:schemeClr val="accent2"/>
                </a:solidFill>
                <a:latin typeface="Times New Roman" pitchFamily="18" charset="0"/>
                <a:cs typeface="Times New Roman" pitchFamily="18" charset="0"/>
              </a:rPr>
              <a:t>Amira</a:t>
            </a:r>
            <a:r>
              <a:rPr lang="en-US" sz="2200" dirty="0" smtClean="0">
                <a:solidFill>
                  <a:schemeClr val="accent2"/>
                </a:solidFill>
                <a:latin typeface="Times New Roman" pitchFamily="18" charset="0"/>
                <a:cs typeface="Times New Roman" pitchFamily="18" charset="0"/>
              </a:rPr>
              <a:t> </a:t>
            </a:r>
            <a:r>
              <a:rPr lang="en-US" sz="2200" dirty="0" err="1" smtClean="0">
                <a:solidFill>
                  <a:schemeClr val="accent2"/>
                </a:solidFill>
                <a:latin typeface="Times New Roman" pitchFamily="18" charset="0"/>
                <a:cs typeface="Times New Roman" pitchFamily="18" charset="0"/>
              </a:rPr>
              <a:t>Mahmoud</a:t>
            </a:r>
            <a:endParaRPr lang="en-US" sz="2200" dirty="0">
              <a:solidFill>
                <a:schemeClr val="accent2"/>
              </a:solidFill>
              <a:latin typeface="Times New Roman" pitchFamily="18" charset="0"/>
              <a:cs typeface="Times New Roman" pitchFamily="18" charset="0"/>
            </a:endParaRPr>
          </a:p>
          <a:p>
            <a:endParaRPr lang="ar-EG" dirty="0"/>
          </a:p>
        </p:txBody>
      </p:sp>
    </p:spTree>
    <p:extLst>
      <p:ext uri="{BB962C8B-B14F-4D97-AF65-F5344CB8AC3E}">
        <p14:creationId xmlns:p14="http://schemas.microsoft.com/office/powerpoint/2010/main" val="194574084"/>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Agenda</a:t>
            </a:r>
            <a:endParaRPr lang="ar-EG" dirty="0"/>
          </a:p>
        </p:txBody>
      </p:sp>
      <p:sp>
        <p:nvSpPr>
          <p:cNvPr id="3" name="Content Placeholder 2"/>
          <p:cNvSpPr>
            <a:spLocks noGrp="1"/>
          </p:cNvSpPr>
          <p:nvPr>
            <p:ph idx="1"/>
          </p:nvPr>
        </p:nvSpPr>
        <p:spPr/>
        <p:txBody>
          <a:bodyPr>
            <a:normAutofit fontScale="85000" lnSpcReduction="20000"/>
          </a:bodyPr>
          <a:lstStyle/>
          <a:p>
            <a:pPr algn="l" rtl="0"/>
            <a:r>
              <a:rPr lang="en-US" dirty="0" smtClean="0">
                <a:cs typeface="+mj-cs"/>
              </a:rPr>
              <a:t>Introduction. </a:t>
            </a:r>
          </a:p>
          <a:p>
            <a:pPr algn="l" rtl="0"/>
            <a:r>
              <a:rPr lang="en-US" dirty="0" smtClean="0">
                <a:cs typeface="+mj-cs"/>
              </a:rPr>
              <a:t>Problem Statement.</a:t>
            </a:r>
          </a:p>
          <a:p>
            <a:pPr algn="l" rtl="0"/>
            <a:r>
              <a:rPr lang="en-US" dirty="0" smtClean="0">
                <a:cs typeface="+mj-cs"/>
              </a:rPr>
              <a:t>Research Objectives.</a:t>
            </a:r>
          </a:p>
          <a:p>
            <a:pPr algn="l" rtl="0"/>
            <a:r>
              <a:rPr lang="en-US" dirty="0" smtClean="0">
                <a:cs typeface="+mj-cs"/>
              </a:rPr>
              <a:t>Background.</a:t>
            </a:r>
          </a:p>
          <a:p>
            <a:pPr algn="l" rtl="0"/>
            <a:r>
              <a:rPr lang="en-US" dirty="0" smtClean="0">
                <a:cs typeface="+mj-cs"/>
              </a:rPr>
              <a:t>Related Works.</a:t>
            </a:r>
          </a:p>
          <a:p>
            <a:pPr algn="l" rtl="0"/>
            <a:r>
              <a:rPr lang="en-US" dirty="0" smtClean="0">
                <a:cs typeface="+mj-cs"/>
              </a:rPr>
              <a:t>Proposed System.</a:t>
            </a:r>
          </a:p>
          <a:p>
            <a:pPr algn="l" rtl="0"/>
            <a:r>
              <a:rPr lang="en-US" b="1" dirty="0"/>
              <a:t>Experimental Work And </a:t>
            </a:r>
            <a:r>
              <a:rPr lang="en-US" b="1" dirty="0" smtClean="0"/>
              <a:t>Analysis</a:t>
            </a:r>
            <a:endParaRPr lang="en-US" dirty="0" smtClean="0">
              <a:cs typeface="+mj-cs"/>
            </a:endParaRPr>
          </a:p>
          <a:p>
            <a:pPr algn="l" rtl="0"/>
            <a:r>
              <a:rPr lang="en-US" dirty="0" smtClean="0">
                <a:cs typeface="+mj-cs"/>
              </a:rPr>
              <a:t>Conclusion</a:t>
            </a:r>
            <a:r>
              <a:rPr lang="en-US" dirty="0" smtClean="0"/>
              <a:t>. </a:t>
            </a:r>
            <a:endParaRPr lang="ar-EG" dirty="0"/>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dirty="0"/>
          </a:p>
        </p:txBody>
      </p:sp>
      <p:sp>
        <p:nvSpPr>
          <p:cNvPr id="3" name="Content Placeholder 2"/>
          <p:cNvSpPr>
            <a:spLocks noGrp="1"/>
          </p:cNvSpPr>
          <p:nvPr>
            <p:ph idx="1"/>
          </p:nvPr>
        </p:nvSpPr>
        <p:spPr/>
        <p:txBody>
          <a:bodyPr>
            <a:normAutofit fontScale="77500" lnSpcReduction="20000"/>
          </a:bodyPr>
          <a:lstStyle/>
          <a:p>
            <a:pPr marL="342900" lvl="1" indent="-342900" algn="l" rtl="0">
              <a:spcBef>
                <a:spcPts val="1200"/>
              </a:spcBef>
              <a:buFont typeface="Courier New" panose="02070309020205020404" pitchFamily="49" charset="0"/>
              <a:buChar char="o"/>
            </a:pPr>
            <a:r>
              <a:rPr lang="en-US" sz="2800" dirty="0" smtClean="0">
                <a:latin typeface="Times New Roman" pitchFamily="18" charset="0"/>
                <a:cs typeface="Times New Roman" pitchFamily="18" charset="0"/>
              </a:rPr>
              <a:t>It mainly </a:t>
            </a:r>
            <a:r>
              <a:rPr lang="en-US" sz="2800" dirty="0" smtClean="0">
                <a:latin typeface="Times New Roman" pitchFamily="18" charset="0"/>
                <a:cs typeface="Times New Roman" pitchFamily="18" charset="0"/>
              </a:rPr>
              <a:t>focuses on developing an enhancement of GPS based vehicle navigation system using Google Maps. </a:t>
            </a:r>
          </a:p>
          <a:p>
            <a:pPr marL="0" lvl="1" indent="0" algn="l" rtl="0">
              <a:spcBef>
                <a:spcPts val="1200"/>
              </a:spcBef>
              <a:buNone/>
            </a:pPr>
            <a:endParaRPr lang="en-US" sz="2800" dirty="0" smtClean="0">
              <a:latin typeface="Times New Roman" pitchFamily="18" charset="0"/>
              <a:cs typeface="Times New Roman" pitchFamily="18" charset="0"/>
            </a:endParaRPr>
          </a:p>
          <a:p>
            <a:pPr marL="342900" lvl="1" indent="-342900" algn="l" rtl="0">
              <a:spcBef>
                <a:spcPts val="1200"/>
              </a:spcBef>
              <a:buFont typeface="Courier New" panose="02070309020205020404" pitchFamily="49" charset="0"/>
              <a:buChar char="o"/>
            </a:pPr>
            <a:r>
              <a:rPr lang="en-US" sz="2800" dirty="0" smtClean="0">
                <a:latin typeface="Times New Roman" pitchFamily="18" charset="0"/>
                <a:cs typeface="Times New Roman" pitchFamily="18" charset="0"/>
              </a:rPr>
              <a:t>Nowadays, one of the main problems with respect to public transport is management of buses. Their management involves a lot of problems to the authorities.</a:t>
            </a:r>
          </a:p>
          <a:p>
            <a:pPr algn="l" rtl="0">
              <a:spcBef>
                <a:spcPts val="1200"/>
              </a:spcBef>
            </a:pPr>
            <a:r>
              <a:rPr lang="en-US" sz="2800" dirty="0" smtClean="0">
                <a:latin typeface="Times New Roman" pitchFamily="18" charset="0"/>
                <a:cs typeface="Times New Roman" pitchFamily="18" charset="0"/>
              </a:rPr>
              <a:t>In this </a:t>
            </a:r>
            <a:r>
              <a:rPr lang="en-US" sz="2800" dirty="0" smtClean="0">
                <a:latin typeface="Times New Roman" pitchFamily="18" charset="0"/>
                <a:cs typeface="Times New Roman" pitchFamily="18" charset="0"/>
              </a:rPr>
              <a:t>project, </a:t>
            </a:r>
            <a:r>
              <a:rPr lang="en-US" sz="2800" dirty="0" smtClean="0">
                <a:latin typeface="Times New Roman" pitchFamily="18" charset="0"/>
                <a:cs typeface="Times New Roman" pitchFamily="18" charset="0"/>
              </a:rPr>
              <a:t>it is proposed to design an embedded application which is used for tracking and positioning of any vehicle by using Global Positioning System (GPS) and GSM/GPRS. </a:t>
            </a:r>
          </a:p>
          <a:p>
            <a:pPr algn="l" rtl="0"/>
            <a:endParaRPr lang="ar-EG" dirty="0"/>
          </a:p>
        </p:txBody>
      </p:sp>
    </p:spTree>
    <p:extLst>
      <p:ext uri="{BB962C8B-B14F-4D97-AF65-F5344CB8AC3E}">
        <p14:creationId xmlns:p14="http://schemas.microsoft.com/office/powerpoint/2010/main" val="3904508036"/>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sp>
        <p:nvSpPr>
          <p:cNvPr id="3" name="Content Placeholder 2"/>
          <p:cNvSpPr>
            <a:spLocks noGrp="1"/>
          </p:cNvSpPr>
          <p:nvPr>
            <p:ph idx="1"/>
          </p:nvPr>
        </p:nvSpPr>
        <p:spPr/>
        <p:txBody>
          <a:bodyPr/>
          <a:lstStyle/>
          <a:p>
            <a:pPr marL="342900" lvl="1" indent="-342900" algn="l" rtl="0">
              <a:lnSpc>
                <a:spcPct val="80000"/>
              </a:lnSpc>
              <a:spcBef>
                <a:spcPts val="1200"/>
              </a:spcBef>
              <a:buFont typeface="Courier New" panose="02070309020205020404" pitchFamily="49" charset="0"/>
              <a:buChar char="o"/>
            </a:pPr>
            <a:r>
              <a:rPr lang="en-US" sz="2200" dirty="0" smtClean="0">
                <a:latin typeface="Times New Roman" pitchFamily="18" charset="0"/>
                <a:cs typeface="Times New Roman" pitchFamily="18" charset="0"/>
              </a:rPr>
              <a:t>The current embedded application will continuously monitor a moving Vehicle and report the status of the Vehicle on demand or automatically. </a:t>
            </a:r>
          </a:p>
          <a:p>
            <a:pPr marL="342900" lvl="1" indent="-342900" algn="l" rtl="0">
              <a:lnSpc>
                <a:spcPct val="80000"/>
              </a:lnSpc>
              <a:spcBef>
                <a:spcPts val="1200"/>
              </a:spcBef>
              <a:buFont typeface="Courier New" panose="02070309020205020404" pitchFamily="49" charset="0"/>
              <a:buChar char="o"/>
            </a:pPr>
            <a:endParaRPr lang="en-US" sz="2200" dirty="0" smtClean="0">
              <a:latin typeface="Times New Roman" pitchFamily="18" charset="0"/>
              <a:cs typeface="Times New Roman" pitchFamily="18" charset="0"/>
            </a:endParaRPr>
          </a:p>
          <a:p>
            <a:pPr marL="342900" lvl="1" indent="-342900" algn="l" rtl="0">
              <a:lnSpc>
                <a:spcPct val="80000"/>
              </a:lnSpc>
              <a:spcBef>
                <a:spcPts val="1200"/>
              </a:spcBef>
              <a:buFont typeface="Courier New" panose="02070309020205020404" pitchFamily="49" charset="0"/>
              <a:buChar char="o"/>
            </a:pPr>
            <a:r>
              <a:rPr lang="en-US" sz="2200" dirty="0" smtClean="0">
                <a:latin typeface="Times New Roman" pitchFamily="18" charset="0"/>
                <a:cs typeface="Times New Roman" pitchFamily="18" charset="0"/>
              </a:rPr>
              <a:t>When the request by user is sent to the number at the modem, the system automatically sends a return reply to that mobile indicating the position of the vehicle in terms of latitude and longitude. </a:t>
            </a:r>
          </a:p>
          <a:p>
            <a:pPr marL="342900" lvl="1" indent="-342900" algn="l" rtl="0">
              <a:lnSpc>
                <a:spcPct val="80000"/>
              </a:lnSpc>
              <a:spcBef>
                <a:spcPts val="1200"/>
              </a:spcBef>
              <a:buFont typeface="Courier New" panose="02070309020205020404" pitchFamily="49" charset="0"/>
              <a:buChar char="o"/>
            </a:pPr>
            <a:endParaRPr lang="ar-EG" sz="2200" dirty="0">
              <a:latin typeface="Times New Roman" pitchFamily="18" charset="0"/>
              <a:cs typeface="Times New Roman" pitchFamily="18" charset="0"/>
            </a:endParaRPr>
          </a:p>
        </p:txBody>
      </p:sp>
    </p:spTree>
    <p:extLst>
      <p:ext uri="{BB962C8B-B14F-4D97-AF65-F5344CB8AC3E}">
        <p14:creationId xmlns:p14="http://schemas.microsoft.com/office/powerpoint/2010/main" val="2690768640"/>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sp>
        <p:nvSpPr>
          <p:cNvPr id="3" name="Content Placeholder 2"/>
          <p:cNvSpPr>
            <a:spLocks noGrp="1"/>
          </p:cNvSpPr>
          <p:nvPr>
            <p:ph idx="1"/>
          </p:nvPr>
        </p:nvSpPr>
        <p:spPr/>
        <p:txBody>
          <a:bodyPr/>
          <a:lstStyle/>
          <a:p>
            <a:pPr marL="342900" lvl="1" indent="-342900" algn="l" rtl="0">
              <a:lnSpc>
                <a:spcPct val="80000"/>
              </a:lnSpc>
              <a:spcBef>
                <a:spcPts val="1200"/>
              </a:spcBef>
              <a:buFont typeface="Courier New" panose="02070309020205020404" pitchFamily="49" charset="0"/>
              <a:buChar char="o"/>
            </a:pPr>
            <a:r>
              <a:rPr lang="en-US" sz="2200" dirty="0" smtClean="0">
                <a:latin typeface="Times New Roman" pitchFamily="18" charset="0"/>
                <a:cs typeface="Times New Roman" pitchFamily="18" charset="0"/>
              </a:rPr>
              <a:t>This tracking can also be automatically done without the intervention of the user and the track report is updated using GPRS (General Packet Radio Services). </a:t>
            </a:r>
          </a:p>
          <a:p>
            <a:pPr algn="l" rtl="0"/>
            <a:endParaRPr lang="ar-EG" dirty="0"/>
          </a:p>
        </p:txBody>
      </p:sp>
      <p:pic>
        <p:nvPicPr>
          <p:cNvPr id="4" name="Picture 3"/>
          <p:cNvPicPr>
            <a:picLocks noChangeAspect="1"/>
          </p:cNvPicPr>
          <p:nvPr/>
        </p:nvPicPr>
        <p:blipFill>
          <a:blip r:embed="rId2"/>
          <a:stretch>
            <a:fillRect/>
          </a:stretch>
        </p:blipFill>
        <p:spPr>
          <a:xfrm>
            <a:off x="1500166" y="3429000"/>
            <a:ext cx="5384528" cy="2746784"/>
          </a:xfrm>
          <a:prstGeom prst="rect">
            <a:avLst/>
          </a:prstGeom>
        </p:spPr>
      </p:pic>
    </p:spTree>
    <p:extLst>
      <p:ext uri="{BB962C8B-B14F-4D97-AF65-F5344CB8AC3E}">
        <p14:creationId xmlns:p14="http://schemas.microsoft.com/office/powerpoint/2010/main" val="253969514"/>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Related work</a:t>
            </a:r>
            <a:endParaRPr lang="ar-EG" dirty="0"/>
          </a:p>
        </p:txBody>
      </p:sp>
      <p:sp>
        <p:nvSpPr>
          <p:cNvPr id="3" name="Content Placeholder 2"/>
          <p:cNvSpPr>
            <a:spLocks noGrp="1"/>
          </p:cNvSpPr>
          <p:nvPr>
            <p:ph idx="1"/>
          </p:nvPr>
        </p:nvSpPr>
        <p:spPr/>
        <p:txBody>
          <a:bodyPr/>
          <a:lstStyle/>
          <a:p>
            <a:pPr marL="0" indent="0" algn="l" rtl="0">
              <a:buNone/>
            </a:pPr>
            <a:r>
              <a:rPr lang="en-US" sz="2400" b="1" dirty="0" smtClean="0">
                <a:solidFill>
                  <a:schemeClr val="accent5">
                    <a:lumMod val="10000"/>
                  </a:schemeClr>
                </a:solidFill>
                <a:latin typeface="Times New Roman" panose="02020603050405020304" pitchFamily="18" charset="0"/>
                <a:cs typeface="Times New Roman" panose="02020603050405020304" pitchFamily="18" charset="0"/>
              </a:rPr>
              <a:t>Interactive, Multimedia, Location-Based Mobile Applications</a:t>
            </a:r>
          </a:p>
          <a:p>
            <a:pPr marL="400050" lvl="1" indent="0" algn="l" rtl="0">
              <a:buNone/>
            </a:pPr>
            <a:r>
              <a:rPr lang="en-GB" sz="2000" dirty="0" smtClean="0">
                <a:solidFill>
                  <a:schemeClr val="accent5">
                    <a:lumMod val="10000"/>
                  </a:schemeClr>
                </a:solidFill>
                <a:latin typeface="Times New Roman" panose="02020603050405020304" pitchFamily="18" charset="0"/>
                <a:cs typeface="Times New Roman" panose="02020603050405020304" pitchFamily="18" charset="0"/>
              </a:rPr>
              <a:t>Sean J. </a:t>
            </a:r>
            <a:r>
              <a:rPr lang="en-GB" sz="2000" dirty="0" err="1" smtClean="0">
                <a:solidFill>
                  <a:schemeClr val="accent5">
                    <a:lumMod val="10000"/>
                  </a:schemeClr>
                </a:solidFill>
                <a:latin typeface="Times New Roman" panose="02020603050405020304" pitchFamily="18" charset="0"/>
                <a:cs typeface="Times New Roman" panose="02020603050405020304" pitchFamily="18" charset="0"/>
              </a:rPr>
              <a:t>Barbeau</a:t>
            </a:r>
            <a:r>
              <a:rPr lang="en-GB" sz="2000" dirty="0" smtClean="0">
                <a:solidFill>
                  <a:schemeClr val="accent5">
                    <a:lumMod val="10000"/>
                  </a:schemeClr>
                </a:solidFill>
                <a:latin typeface="Times New Roman" panose="02020603050405020304" pitchFamily="18" charset="0"/>
                <a:cs typeface="Times New Roman" panose="02020603050405020304" pitchFamily="18" charset="0"/>
              </a:rPr>
              <a:t>, Miguel A. Labrador, Philip L. Winters, Rafael </a:t>
            </a:r>
            <a:r>
              <a:rPr lang="en-GB" sz="2000" dirty="0" err="1" smtClean="0">
                <a:solidFill>
                  <a:schemeClr val="accent5">
                    <a:lumMod val="10000"/>
                  </a:schemeClr>
                </a:solidFill>
                <a:latin typeface="Times New Roman" panose="02020603050405020304" pitchFamily="18" charset="0"/>
                <a:cs typeface="Times New Roman" panose="02020603050405020304" pitchFamily="18" charset="0"/>
              </a:rPr>
              <a:t>Pérez</a:t>
            </a:r>
            <a:r>
              <a:rPr lang="en-GB" sz="2000" dirty="0" smtClean="0">
                <a:solidFill>
                  <a:schemeClr val="accent5">
                    <a:lumMod val="10000"/>
                  </a:schemeClr>
                </a:solidFill>
                <a:latin typeface="Times New Roman" panose="02020603050405020304" pitchFamily="18" charset="0"/>
                <a:cs typeface="Times New Roman" panose="02020603050405020304" pitchFamily="18" charset="0"/>
              </a:rPr>
              <a:t>, and </a:t>
            </a:r>
            <a:r>
              <a:rPr lang="en-GB" sz="2000" dirty="0" err="1" smtClean="0">
                <a:solidFill>
                  <a:schemeClr val="accent5">
                    <a:lumMod val="10000"/>
                  </a:schemeClr>
                </a:solidFill>
                <a:latin typeface="Times New Roman" panose="02020603050405020304" pitchFamily="18" charset="0"/>
                <a:cs typeface="Times New Roman" panose="02020603050405020304" pitchFamily="18" charset="0"/>
              </a:rPr>
              <a:t>Nevine</a:t>
            </a:r>
            <a:r>
              <a:rPr lang="en-GB" sz="2000" dirty="0" smtClean="0">
                <a:solidFill>
                  <a:schemeClr val="accent5">
                    <a:lumMod val="10000"/>
                  </a:schemeClr>
                </a:solidFill>
                <a:latin typeface="Times New Roman" panose="02020603050405020304" pitchFamily="18" charset="0"/>
                <a:cs typeface="Times New Roman" panose="02020603050405020304" pitchFamily="18" charset="0"/>
              </a:rPr>
              <a:t> </a:t>
            </a:r>
            <a:r>
              <a:rPr lang="en-GB" sz="2000" dirty="0" err="1" smtClean="0">
                <a:solidFill>
                  <a:schemeClr val="accent5">
                    <a:lumMod val="10000"/>
                  </a:schemeClr>
                </a:solidFill>
                <a:latin typeface="Times New Roman" panose="02020603050405020304" pitchFamily="18" charset="0"/>
                <a:cs typeface="Times New Roman" panose="02020603050405020304" pitchFamily="18" charset="0"/>
              </a:rPr>
              <a:t>Labib</a:t>
            </a:r>
            <a:r>
              <a:rPr lang="en-GB" sz="2000" dirty="0" smtClean="0">
                <a:solidFill>
                  <a:schemeClr val="accent5">
                    <a:lumMod val="10000"/>
                  </a:schemeClr>
                </a:solidFill>
                <a:latin typeface="Times New Roman" panose="02020603050405020304" pitchFamily="18" charset="0"/>
                <a:cs typeface="Times New Roman" panose="02020603050405020304" pitchFamily="18" charset="0"/>
              </a:rPr>
              <a:t> </a:t>
            </a:r>
            <a:r>
              <a:rPr lang="en-GB" sz="2000" dirty="0" err="1" smtClean="0">
                <a:solidFill>
                  <a:schemeClr val="accent5">
                    <a:lumMod val="10000"/>
                  </a:schemeClr>
                </a:solidFill>
                <a:latin typeface="Times New Roman" panose="02020603050405020304" pitchFamily="18" charset="0"/>
                <a:cs typeface="Times New Roman" panose="02020603050405020304" pitchFamily="18" charset="0"/>
              </a:rPr>
              <a:t>Georggi</a:t>
            </a:r>
            <a:r>
              <a:rPr lang="en-GB" sz="2000" dirty="0" smtClean="0">
                <a:solidFill>
                  <a:schemeClr val="accent5">
                    <a:lumMod val="10000"/>
                  </a:schemeClr>
                </a:solidFill>
                <a:latin typeface="Times New Roman" panose="02020603050405020304" pitchFamily="18" charset="0"/>
                <a:cs typeface="Times New Roman" panose="02020603050405020304" pitchFamily="18" charset="0"/>
              </a:rPr>
              <a:t>, IEEE Communications Magazine • November 2006</a:t>
            </a:r>
            <a:endParaRPr lang="en-US" sz="2000" dirty="0" smtClean="0">
              <a:latin typeface="Times New Roman" panose="02020603050405020304" pitchFamily="18" charset="0"/>
              <a:cs typeface="Times New Roman" panose="02020603050405020304" pitchFamily="18" charset="0"/>
            </a:endParaRPr>
          </a:p>
          <a:p>
            <a:pPr algn="l" rtl="0"/>
            <a:r>
              <a:rPr lang="en-US" sz="2200" dirty="0" smtClean="0">
                <a:solidFill>
                  <a:schemeClr val="accent2"/>
                </a:solidFill>
                <a:latin typeface="Times New Roman" pitchFamily="18" charset="0"/>
                <a:cs typeface="Times New Roman" pitchFamily="18" charset="0"/>
              </a:rPr>
              <a:t>By :</a:t>
            </a:r>
          </a:p>
          <a:p>
            <a:pPr lvl="1" algn="l" rtl="0">
              <a:buNone/>
            </a:pPr>
            <a:r>
              <a:rPr lang="en-US" sz="2800" dirty="0" err="1" smtClean="0">
                <a:solidFill>
                  <a:schemeClr val="accent2"/>
                </a:solidFill>
                <a:latin typeface="Times New Roman" pitchFamily="18" charset="0"/>
                <a:cs typeface="Times New Roman" pitchFamily="18" charset="0"/>
              </a:rPr>
              <a:t>Soaad</a:t>
            </a:r>
            <a:r>
              <a:rPr lang="en-US" sz="2800" dirty="0" smtClean="0">
                <a:solidFill>
                  <a:schemeClr val="accent2"/>
                </a:solidFill>
                <a:latin typeface="Times New Roman" pitchFamily="18" charset="0"/>
                <a:cs typeface="Times New Roman" pitchFamily="18" charset="0"/>
              </a:rPr>
              <a:t> </a:t>
            </a:r>
            <a:r>
              <a:rPr lang="en-US" sz="2800" dirty="0" err="1" smtClean="0">
                <a:solidFill>
                  <a:schemeClr val="accent2"/>
                </a:solidFill>
                <a:latin typeface="Times New Roman" pitchFamily="18" charset="0"/>
                <a:cs typeface="Times New Roman" pitchFamily="18" charset="0"/>
              </a:rPr>
              <a:t>fathi</a:t>
            </a:r>
            <a:r>
              <a:rPr lang="en-US" sz="2200" dirty="0" smtClean="0">
                <a:latin typeface="Times New Roman" pitchFamily="18" charset="0"/>
                <a:cs typeface="Times New Roman" pitchFamily="18" charset="0"/>
              </a:rPr>
              <a:t>.</a:t>
            </a:r>
            <a:endParaRPr lang="ar-EG" sz="2200" dirty="0">
              <a:latin typeface="Times New Roman" pitchFamily="18" charset="0"/>
              <a:cs typeface="Times New Roman" pitchFamily="18" charset="0"/>
            </a:endParaRPr>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ar-EG"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714348" y="1500174"/>
            <a:ext cx="6143668" cy="4786346"/>
          </a:xfrm>
          <a:prstGeom prst="rect">
            <a:avLst/>
          </a:prstGeom>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four components:</a:t>
            </a:r>
            <a:endParaRPr lang="ar-EG" dirty="0"/>
          </a:p>
        </p:txBody>
      </p:sp>
      <p:sp>
        <p:nvSpPr>
          <p:cNvPr id="3" name="Content Placeholder 2"/>
          <p:cNvSpPr>
            <a:spLocks noGrp="1"/>
          </p:cNvSpPr>
          <p:nvPr>
            <p:ph idx="1"/>
          </p:nvPr>
        </p:nvSpPr>
        <p:spPr>
          <a:xfrm>
            <a:off x="508397" y="1285859"/>
            <a:ext cx="6447234" cy="4756167"/>
          </a:xfrm>
        </p:spPr>
        <p:txBody>
          <a:bodyPr/>
          <a:lstStyle/>
          <a:p>
            <a:pPr marL="624078" indent="-514350" algn="l" rtl="0">
              <a:buFont typeface="+mj-lt"/>
              <a:buAutoNum type="arabicPeriod"/>
            </a:pPr>
            <a:r>
              <a:rPr lang="en-US" sz="2200" b="1" u="sng" dirty="0" smtClean="0">
                <a:latin typeface="Times New Roman" pitchFamily="18" charset="0"/>
                <a:cs typeface="Times New Roman" pitchFamily="18" charset="0"/>
              </a:rPr>
              <a:t>THE CLIENT SIDE :</a:t>
            </a:r>
          </a:p>
          <a:p>
            <a:pPr lvl="1" algn="l" rtl="0"/>
            <a:r>
              <a:rPr lang="en-US" sz="2200" dirty="0" smtClean="0">
                <a:solidFill>
                  <a:schemeClr val="tx1"/>
                </a:solidFill>
                <a:latin typeface="Times New Roman" pitchFamily="18" charset="0"/>
                <a:cs typeface="Times New Roman" pitchFamily="18" charset="0"/>
              </a:rPr>
              <a:t>includes the end user, the GPS system and the end user device. </a:t>
            </a:r>
          </a:p>
          <a:p>
            <a:pPr lvl="1" algn="l" rtl="0"/>
            <a:r>
              <a:rPr lang="en-US" sz="2200" dirty="0" smtClean="0">
                <a:solidFill>
                  <a:schemeClr val="tx1"/>
                </a:solidFill>
                <a:latin typeface="Times New Roman" pitchFamily="18" charset="0"/>
                <a:cs typeface="Times New Roman" pitchFamily="18" charset="0"/>
              </a:rPr>
              <a:t>The Main Application is the software program that implements the desired service in the mobile device. </a:t>
            </a:r>
          </a:p>
          <a:p>
            <a:pPr lvl="1" algn="l" rtl="0"/>
            <a:r>
              <a:rPr lang="en-US" sz="2200" dirty="0" smtClean="0">
                <a:solidFill>
                  <a:schemeClr val="tx1"/>
                </a:solidFill>
                <a:latin typeface="Times New Roman" pitchFamily="18" charset="0"/>
                <a:cs typeface="Times New Roman" pitchFamily="18" charset="0"/>
              </a:rPr>
              <a:t>The Client Side software also includes a Graphical User Interface (GUI) so that the user can interact with the system.</a:t>
            </a:r>
            <a:endParaRPr lang="ar-EG" sz="2200" dirty="0" smtClean="0">
              <a:solidFill>
                <a:schemeClr val="tx1"/>
              </a:solidFill>
              <a:latin typeface="Times New Roman" pitchFamily="18" charset="0"/>
              <a:cs typeface="Times New Roman" pitchFamily="18" charset="0"/>
            </a:endParaRPr>
          </a:p>
          <a:p>
            <a:pPr algn="l" rtl="0"/>
            <a:endParaRPr lang="ar-EG" sz="2200" dirty="0">
              <a:latin typeface="Times New Roman" pitchFamily="18" charset="0"/>
              <a:cs typeface="Times New Roman" pitchFamily="18" charset="0"/>
            </a:endParaRPr>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four components:</a:t>
            </a:r>
            <a:endParaRPr lang="ar-EG" dirty="0"/>
          </a:p>
        </p:txBody>
      </p:sp>
      <p:sp>
        <p:nvSpPr>
          <p:cNvPr id="3" name="Content Placeholder 2"/>
          <p:cNvSpPr>
            <a:spLocks noGrp="1"/>
          </p:cNvSpPr>
          <p:nvPr>
            <p:ph idx="1"/>
          </p:nvPr>
        </p:nvSpPr>
        <p:spPr/>
        <p:txBody>
          <a:bodyPr/>
          <a:lstStyle/>
          <a:p>
            <a:pPr marL="624078" indent="-514350" algn="l" rtl="0">
              <a:buNone/>
            </a:pPr>
            <a:r>
              <a:rPr lang="en-US" u="sng" dirty="0" smtClean="0"/>
              <a:t>2. </a:t>
            </a:r>
            <a:r>
              <a:rPr lang="en-US" sz="2200" u="sng" dirty="0" smtClean="0">
                <a:latin typeface="Times New Roman" pitchFamily="18" charset="0"/>
                <a:cs typeface="Times New Roman" pitchFamily="18" charset="0"/>
              </a:rPr>
              <a:t> </a:t>
            </a:r>
            <a:r>
              <a:rPr lang="en-US" sz="2200" b="1" u="sng" dirty="0" smtClean="0">
                <a:latin typeface="Times New Roman" pitchFamily="18" charset="0"/>
                <a:cs typeface="Times New Roman" pitchFamily="18" charset="0"/>
              </a:rPr>
              <a:t>THE CARRIER NETWORK</a:t>
            </a:r>
          </a:p>
          <a:p>
            <a:pPr lvl="1" algn="l" rtl="0"/>
            <a:r>
              <a:rPr lang="en-US" sz="2400" dirty="0" smtClean="0">
                <a:solidFill>
                  <a:schemeClr val="tx1"/>
                </a:solidFill>
              </a:rPr>
              <a:t> </a:t>
            </a:r>
            <a:r>
              <a:rPr lang="en-US" sz="2200" dirty="0" smtClean="0">
                <a:solidFill>
                  <a:schemeClr val="tx1"/>
                </a:solidFill>
                <a:latin typeface="Times New Roman" pitchFamily="18" charset="0"/>
                <a:cs typeface="Times New Roman" pitchFamily="18" charset="0"/>
              </a:rPr>
              <a:t>The Carrier Network, is the transport network that interfaces directly with the Client Side and the Interne</a:t>
            </a:r>
            <a:r>
              <a:rPr lang="en-US" sz="2400" dirty="0" smtClean="0">
                <a:solidFill>
                  <a:schemeClr val="tx1"/>
                </a:solidFill>
              </a:rPr>
              <a:t>t. </a:t>
            </a:r>
          </a:p>
          <a:p>
            <a:pPr algn="l" rtl="0"/>
            <a:endParaRPr lang="ar-EG" dirty="0"/>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ar-EG" dirty="0"/>
          </a:p>
        </p:txBody>
      </p:sp>
      <p:sp>
        <p:nvSpPr>
          <p:cNvPr id="3" name="Content Placeholder 2"/>
          <p:cNvSpPr>
            <a:spLocks noGrp="1"/>
          </p:cNvSpPr>
          <p:nvPr>
            <p:ph idx="1"/>
          </p:nvPr>
        </p:nvSpPr>
        <p:spPr>
          <a:xfrm>
            <a:off x="508397" y="1785927"/>
            <a:ext cx="6447234" cy="4256100"/>
          </a:xfrm>
        </p:spPr>
        <p:txBody>
          <a:bodyPr/>
          <a:lstStyle/>
          <a:p>
            <a:pPr lvl="1" algn="l" rtl="0">
              <a:buNone/>
            </a:pPr>
            <a:r>
              <a:rPr lang="en-US" sz="2400" b="1" u="sng" dirty="0" smtClean="0"/>
              <a:t>3. THE INTERNET:</a:t>
            </a:r>
            <a:endParaRPr lang="en-US" sz="2400" dirty="0" smtClean="0">
              <a:solidFill>
                <a:schemeClr val="tx1"/>
              </a:solidFill>
            </a:endParaRPr>
          </a:p>
          <a:p>
            <a:pPr lvl="2" algn="l" rtl="0"/>
            <a:r>
              <a:rPr lang="en-US" sz="2200" dirty="0" smtClean="0">
                <a:solidFill>
                  <a:schemeClr val="tx1"/>
                </a:solidFill>
                <a:latin typeface="Times New Roman" pitchFamily="18" charset="0"/>
                <a:cs typeface="Times New Roman" pitchFamily="18" charset="0"/>
              </a:rPr>
              <a:t>The Internet is the transport network that allows users to interact with the applications anywhere at anytime. </a:t>
            </a:r>
          </a:p>
          <a:p>
            <a:pPr lvl="2" algn="l" rtl="0"/>
            <a:r>
              <a:rPr lang="en-US" sz="2200" dirty="0" smtClean="0">
                <a:solidFill>
                  <a:schemeClr val="tx1"/>
                </a:solidFill>
                <a:latin typeface="Times New Roman" pitchFamily="18" charset="0"/>
                <a:cs typeface="Times New Roman" pitchFamily="18" charset="0"/>
              </a:rPr>
              <a:t>This component, consists of three modules:</a:t>
            </a:r>
          </a:p>
          <a:p>
            <a:pPr lvl="3" algn="l" rtl="0"/>
            <a:r>
              <a:rPr lang="en-US" sz="2200" dirty="0" smtClean="0">
                <a:solidFill>
                  <a:schemeClr val="tx1"/>
                </a:solidFill>
                <a:latin typeface="Times New Roman" pitchFamily="18" charset="0"/>
                <a:cs typeface="Times New Roman" pitchFamily="18" charset="0"/>
              </a:rPr>
              <a:t>Email Server</a:t>
            </a:r>
          </a:p>
          <a:p>
            <a:pPr lvl="3" algn="l" rtl="0"/>
            <a:r>
              <a:rPr lang="en-US" sz="2200" dirty="0" smtClean="0">
                <a:solidFill>
                  <a:schemeClr val="tx1"/>
                </a:solidFill>
                <a:latin typeface="Times New Roman" pitchFamily="18" charset="0"/>
                <a:cs typeface="Times New Roman" pitchFamily="18" charset="0"/>
              </a:rPr>
              <a:t>Map Server .</a:t>
            </a:r>
          </a:p>
          <a:p>
            <a:pPr lvl="3" algn="l" rtl="0"/>
            <a:r>
              <a:rPr lang="en-US" sz="2200" dirty="0" smtClean="0">
                <a:solidFill>
                  <a:schemeClr val="tx1"/>
                </a:solidFill>
                <a:latin typeface="Times New Roman" pitchFamily="18" charset="0"/>
                <a:cs typeface="Times New Roman" pitchFamily="18" charset="0"/>
              </a:rPr>
              <a:t>Voice over IP (VoIP) Server</a:t>
            </a:r>
            <a:endParaRPr lang="ar-EG" sz="2200" dirty="0">
              <a:latin typeface="Times New Roman" pitchFamily="18" charset="0"/>
              <a:cs typeface="Times New Roman" pitchFamily="18" charset="0"/>
            </a:endParaRPr>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ar-EG" dirty="0"/>
          </a:p>
        </p:txBody>
      </p:sp>
      <p:sp>
        <p:nvSpPr>
          <p:cNvPr id="3" name="Content Placeholder 2"/>
          <p:cNvSpPr>
            <a:spLocks noGrp="1"/>
          </p:cNvSpPr>
          <p:nvPr>
            <p:ph idx="1"/>
          </p:nvPr>
        </p:nvSpPr>
        <p:spPr>
          <a:xfrm>
            <a:off x="508397" y="1785927"/>
            <a:ext cx="6447234" cy="4256100"/>
          </a:xfrm>
        </p:spPr>
        <p:txBody>
          <a:bodyPr/>
          <a:lstStyle/>
          <a:p>
            <a:pPr algn="l" rtl="0">
              <a:buNone/>
            </a:pPr>
            <a:r>
              <a:rPr lang="en-US" u="sng" dirty="0" smtClean="0"/>
              <a:t>4.  </a:t>
            </a:r>
            <a:r>
              <a:rPr lang="en-US" sz="2400" b="1" u="sng" dirty="0" smtClean="0"/>
              <a:t>THE SERVER SIDE</a:t>
            </a:r>
          </a:p>
          <a:p>
            <a:pPr lvl="1" algn="l" rtl="0"/>
            <a:r>
              <a:rPr lang="en-US" dirty="0" smtClean="0"/>
              <a:t> </a:t>
            </a:r>
            <a:r>
              <a:rPr lang="en-US" sz="2200" dirty="0" smtClean="0">
                <a:solidFill>
                  <a:schemeClr val="tx1"/>
                </a:solidFill>
                <a:latin typeface="Times New Roman" pitchFamily="18" charset="0"/>
                <a:cs typeface="Times New Roman" pitchFamily="18" charset="0"/>
              </a:rPr>
              <a:t>The Server Side, is the most complicated component of the architecture. </a:t>
            </a:r>
          </a:p>
          <a:p>
            <a:pPr lvl="1" algn="l" rtl="0"/>
            <a:r>
              <a:rPr lang="en-US" sz="2200" dirty="0" smtClean="0">
                <a:solidFill>
                  <a:schemeClr val="tx1"/>
                </a:solidFill>
                <a:latin typeface="Times New Roman" pitchFamily="18" charset="0"/>
                <a:cs typeface="Times New Roman" pitchFamily="18" charset="0"/>
              </a:rPr>
              <a:t>The architecture includes a Database Server used to messages, user and device profiles, specialty data for specific applications such as bus stops locations, bus routes, subscription lists, and a Geographical Information System (GIS) database used for comparing user-location information with geographic maps. </a:t>
            </a:r>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ar-EG" dirty="0"/>
          </a:p>
        </p:txBody>
      </p:sp>
      <p:sp>
        <p:nvSpPr>
          <p:cNvPr id="3" name="Content Placeholder 2"/>
          <p:cNvSpPr>
            <a:spLocks noGrp="1"/>
          </p:cNvSpPr>
          <p:nvPr>
            <p:ph idx="1"/>
          </p:nvPr>
        </p:nvSpPr>
        <p:spPr>
          <a:xfrm>
            <a:off x="508397" y="2000241"/>
            <a:ext cx="6447234" cy="4041786"/>
          </a:xfrm>
        </p:spPr>
        <p:txBody>
          <a:bodyPr/>
          <a:lstStyle/>
          <a:p>
            <a:pPr algn="l" rtl="0"/>
            <a:r>
              <a:rPr lang="en-US" sz="2200" dirty="0" smtClean="0">
                <a:latin typeface="Times New Roman" pitchFamily="18" charset="0"/>
                <a:cs typeface="Times New Roman" pitchFamily="18" charset="0"/>
              </a:rPr>
              <a:t>This architecture facilitate the development of many personalized, multimedia, interactive, community-oriented applications that will add convenience and safety to people’s everyday lives.</a:t>
            </a:r>
          </a:p>
          <a:p>
            <a:pPr algn="l" rtl="0"/>
            <a:r>
              <a:rPr lang="en-US" sz="2200" dirty="0" smtClean="0">
                <a:latin typeface="Times New Roman" pitchFamily="18" charset="0"/>
                <a:cs typeface="Times New Roman" pitchFamily="18" charset="0"/>
              </a:rPr>
              <a:t>The flexibility of the architecture is demonstrated by presenting the Wireless Safety Security System and other potential applications.</a:t>
            </a:r>
          </a:p>
          <a:p>
            <a:pPr algn="l" rtl="0"/>
            <a:endParaRPr lang="ar-EG" dirty="0"/>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pPr algn="ctr" rtl="0">
              <a:buNone/>
            </a:pPr>
            <a:r>
              <a:rPr lang="en-US" sz="4000" b="1" i="1" dirty="0" smtClean="0">
                <a:effectLst>
                  <a:outerShdw blurRad="38100" dist="38100" dir="2700000" algn="tl">
                    <a:srgbClr val="000000">
                      <a:alpha val="43137"/>
                    </a:srgbClr>
                  </a:outerShdw>
                </a:effectLst>
              </a:rPr>
              <a:t>Introduction</a:t>
            </a:r>
          </a:p>
          <a:p>
            <a:pPr algn="ctr" rtl="0">
              <a:buNone/>
            </a:pPr>
            <a:endParaRPr lang="en-US" dirty="0" smtClean="0"/>
          </a:p>
          <a:p>
            <a:pPr algn="ctr" rtl="0">
              <a:buNone/>
            </a:pPr>
            <a:r>
              <a:rPr lang="en-US" dirty="0" smtClean="0">
                <a:solidFill>
                  <a:schemeClr val="accent1"/>
                </a:solidFill>
              </a:rPr>
              <a:t>Presented By : </a:t>
            </a:r>
            <a:r>
              <a:rPr lang="en-US" dirty="0" err="1" smtClean="0">
                <a:solidFill>
                  <a:schemeClr val="accent1"/>
                </a:solidFill>
              </a:rPr>
              <a:t>Kholoud</a:t>
            </a:r>
            <a:r>
              <a:rPr lang="en-US" dirty="0" smtClean="0">
                <a:solidFill>
                  <a:schemeClr val="accent1"/>
                </a:solidFill>
              </a:rPr>
              <a:t> </a:t>
            </a:r>
            <a:r>
              <a:rPr lang="en-US" dirty="0" err="1" smtClean="0">
                <a:solidFill>
                  <a:schemeClr val="accent1"/>
                </a:solidFill>
              </a:rPr>
              <a:t>Refat</a:t>
            </a:r>
            <a:endParaRPr lang="en-US" dirty="0" smtClean="0">
              <a:solidFill>
                <a:schemeClr val="accent1"/>
              </a:solidFill>
            </a:endParaRPr>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Related work</a:t>
            </a:r>
            <a:endParaRPr lang="ar-EG" dirty="0"/>
          </a:p>
        </p:txBody>
      </p:sp>
      <p:sp>
        <p:nvSpPr>
          <p:cNvPr id="3" name="Content Placeholder 2"/>
          <p:cNvSpPr>
            <a:spLocks noGrp="1"/>
          </p:cNvSpPr>
          <p:nvPr>
            <p:ph idx="1"/>
          </p:nvPr>
        </p:nvSpPr>
        <p:spPr/>
        <p:txBody>
          <a:bodyPr/>
          <a:lstStyle/>
          <a:p>
            <a:pPr algn="l" rtl="0"/>
            <a:r>
              <a:rPr lang="en-US" sz="2200" dirty="0">
                <a:latin typeface="Times New Roman" pitchFamily="18" charset="0"/>
                <a:cs typeface="Times New Roman" pitchFamily="18" charset="0"/>
              </a:rPr>
              <a:t>A GPS-based Mobile Dynamic </a:t>
            </a:r>
            <a:r>
              <a:rPr lang="en-US" sz="2200" dirty="0" smtClean="0">
                <a:latin typeface="Times New Roman" pitchFamily="18" charset="0"/>
                <a:cs typeface="Times New Roman" pitchFamily="18" charset="0"/>
              </a:rPr>
              <a:t>Service Locator System.</a:t>
            </a:r>
          </a:p>
          <a:p>
            <a:pPr lvl="1" algn="l" rtl="0">
              <a:buFont typeface="Wingdings" pitchFamily="2" charset="2"/>
              <a:buChar char="§"/>
            </a:pPr>
            <a:r>
              <a:rPr lang="en-US" sz="2000" dirty="0">
                <a:latin typeface="Times New Roman" pitchFamily="18" charset="0"/>
                <a:cs typeface="Times New Roman" pitchFamily="18" charset="0"/>
              </a:rPr>
              <a:t>Hassan I. </a:t>
            </a:r>
            <a:r>
              <a:rPr lang="en-US" sz="2000" dirty="0" err="1" smtClean="0">
                <a:latin typeface="Times New Roman" pitchFamily="18" charset="0"/>
                <a:cs typeface="Times New Roman" pitchFamily="18" charset="0"/>
              </a:rPr>
              <a:t>Mathkour</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lvl="1" algn="l" rtl="0">
              <a:buFont typeface="Wingdings" pitchFamily="2" charset="2"/>
              <a:buChar char="§"/>
            </a:pPr>
            <a:r>
              <a:rPr lang="en-US" sz="2000" dirty="0">
                <a:latin typeface="Times New Roman" pitchFamily="18" charset="0"/>
                <a:cs typeface="Times New Roman" pitchFamily="18" charset="0"/>
              </a:rPr>
              <a:t>Department of Computer Science, King Saud University, </a:t>
            </a:r>
            <a:r>
              <a:rPr lang="en-US" sz="2000" dirty="0" smtClean="0">
                <a:latin typeface="Times New Roman" pitchFamily="18" charset="0"/>
                <a:cs typeface="Times New Roman" pitchFamily="18" charset="0"/>
              </a:rPr>
              <a:t>Riyadh </a:t>
            </a:r>
            <a:r>
              <a:rPr lang="en-US" sz="2000" dirty="0">
                <a:latin typeface="Times New Roman" pitchFamily="18" charset="0"/>
                <a:cs typeface="Times New Roman" pitchFamily="18" charset="0"/>
              </a:rPr>
              <a:t>11653, Saudi </a:t>
            </a:r>
            <a:r>
              <a:rPr lang="en-US" sz="2000" dirty="0" smtClean="0">
                <a:latin typeface="Times New Roman" pitchFamily="18" charset="0"/>
                <a:cs typeface="Times New Roman" pitchFamily="18" charset="0"/>
              </a:rPr>
              <a:t>Arabia.</a:t>
            </a:r>
            <a:endParaRPr lang="en-US" sz="2000" dirty="0">
              <a:latin typeface="Times New Roman" pitchFamily="18" charset="0"/>
              <a:cs typeface="Times New Roman" pitchFamily="18" charset="0"/>
            </a:endParaRPr>
          </a:p>
          <a:p>
            <a:pPr lvl="1" algn="l" rtl="0">
              <a:buNone/>
            </a:pPr>
            <a:r>
              <a:rPr lang="en-US" sz="2400" dirty="0" smtClean="0">
                <a:solidFill>
                  <a:schemeClr val="accent2"/>
                </a:solidFill>
                <a:latin typeface="Times New Roman" pitchFamily="18" charset="0"/>
                <a:cs typeface="Times New Roman" pitchFamily="18" charset="0"/>
              </a:rPr>
              <a:t>By: </a:t>
            </a:r>
          </a:p>
          <a:p>
            <a:pPr lvl="1" algn="l" rtl="0">
              <a:buNone/>
            </a:pPr>
            <a:r>
              <a:rPr lang="en-US" sz="2400" dirty="0" smtClean="0">
                <a:solidFill>
                  <a:schemeClr val="accent2"/>
                </a:solidFill>
                <a:latin typeface="Times New Roman" pitchFamily="18" charset="0"/>
                <a:cs typeface="Times New Roman" pitchFamily="18" charset="0"/>
              </a:rPr>
              <a:t>    </a:t>
            </a:r>
            <a:r>
              <a:rPr lang="en-US" sz="2400" dirty="0" err="1" smtClean="0">
                <a:solidFill>
                  <a:schemeClr val="accent2"/>
                </a:solidFill>
                <a:latin typeface="Times New Roman" pitchFamily="18" charset="0"/>
                <a:cs typeface="Times New Roman" pitchFamily="18" charset="0"/>
              </a:rPr>
              <a:t>Kholoud</a:t>
            </a:r>
            <a:r>
              <a:rPr lang="en-US" sz="2400" dirty="0" smtClean="0">
                <a:solidFill>
                  <a:schemeClr val="accent2"/>
                </a:solidFill>
                <a:latin typeface="Times New Roman" pitchFamily="18" charset="0"/>
                <a:cs typeface="Times New Roman" pitchFamily="18" charset="0"/>
              </a:rPr>
              <a:t> </a:t>
            </a:r>
            <a:r>
              <a:rPr lang="en-US" sz="2400" dirty="0" err="1" smtClean="0">
                <a:solidFill>
                  <a:schemeClr val="accent2"/>
                </a:solidFill>
                <a:latin typeface="Times New Roman" pitchFamily="18" charset="0"/>
                <a:cs typeface="Times New Roman" pitchFamily="18" charset="0"/>
              </a:rPr>
              <a:t>Reafat</a:t>
            </a:r>
            <a:r>
              <a:rPr lang="en-US" sz="2400" dirty="0" smtClean="0">
                <a:solidFill>
                  <a:schemeClr val="accent2"/>
                </a:solidFill>
                <a:latin typeface="Times New Roman" pitchFamily="18" charset="0"/>
                <a:cs typeface="Times New Roman" pitchFamily="18" charset="0"/>
              </a:rPr>
              <a:t>.</a:t>
            </a:r>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Cont…</a:t>
            </a:r>
            <a:endParaRPr lang="ar-EG" dirty="0"/>
          </a:p>
        </p:txBody>
      </p:sp>
      <p:sp>
        <p:nvSpPr>
          <p:cNvPr id="3" name="Content Placeholder 2"/>
          <p:cNvSpPr>
            <a:spLocks noGrp="1"/>
          </p:cNvSpPr>
          <p:nvPr>
            <p:ph idx="1"/>
          </p:nvPr>
        </p:nvSpPr>
        <p:spPr>
          <a:xfrm>
            <a:off x="508397" y="1785927"/>
            <a:ext cx="6447234" cy="4256100"/>
          </a:xfrm>
        </p:spPr>
        <p:txBody>
          <a:bodyPr>
            <a:normAutofit/>
          </a:bodyPr>
          <a:lstStyle/>
          <a:p>
            <a:pPr algn="l" rtl="0"/>
            <a:r>
              <a:rPr lang="en-US" sz="2200" dirty="0" smtClean="0">
                <a:latin typeface="Times New Roman" pitchFamily="18" charset="0"/>
                <a:cs typeface="Times New Roman" pitchFamily="18" charset="0"/>
              </a:rPr>
              <a:t>A GPS-based Mobile Dynamic Service Locator System helps </a:t>
            </a:r>
            <a:r>
              <a:rPr lang="en-US" sz="2200" dirty="0">
                <a:latin typeface="Times New Roman" pitchFamily="18" charset="0"/>
                <a:cs typeface="Times New Roman" pitchFamily="18" charset="0"/>
              </a:rPr>
              <a:t>individuals </a:t>
            </a:r>
            <a:r>
              <a:rPr lang="en-US" sz="2200" dirty="0" smtClean="0">
                <a:latin typeface="Times New Roman" pitchFamily="18" charset="0"/>
                <a:cs typeface="Times New Roman" pitchFamily="18" charset="0"/>
              </a:rPr>
              <a:t>in different </a:t>
            </a:r>
            <a:r>
              <a:rPr lang="en-US" sz="2200" dirty="0">
                <a:latin typeface="Times New Roman" pitchFamily="18" charset="0"/>
                <a:cs typeface="Times New Roman" pitchFamily="18" charset="0"/>
              </a:rPr>
              <a:t>walks of life to find addresses and to locate </a:t>
            </a:r>
            <a:r>
              <a:rPr lang="en-US" sz="2200" dirty="0" smtClean="0">
                <a:latin typeface="Times New Roman" pitchFamily="18" charset="0"/>
                <a:cs typeface="Times New Roman" pitchFamily="18" charset="0"/>
              </a:rPr>
              <a:t>these services </a:t>
            </a:r>
            <a:r>
              <a:rPr lang="en-US" sz="2200" dirty="0">
                <a:latin typeface="Times New Roman" pitchFamily="18" charset="0"/>
                <a:cs typeface="Times New Roman" pitchFamily="18" charset="0"/>
              </a:rPr>
              <a:t>of interest </a:t>
            </a:r>
            <a:r>
              <a:rPr lang="en-US" sz="2200" dirty="0" smtClean="0">
                <a:latin typeface="Times New Roman" pitchFamily="18" charset="0"/>
                <a:cs typeface="Times New Roman" pitchFamily="18" charset="0"/>
              </a:rPr>
              <a:t>using their </a:t>
            </a:r>
            <a:r>
              <a:rPr lang="en-US" sz="2200" dirty="0">
                <a:latin typeface="Times New Roman" pitchFamily="18" charset="0"/>
                <a:cs typeface="Times New Roman" pitchFamily="18" charset="0"/>
              </a:rPr>
              <a:t>mobile </a:t>
            </a:r>
            <a:r>
              <a:rPr lang="en-US" sz="2200" dirty="0" smtClean="0">
                <a:latin typeface="Times New Roman" pitchFamily="18" charset="0"/>
                <a:cs typeface="Times New Roman" pitchFamily="18" charset="0"/>
              </a:rPr>
              <a:t>devices.</a:t>
            </a:r>
          </a:p>
          <a:p>
            <a:pPr algn="l" rtl="0"/>
            <a:r>
              <a:rPr lang="en-US" sz="2200" dirty="0">
                <a:latin typeface="Times New Roman" pitchFamily="18" charset="0"/>
                <a:cs typeface="Times New Roman" pitchFamily="18" charset="0"/>
              </a:rPr>
              <a:t>Required services may range from emergency locations, such </a:t>
            </a:r>
            <a:r>
              <a:rPr lang="en-US" sz="2200" dirty="0" smtClean="0">
                <a:latin typeface="Times New Roman" pitchFamily="18" charset="0"/>
                <a:cs typeface="Times New Roman" pitchFamily="18" charset="0"/>
              </a:rPr>
              <a:t>as hospitals</a:t>
            </a:r>
            <a:r>
              <a:rPr lang="en-US" sz="2200" dirty="0">
                <a:latin typeface="Times New Roman" pitchFamily="18" charset="0"/>
                <a:cs typeface="Times New Roman" pitchFamily="18" charset="0"/>
              </a:rPr>
              <a:t>, clinics and pharmacies, or public and governmental services locations </a:t>
            </a:r>
            <a:r>
              <a:rPr lang="en-US" sz="2200" dirty="0" smtClean="0">
                <a:latin typeface="Times New Roman" pitchFamily="18" charset="0"/>
                <a:cs typeface="Times New Roman" pitchFamily="18" charset="0"/>
              </a:rPr>
              <a:t>to private </a:t>
            </a:r>
            <a:r>
              <a:rPr lang="en-US" sz="2200" dirty="0">
                <a:latin typeface="Times New Roman" pitchFamily="18" charset="0"/>
                <a:cs typeface="Times New Roman" pitchFamily="18" charset="0"/>
              </a:rPr>
              <a:t>services locations, such as restaurants, shops, malls and etc.</a:t>
            </a:r>
            <a:endParaRPr lang="en-US" sz="2200" dirty="0" smtClean="0">
              <a:latin typeface="Times New Roman" pitchFamily="18" charset="0"/>
              <a:cs typeface="Times New Roman" pitchFamily="18" charset="0"/>
            </a:endParaRPr>
          </a:p>
          <a:p>
            <a:pPr algn="l" rtl="0"/>
            <a:endParaRPr lang="ar-EG" dirty="0"/>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dirty="0"/>
          </a:p>
        </p:txBody>
      </p:sp>
      <p:sp>
        <p:nvSpPr>
          <p:cNvPr id="3" name="Content Placeholder 2"/>
          <p:cNvSpPr>
            <a:spLocks noGrp="1"/>
          </p:cNvSpPr>
          <p:nvPr>
            <p:ph idx="1"/>
          </p:nvPr>
        </p:nvSpPr>
        <p:spPr/>
        <p:txBody>
          <a:bodyPr>
            <a:normAutofit fontScale="70000" lnSpcReduction="20000"/>
          </a:bodyPr>
          <a:lstStyle/>
          <a:p>
            <a:pPr algn="l" rtl="0"/>
            <a:r>
              <a:rPr lang="en-US" dirty="0">
                <a:latin typeface="Times New Roman" pitchFamily="18" charset="0"/>
                <a:cs typeface="Times New Roman" pitchFamily="18" charset="0"/>
              </a:rPr>
              <a:t>Most applications in the market are not user friendly, do not provide precise </a:t>
            </a:r>
            <a:r>
              <a:rPr lang="en-US" dirty="0" smtClean="0">
                <a:latin typeface="Times New Roman" pitchFamily="18" charset="0"/>
                <a:cs typeface="Times New Roman" pitchFamily="18" charset="0"/>
              </a:rPr>
              <a:t>data, nor </a:t>
            </a:r>
            <a:r>
              <a:rPr lang="en-US" dirty="0">
                <a:latin typeface="Times New Roman" pitchFamily="18" charset="0"/>
                <a:cs typeface="Times New Roman" pitchFamily="18" charset="0"/>
              </a:rPr>
              <a:t>allow multiple ways to access the data, such as SMS, web access and real </a:t>
            </a:r>
            <a:r>
              <a:rPr lang="en-US" dirty="0" smtClean="0">
                <a:latin typeface="Times New Roman" pitchFamily="18" charset="0"/>
                <a:cs typeface="Times New Roman" pitchFamily="18" charset="0"/>
              </a:rPr>
              <a:t>time feed </a:t>
            </a:r>
            <a:r>
              <a:rPr lang="en-US" dirty="0">
                <a:latin typeface="Times New Roman" pitchFamily="18" charset="0"/>
                <a:cs typeface="Times New Roman" pitchFamily="18" charset="0"/>
              </a:rPr>
              <a:t>back to the </a:t>
            </a:r>
            <a:r>
              <a:rPr lang="en-US" dirty="0" smtClean="0">
                <a:latin typeface="Times New Roman" pitchFamily="18" charset="0"/>
                <a:cs typeface="Times New Roman" pitchFamily="18" charset="0"/>
              </a:rPr>
              <a:t>requester.</a:t>
            </a:r>
          </a:p>
          <a:p>
            <a:pPr algn="l" rtl="0"/>
            <a:r>
              <a:rPr lang="en-US" dirty="0">
                <a:latin typeface="Times New Roman" pitchFamily="18" charset="0"/>
                <a:cs typeface="Times New Roman" pitchFamily="18" charset="0"/>
              </a:rPr>
              <a:t>The proposed system is meant to resolve such </a:t>
            </a:r>
            <a:r>
              <a:rPr lang="en-US" dirty="0" smtClean="0">
                <a:latin typeface="Times New Roman" pitchFamily="18" charset="0"/>
                <a:cs typeface="Times New Roman" pitchFamily="18" charset="0"/>
              </a:rPr>
              <a:t>deficiencies. </a:t>
            </a:r>
          </a:p>
          <a:p>
            <a:pPr algn="l" rtl="0"/>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uses the cell phone service provider to locate the requester for a </a:t>
            </a:r>
            <a:r>
              <a:rPr lang="en-US" dirty="0" smtClean="0">
                <a:latin typeface="Times New Roman" pitchFamily="18" charset="0"/>
                <a:cs typeface="Times New Roman" pitchFamily="18" charset="0"/>
              </a:rPr>
              <a:t>registered service</a:t>
            </a:r>
            <a:r>
              <a:rPr lang="en-US" dirty="0">
                <a:latin typeface="Times New Roman" pitchFamily="18" charset="0"/>
                <a:cs typeface="Times New Roman" pitchFamily="18" charset="0"/>
              </a:rPr>
              <a:t>. It is not necessary to have an Internet connection as the requester can </a:t>
            </a:r>
            <a:r>
              <a:rPr lang="en-US" dirty="0" smtClean="0">
                <a:latin typeface="Times New Roman" pitchFamily="18" charset="0"/>
                <a:cs typeface="Times New Roman" pitchFamily="18" charset="0"/>
              </a:rPr>
              <a:t>use SMS </a:t>
            </a:r>
            <a:r>
              <a:rPr lang="en-US" dirty="0">
                <a:latin typeface="Times New Roman" pitchFamily="18" charset="0"/>
                <a:cs typeface="Times New Roman" pitchFamily="18" charset="0"/>
              </a:rPr>
              <a:t>to request a service location</a:t>
            </a:r>
            <a:r>
              <a:rPr lang="en-US" dirty="0">
                <a:latin typeface="Arial" pitchFamily="34" charset="0"/>
                <a:cs typeface="Arial" pitchFamily="34" charset="0"/>
              </a:rPr>
              <a:t>.</a:t>
            </a:r>
            <a:endParaRPr lang="ar-EG" dirty="0">
              <a:latin typeface="Arial" pitchFamily="34" charset="0"/>
              <a:cs typeface="Arial" pitchFamily="34" charset="0"/>
            </a:endParaRPr>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dirty="0"/>
          </a:p>
        </p:txBody>
      </p:sp>
      <p:sp>
        <p:nvSpPr>
          <p:cNvPr id="3" name="Content Placeholder 2"/>
          <p:cNvSpPr>
            <a:spLocks noGrp="1"/>
          </p:cNvSpPr>
          <p:nvPr>
            <p:ph idx="1"/>
          </p:nvPr>
        </p:nvSpPr>
        <p:spPr>
          <a:xfrm>
            <a:off x="571472" y="1785926"/>
            <a:ext cx="6447234" cy="3881437"/>
          </a:xfrm>
        </p:spPr>
        <p:txBody>
          <a:bodyPr>
            <a:normAutofit fontScale="70000" lnSpcReduction="20000"/>
          </a:bodyPr>
          <a:lstStyle/>
          <a:p>
            <a:pPr algn="l" rtl="0">
              <a:buNone/>
            </a:pPr>
            <a:r>
              <a:rPr lang="en-US" b="1" u="sng" dirty="0" smtClean="0">
                <a:effectLst>
                  <a:outerShdw blurRad="38100" dist="38100" dir="2700000" algn="tl">
                    <a:srgbClr val="000000">
                      <a:alpha val="43137"/>
                    </a:srgbClr>
                  </a:outerShdw>
                </a:effectLst>
                <a:latin typeface="Times New Roman" pitchFamily="18" charset="0"/>
                <a:cs typeface="Times New Roman" pitchFamily="18" charset="0"/>
              </a:rPr>
              <a:t>How the Communication works ?</a:t>
            </a:r>
          </a:p>
          <a:p>
            <a:pPr algn="l" rtl="0">
              <a:buNone/>
            </a:pPr>
            <a:r>
              <a:rPr lang="en-US" dirty="0" smtClean="0">
                <a:latin typeface="Times New Roman" pitchFamily="18" charset="0"/>
                <a:cs typeface="Times New Roman" pitchFamily="18" charset="0"/>
              </a:rPr>
              <a:t>1. The application sends SMS to cell phone service provider to request the current location.</a:t>
            </a:r>
          </a:p>
          <a:p>
            <a:pPr algn="l" rtl="0">
              <a:buNone/>
            </a:pPr>
            <a:r>
              <a:rPr lang="en-US" dirty="0" smtClean="0">
                <a:latin typeface="Times New Roman" pitchFamily="18" charset="0"/>
                <a:cs typeface="Times New Roman" pitchFamily="18" charset="0"/>
              </a:rPr>
              <a:t>2. The cell phone service provider sends an SMS back with the current location.</a:t>
            </a:r>
          </a:p>
          <a:p>
            <a:pPr algn="l" rtl="0">
              <a:buNone/>
            </a:pPr>
            <a:r>
              <a:rPr lang="en-US" dirty="0" smtClean="0">
                <a:latin typeface="Times New Roman" pitchFamily="18" charset="0"/>
                <a:cs typeface="Times New Roman" pitchFamily="18" charset="0"/>
              </a:rPr>
              <a:t>3. The application parses the SMS and then sends SMS to the services’ server to get the requested service location.</a:t>
            </a:r>
          </a:p>
          <a:p>
            <a:pPr algn="l" rtl="0">
              <a:buNone/>
            </a:pPr>
            <a:r>
              <a:rPr lang="en-US" dirty="0" smtClean="0">
                <a:latin typeface="Times New Roman" pitchFamily="18" charset="0"/>
                <a:cs typeface="Times New Roman" pitchFamily="18" charset="0"/>
              </a:rPr>
              <a:t>4. The server sends back an SMS with the requested service location</a:t>
            </a:r>
            <a:r>
              <a:rPr lang="en-US" dirty="0" smtClean="0">
                <a:latin typeface="Arial" pitchFamily="34" charset="0"/>
                <a:cs typeface="Arial" pitchFamily="34" charset="0"/>
              </a:rPr>
              <a:t>.</a:t>
            </a:r>
            <a:endParaRPr lang="ar-EG" dirty="0">
              <a:latin typeface="Arial" pitchFamily="34" charset="0"/>
              <a:cs typeface="Arial" pitchFamily="34" charset="0"/>
            </a:endParaRPr>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pic>
        <p:nvPicPr>
          <p:cNvPr id="4" name="Content Placeholder 3" descr="Capture2.PNG"/>
          <p:cNvPicPr>
            <a:picLocks noGrp="1" noChangeAspect="1"/>
          </p:cNvPicPr>
          <p:nvPr>
            <p:ph idx="1"/>
          </p:nvPr>
        </p:nvPicPr>
        <p:blipFill>
          <a:blip r:embed="rId2"/>
          <a:stretch>
            <a:fillRect/>
          </a:stretch>
        </p:blipFill>
        <p:spPr>
          <a:xfrm>
            <a:off x="285720" y="1357298"/>
            <a:ext cx="7000924" cy="3057952"/>
          </a:xfrm>
        </p:spPr>
      </p:pic>
      <p:sp>
        <p:nvSpPr>
          <p:cNvPr id="5" name="Rectangle 4"/>
          <p:cNvSpPr/>
          <p:nvPr/>
        </p:nvSpPr>
        <p:spPr>
          <a:xfrm>
            <a:off x="571472" y="4286256"/>
            <a:ext cx="7643866" cy="2031325"/>
          </a:xfrm>
          <a:prstGeom prst="rect">
            <a:avLst/>
          </a:prstGeom>
        </p:spPr>
        <p:txBody>
          <a:bodyPr wrap="square">
            <a:spAutoFit/>
          </a:bodyPr>
          <a:lstStyle/>
          <a:p>
            <a:pPr algn="l" rtl="0">
              <a:buFont typeface="Arial" pitchFamily="34" charset="0"/>
              <a:buChar char="•"/>
            </a:pPr>
            <a:r>
              <a:rPr lang="en-US" dirty="0">
                <a:latin typeface="Times New Roman" pitchFamily="18" charset="0"/>
                <a:cs typeface="Times New Roman" pitchFamily="18" charset="0"/>
              </a:rPr>
              <a:t>A client interface on mobile device allowing the user to request certain </a:t>
            </a:r>
            <a:r>
              <a:rPr lang="en-US" dirty="0" smtClean="0">
                <a:latin typeface="Times New Roman" pitchFamily="18" charset="0"/>
                <a:cs typeface="Times New Roman" pitchFamily="18" charset="0"/>
              </a:rPr>
              <a:t>services from </a:t>
            </a:r>
            <a:r>
              <a:rPr lang="en-US" dirty="0">
                <a:latin typeface="Times New Roman" pitchFamily="18" charset="0"/>
                <a:cs typeface="Times New Roman" pitchFamily="18" charset="0"/>
              </a:rPr>
              <a:t>his current location.</a:t>
            </a:r>
          </a:p>
          <a:p>
            <a:pPr algn="l" rtl="0">
              <a:buFont typeface="Arial" pitchFamily="34" charset="0"/>
              <a:buChar char="•"/>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 web interface on the server allowing the service provider to register, </a:t>
            </a:r>
            <a:r>
              <a:rPr lang="en-US" dirty="0" smtClean="0">
                <a:latin typeface="Times New Roman" pitchFamily="18" charset="0"/>
                <a:cs typeface="Times New Roman" pitchFamily="18" charset="0"/>
              </a:rPr>
              <a:t>update its </a:t>
            </a:r>
            <a:r>
              <a:rPr lang="en-US" dirty="0">
                <a:latin typeface="Times New Roman" pitchFamily="18" charset="0"/>
                <a:cs typeface="Times New Roman" pitchFamily="18" charset="0"/>
              </a:rPr>
              <a:t>service information, and gather statistical data on clients requesting </a:t>
            </a:r>
            <a:r>
              <a:rPr lang="en-US" dirty="0" smtClean="0">
                <a:latin typeface="Times New Roman" pitchFamily="18" charset="0"/>
                <a:cs typeface="Times New Roman" pitchFamily="18" charset="0"/>
              </a:rPr>
              <a:t>this service</a:t>
            </a:r>
            <a:r>
              <a:rPr lang="en-US" dirty="0">
                <a:latin typeface="Times New Roman" pitchFamily="18" charset="0"/>
                <a:cs typeface="Times New Roman" pitchFamily="18" charset="0"/>
              </a:rPr>
              <a:t>.</a:t>
            </a:r>
          </a:p>
          <a:p>
            <a:pPr algn="l" rtl="0">
              <a:buFont typeface="Arial" pitchFamily="34" charset="0"/>
              <a:buChar char="•"/>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 desktop interface on the server allowing the system administrator to </a:t>
            </a:r>
            <a:r>
              <a:rPr lang="en-US" dirty="0" smtClean="0">
                <a:latin typeface="Times New Roman" pitchFamily="18" charset="0"/>
                <a:cs typeface="Times New Roman" pitchFamily="18" charset="0"/>
              </a:rPr>
              <a:t>add, maintain </a:t>
            </a:r>
            <a:r>
              <a:rPr lang="en-US" dirty="0">
                <a:latin typeface="Times New Roman" pitchFamily="18" charset="0"/>
                <a:cs typeface="Times New Roman" pitchFamily="18" charset="0"/>
              </a:rPr>
              <a:t>and manage services and users on the system</a:t>
            </a:r>
            <a:r>
              <a:rPr lang="en-US" dirty="0">
                <a:latin typeface="Arial" pitchFamily="34" charset="0"/>
                <a:cs typeface="Arial" pitchFamily="34" charset="0"/>
              </a:rPr>
              <a:t>.</a:t>
            </a:r>
            <a:endParaRPr lang="ar-EG" dirty="0">
              <a:latin typeface="Arial" pitchFamily="34" charset="0"/>
              <a:cs typeface="Arial" pitchFamily="34" charset="0"/>
            </a:endParaRPr>
          </a:p>
        </p:txBody>
      </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sp>
        <p:nvSpPr>
          <p:cNvPr id="3" name="Content Placeholder 2"/>
          <p:cNvSpPr>
            <a:spLocks noGrp="1"/>
          </p:cNvSpPr>
          <p:nvPr>
            <p:ph idx="1"/>
          </p:nvPr>
        </p:nvSpPr>
        <p:spPr/>
        <p:txBody>
          <a:bodyPr>
            <a:normAutofit/>
          </a:bodyPr>
          <a:lstStyle/>
          <a:p>
            <a:pPr algn="l" rtl="0"/>
            <a:r>
              <a:rPr lang="en-US" sz="2200" dirty="0" smtClean="0">
                <a:latin typeface="Times New Roman" pitchFamily="18" charset="0"/>
                <a:cs typeface="Times New Roman" pitchFamily="18" charset="0"/>
              </a:rPr>
              <a:t>This proposed system </a:t>
            </a:r>
            <a:r>
              <a:rPr lang="en-US" sz="2200" dirty="0">
                <a:latin typeface="Times New Roman" pitchFamily="18" charset="0"/>
                <a:cs typeface="Times New Roman" pitchFamily="18" charset="0"/>
              </a:rPr>
              <a:t>determines the proximity distances between the user and the locations of </a:t>
            </a:r>
            <a:r>
              <a:rPr lang="en-US" sz="2200" dirty="0" smtClean="0">
                <a:latin typeface="Times New Roman" pitchFamily="18" charset="0"/>
                <a:cs typeface="Times New Roman" pitchFamily="18" charset="0"/>
              </a:rPr>
              <a:t>the desired </a:t>
            </a:r>
            <a:r>
              <a:rPr lang="en-US" sz="2200" dirty="0">
                <a:latin typeface="Times New Roman" pitchFamily="18" charset="0"/>
                <a:cs typeface="Times New Roman" pitchFamily="18" charset="0"/>
              </a:rPr>
              <a:t>service. Thus the user has a valuable distance information that would </a:t>
            </a:r>
            <a:r>
              <a:rPr lang="en-US" sz="2200" dirty="0" smtClean="0">
                <a:latin typeface="Times New Roman" pitchFamily="18" charset="0"/>
                <a:cs typeface="Times New Roman" pitchFamily="18" charset="0"/>
              </a:rPr>
              <a:t>be beneficial </a:t>
            </a:r>
            <a:r>
              <a:rPr lang="en-US" sz="2200" dirty="0">
                <a:latin typeface="Times New Roman" pitchFamily="18" charset="0"/>
                <a:cs typeface="Times New Roman" pitchFamily="18" charset="0"/>
              </a:rPr>
              <a:t>in his decision making process to select the most appropriate </a:t>
            </a:r>
            <a:r>
              <a:rPr lang="en-US" sz="2200" dirty="0" smtClean="0">
                <a:latin typeface="Times New Roman" pitchFamily="18" charset="0"/>
                <a:cs typeface="Times New Roman" pitchFamily="18" charset="0"/>
              </a:rPr>
              <a:t>service.</a:t>
            </a:r>
          </a:p>
          <a:p>
            <a:pPr algn="l" rtl="0"/>
            <a:r>
              <a:rPr lang="en-US" sz="2200" dirty="0">
                <a:latin typeface="Times New Roman" pitchFamily="18" charset="0"/>
                <a:cs typeface="Times New Roman" pitchFamily="18" charset="0"/>
              </a:rPr>
              <a:t>The system is flexible </a:t>
            </a:r>
            <a:r>
              <a:rPr lang="en-US" sz="2200" dirty="0" smtClean="0">
                <a:latin typeface="Times New Roman" pitchFamily="18" charset="0"/>
                <a:cs typeface="Times New Roman" pitchFamily="18" charset="0"/>
              </a:rPr>
              <a:t>and </a:t>
            </a:r>
            <a:r>
              <a:rPr lang="en-US" sz="2200" dirty="0">
                <a:latin typeface="Times New Roman" pitchFamily="18" charset="0"/>
                <a:cs typeface="Times New Roman" pitchFamily="18" charset="0"/>
              </a:rPr>
              <a:t>easily to </a:t>
            </a:r>
            <a:r>
              <a:rPr lang="en-US" sz="2200" dirty="0" smtClean="0">
                <a:latin typeface="Times New Roman" pitchFamily="18" charset="0"/>
                <a:cs typeface="Times New Roman" pitchFamily="18" charset="0"/>
              </a:rPr>
              <a:t>corporate </a:t>
            </a:r>
            <a:r>
              <a:rPr lang="en-US" sz="2200" dirty="0">
                <a:latin typeface="Times New Roman" pitchFamily="18" charset="0"/>
                <a:cs typeface="Times New Roman" pitchFamily="18" charset="0"/>
              </a:rPr>
              <a:t>additional mobile </a:t>
            </a:r>
            <a:r>
              <a:rPr lang="en-US" sz="2200" dirty="0" smtClean="0">
                <a:latin typeface="Times New Roman" pitchFamily="18" charset="0"/>
                <a:cs typeface="Times New Roman" pitchFamily="18" charset="0"/>
              </a:rPr>
              <a:t>service providers </a:t>
            </a:r>
            <a:r>
              <a:rPr lang="en-US" sz="2200" dirty="0">
                <a:latin typeface="Times New Roman" pitchFamily="18" charset="0"/>
                <a:cs typeface="Times New Roman" pitchFamily="18" charset="0"/>
              </a:rPr>
              <a:t>and new </a:t>
            </a:r>
            <a:r>
              <a:rPr lang="en-US" sz="2200" dirty="0" smtClean="0">
                <a:latin typeface="Times New Roman" pitchFamily="18" charset="0"/>
                <a:cs typeface="Times New Roman" pitchFamily="18" charset="0"/>
              </a:rPr>
              <a:t>services</a:t>
            </a:r>
            <a:r>
              <a:rPr lang="en-US" sz="2200" dirty="0">
                <a:latin typeface="Times New Roman" pitchFamily="18" charset="0"/>
                <a:cs typeface="Times New Roman" pitchFamily="18" charset="0"/>
              </a:rPr>
              <a:t>.</a:t>
            </a:r>
            <a:endParaRPr lang="en-US" sz="2200" dirty="0" smtClean="0">
              <a:latin typeface="Times New Roman" pitchFamily="18" charset="0"/>
              <a:cs typeface="Times New Roman" pitchFamily="18" charset="0"/>
            </a:endParaRPr>
          </a:p>
        </p:txBody>
      </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sp>
        <p:nvSpPr>
          <p:cNvPr id="3" name="Content Placeholder 2"/>
          <p:cNvSpPr>
            <a:spLocks noGrp="1"/>
          </p:cNvSpPr>
          <p:nvPr>
            <p:ph idx="1"/>
          </p:nvPr>
        </p:nvSpPr>
        <p:spPr>
          <a:xfrm>
            <a:off x="508397" y="1484785"/>
            <a:ext cx="6447234" cy="4557242"/>
          </a:xfrm>
        </p:spPr>
        <p:txBody>
          <a:bodyPr/>
          <a:lstStyle/>
          <a:p>
            <a:pPr marL="0" indent="0">
              <a:buNone/>
            </a:pPr>
            <a:endParaRPr lang="en-US" dirty="0" smtClean="0"/>
          </a:p>
          <a:p>
            <a:pPr marL="0" indent="0">
              <a:buNone/>
            </a:pPr>
            <a:endParaRPr lang="en-US" dirty="0"/>
          </a:p>
          <a:p>
            <a:pPr marL="0" indent="0" algn="ctr" rtl="0">
              <a:buNone/>
            </a:pPr>
            <a:endParaRPr lang="en-US" sz="4000" b="1" i="1" dirty="0">
              <a:effectLst>
                <a:outerShdw blurRad="38100" dist="38100" dir="2700000" algn="tl">
                  <a:srgbClr val="000000">
                    <a:alpha val="43137"/>
                  </a:srgbClr>
                </a:outerShdw>
              </a:effectLst>
            </a:endParaRPr>
          </a:p>
          <a:p>
            <a:pPr marL="0" indent="0" algn="ctr" rtl="0">
              <a:buNone/>
            </a:pPr>
            <a:r>
              <a:rPr lang="en-US" sz="4000" b="1" i="1" dirty="0">
                <a:effectLst>
                  <a:outerShdw blurRad="38100" dist="38100" dir="2700000" algn="tl">
                    <a:srgbClr val="000000">
                      <a:alpha val="43137"/>
                    </a:srgbClr>
                  </a:outerShdw>
                </a:effectLst>
              </a:rPr>
              <a:t>Proposed </a:t>
            </a:r>
            <a:r>
              <a:rPr lang="en-US" sz="4000" b="1" i="1" dirty="0" smtClean="0">
                <a:effectLst>
                  <a:outerShdw blurRad="38100" dist="38100" dir="2700000" algn="tl">
                    <a:srgbClr val="000000">
                      <a:alpha val="43137"/>
                    </a:srgbClr>
                  </a:outerShdw>
                </a:effectLst>
              </a:rPr>
              <a:t>System</a:t>
            </a:r>
          </a:p>
          <a:p>
            <a:pPr marL="0" indent="0" algn="l" rtl="0">
              <a:buNone/>
            </a:pPr>
            <a:r>
              <a:rPr lang="en-US" sz="4000" b="1" i="1" dirty="0">
                <a:solidFill>
                  <a:schemeClr val="accent1"/>
                </a:solidFill>
                <a:effectLst>
                  <a:outerShdw blurRad="38100" dist="38100" dir="2700000" algn="tl">
                    <a:srgbClr val="000000">
                      <a:alpha val="43137"/>
                    </a:srgbClr>
                  </a:outerShdw>
                </a:effectLst>
              </a:rPr>
              <a:t> </a:t>
            </a:r>
            <a:r>
              <a:rPr lang="en-US" sz="4000" b="1" i="1" dirty="0" smtClean="0">
                <a:solidFill>
                  <a:schemeClr val="accent1"/>
                </a:solidFill>
                <a:effectLst>
                  <a:outerShdw blurRad="38100" dist="38100" dir="2700000" algn="tl">
                    <a:srgbClr val="000000">
                      <a:alpha val="43137"/>
                    </a:srgbClr>
                  </a:outerShdw>
                </a:effectLst>
              </a:rPr>
              <a:t>           </a:t>
            </a:r>
            <a:r>
              <a:rPr lang="en-US" b="1" dirty="0" smtClean="0">
                <a:solidFill>
                  <a:schemeClr val="accent1"/>
                </a:solidFill>
                <a:effectLst>
                  <a:outerShdw blurRad="38100" dist="38100" dir="2700000" algn="tl">
                    <a:srgbClr val="000000">
                      <a:alpha val="43137"/>
                    </a:srgbClr>
                  </a:outerShdw>
                </a:effectLst>
              </a:rPr>
              <a:t>By :</a:t>
            </a:r>
          </a:p>
          <a:p>
            <a:pPr marL="0" indent="0" algn="ctr" rtl="0">
              <a:buNone/>
            </a:pPr>
            <a:r>
              <a:rPr lang="en-US" b="1" dirty="0" smtClean="0">
                <a:solidFill>
                  <a:schemeClr val="accent1"/>
                </a:solidFill>
                <a:effectLst>
                  <a:outerShdw blurRad="38100" dist="38100" dir="2700000" algn="tl">
                    <a:srgbClr val="000000">
                      <a:alpha val="43137"/>
                    </a:srgbClr>
                  </a:outerShdw>
                </a:effectLst>
              </a:rPr>
              <a:t>         </a:t>
            </a:r>
            <a:r>
              <a:rPr lang="en-US" b="1" dirty="0" err="1" smtClean="0">
                <a:solidFill>
                  <a:schemeClr val="accent1"/>
                </a:solidFill>
                <a:effectLst>
                  <a:outerShdw blurRad="38100" dist="38100" dir="2700000" algn="tl">
                    <a:srgbClr val="000000">
                      <a:alpha val="43137"/>
                    </a:srgbClr>
                  </a:outerShdw>
                </a:effectLst>
              </a:rPr>
              <a:t>Kholoud</a:t>
            </a:r>
            <a:r>
              <a:rPr lang="en-US" b="1" dirty="0" smtClean="0">
                <a:solidFill>
                  <a:schemeClr val="accent1"/>
                </a:solidFill>
                <a:effectLst>
                  <a:outerShdw blurRad="38100" dist="38100" dir="2700000" algn="tl">
                    <a:srgbClr val="000000">
                      <a:alpha val="43137"/>
                    </a:srgbClr>
                  </a:outerShdw>
                </a:effectLst>
              </a:rPr>
              <a:t> </a:t>
            </a:r>
            <a:r>
              <a:rPr lang="en-US" b="1" dirty="0" err="1" smtClean="0">
                <a:solidFill>
                  <a:schemeClr val="accent1"/>
                </a:solidFill>
                <a:effectLst>
                  <a:outerShdw blurRad="38100" dist="38100" dir="2700000" algn="tl">
                    <a:srgbClr val="000000">
                      <a:alpha val="43137"/>
                    </a:srgbClr>
                  </a:outerShdw>
                </a:effectLst>
              </a:rPr>
              <a:t>Refat</a:t>
            </a:r>
            <a:endParaRPr lang="en-US" b="1" dirty="0">
              <a:solidFill>
                <a:schemeClr val="accent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41299852"/>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sp>
        <p:nvSpPr>
          <p:cNvPr id="3" name="Content Placeholder 2"/>
          <p:cNvSpPr>
            <a:spLocks noGrp="1"/>
          </p:cNvSpPr>
          <p:nvPr>
            <p:ph idx="1"/>
          </p:nvPr>
        </p:nvSpPr>
        <p:spPr/>
        <p:txBody>
          <a:bodyPr/>
          <a:lstStyle/>
          <a:p>
            <a:pPr algn="l" rtl="0"/>
            <a:r>
              <a:rPr lang="en-US" dirty="0" smtClean="0"/>
              <a:t>Our proposed is a location based real-time mobile application.</a:t>
            </a:r>
          </a:p>
          <a:p>
            <a:pPr algn="l" rtl="0"/>
            <a:r>
              <a:rPr lang="en-US" dirty="0" smtClean="0"/>
              <a:t>The model consists of :</a:t>
            </a:r>
            <a:endParaRPr lang="en-US" dirty="0"/>
          </a:p>
          <a:p>
            <a:pPr marL="742950" lvl="2" indent="-342900" algn="l" rtl="0">
              <a:buFont typeface="Wingdings" pitchFamily="2" charset="2"/>
              <a:buChar char="ü"/>
            </a:pPr>
            <a:r>
              <a:rPr lang="en-US" sz="2600" dirty="0">
                <a:solidFill>
                  <a:schemeClr val="accent3">
                    <a:lumMod val="10000"/>
                  </a:schemeClr>
                </a:solidFill>
              </a:rPr>
              <a:t>Client </a:t>
            </a:r>
            <a:r>
              <a:rPr lang="en-US" sz="2600" dirty="0" smtClean="0">
                <a:solidFill>
                  <a:schemeClr val="accent3">
                    <a:lumMod val="10000"/>
                  </a:schemeClr>
                </a:solidFill>
              </a:rPr>
              <a:t>Side </a:t>
            </a:r>
            <a:endParaRPr lang="en-US" sz="2600" dirty="0">
              <a:solidFill>
                <a:schemeClr val="accent3">
                  <a:lumMod val="10000"/>
                </a:schemeClr>
              </a:solidFill>
            </a:endParaRPr>
          </a:p>
          <a:p>
            <a:pPr marL="742950" lvl="2" indent="-342900" algn="l" rtl="0">
              <a:buFont typeface="Wingdings" pitchFamily="2" charset="2"/>
              <a:buChar char="ü"/>
            </a:pPr>
            <a:r>
              <a:rPr lang="en-US" sz="2600" dirty="0">
                <a:solidFill>
                  <a:schemeClr val="accent3">
                    <a:lumMod val="10000"/>
                  </a:schemeClr>
                </a:solidFill>
              </a:rPr>
              <a:t>Server </a:t>
            </a:r>
            <a:r>
              <a:rPr lang="en-US" sz="2600" dirty="0" smtClean="0">
                <a:solidFill>
                  <a:schemeClr val="accent3">
                    <a:lumMod val="10000"/>
                  </a:schemeClr>
                </a:solidFill>
              </a:rPr>
              <a:t>Side</a:t>
            </a:r>
            <a:endParaRPr lang="ar-LY" sz="2600" dirty="0">
              <a:solidFill>
                <a:schemeClr val="accent3">
                  <a:lumMod val="10000"/>
                </a:schemeClr>
              </a:solidFill>
            </a:endParaRPr>
          </a:p>
        </p:txBody>
      </p:sp>
    </p:spTree>
    <p:extLst>
      <p:ext uri="{BB962C8B-B14F-4D97-AF65-F5344CB8AC3E}">
        <p14:creationId xmlns:p14="http://schemas.microsoft.com/office/powerpoint/2010/main" val="1462315920"/>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dirty="0" smtClean="0"/>
              <a:t>Proposed System : Client Side</a:t>
            </a:r>
            <a:endParaRPr lang="ar-EG" dirty="0"/>
          </a:p>
        </p:txBody>
      </p:sp>
      <p:sp>
        <p:nvSpPr>
          <p:cNvPr id="3" name="Content Placeholder 2"/>
          <p:cNvSpPr>
            <a:spLocks noGrp="1"/>
          </p:cNvSpPr>
          <p:nvPr>
            <p:ph idx="1"/>
          </p:nvPr>
        </p:nvSpPr>
        <p:spPr/>
        <p:txBody>
          <a:bodyPr>
            <a:normAutofit fontScale="55000" lnSpcReduction="20000"/>
          </a:bodyPr>
          <a:lstStyle/>
          <a:p>
            <a:pPr algn="l" rtl="0"/>
            <a:r>
              <a:rPr lang="en-US" dirty="0" smtClean="0"/>
              <a:t>Each user must have a smart phone with Android and GPS capability.</a:t>
            </a:r>
          </a:p>
          <a:p>
            <a:pPr algn="l" rtl="0"/>
            <a:r>
              <a:rPr lang="en-US" dirty="0" smtClean="0"/>
              <a:t>The user must install the application.</a:t>
            </a:r>
          </a:p>
          <a:p>
            <a:pPr algn="l" rtl="0"/>
            <a:r>
              <a:rPr lang="en-US" dirty="0" smtClean="0"/>
              <a:t>The user can’t track a person who is not using the application.</a:t>
            </a:r>
          </a:p>
          <a:p>
            <a:pPr algn="l" rtl="0"/>
            <a:r>
              <a:rPr lang="en-US" dirty="0" smtClean="0"/>
              <a:t>The app will be running on the background even if the user isn’t using the app.</a:t>
            </a:r>
          </a:p>
          <a:p>
            <a:pPr algn="l" rtl="0"/>
            <a:r>
              <a:rPr lang="en-US" dirty="0" smtClean="0"/>
              <a:t>The Application will consist of :</a:t>
            </a:r>
          </a:p>
          <a:p>
            <a:pPr algn="l" rtl="0">
              <a:buFontTx/>
              <a:buChar char="-"/>
            </a:pPr>
            <a:r>
              <a:rPr lang="en-US" dirty="0" smtClean="0"/>
              <a:t>Login Form  </a:t>
            </a:r>
          </a:p>
          <a:p>
            <a:pPr algn="l" rtl="0">
              <a:buFontTx/>
              <a:buChar char="-"/>
            </a:pPr>
            <a:r>
              <a:rPr lang="en-US" dirty="0" smtClean="0"/>
              <a:t>Registration Form</a:t>
            </a:r>
            <a:endParaRPr lang="en-US" dirty="0"/>
          </a:p>
          <a:p>
            <a:pPr algn="l" rtl="0">
              <a:buFontTx/>
              <a:buChar char="-"/>
            </a:pPr>
            <a:r>
              <a:rPr lang="en-US" dirty="0" smtClean="0"/>
              <a:t>Each user has a profile and can add and accept friends.</a:t>
            </a:r>
          </a:p>
          <a:p>
            <a:pPr algn="l" rtl="0">
              <a:buFontTx/>
              <a:buChar char="-"/>
            </a:pPr>
            <a:endParaRPr lang="en-US" dirty="0" smtClean="0"/>
          </a:p>
          <a:p>
            <a:pPr algn="l" rtl="0"/>
            <a:endParaRPr lang="en-US" dirty="0" smtClean="0"/>
          </a:p>
          <a:p>
            <a:pPr algn="l" rtl="0"/>
            <a:endParaRPr lang="en-US" dirty="0" smtClean="0"/>
          </a:p>
        </p:txBody>
      </p:sp>
    </p:spTree>
    <p:extLst>
      <p:ext uri="{BB962C8B-B14F-4D97-AF65-F5344CB8AC3E}">
        <p14:creationId xmlns:p14="http://schemas.microsoft.com/office/powerpoint/2010/main" val="1623902651"/>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dirty="0" smtClean="0"/>
              <a:t>Proposed System : Server Side</a:t>
            </a:r>
            <a:endParaRPr lang="ar-EG" dirty="0"/>
          </a:p>
        </p:txBody>
      </p:sp>
      <p:sp>
        <p:nvSpPr>
          <p:cNvPr id="3" name="Content Placeholder 2"/>
          <p:cNvSpPr>
            <a:spLocks noGrp="1"/>
          </p:cNvSpPr>
          <p:nvPr>
            <p:ph idx="1"/>
          </p:nvPr>
        </p:nvSpPr>
        <p:spPr>
          <a:xfrm>
            <a:off x="500034" y="2143116"/>
            <a:ext cx="6447234" cy="3881437"/>
          </a:xfrm>
        </p:spPr>
        <p:txBody>
          <a:bodyPr/>
          <a:lstStyle/>
          <a:p>
            <a:pPr marL="342900" lvl="1" indent="-342900" algn="l" rtl="0">
              <a:lnSpc>
                <a:spcPct val="80000"/>
              </a:lnSpc>
            </a:pPr>
            <a:r>
              <a:rPr lang="en-US" sz="1800" dirty="0" smtClean="0"/>
              <a:t>Server database :</a:t>
            </a:r>
          </a:p>
          <a:p>
            <a:pPr marL="342900" lvl="1" indent="-342900" algn="l" rtl="0">
              <a:lnSpc>
                <a:spcPct val="80000"/>
              </a:lnSpc>
            </a:pPr>
            <a:r>
              <a:rPr lang="en-US" sz="1800" dirty="0" smtClean="0"/>
              <a:t>      - Store the location and update every 3 minutes.</a:t>
            </a:r>
          </a:p>
          <a:p>
            <a:pPr marL="342900" lvl="1" indent="-342900" algn="l" rtl="0">
              <a:lnSpc>
                <a:spcPct val="80000"/>
              </a:lnSpc>
            </a:pPr>
            <a:r>
              <a:rPr lang="en-US" sz="1800" dirty="0" smtClean="0"/>
              <a:t>      - Store the basic information of users.</a:t>
            </a:r>
          </a:p>
          <a:p>
            <a:pPr marL="342900" lvl="1" indent="-342900" algn="l" rtl="0">
              <a:lnSpc>
                <a:spcPct val="80000"/>
              </a:lnSpc>
            </a:pPr>
            <a:r>
              <a:rPr lang="en-US" sz="1800" dirty="0" smtClean="0"/>
              <a:t>Server System : </a:t>
            </a:r>
          </a:p>
          <a:p>
            <a:pPr marL="342900" lvl="1" indent="-342900" algn="l" rtl="0">
              <a:lnSpc>
                <a:spcPct val="80000"/>
              </a:lnSpc>
            </a:pPr>
            <a:r>
              <a:rPr lang="en-US" sz="1800" dirty="0" smtClean="0"/>
              <a:t>      - Keep tracking the location of all users (Every three minutes will update the DB).</a:t>
            </a:r>
          </a:p>
          <a:p>
            <a:pPr marL="342900" lvl="1" indent="-342900" algn="l" rtl="0">
              <a:lnSpc>
                <a:spcPct val="80000"/>
              </a:lnSpc>
            </a:pPr>
            <a:r>
              <a:rPr lang="en-US" sz="1800" dirty="0" smtClean="0"/>
              <a:t>      - Coordinate users’ requests</a:t>
            </a:r>
            <a:r>
              <a:rPr lang="en-US" dirty="0" smtClean="0"/>
              <a:t>.</a:t>
            </a:r>
          </a:p>
        </p:txBody>
      </p:sp>
    </p:spTree>
    <p:extLst>
      <p:ext uri="{BB962C8B-B14F-4D97-AF65-F5344CB8AC3E}">
        <p14:creationId xmlns:p14="http://schemas.microsoft.com/office/powerpoint/2010/main" val="4254578902"/>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Introduction</a:t>
            </a:r>
            <a:endParaRPr lang="ar-EG" dirty="0"/>
          </a:p>
        </p:txBody>
      </p:sp>
      <p:sp>
        <p:nvSpPr>
          <p:cNvPr id="3" name="Content Placeholder 2"/>
          <p:cNvSpPr>
            <a:spLocks noGrp="1"/>
          </p:cNvSpPr>
          <p:nvPr>
            <p:ph idx="1"/>
          </p:nvPr>
        </p:nvSpPr>
        <p:spPr>
          <a:xfrm>
            <a:off x="508397" y="1857365"/>
            <a:ext cx="6447234" cy="4184662"/>
          </a:xfrm>
        </p:spPr>
        <p:txBody>
          <a:bodyPr>
            <a:normAutofit/>
          </a:bodyPr>
          <a:lstStyle/>
          <a:p>
            <a:pPr algn="l" rtl="0"/>
            <a:r>
              <a:rPr lang="en-US" sz="2200" dirty="0">
                <a:latin typeface="Times New Roman" pitchFamily="18" charset="0"/>
                <a:cs typeface="Times New Roman" pitchFamily="18" charset="0"/>
              </a:rPr>
              <a:t>Today's mobile devices are multifunctional devices capable of hosting a broad range of applications for both business and consumer use</a:t>
            </a:r>
            <a:r>
              <a:rPr lang="en-US" sz="2200" dirty="0" smtClean="0">
                <a:latin typeface="Times New Roman" pitchFamily="18" charset="0"/>
                <a:cs typeface="Times New Roman" pitchFamily="18" charset="0"/>
              </a:rPr>
              <a:t>.</a:t>
            </a:r>
          </a:p>
          <a:p>
            <a:pPr algn="l" rtl="0"/>
            <a:r>
              <a:rPr lang="en-US" sz="2200" dirty="0">
                <a:latin typeface="Times New Roman" pitchFamily="18" charset="0"/>
                <a:cs typeface="Times New Roman" pitchFamily="18" charset="0"/>
              </a:rPr>
              <a:t>There are various types of services that mobile devices provide and our project provides one of these services which is location based </a:t>
            </a:r>
            <a:r>
              <a:rPr lang="en-US" sz="2200" dirty="0" smtClean="0">
                <a:latin typeface="Times New Roman" pitchFamily="18" charset="0"/>
                <a:cs typeface="Times New Roman" pitchFamily="18" charset="0"/>
              </a:rPr>
              <a:t>services.</a:t>
            </a:r>
          </a:p>
          <a:p>
            <a:pPr algn="l" rtl="0"/>
            <a:r>
              <a:rPr lang="en-US" sz="2200" dirty="0">
                <a:latin typeface="Times New Roman" pitchFamily="18" charset="0"/>
                <a:cs typeface="Times New Roman" pitchFamily="18" charset="0"/>
              </a:rPr>
              <a:t>LBS is a service trying to find out the answer to “WHERE”, e.g. “Where </a:t>
            </a:r>
            <a:r>
              <a:rPr lang="en-US" sz="2200" dirty="0" smtClean="0">
                <a:latin typeface="Times New Roman" pitchFamily="18" charset="0"/>
                <a:cs typeface="Times New Roman" pitchFamily="18" charset="0"/>
              </a:rPr>
              <a:t>am I</a:t>
            </a:r>
            <a:r>
              <a:rPr lang="en-US" sz="2200" dirty="0">
                <a:latin typeface="Times New Roman" pitchFamily="18" charset="0"/>
                <a:cs typeface="Times New Roman" pitchFamily="18" charset="0"/>
              </a:rPr>
              <a:t>?”; “Where is the restaurant?”; “Where are the target customers of our company</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a:p>
            <a:pPr algn="l" rtl="0"/>
            <a:endParaRPr lang="ar-EG" dirty="0">
              <a:cs typeface="+mj-cs"/>
            </a:endParaRPr>
          </a:p>
        </p:txBody>
      </p:sp>
    </p:spTree>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Analysis &amp; design</a:t>
            </a:r>
            <a:endParaRPr lang="ar-EG" dirty="0"/>
          </a:p>
        </p:txBody>
      </p:sp>
      <p:sp>
        <p:nvSpPr>
          <p:cNvPr id="3" name="Content Placeholder 2"/>
          <p:cNvSpPr>
            <a:spLocks noGrp="1"/>
          </p:cNvSpPr>
          <p:nvPr>
            <p:ph idx="1"/>
          </p:nvPr>
        </p:nvSpPr>
        <p:spPr/>
        <p:txBody>
          <a:bodyPr/>
          <a:lstStyle/>
          <a:p>
            <a:pPr algn="l" rtl="0"/>
            <a:r>
              <a:rPr lang="en-US" sz="2400" b="1" u="sng" dirty="0" smtClean="0">
                <a:latin typeface="Times New Roman" pitchFamily="18" charset="0"/>
                <a:cs typeface="Times New Roman" pitchFamily="18" charset="0"/>
              </a:rPr>
              <a:t>Functional requirements:</a:t>
            </a:r>
          </a:p>
          <a:p>
            <a:pPr lvl="1" algn="l" rtl="0"/>
            <a:r>
              <a:rPr lang="en-US" sz="2400" dirty="0" smtClean="0">
                <a:latin typeface="Times New Roman" pitchFamily="18" charset="0"/>
                <a:cs typeface="Times New Roman" pitchFamily="18" charset="0"/>
              </a:rPr>
              <a:t>Login system.</a:t>
            </a:r>
          </a:p>
          <a:p>
            <a:pPr lvl="1" algn="l" rtl="0"/>
            <a:r>
              <a:rPr lang="en-US" sz="2400" dirty="0" smtClean="0">
                <a:latin typeface="Times New Roman" pitchFamily="18" charset="0"/>
                <a:cs typeface="Times New Roman" pitchFamily="18" charset="0"/>
              </a:rPr>
              <a:t>Browsing of special information.</a:t>
            </a:r>
          </a:p>
          <a:p>
            <a:pPr lvl="1" algn="l" rtl="0"/>
            <a:r>
              <a:rPr lang="en-US" sz="2400" dirty="0" smtClean="0">
                <a:latin typeface="Times New Roman" pitchFamily="18" charset="0"/>
                <a:cs typeface="Times New Roman" pitchFamily="18" charset="0"/>
              </a:rPr>
              <a:t>Location – based access.</a:t>
            </a:r>
          </a:p>
          <a:p>
            <a:pPr lvl="1" algn="l" rtl="0"/>
            <a:r>
              <a:rPr lang="en-US" sz="2400" dirty="0" smtClean="0">
                <a:latin typeface="Times New Roman" pitchFamily="18" charset="0"/>
                <a:cs typeface="Times New Roman" pitchFamily="18" charset="0"/>
              </a:rPr>
              <a:t>Geographical view.</a:t>
            </a:r>
          </a:p>
          <a:p>
            <a:pPr algn="l" rtl="0"/>
            <a:endParaRPr lang="ar-EG" dirty="0"/>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ar-EG" dirty="0"/>
          </a:p>
        </p:txBody>
      </p:sp>
      <p:sp>
        <p:nvSpPr>
          <p:cNvPr id="3" name="Content Placeholder 2"/>
          <p:cNvSpPr>
            <a:spLocks noGrp="1"/>
          </p:cNvSpPr>
          <p:nvPr>
            <p:ph idx="1"/>
          </p:nvPr>
        </p:nvSpPr>
        <p:spPr>
          <a:xfrm>
            <a:off x="571472" y="1643050"/>
            <a:ext cx="6447234" cy="3881437"/>
          </a:xfrm>
        </p:spPr>
        <p:txBody>
          <a:bodyPr/>
          <a:lstStyle/>
          <a:p>
            <a:pPr algn="l" rtl="0"/>
            <a:r>
              <a:rPr lang="en-US" sz="2400" b="1" u="sng" dirty="0" smtClean="0">
                <a:latin typeface="Times New Roman" pitchFamily="18" charset="0"/>
                <a:cs typeface="Times New Roman" pitchFamily="18" charset="0"/>
              </a:rPr>
              <a:t>Non-functional requirements:</a:t>
            </a:r>
          </a:p>
          <a:p>
            <a:pPr lvl="1" algn="l" rtl="0"/>
            <a:r>
              <a:rPr lang="en-US" sz="2400" dirty="0" smtClean="0">
                <a:solidFill>
                  <a:schemeClr val="accent5">
                    <a:lumMod val="10000"/>
                  </a:schemeClr>
                </a:solidFill>
                <a:latin typeface="Times New Roman" panose="02020603050405020304" pitchFamily="18" charset="0"/>
                <a:cs typeface="Times New Roman" panose="02020603050405020304" pitchFamily="18" charset="0"/>
              </a:rPr>
              <a:t>Usability</a:t>
            </a:r>
          </a:p>
          <a:p>
            <a:pPr lvl="1" algn="l" rtl="0"/>
            <a:r>
              <a:rPr lang="en-US" sz="2400" dirty="0" smtClean="0">
                <a:solidFill>
                  <a:schemeClr val="accent5">
                    <a:lumMod val="10000"/>
                  </a:schemeClr>
                </a:solidFill>
                <a:latin typeface="Times New Roman" panose="02020603050405020304" pitchFamily="18" charset="0"/>
                <a:cs typeface="Times New Roman" panose="02020603050405020304" pitchFamily="18" charset="0"/>
              </a:rPr>
              <a:t>Reliability </a:t>
            </a:r>
          </a:p>
          <a:p>
            <a:pPr lvl="1" algn="l" rtl="0"/>
            <a:r>
              <a:rPr lang="en-US" sz="2400" dirty="0" smtClean="0">
                <a:solidFill>
                  <a:schemeClr val="accent5">
                    <a:lumMod val="10000"/>
                  </a:schemeClr>
                </a:solidFill>
                <a:latin typeface="Times New Roman" panose="02020603050405020304" pitchFamily="18" charset="0"/>
                <a:cs typeface="Times New Roman" panose="02020603050405020304" pitchFamily="18" charset="0"/>
              </a:rPr>
              <a:t>Privacy</a:t>
            </a:r>
          </a:p>
          <a:p>
            <a:pPr lvl="1" algn="l" rtl="0"/>
            <a:r>
              <a:rPr lang="en-US" sz="2400" dirty="0" smtClean="0">
                <a:solidFill>
                  <a:schemeClr val="accent5">
                    <a:lumMod val="10000"/>
                  </a:schemeClr>
                </a:solidFill>
                <a:latin typeface="Times New Roman" panose="02020603050405020304" pitchFamily="18" charset="0"/>
                <a:cs typeface="Times New Roman" panose="02020603050405020304" pitchFamily="18" charset="0"/>
              </a:rPr>
              <a:t>Availability</a:t>
            </a:r>
          </a:p>
          <a:p>
            <a:pPr lvl="1" algn="l" rtl="0"/>
            <a:r>
              <a:rPr lang="en-US" sz="2400" dirty="0" smtClean="0">
                <a:solidFill>
                  <a:schemeClr val="accent5">
                    <a:lumMod val="10000"/>
                  </a:schemeClr>
                </a:solidFill>
                <a:latin typeface="Times New Roman" panose="02020603050405020304" pitchFamily="18" charset="0"/>
                <a:cs typeface="Times New Roman" panose="02020603050405020304" pitchFamily="18" charset="0"/>
              </a:rPr>
              <a:t>integrity</a:t>
            </a:r>
          </a:p>
          <a:p>
            <a:pPr lvl="1" algn="l" rtl="0"/>
            <a:r>
              <a:rPr lang="en-US" sz="2400" dirty="0" smtClean="0">
                <a:solidFill>
                  <a:schemeClr val="accent5">
                    <a:lumMod val="10000"/>
                  </a:schemeClr>
                </a:solidFill>
                <a:latin typeface="Times New Roman" panose="02020603050405020304" pitchFamily="18" charset="0"/>
                <a:cs typeface="Times New Roman" panose="02020603050405020304" pitchFamily="18" charset="0"/>
              </a:rPr>
              <a:t>Scalability </a:t>
            </a:r>
          </a:p>
          <a:p>
            <a:pPr lvl="1" algn="l" rtl="0"/>
            <a:endParaRPr lang="ar-EG" sz="2200" dirty="0"/>
          </a:p>
        </p:txBody>
      </p:sp>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ar-EG" dirty="0"/>
          </a:p>
        </p:txBody>
      </p:sp>
      <p:pic>
        <p:nvPicPr>
          <p:cNvPr id="5" name="Content Placeholder 6"/>
          <p:cNvPicPr>
            <a:picLocks noGrp="1"/>
          </p:cNvPicPr>
          <p:nvPr/>
        </p:nvPicPr>
        <p:blipFill>
          <a:blip r:embed="rId2">
            <a:extLst>
              <a:ext uri="{28A0092B-C50C-407E-A947-70E740481C1C}">
                <a14:useLocalDpi xmlns:a14="http://schemas.microsoft.com/office/drawing/2010/main" val="0"/>
              </a:ext>
            </a:extLst>
          </a:blip>
          <a:stretch>
            <a:fillRect/>
          </a:stretch>
        </p:blipFill>
        <p:spPr bwMode="auto">
          <a:xfrm>
            <a:off x="539552" y="1268760"/>
            <a:ext cx="6408713" cy="5040560"/>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pic>
        <p:nvPicPr>
          <p:cNvPr id="4" name="Content Placeholder 3" descr="Drawing58.jpg"/>
          <p:cNvPicPr>
            <a:picLocks noGrp="1" noChangeAspect="1"/>
          </p:cNvPicPr>
          <p:nvPr>
            <p:ph idx="1"/>
          </p:nvPr>
        </p:nvPicPr>
        <p:blipFill>
          <a:blip r:embed="rId2"/>
          <a:stretch>
            <a:fillRect/>
          </a:stretch>
        </p:blipFill>
        <p:spPr>
          <a:xfrm>
            <a:off x="251520" y="404664"/>
            <a:ext cx="6715172" cy="5756297"/>
          </a:xfrm>
        </p:spPr>
      </p:pic>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sp>
        <p:nvSpPr>
          <p:cNvPr id="3" name="Content Placeholder 2"/>
          <p:cNvSpPr>
            <a:spLocks noGrp="1"/>
          </p:cNvSpPr>
          <p:nvPr>
            <p:ph idx="1"/>
          </p:nvPr>
        </p:nvSpPr>
        <p:spPr/>
        <p:txBody>
          <a:bodyPr/>
          <a:lstStyle/>
          <a:p>
            <a:pPr algn="l" rtl="0"/>
            <a:endParaRPr lang="en-US" b="1" dirty="0" smtClean="0"/>
          </a:p>
          <a:p>
            <a:pPr algn="l" rtl="0"/>
            <a:endParaRPr lang="en-US" b="1" dirty="0"/>
          </a:p>
          <a:p>
            <a:pPr marL="0" indent="0" algn="ctr" rtl="0">
              <a:buNone/>
            </a:pPr>
            <a:r>
              <a:rPr lang="en-US" sz="4000" b="1" i="1" dirty="0" smtClean="0">
                <a:effectLst>
                  <a:outerShdw blurRad="38100" dist="38100" dir="2700000" algn="tl">
                    <a:srgbClr val="000000">
                      <a:alpha val="43137"/>
                    </a:srgbClr>
                  </a:outerShdw>
                </a:effectLst>
              </a:rPr>
              <a:t>Experimental </a:t>
            </a:r>
            <a:r>
              <a:rPr lang="en-US" sz="4000" b="1" i="1" dirty="0">
                <a:effectLst>
                  <a:outerShdw blurRad="38100" dist="38100" dir="2700000" algn="tl">
                    <a:srgbClr val="000000">
                      <a:alpha val="43137"/>
                    </a:srgbClr>
                  </a:outerShdw>
                </a:effectLst>
              </a:rPr>
              <a:t>Work And Analysis</a:t>
            </a:r>
            <a:endParaRPr lang="ar-EG" sz="4000"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64089017"/>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sp>
        <p:nvSpPr>
          <p:cNvPr id="3" name="Content Placeholder 2"/>
          <p:cNvSpPr>
            <a:spLocks noGrp="1"/>
          </p:cNvSpPr>
          <p:nvPr>
            <p:ph idx="1"/>
          </p:nvPr>
        </p:nvSpPr>
        <p:spPr>
          <a:xfrm>
            <a:off x="611560" y="2420888"/>
            <a:ext cx="6447234" cy="3593405"/>
          </a:xfrm>
        </p:spPr>
        <p:txBody>
          <a:bodyPr/>
          <a:lstStyle/>
          <a:p>
            <a:pPr algn="l" rtl="0"/>
            <a:r>
              <a:rPr lang="en-US" dirty="0" smtClean="0">
                <a:latin typeface="Times New Roman" pitchFamily="18" charset="0"/>
                <a:cs typeface="Times New Roman" pitchFamily="18" charset="0"/>
              </a:rPr>
              <a:t>Overview about Backend &amp; Parse.com </a:t>
            </a:r>
          </a:p>
          <a:p>
            <a:pPr algn="l" rtl="0"/>
            <a:endParaRPr lang="en-US" dirty="0" smtClean="0"/>
          </a:p>
          <a:p>
            <a:pPr marL="0" indent="0" algn="l" rtl="0">
              <a:buNone/>
            </a:pPr>
            <a:r>
              <a:rPr lang="en-US" dirty="0" smtClean="0">
                <a:solidFill>
                  <a:schemeClr val="accent1"/>
                </a:solidFill>
              </a:rPr>
              <a:t>   Presented by : </a:t>
            </a:r>
          </a:p>
          <a:p>
            <a:pPr marL="0" indent="0" algn="l" rtl="0">
              <a:buNone/>
            </a:pPr>
            <a:r>
              <a:rPr lang="en-US" dirty="0" smtClean="0">
                <a:solidFill>
                  <a:schemeClr val="accent1"/>
                </a:solidFill>
              </a:rPr>
              <a:t>                   </a:t>
            </a:r>
            <a:r>
              <a:rPr lang="en-US" dirty="0" err="1" smtClean="0">
                <a:solidFill>
                  <a:schemeClr val="accent1"/>
                </a:solidFill>
              </a:rPr>
              <a:t>Soaad</a:t>
            </a:r>
            <a:r>
              <a:rPr lang="en-US" dirty="0" smtClean="0">
                <a:solidFill>
                  <a:schemeClr val="accent1"/>
                </a:solidFill>
              </a:rPr>
              <a:t> </a:t>
            </a:r>
            <a:r>
              <a:rPr lang="en-US" dirty="0" err="1" smtClean="0">
                <a:solidFill>
                  <a:schemeClr val="accent1"/>
                </a:solidFill>
              </a:rPr>
              <a:t>fathi</a:t>
            </a:r>
            <a:r>
              <a:rPr lang="en-US" dirty="0" smtClean="0">
                <a:solidFill>
                  <a:schemeClr val="accent1"/>
                </a:solidFill>
              </a:rPr>
              <a:t> </a:t>
            </a:r>
            <a:endParaRPr lang="ar-EG" dirty="0">
              <a:solidFill>
                <a:schemeClr val="accent1"/>
              </a:solidFill>
            </a:endParaRPr>
          </a:p>
        </p:txBody>
      </p:sp>
    </p:spTree>
    <p:extLst>
      <p:ext uri="{BB962C8B-B14F-4D97-AF65-F5344CB8AC3E}">
        <p14:creationId xmlns:p14="http://schemas.microsoft.com/office/powerpoint/2010/main" val="2044406913"/>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Backend as a service</a:t>
            </a:r>
            <a:endParaRPr lang="ar-EG" dirty="0"/>
          </a:p>
        </p:txBody>
      </p:sp>
      <p:sp>
        <p:nvSpPr>
          <p:cNvPr id="3" name="Content Placeholder 2"/>
          <p:cNvSpPr>
            <a:spLocks noGrp="1"/>
          </p:cNvSpPr>
          <p:nvPr>
            <p:ph idx="1"/>
          </p:nvPr>
        </p:nvSpPr>
        <p:spPr>
          <a:xfrm>
            <a:off x="508397" y="1844824"/>
            <a:ext cx="6447234" cy="4320479"/>
          </a:xfrm>
        </p:spPr>
        <p:txBody>
          <a:bodyPr/>
          <a:lstStyle/>
          <a:p>
            <a:pPr algn="l" rtl="0"/>
            <a:r>
              <a:rPr lang="en-US" sz="2000" dirty="0"/>
              <a:t>Backend as a Service, </a:t>
            </a:r>
            <a:r>
              <a:rPr lang="en-US" sz="2000" dirty="0" smtClean="0"/>
              <a:t>is </a:t>
            </a:r>
            <a:r>
              <a:rPr lang="en-US" sz="2000" dirty="0"/>
              <a:t>a cloud computing category that consists of companies that make it easier for developers to setup, use and operate a cloud backend for their mobile, tablet and web apps.</a:t>
            </a:r>
            <a:br>
              <a:rPr lang="en-US" sz="2000" dirty="0"/>
            </a:br>
            <a:r>
              <a:rPr lang="en-US" sz="2000" dirty="0"/>
              <a:t> </a:t>
            </a:r>
            <a:br>
              <a:rPr lang="en-US" sz="2000" dirty="0"/>
            </a:br>
            <a:r>
              <a:rPr lang="en-US" sz="2000" dirty="0"/>
              <a:t>Backend as a Service provides web and mobile app developers with a way to link their applications to backend cloud storage while also providing features such as user management, push notifications, and integration with social networking services.  </a:t>
            </a:r>
            <a:br>
              <a:rPr lang="en-US" sz="2000" dirty="0"/>
            </a:br>
            <a:endParaRPr lang="ar-EG" sz="2000" dirty="0"/>
          </a:p>
        </p:txBody>
      </p:sp>
    </p:spTree>
    <p:extLst>
      <p:ext uri="{BB962C8B-B14F-4D97-AF65-F5344CB8AC3E}">
        <p14:creationId xmlns:p14="http://schemas.microsoft.com/office/powerpoint/2010/main" val="3008849833"/>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backend</a:t>
            </a:r>
            <a:endParaRPr lang="ar-EG" dirty="0"/>
          </a:p>
        </p:txBody>
      </p:sp>
      <p:sp>
        <p:nvSpPr>
          <p:cNvPr id="3" name="Content Placeholder 2"/>
          <p:cNvSpPr>
            <a:spLocks noGrp="1"/>
          </p:cNvSpPr>
          <p:nvPr>
            <p:ph idx="1"/>
          </p:nvPr>
        </p:nvSpPr>
        <p:spPr>
          <a:xfrm>
            <a:off x="508397" y="1844825"/>
            <a:ext cx="6447234" cy="4197202"/>
          </a:xfrm>
        </p:spPr>
        <p:txBody>
          <a:bodyPr/>
          <a:lstStyle/>
          <a:p>
            <a:pPr algn="l" rtl="0"/>
            <a:r>
              <a:rPr lang="en-US" sz="2000" dirty="0"/>
              <a:t>Cloud backend as a service platforms enable app developers to store, manage and access their data through such cloud. Moreover, they are able to develop backend features for their apps in minutes, rather than weeks.</a:t>
            </a:r>
            <a:endParaRPr lang="ar-EG" sz="2000" dirty="0"/>
          </a:p>
          <a:p>
            <a:pPr algn="l" rtl="0"/>
            <a:endParaRPr lang="ar-EG" dirty="0"/>
          </a:p>
        </p:txBody>
      </p:sp>
    </p:spTree>
    <p:extLst>
      <p:ext uri="{BB962C8B-B14F-4D97-AF65-F5344CB8AC3E}">
        <p14:creationId xmlns:p14="http://schemas.microsoft.com/office/powerpoint/2010/main" val="3600232962"/>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Parse.com</a:t>
            </a:r>
            <a:endParaRPr lang="ar-EG" dirty="0"/>
          </a:p>
        </p:txBody>
      </p:sp>
      <p:sp>
        <p:nvSpPr>
          <p:cNvPr id="3" name="Content Placeholder 2"/>
          <p:cNvSpPr>
            <a:spLocks noGrp="1"/>
          </p:cNvSpPr>
          <p:nvPr>
            <p:ph idx="1"/>
          </p:nvPr>
        </p:nvSpPr>
        <p:spPr>
          <a:xfrm>
            <a:off x="508397" y="1628801"/>
            <a:ext cx="6447234" cy="4413226"/>
          </a:xfrm>
        </p:spPr>
        <p:txBody>
          <a:bodyPr/>
          <a:lstStyle/>
          <a:p>
            <a:pPr marL="0" indent="0" algn="l" rtl="0">
              <a:buNone/>
            </a:pPr>
            <a:r>
              <a:rPr lang="en-US" sz="2400" b="1" u="sng" dirty="0" smtClean="0">
                <a:latin typeface="Times New Roman" pitchFamily="18" charset="0"/>
                <a:cs typeface="Times New Roman" pitchFamily="18" charset="0"/>
              </a:rPr>
              <a:t>Parse.com</a:t>
            </a:r>
            <a:r>
              <a:rPr lang="en-US" sz="2400" b="1" u="sng" dirty="0">
                <a:latin typeface="Times New Roman" pitchFamily="18" charset="0"/>
                <a:cs typeface="Times New Roman" pitchFamily="18" charset="0"/>
              </a:rPr>
              <a:t>:</a:t>
            </a:r>
            <a:endParaRPr lang="en-US" sz="2400" u="sng" dirty="0">
              <a:latin typeface="Times New Roman" pitchFamily="18" charset="0"/>
              <a:cs typeface="Times New Roman" pitchFamily="18" charset="0"/>
            </a:endParaRPr>
          </a:p>
          <a:p>
            <a:pPr lvl="1" algn="l" rtl="0"/>
            <a:r>
              <a:rPr lang="en-US" sz="2000" dirty="0">
                <a:latin typeface="Times New Roman" pitchFamily="18" charset="0"/>
                <a:cs typeface="Times New Roman" pitchFamily="18" charset="0"/>
              </a:rPr>
              <a:t>As we discussed before we will use Parse.com to help us make faster and more reliable application backend. </a:t>
            </a:r>
            <a:r>
              <a:rPr lang="en-US" sz="2000" b="1" dirty="0">
                <a:latin typeface="Times New Roman" pitchFamily="18" charset="0"/>
                <a:cs typeface="Times New Roman" pitchFamily="18" charset="0"/>
              </a:rPr>
              <a:t>So what is Parse.com?</a:t>
            </a:r>
          </a:p>
          <a:p>
            <a:pPr lvl="1" algn="l" rtl="0"/>
            <a:r>
              <a:rPr lang="en-US" sz="2000" dirty="0">
                <a:latin typeface="Times New Roman" pitchFamily="18" charset="0"/>
                <a:cs typeface="Times New Roman" pitchFamily="18" charset="0"/>
              </a:rPr>
              <a:t>The Parse platform provides a complete backend solution (Backend as a service) for your mobile application. Our goal is to totally eliminate the need for writing server code or maintaining servers.</a:t>
            </a:r>
          </a:p>
          <a:p>
            <a:pPr lvl="1" algn="l" rtl="0"/>
            <a:r>
              <a:rPr lang="en-US" sz="2000" dirty="0">
                <a:latin typeface="Times New Roman" pitchFamily="18" charset="0"/>
                <a:cs typeface="Times New Roman" pitchFamily="18" charset="0"/>
              </a:rPr>
              <a:t>The user first connects to parse.com then he can use parse features inn his/her application.</a:t>
            </a:r>
          </a:p>
          <a:p>
            <a:pPr lvl="1" algn="l" rtl="0"/>
            <a:r>
              <a:rPr lang="en-US" sz="2000" dirty="0">
                <a:latin typeface="Times New Roman" pitchFamily="18" charset="0"/>
                <a:cs typeface="Times New Roman" pitchFamily="18" charset="0"/>
              </a:rPr>
              <a:t>We will give a brief introduction about the functions that we used them in our application.</a:t>
            </a:r>
            <a:endParaRPr lang="ar-EG" sz="2000" dirty="0">
              <a:latin typeface="Times New Roman" pitchFamily="18" charset="0"/>
              <a:cs typeface="Times New Roman" pitchFamily="18" charset="0"/>
            </a:endParaRPr>
          </a:p>
        </p:txBody>
      </p:sp>
    </p:spTree>
    <p:extLst>
      <p:ext uri="{BB962C8B-B14F-4D97-AF65-F5344CB8AC3E}">
        <p14:creationId xmlns:p14="http://schemas.microsoft.com/office/powerpoint/2010/main" val="875757713"/>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sp>
        <p:nvSpPr>
          <p:cNvPr id="3" name="Content Placeholder 2"/>
          <p:cNvSpPr>
            <a:spLocks noGrp="1"/>
          </p:cNvSpPr>
          <p:nvPr>
            <p:ph idx="1"/>
          </p:nvPr>
        </p:nvSpPr>
        <p:spPr>
          <a:xfrm>
            <a:off x="508397" y="1268760"/>
            <a:ext cx="6447234" cy="4773267"/>
          </a:xfrm>
        </p:spPr>
        <p:txBody>
          <a:bodyPr/>
          <a:lstStyle/>
          <a:p>
            <a:pPr marL="0" indent="0" algn="l" rtl="0">
              <a:buNone/>
            </a:pPr>
            <a:r>
              <a:rPr lang="en-US" sz="2400" b="1" i="1" dirty="0">
                <a:latin typeface="Times New Roman" pitchFamily="18" charset="0"/>
                <a:cs typeface="Times New Roman" pitchFamily="18" charset="0"/>
              </a:rPr>
              <a:t>Applications Using Parse:</a:t>
            </a:r>
            <a:endParaRPr lang="en-US" sz="2400" dirty="0">
              <a:latin typeface="Times New Roman" pitchFamily="18" charset="0"/>
              <a:cs typeface="Times New Roman" pitchFamily="18" charset="0"/>
            </a:endParaRPr>
          </a:p>
          <a:p>
            <a:pPr lvl="1" algn="l" rtl="0"/>
            <a:r>
              <a:rPr lang="en-US" sz="2400" b="1" i="1" u="sng" dirty="0" err="1">
                <a:solidFill>
                  <a:schemeClr val="accent1"/>
                </a:solidFill>
                <a:latin typeface="Times New Roman" pitchFamily="18" charset="0"/>
                <a:cs typeface="Times New Roman" pitchFamily="18" charset="0"/>
              </a:rPr>
              <a:t>Anypic</a:t>
            </a:r>
            <a:r>
              <a:rPr lang="en-US" sz="2400" b="1" i="1" u="sng" dirty="0">
                <a:solidFill>
                  <a:schemeClr val="accent1"/>
                </a:solidFill>
                <a:latin typeface="Times New Roman" pitchFamily="18" charset="0"/>
                <a:cs typeface="Times New Roman" pitchFamily="18" charset="0"/>
              </a:rPr>
              <a:t> (</a:t>
            </a:r>
            <a:r>
              <a:rPr lang="en-US" sz="2400" b="1" i="1" u="sng" dirty="0" err="1">
                <a:solidFill>
                  <a:schemeClr val="accent1"/>
                </a:solidFill>
                <a:latin typeface="Times New Roman" pitchFamily="18" charset="0"/>
                <a:cs typeface="Times New Roman" pitchFamily="18" charset="0"/>
              </a:rPr>
              <a:t>iOS</a:t>
            </a:r>
            <a:r>
              <a:rPr lang="en-US" sz="2400" b="1" i="1" u="sng" dirty="0">
                <a:solidFill>
                  <a:schemeClr val="accent1"/>
                </a:solidFill>
                <a:latin typeface="Times New Roman" pitchFamily="18" charset="0"/>
                <a:cs typeface="Times New Roman" pitchFamily="18" charset="0"/>
              </a:rPr>
              <a:t>)</a:t>
            </a:r>
            <a:endParaRPr lang="en-US" sz="2400" b="1" u="sng" dirty="0">
              <a:solidFill>
                <a:schemeClr val="accent1"/>
              </a:solidFill>
              <a:latin typeface="Times New Roman" pitchFamily="18" charset="0"/>
              <a:cs typeface="Times New Roman" pitchFamily="18" charset="0"/>
            </a:endParaRPr>
          </a:p>
          <a:p>
            <a:pPr lvl="2" algn="l" rtl="0"/>
            <a:r>
              <a:rPr lang="en-US" sz="2000" dirty="0">
                <a:latin typeface="Times New Roman" pitchFamily="18" charset="0"/>
                <a:cs typeface="Times New Roman" pitchFamily="18" charset="0"/>
              </a:rPr>
              <a:t>A social photo sharing app built on top of Parse that lets you share your </a:t>
            </a:r>
            <a:r>
              <a:rPr lang="en-US" sz="2000" dirty="0" err="1">
                <a:latin typeface="Times New Roman" pitchFamily="18" charset="0"/>
                <a:cs typeface="Times New Roman" pitchFamily="18" charset="0"/>
              </a:rPr>
              <a:t>pics</a:t>
            </a:r>
            <a:r>
              <a:rPr lang="en-US" sz="2000" dirty="0">
                <a:latin typeface="Times New Roman" pitchFamily="18" charset="0"/>
                <a:cs typeface="Times New Roman" pitchFamily="18" charset="0"/>
              </a:rPr>
              <a:t> with your friends</a:t>
            </a:r>
            <a:r>
              <a:rPr lang="en-US" sz="2000" dirty="0" smtClean="0">
                <a:latin typeface="Times New Roman" pitchFamily="18" charset="0"/>
                <a:cs typeface="Times New Roman" pitchFamily="18" charset="0"/>
              </a:rPr>
              <a:t>.</a:t>
            </a:r>
          </a:p>
          <a:p>
            <a:pPr lvl="1" algn="l" rtl="0"/>
            <a:endParaRPr lang="en-US" sz="2400" dirty="0">
              <a:latin typeface="Times New Roman" pitchFamily="18" charset="0"/>
              <a:cs typeface="Times New Roman" pitchFamily="18" charset="0"/>
            </a:endParaRPr>
          </a:p>
          <a:p>
            <a:pPr algn="l" rtl="0"/>
            <a:endParaRPr lang="en-US" sz="2000" dirty="0">
              <a:latin typeface="Times New Roman" pitchFamily="18" charset="0"/>
              <a:cs typeface="Times New Roman" pitchFamily="18" charset="0"/>
            </a:endParaRPr>
          </a:p>
          <a:p>
            <a:pPr algn="l" rtl="0"/>
            <a:endParaRPr lang="ar-EG" sz="2000" dirty="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697379" y="3068960"/>
            <a:ext cx="2129155" cy="2736304"/>
          </a:xfrm>
          <a:prstGeom prst="rect">
            <a:avLst/>
          </a:prstGeom>
        </p:spPr>
      </p:pic>
    </p:spTree>
    <p:extLst>
      <p:ext uri="{BB962C8B-B14F-4D97-AF65-F5344CB8AC3E}">
        <p14:creationId xmlns:p14="http://schemas.microsoft.com/office/powerpoint/2010/main" val="1536178806"/>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Cont..</a:t>
            </a:r>
            <a:endParaRPr lang="ar-EG" dirty="0"/>
          </a:p>
        </p:txBody>
      </p:sp>
      <p:sp>
        <p:nvSpPr>
          <p:cNvPr id="3" name="Content Placeholder 2"/>
          <p:cNvSpPr>
            <a:spLocks noGrp="1"/>
          </p:cNvSpPr>
          <p:nvPr>
            <p:ph idx="1"/>
          </p:nvPr>
        </p:nvSpPr>
        <p:spPr/>
        <p:txBody>
          <a:bodyPr>
            <a:normAutofit/>
          </a:bodyPr>
          <a:lstStyle/>
          <a:p>
            <a:pPr algn="l" rtl="0"/>
            <a:r>
              <a:rPr lang="en-US" sz="2200" dirty="0">
                <a:latin typeface="Times New Roman" pitchFamily="18" charset="0"/>
                <a:cs typeface="Times New Roman" pitchFamily="18" charset="0"/>
              </a:rPr>
              <a:t>Location-based services use a </a:t>
            </a:r>
            <a:r>
              <a:rPr lang="en-US" sz="2200" dirty="0" err="1">
                <a:latin typeface="Times New Roman" pitchFamily="18" charset="0"/>
                <a:cs typeface="Times New Roman" pitchFamily="18" charset="0"/>
              </a:rPr>
              <a:t>smartphone's</a:t>
            </a:r>
            <a:r>
              <a:rPr lang="en-US" sz="2200" dirty="0">
                <a:latin typeface="Times New Roman" pitchFamily="18" charset="0"/>
                <a:cs typeface="Times New Roman" pitchFamily="18" charset="0"/>
              </a:rPr>
              <a:t> GPS technology to track a person's location, if that person has opted-in to allow the service to do that. After a </a:t>
            </a:r>
            <a:r>
              <a:rPr lang="en-US" sz="2200" dirty="0" err="1">
                <a:latin typeface="Times New Roman" pitchFamily="18" charset="0"/>
                <a:cs typeface="Times New Roman" pitchFamily="18" charset="0"/>
              </a:rPr>
              <a:t>smartphone</a:t>
            </a:r>
            <a:r>
              <a:rPr lang="en-US" sz="2200" dirty="0">
                <a:latin typeface="Times New Roman" pitchFamily="18" charset="0"/>
                <a:cs typeface="Times New Roman" pitchFamily="18" charset="0"/>
              </a:rPr>
              <a:t> user opts-in, the service can identify his or her location down to a street address without the need for manual data </a:t>
            </a:r>
            <a:r>
              <a:rPr lang="en-US" sz="2200" dirty="0" smtClean="0">
                <a:latin typeface="Times New Roman" pitchFamily="18" charset="0"/>
                <a:cs typeface="Times New Roman" pitchFamily="18" charset="0"/>
              </a:rPr>
              <a:t>entry.</a:t>
            </a:r>
            <a:endParaRPr lang="ar-EG" sz="2200" dirty="0">
              <a:latin typeface="Times New Roman" pitchFamily="18" charset="0"/>
              <a:cs typeface="Times New Roman" pitchFamily="18" charset="0"/>
            </a:endParaRPr>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sp>
        <p:nvSpPr>
          <p:cNvPr id="3" name="Content Placeholder 2"/>
          <p:cNvSpPr>
            <a:spLocks noGrp="1"/>
          </p:cNvSpPr>
          <p:nvPr>
            <p:ph idx="1"/>
          </p:nvPr>
        </p:nvSpPr>
        <p:spPr>
          <a:xfrm>
            <a:off x="508397" y="1412777"/>
            <a:ext cx="6447234" cy="4629250"/>
          </a:xfrm>
        </p:spPr>
        <p:txBody>
          <a:bodyPr/>
          <a:lstStyle/>
          <a:p>
            <a:pPr lvl="1" algn="l" rtl="0"/>
            <a:r>
              <a:rPr lang="en-US" sz="2400" b="1" i="1" u="sng" dirty="0" err="1">
                <a:solidFill>
                  <a:schemeClr val="accent1"/>
                </a:solidFill>
                <a:latin typeface="Times New Roman" pitchFamily="18" charset="0"/>
                <a:cs typeface="Times New Roman" pitchFamily="18" charset="0"/>
              </a:rPr>
              <a:t>Anywall</a:t>
            </a:r>
            <a:r>
              <a:rPr lang="en-US" sz="2400" b="1" i="1" u="sng" dirty="0">
                <a:solidFill>
                  <a:schemeClr val="accent1"/>
                </a:solidFill>
                <a:latin typeface="Times New Roman" pitchFamily="18" charset="0"/>
                <a:cs typeface="Times New Roman" pitchFamily="18" charset="0"/>
              </a:rPr>
              <a:t> (</a:t>
            </a:r>
            <a:r>
              <a:rPr lang="en-US" sz="2400" b="1" i="1" u="sng" dirty="0" err="1">
                <a:solidFill>
                  <a:schemeClr val="accent1"/>
                </a:solidFill>
                <a:latin typeface="Times New Roman" pitchFamily="18" charset="0"/>
                <a:cs typeface="Times New Roman" pitchFamily="18" charset="0"/>
              </a:rPr>
              <a:t>iOS</a:t>
            </a:r>
            <a:r>
              <a:rPr lang="en-US" sz="2400" b="1" i="1" u="sng" dirty="0">
                <a:solidFill>
                  <a:schemeClr val="accent1"/>
                </a:solidFill>
                <a:latin typeface="Times New Roman" pitchFamily="18" charset="0"/>
                <a:cs typeface="Times New Roman" pitchFamily="18" charset="0"/>
              </a:rPr>
              <a:t> &amp; Android)</a:t>
            </a:r>
            <a:endParaRPr lang="en-US" sz="2400" b="1" u="sng" dirty="0">
              <a:solidFill>
                <a:schemeClr val="accent1"/>
              </a:solidFill>
              <a:latin typeface="Times New Roman" pitchFamily="18" charset="0"/>
              <a:cs typeface="Times New Roman" pitchFamily="18" charset="0"/>
            </a:endParaRPr>
          </a:p>
          <a:p>
            <a:pPr lvl="2" algn="l" rtl="0"/>
            <a:r>
              <a:rPr lang="en-US" sz="2400" dirty="0">
                <a:latin typeface="Times New Roman" pitchFamily="18" charset="0"/>
                <a:cs typeface="Times New Roman" pitchFamily="18" charset="0"/>
              </a:rPr>
              <a:t>A</a:t>
            </a:r>
            <a:r>
              <a:rPr lang="en-US" sz="2000" dirty="0">
                <a:latin typeface="Times New Roman" pitchFamily="18" charset="0"/>
                <a:cs typeface="Times New Roman" pitchFamily="18" charset="0"/>
              </a:rPr>
              <a:t> fun geolocation app powered by Parse which lets you post and view messages at physical </a:t>
            </a:r>
            <a:r>
              <a:rPr lang="en-US" sz="2000" dirty="0" smtClean="0">
                <a:latin typeface="Times New Roman" pitchFamily="18" charset="0"/>
                <a:cs typeface="Times New Roman" pitchFamily="18" charset="0"/>
              </a:rPr>
              <a:t>locations</a:t>
            </a:r>
          </a:p>
          <a:p>
            <a:pPr algn="l" rtl="0"/>
            <a:endParaRPr lang="ar-EG"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555776" y="2996952"/>
            <a:ext cx="2197100" cy="3024336"/>
          </a:xfrm>
          <a:prstGeom prst="rect">
            <a:avLst/>
          </a:prstGeom>
        </p:spPr>
      </p:pic>
    </p:spTree>
    <p:extLst>
      <p:ext uri="{BB962C8B-B14F-4D97-AF65-F5344CB8AC3E}">
        <p14:creationId xmlns:p14="http://schemas.microsoft.com/office/powerpoint/2010/main" val="47010746"/>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sp>
        <p:nvSpPr>
          <p:cNvPr id="3" name="Content Placeholder 2"/>
          <p:cNvSpPr>
            <a:spLocks noGrp="1"/>
          </p:cNvSpPr>
          <p:nvPr>
            <p:ph idx="1"/>
          </p:nvPr>
        </p:nvSpPr>
        <p:spPr>
          <a:xfrm>
            <a:off x="508396" y="2780928"/>
            <a:ext cx="7159947" cy="3261098"/>
          </a:xfrm>
        </p:spPr>
        <p:txBody>
          <a:bodyPr/>
          <a:lstStyle/>
          <a:p>
            <a:pPr algn="ctr" rtl="0"/>
            <a:r>
              <a:rPr lang="en-US" dirty="0" smtClean="0">
                <a:latin typeface="Times New Roman" pitchFamily="18" charset="0"/>
                <a:cs typeface="Times New Roman" pitchFamily="18" charset="0"/>
              </a:rPr>
              <a:t>Where is who system using parse.com</a:t>
            </a:r>
          </a:p>
          <a:p>
            <a:pPr marL="0" indent="0" algn="l" rtl="0">
              <a:buNone/>
            </a:pPr>
            <a:r>
              <a:rPr lang="en-US" dirty="0" smtClean="0">
                <a:latin typeface="Times New Roman" pitchFamily="18" charset="0"/>
                <a:cs typeface="Times New Roman" pitchFamily="18" charset="0"/>
              </a:rPr>
              <a:t>      </a:t>
            </a:r>
          </a:p>
          <a:p>
            <a:pPr marL="0" indent="0" algn="l" rtl="0">
              <a:buNone/>
            </a:pPr>
            <a:r>
              <a:rPr lang="en-US" dirty="0" smtClean="0">
                <a:solidFill>
                  <a:schemeClr val="accent1"/>
                </a:solidFill>
                <a:latin typeface="Times New Roman" pitchFamily="18" charset="0"/>
                <a:cs typeface="Times New Roman" pitchFamily="18" charset="0"/>
              </a:rPr>
              <a:t>Presented by :</a:t>
            </a:r>
          </a:p>
          <a:p>
            <a:pPr marL="0" indent="0" algn="ctr" rtl="0">
              <a:buNone/>
            </a:pPr>
            <a:r>
              <a:rPr lang="en-US" dirty="0" err="1" smtClean="0">
                <a:solidFill>
                  <a:schemeClr val="accent1"/>
                </a:solidFill>
                <a:latin typeface="Times New Roman" pitchFamily="18" charset="0"/>
                <a:cs typeface="Times New Roman" pitchFamily="18" charset="0"/>
              </a:rPr>
              <a:t>Amira</a:t>
            </a:r>
            <a:r>
              <a:rPr lang="en-US" dirty="0" smtClean="0">
                <a:solidFill>
                  <a:schemeClr val="accent1"/>
                </a:solidFill>
                <a:latin typeface="Times New Roman" pitchFamily="18" charset="0"/>
                <a:cs typeface="Times New Roman" pitchFamily="18" charset="0"/>
              </a:rPr>
              <a:t> Mahmoud &amp;</a:t>
            </a:r>
          </a:p>
          <a:p>
            <a:pPr marL="0" indent="0" algn="ctr" rtl="0">
              <a:buNone/>
            </a:pPr>
            <a:r>
              <a:rPr lang="en-US" dirty="0" smtClean="0">
                <a:solidFill>
                  <a:schemeClr val="accent1"/>
                </a:solidFill>
                <a:latin typeface="Times New Roman" pitchFamily="18" charset="0"/>
                <a:cs typeface="Times New Roman" pitchFamily="18" charset="0"/>
              </a:rPr>
              <a:t>                                </a:t>
            </a:r>
            <a:r>
              <a:rPr lang="en-US" dirty="0" err="1" smtClean="0">
                <a:solidFill>
                  <a:schemeClr val="accent1"/>
                </a:solidFill>
                <a:latin typeface="Times New Roman" pitchFamily="18" charset="0"/>
                <a:cs typeface="Times New Roman" pitchFamily="18" charset="0"/>
              </a:rPr>
              <a:t>Kholoud</a:t>
            </a:r>
            <a:r>
              <a:rPr lang="en-US" dirty="0" smtClean="0">
                <a:solidFill>
                  <a:schemeClr val="accent1"/>
                </a:solidFill>
                <a:latin typeface="Times New Roman" pitchFamily="18" charset="0"/>
                <a:cs typeface="Times New Roman" pitchFamily="18" charset="0"/>
              </a:rPr>
              <a:t> </a:t>
            </a:r>
            <a:r>
              <a:rPr lang="en-US" dirty="0" err="1" smtClean="0">
                <a:solidFill>
                  <a:schemeClr val="accent1"/>
                </a:solidFill>
                <a:latin typeface="Times New Roman" pitchFamily="18" charset="0"/>
                <a:cs typeface="Times New Roman" pitchFamily="18" charset="0"/>
              </a:rPr>
              <a:t>Reafat</a:t>
            </a:r>
            <a:endParaRPr lang="en-US" dirty="0" smtClean="0">
              <a:solidFill>
                <a:schemeClr val="accent1"/>
              </a:solidFill>
              <a:latin typeface="Times New Roman" pitchFamily="18" charset="0"/>
              <a:cs typeface="Times New Roman" pitchFamily="18" charset="0"/>
            </a:endParaRPr>
          </a:p>
        </p:txBody>
      </p:sp>
    </p:spTree>
    <p:extLst>
      <p:ext uri="{BB962C8B-B14F-4D97-AF65-F5344CB8AC3E}">
        <p14:creationId xmlns:p14="http://schemas.microsoft.com/office/powerpoint/2010/main" val="1520468745"/>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a:t>
            </a:r>
            <a:endParaRPr lang="ar-EG"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55576" y="1340768"/>
            <a:ext cx="6120680" cy="4824536"/>
          </a:xfrm>
          <a:prstGeom prst="rect">
            <a:avLst/>
          </a:prstGeom>
        </p:spPr>
      </p:pic>
    </p:spTree>
    <p:extLst>
      <p:ext uri="{BB962C8B-B14F-4D97-AF65-F5344CB8AC3E}">
        <p14:creationId xmlns:p14="http://schemas.microsoft.com/office/powerpoint/2010/main" val="2078766032"/>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a:t>
            </a:r>
            <a:endParaRPr lang="ar-EG"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15616" y="1340768"/>
            <a:ext cx="5688632" cy="4701257"/>
          </a:xfrm>
          <a:prstGeom prst="rect">
            <a:avLst/>
          </a:prstGeom>
        </p:spPr>
      </p:pic>
    </p:spTree>
    <p:extLst>
      <p:ext uri="{BB962C8B-B14F-4D97-AF65-F5344CB8AC3E}">
        <p14:creationId xmlns:p14="http://schemas.microsoft.com/office/powerpoint/2010/main" val="4239602051"/>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a:t>
            </a:r>
            <a:endParaRPr lang="ar-EG"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83568" y="1412776"/>
            <a:ext cx="5688632" cy="4629249"/>
          </a:xfrm>
          <a:prstGeom prst="rect">
            <a:avLst/>
          </a:prstGeom>
        </p:spPr>
      </p:pic>
    </p:spTree>
    <p:extLst>
      <p:ext uri="{BB962C8B-B14F-4D97-AF65-F5344CB8AC3E}">
        <p14:creationId xmlns:p14="http://schemas.microsoft.com/office/powerpoint/2010/main" val="581018266"/>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Add/reject friend</a:t>
            </a:r>
            <a:endParaRPr lang="ar-EG"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83568" y="1412776"/>
            <a:ext cx="6624736" cy="4968552"/>
          </a:xfrm>
          <a:prstGeom prst="rect">
            <a:avLst/>
          </a:prstGeom>
        </p:spPr>
      </p:pic>
    </p:spTree>
    <p:extLst>
      <p:ext uri="{BB962C8B-B14F-4D97-AF65-F5344CB8AC3E}">
        <p14:creationId xmlns:p14="http://schemas.microsoft.com/office/powerpoint/2010/main" val="914511610"/>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Activity</a:t>
            </a:r>
            <a:endParaRPr lang="ar-EG"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71600" y="1340768"/>
            <a:ext cx="5904656" cy="4618173"/>
          </a:xfrm>
          <a:prstGeom prst="rect">
            <a:avLst/>
          </a:prstGeom>
        </p:spPr>
      </p:pic>
    </p:spTree>
    <p:extLst>
      <p:ext uri="{BB962C8B-B14F-4D97-AF65-F5344CB8AC3E}">
        <p14:creationId xmlns:p14="http://schemas.microsoft.com/office/powerpoint/2010/main" val="350711340"/>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Con-Activity</a:t>
            </a:r>
            <a:endParaRPr lang="ar-EG"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67544" y="1628800"/>
            <a:ext cx="6552728" cy="4752528"/>
          </a:xfrm>
          <a:prstGeom prst="rect">
            <a:avLst/>
          </a:prstGeom>
        </p:spPr>
      </p:pic>
    </p:spTree>
    <p:extLst>
      <p:ext uri="{BB962C8B-B14F-4D97-AF65-F5344CB8AC3E}">
        <p14:creationId xmlns:p14="http://schemas.microsoft.com/office/powerpoint/2010/main" val="2388131671"/>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sp>
        <p:nvSpPr>
          <p:cNvPr id="3" name="Content Placeholder 2"/>
          <p:cNvSpPr>
            <a:spLocks noGrp="1"/>
          </p:cNvSpPr>
          <p:nvPr>
            <p:ph idx="1"/>
          </p:nvPr>
        </p:nvSpPr>
        <p:spPr>
          <a:xfrm>
            <a:off x="508397" y="2564904"/>
            <a:ext cx="6447234" cy="3672408"/>
          </a:xfrm>
        </p:spPr>
        <p:txBody>
          <a:bodyPr/>
          <a:lstStyle/>
          <a:p>
            <a:pPr algn="l" rtl="0"/>
            <a:r>
              <a:rPr lang="en-US" sz="4000" dirty="0" smtClean="0"/>
              <a:t>App  design</a:t>
            </a:r>
          </a:p>
          <a:p>
            <a:pPr algn="l" rtl="0"/>
            <a:endParaRPr lang="en-US" sz="4000" dirty="0" smtClean="0"/>
          </a:p>
          <a:p>
            <a:pPr algn="l" rtl="0"/>
            <a:r>
              <a:rPr lang="en-US" sz="4000" dirty="0"/>
              <a:t> </a:t>
            </a:r>
            <a:r>
              <a:rPr lang="en-US" sz="4000" dirty="0" smtClean="0"/>
              <a:t> </a:t>
            </a:r>
            <a:r>
              <a:rPr lang="en-US" dirty="0" smtClean="0">
                <a:solidFill>
                  <a:schemeClr val="accent1"/>
                </a:solidFill>
              </a:rPr>
              <a:t>presented by :</a:t>
            </a:r>
          </a:p>
          <a:p>
            <a:pPr marL="0" indent="0" algn="l" rtl="0">
              <a:buNone/>
            </a:pPr>
            <a:r>
              <a:rPr lang="en-US" dirty="0">
                <a:solidFill>
                  <a:schemeClr val="accent1"/>
                </a:solidFill>
              </a:rPr>
              <a:t> </a:t>
            </a:r>
            <a:r>
              <a:rPr lang="en-US" dirty="0" smtClean="0">
                <a:solidFill>
                  <a:schemeClr val="accent1"/>
                </a:solidFill>
              </a:rPr>
              <a:t>        </a:t>
            </a:r>
            <a:r>
              <a:rPr lang="en-US" dirty="0" err="1" smtClean="0">
                <a:solidFill>
                  <a:schemeClr val="accent1"/>
                </a:solidFill>
              </a:rPr>
              <a:t>Soaad</a:t>
            </a:r>
            <a:r>
              <a:rPr lang="en-US" dirty="0" smtClean="0">
                <a:solidFill>
                  <a:schemeClr val="accent1"/>
                </a:solidFill>
              </a:rPr>
              <a:t> </a:t>
            </a:r>
            <a:r>
              <a:rPr lang="en-US" dirty="0" err="1" smtClean="0">
                <a:solidFill>
                  <a:schemeClr val="accent1"/>
                </a:solidFill>
              </a:rPr>
              <a:t>Fathy</a:t>
            </a:r>
            <a:r>
              <a:rPr lang="en-US" dirty="0" smtClean="0">
                <a:solidFill>
                  <a:schemeClr val="accent1"/>
                </a:solidFill>
              </a:rPr>
              <a:t> </a:t>
            </a:r>
          </a:p>
          <a:p>
            <a:pPr marL="0" indent="0" algn="l" rtl="0">
              <a:buNone/>
            </a:pPr>
            <a:r>
              <a:rPr lang="en-US" dirty="0">
                <a:solidFill>
                  <a:schemeClr val="accent1"/>
                </a:solidFill>
              </a:rPr>
              <a:t> </a:t>
            </a:r>
            <a:r>
              <a:rPr lang="en-US" dirty="0" smtClean="0">
                <a:solidFill>
                  <a:schemeClr val="accent1"/>
                </a:solidFill>
              </a:rPr>
              <a:t>                    </a:t>
            </a:r>
            <a:r>
              <a:rPr lang="en-US" dirty="0" err="1" smtClean="0">
                <a:solidFill>
                  <a:schemeClr val="accent1"/>
                </a:solidFill>
              </a:rPr>
              <a:t>Amira</a:t>
            </a:r>
            <a:r>
              <a:rPr lang="en-US" dirty="0" smtClean="0">
                <a:solidFill>
                  <a:schemeClr val="accent1"/>
                </a:solidFill>
              </a:rPr>
              <a:t> Mahmoud </a:t>
            </a:r>
            <a:endParaRPr lang="ar-EG" dirty="0">
              <a:solidFill>
                <a:schemeClr val="accent1"/>
              </a:solidFill>
            </a:endParaRPr>
          </a:p>
        </p:txBody>
      </p:sp>
    </p:spTree>
    <p:extLst>
      <p:ext uri="{BB962C8B-B14F-4D97-AF65-F5344CB8AC3E}">
        <p14:creationId xmlns:p14="http://schemas.microsoft.com/office/powerpoint/2010/main" val="3843303671"/>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397" y="609600"/>
            <a:ext cx="6447234" cy="731168"/>
          </a:xfrm>
        </p:spPr>
        <p:txBody>
          <a:bodyPr/>
          <a:lstStyle/>
          <a:p>
            <a:pPr lvl="0"/>
            <a:r>
              <a:rPr lang="en-US" b="1" dirty="0"/>
              <a:t>APP design</a:t>
            </a:r>
            <a:r>
              <a:rPr lang="en-US" dirty="0"/>
              <a:t/>
            </a:r>
            <a:br>
              <a:rPr lang="en-US" dirty="0"/>
            </a:br>
            <a:endParaRPr lang="ar-EG" dirty="0"/>
          </a:p>
        </p:txBody>
      </p:sp>
      <p:sp>
        <p:nvSpPr>
          <p:cNvPr id="3" name="Content Placeholder 2"/>
          <p:cNvSpPr>
            <a:spLocks noGrp="1"/>
          </p:cNvSpPr>
          <p:nvPr>
            <p:ph idx="1"/>
          </p:nvPr>
        </p:nvSpPr>
        <p:spPr>
          <a:xfrm>
            <a:off x="508397" y="1412777"/>
            <a:ext cx="6447234" cy="4629250"/>
          </a:xfrm>
        </p:spPr>
        <p:txBody>
          <a:bodyPr/>
          <a:lstStyle/>
          <a:p>
            <a:pPr algn="l" rtl="0"/>
            <a:r>
              <a:rPr lang="en-US" sz="2000" dirty="0" smtClean="0"/>
              <a:t>We </a:t>
            </a:r>
            <a:r>
              <a:rPr lang="en-US" sz="2000" dirty="0"/>
              <a:t>start with the app design: we used xml along with drag and drop to design our software:</a:t>
            </a:r>
          </a:p>
          <a:p>
            <a:pPr algn="l" rtl="0"/>
            <a:endParaRPr lang="ar-EG"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195736" y="2204864"/>
            <a:ext cx="2590800" cy="4176464"/>
          </a:xfrm>
          <a:prstGeom prst="rect">
            <a:avLst/>
          </a:prstGeom>
        </p:spPr>
      </p:pic>
    </p:spTree>
    <p:extLst>
      <p:ext uri="{BB962C8B-B14F-4D97-AF65-F5344CB8AC3E}">
        <p14:creationId xmlns:p14="http://schemas.microsoft.com/office/powerpoint/2010/main" val="2190903409"/>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Cont..</a:t>
            </a:r>
            <a:endParaRPr lang="ar-EG" dirty="0"/>
          </a:p>
        </p:txBody>
      </p:sp>
      <p:sp>
        <p:nvSpPr>
          <p:cNvPr id="3" name="Content Placeholder 2"/>
          <p:cNvSpPr>
            <a:spLocks noGrp="1"/>
          </p:cNvSpPr>
          <p:nvPr>
            <p:ph idx="1"/>
          </p:nvPr>
        </p:nvSpPr>
        <p:spPr>
          <a:xfrm>
            <a:off x="500034" y="1785926"/>
            <a:ext cx="6447234" cy="3881437"/>
          </a:xfrm>
        </p:spPr>
        <p:txBody>
          <a:bodyPr>
            <a:normAutofit/>
          </a:bodyPr>
          <a:lstStyle/>
          <a:p>
            <a:pPr algn="l" rtl="0"/>
            <a:r>
              <a:rPr lang="en-US" sz="2400" dirty="0">
                <a:latin typeface="Times New Roman" pitchFamily="18" charset="0"/>
                <a:cs typeface="Times New Roman" pitchFamily="18" charset="0"/>
              </a:rPr>
              <a:t>For example, LBS application could involve the following aspects:</a:t>
            </a:r>
          </a:p>
          <a:p>
            <a:pPr lvl="1" algn="l" rtl="0"/>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People Tracking and </a:t>
            </a:r>
            <a:r>
              <a:rPr lang="en-US" sz="2200" dirty="0" smtClean="0">
                <a:latin typeface="Times New Roman" pitchFamily="18" charset="0"/>
                <a:cs typeface="Times New Roman" pitchFamily="18" charset="0"/>
              </a:rPr>
              <a:t>Finder.</a:t>
            </a:r>
            <a:endParaRPr lang="en-US" sz="2200" dirty="0">
              <a:latin typeface="Times New Roman" pitchFamily="18" charset="0"/>
              <a:cs typeface="Times New Roman" pitchFamily="18" charset="0"/>
            </a:endParaRPr>
          </a:p>
          <a:p>
            <a:pPr lvl="1" algn="l" rtl="0"/>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Driving </a:t>
            </a:r>
            <a:r>
              <a:rPr lang="en-US" sz="2200" dirty="0" smtClean="0">
                <a:latin typeface="Times New Roman" pitchFamily="18" charset="0"/>
                <a:cs typeface="Times New Roman" pitchFamily="18" charset="0"/>
              </a:rPr>
              <a:t>Directions.</a:t>
            </a:r>
          </a:p>
          <a:p>
            <a:pPr lvl="1" algn="l" rtl="0"/>
            <a:r>
              <a:rPr lang="en-US" sz="2200" dirty="0">
                <a:latin typeface="Times New Roman" pitchFamily="18" charset="0"/>
                <a:cs typeface="Times New Roman" pitchFamily="18" charset="0"/>
              </a:rPr>
              <a:t>Recommending social events in a </a:t>
            </a:r>
            <a:r>
              <a:rPr lang="en-US" sz="2200" dirty="0" smtClean="0">
                <a:latin typeface="Times New Roman" pitchFamily="18" charset="0"/>
                <a:cs typeface="Times New Roman" pitchFamily="18" charset="0"/>
              </a:rPr>
              <a:t>city.</a:t>
            </a:r>
          </a:p>
          <a:p>
            <a:pPr lvl="1" algn="l" rtl="0"/>
            <a:r>
              <a:rPr lang="en-US" sz="2200" dirty="0">
                <a:latin typeface="Times New Roman" pitchFamily="18" charset="0"/>
                <a:cs typeface="Times New Roman" pitchFamily="18" charset="0"/>
              </a:rPr>
              <a:t>Requesting the nearest business or service, such </a:t>
            </a:r>
            <a:r>
              <a:rPr lang="en-US" sz="2200" dirty="0" smtClean="0">
                <a:latin typeface="Times New Roman" pitchFamily="18" charset="0"/>
                <a:cs typeface="Times New Roman" pitchFamily="18" charset="0"/>
              </a:rPr>
              <a:t>as </a:t>
            </a:r>
            <a:r>
              <a:rPr lang="en-US" sz="2200" dirty="0">
                <a:latin typeface="Times New Roman" pitchFamily="18" charset="0"/>
                <a:cs typeface="Times New Roman" pitchFamily="18" charset="0"/>
              </a:rPr>
              <a:t>restaurant </a:t>
            </a:r>
            <a:r>
              <a:rPr lang="en-US" sz="2200" dirty="0" smtClean="0">
                <a:latin typeface="Times New Roman" pitchFamily="18" charset="0"/>
                <a:cs typeface="Times New Roman" pitchFamily="18" charset="0"/>
              </a:rPr>
              <a:t>.</a:t>
            </a:r>
          </a:p>
          <a:p>
            <a:pPr lvl="1" algn="l" rtl="0"/>
            <a:r>
              <a:rPr lang="en-US" sz="2200" dirty="0">
                <a:latin typeface="Times New Roman" pitchFamily="18" charset="0"/>
                <a:cs typeface="Times New Roman" pitchFamily="18" charset="0"/>
              </a:rPr>
              <a:t>Receiving alerts, such as notification of a </a:t>
            </a:r>
            <a:r>
              <a:rPr lang="en-US" sz="2200" dirty="0" smtClean="0">
                <a:latin typeface="Times New Roman" pitchFamily="18" charset="0"/>
                <a:cs typeface="Times New Roman" pitchFamily="18" charset="0"/>
              </a:rPr>
              <a:t>warning </a:t>
            </a:r>
            <a:r>
              <a:rPr lang="en-US" sz="2200" dirty="0">
                <a:latin typeface="Times New Roman" pitchFamily="18" charset="0"/>
                <a:cs typeface="Times New Roman" pitchFamily="18" charset="0"/>
              </a:rPr>
              <a:t>of a traffic </a:t>
            </a:r>
            <a:r>
              <a:rPr lang="en-US" sz="2200" dirty="0" smtClean="0">
                <a:latin typeface="Times New Roman" pitchFamily="18" charset="0"/>
                <a:cs typeface="Times New Roman" pitchFamily="18" charset="0"/>
              </a:rPr>
              <a:t>jam.</a:t>
            </a:r>
            <a:endParaRPr lang="en-US" sz="2200" dirty="0">
              <a:latin typeface="Times New Roman" pitchFamily="18" charset="0"/>
              <a:cs typeface="Times New Roman" pitchFamily="18" charset="0"/>
            </a:endParaRPr>
          </a:p>
          <a:p>
            <a:pPr>
              <a:buNone/>
            </a:pPr>
            <a:endParaRPr lang="ar-EG" dirty="0"/>
          </a:p>
        </p:txBody>
      </p:sp>
    </p:spTree>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23728" y="908720"/>
            <a:ext cx="3384376" cy="51333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96975500"/>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195736" y="1268760"/>
            <a:ext cx="3024336" cy="47455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49868650"/>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67744" y="1052736"/>
            <a:ext cx="3024336" cy="49892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94444880"/>
      </p:ext>
    </p:extLst>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339752" y="1124744"/>
            <a:ext cx="3024336" cy="48452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98456480"/>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339752" y="1196752"/>
            <a:ext cx="2952328" cy="48452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89233270"/>
      </p:ext>
    </p:extLst>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66988" y="1340768"/>
            <a:ext cx="2869108" cy="47012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43282975"/>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123728" y="1052736"/>
            <a:ext cx="3240360" cy="49892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8175234"/>
      </p:ext>
    </p:extLst>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195736" y="1268760"/>
            <a:ext cx="3312368" cy="47732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1296866"/>
      </p:ext>
    </p:extLst>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835696" y="1124744"/>
            <a:ext cx="3528392" cy="49172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64398416"/>
      </p:ext>
    </p:extLst>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Conclusion</a:t>
            </a:r>
            <a:endParaRPr lang="ar-EG" dirty="0"/>
          </a:p>
        </p:txBody>
      </p:sp>
      <p:sp>
        <p:nvSpPr>
          <p:cNvPr id="3" name="Content Placeholder 2"/>
          <p:cNvSpPr>
            <a:spLocks noGrp="1"/>
          </p:cNvSpPr>
          <p:nvPr>
            <p:ph idx="1"/>
          </p:nvPr>
        </p:nvSpPr>
        <p:spPr/>
        <p:txBody>
          <a:bodyPr/>
          <a:lstStyle/>
          <a:p>
            <a:pPr algn="l" rtl="0"/>
            <a:r>
              <a:rPr lang="en-US" sz="2200" dirty="0" smtClean="0">
                <a:solidFill>
                  <a:srgbClr val="000000">
                    <a:lumMod val="50000"/>
                  </a:srgbClr>
                </a:solidFill>
                <a:latin typeface="Times New Roman" pitchFamily="18" charset="0"/>
                <a:cs typeface="Times New Roman" pitchFamily="18" charset="0"/>
              </a:rPr>
              <a:t>It describe a modular and general Architecture in which a list of available platforms for location based service is included.</a:t>
            </a:r>
          </a:p>
          <a:p>
            <a:pPr algn="l" rtl="0"/>
            <a:r>
              <a:rPr lang="en-US" sz="2200" dirty="0" smtClean="0">
                <a:solidFill>
                  <a:srgbClr val="000000">
                    <a:lumMod val="50000"/>
                  </a:srgbClr>
                </a:solidFill>
                <a:latin typeface="Times New Roman" pitchFamily="18" charset="0"/>
                <a:cs typeface="Times New Roman" pitchFamily="18" charset="0"/>
              </a:rPr>
              <a:t>One option in this system is to provide Mobile Application connected with database server. The accuracy of the location is the accuracy of the used GPS. The System will improve safety, security, and facilitate supervision process.</a:t>
            </a:r>
          </a:p>
          <a:p>
            <a:endParaRPr lang="en-US" sz="2200" dirty="0" smtClean="0">
              <a:latin typeface="Times New Roman" pitchFamily="18" charset="0"/>
              <a:cs typeface="Times New Roman" pitchFamily="18" charset="0"/>
            </a:endParaRPr>
          </a:p>
          <a:p>
            <a:pPr algn="l" rtl="0"/>
            <a:endParaRPr lang="ar-EG" dirty="0"/>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pic>
        <p:nvPicPr>
          <p:cNvPr id="4" name="Content Placeholder 3" descr="Figure-4.png"/>
          <p:cNvPicPr>
            <a:picLocks noGrp="1" noChangeAspect="1"/>
          </p:cNvPicPr>
          <p:nvPr>
            <p:ph idx="1"/>
          </p:nvPr>
        </p:nvPicPr>
        <p:blipFill>
          <a:blip r:embed="rId2"/>
          <a:stretch>
            <a:fillRect/>
          </a:stretch>
        </p:blipFill>
        <p:spPr>
          <a:xfrm>
            <a:off x="357159" y="1357298"/>
            <a:ext cx="6929485" cy="4071966"/>
          </a:xfrm>
        </p:spPr>
      </p:pic>
    </p:spTree>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Future work</a:t>
            </a:r>
            <a:endParaRPr lang="ar-EG" dirty="0"/>
          </a:p>
        </p:txBody>
      </p:sp>
      <p:sp>
        <p:nvSpPr>
          <p:cNvPr id="3" name="Content Placeholder 2"/>
          <p:cNvSpPr>
            <a:spLocks noGrp="1"/>
          </p:cNvSpPr>
          <p:nvPr>
            <p:ph idx="1"/>
          </p:nvPr>
        </p:nvSpPr>
        <p:spPr/>
        <p:txBody>
          <a:bodyPr/>
          <a:lstStyle/>
          <a:p>
            <a:pPr algn="l" rtl="0"/>
            <a:r>
              <a:rPr lang="en-US" sz="2200" dirty="0" smtClean="0">
                <a:solidFill>
                  <a:schemeClr val="accent5">
                    <a:lumMod val="10000"/>
                  </a:schemeClr>
                </a:solidFill>
                <a:latin typeface="Times New Roman" pitchFamily="18" charset="0"/>
                <a:cs typeface="Times New Roman" pitchFamily="18" charset="0"/>
              </a:rPr>
              <a:t>Future improvements to be made to this type of service may include but are not limited to:</a:t>
            </a:r>
          </a:p>
          <a:p>
            <a:pPr lvl="1" algn="l" rtl="0"/>
            <a:r>
              <a:rPr lang="en-US" sz="2000" dirty="0" smtClean="0">
                <a:solidFill>
                  <a:schemeClr val="accent5">
                    <a:lumMod val="10000"/>
                  </a:schemeClr>
                </a:solidFill>
                <a:latin typeface="Times New Roman" pitchFamily="18" charset="0"/>
                <a:cs typeface="Times New Roman" pitchFamily="18" charset="0"/>
              </a:rPr>
              <a:t>Improve the user-interface.</a:t>
            </a:r>
          </a:p>
          <a:p>
            <a:pPr lvl="1" algn="l" rtl="0"/>
            <a:r>
              <a:rPr lang="en-US" sz="2000" dirty="0" smtClean="0">
                <a:solidFill>
                  <a:schemeClr val="accent5">
                    <a:lumMod val="10000"/>
                  </a:schemeClr>
                </a:solidFill>
                <a:latin typeface="Times New Roman" pitchFamily="18" charset="0"/>
                <a:cs typeface="Times New Roman" pitchFamily="18" charset="0"/>
              </a:rPr>
              <a:t>Improvement of access and security of the system.</a:t>
            </a:r>
          </a:p>
          <a:p>
            <a:pPr lvl="1" algn="l" rtl="0"/>
            <a:r>
              <a:rPr lang="en-US" sz="2000" dirty="0" smtClean="0">
                <a:solidFill>
                  <a:schemeClr val="accent5">
                    <a:lumMod val="10000"/>
                  </a:schemeClr>
                </a:solidFill>
                <a:latin typeface="Times New Roman" pitchFamily="18" charset="0"/>
                <a:cs typeface="Times New Roman" pitchFamily="18" charset="0"/>
              </a:rPr>
              <a:t>Make the application compatible with mobile Platforms</a:t>
            </a:r>
          </a:p>
          <a:p>
            <a:pPr lvl="1" algn="l" rtl="0"/>
            <a:endParaRPr lang="ar-EG" sz="2000" dirty="0"/>
          </a:p>
        </p:txBody>
      </p:sp>
    </p:spTree>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sp>
        <p:nvSpPr>
          <p:cNvPr id="3" name="Content Placeholder 2"/>
          <p:cNvSpPr>
            <a:spLocks noGrp="1"/>
          </p:cNvSpPr>
          <p:nvPr>
            <p:ph idx="1"/>
          </p:nvPr>
        </p:nvSpPr>
        <p:spPr>
          <a:xfrm>
            <a:off x="508397" y="2857496"/>
            <a:ext cx="6447234" cy="3184530"/>
          </a:xfrm>
        </p:spPr>
        <p:txBody>
          <a:bodyPr/>
          <a:lstStyle/>
          <a:p>
            <a:pPr algn="ctr" rtl="0">
              <a:buNone/>
            </a:pPr>
            <a:r>
              <a:rPr lang="en-US" dirty="0" smtClean="0"/>
              <a:t>Thank you</a:t>
            </a:r>
            <a:endParaRPr lang="ar-EG" dirty="0"/>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Problem Statement</a:t>
            </a:r>
            <a:endParaRPr lang="ar-EG" dirty="0"/>
          </a:p>
        </p:txBody>
      </p:sp>
      <p:sp>
        <p:nvSpPr>
          <p:cNvPr id="3" name="Content Placeholder 2"/>
          <p:cNvSpPr>
            <a:spLocks noGrp="1"/>
          </p:cNvSpPr>
          <p:nvPr>
            <p:ph idx="1"/>
          </p:nvPr>
        </p:nvSpPr>
        <p:spPr>
          <a:xfrm>
            <a:off x="508397" y="1857365"/>
            <a:ext cx="6447234" cy="4184662"/>
          </a:xfrm>
        </p:spPr>
        <p:txBody>
          <a:bodyPr/>
          <a:lstStyle/>
          <a:p>
            <a:pPr algn="l" rtl="0"/>
            <a:r>
              <a:rPr lang="en-US" sz="2200" dirty="0">
                <a:latin typeface="Times New Roman" pitchFamily="18" charset="0"/>
                <a:cs typeface="Times New Roman" pitchFamily="18" charset="0"/>
              </a:rPr>
              <a:t>Where is who ?? is the friend locator app</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“Where is who?? ”’s GPS tracking data makes it easy to locate </a:t>
            </a:r>
            <a:r>
              <a:rPr lang="en-US" sz="2200" dirty="0" smtClean="0">
                <a:latin typeface="Times New Roman" pitchFamily="18" charset="0"/>
                <a:cs typeface="Times New Roman" pitchFamily="18" charset="0"/>
              </a:rPr>
              <a:t>friends.</a:t>
            </a:r>
          </a:p>
          <a:p>
            <a:pPr algn="l" rtl="0">
              <a:buFont typeface="Wingdings" pitchFamily="2" charset="2"/>
              <a:buChar char="v"/>
            </a:pPr>
            <a:r>
              <a:rPr lang="en-US" sz="2200" dirty="0">
                <a:effectLst>
                  <a:outerShdw blurRad="38100" dist="38100" dir="2700000" algn="tl">
                    <a:srgbClr val="000000">
                      <a:alpha val="43137"/>
                    </a:srgbClr>
                  </a:outerShdw>
                </a:effectLst>
                <a:latin typeface="Times New Roman" pitchFamily="18" charset="0"/>
                <a:cs typeface="Times New Roman" pitchFamily="18" charset="0"/>
              </a:rPr>
              <a:t>Consider two </a:t>
            </a:r>
            <a:r>
              <a:rPr lang="en-US" sz="2200" dirty="0" smtClean="0">
                <a:effectLst>
                  <a:outerShdw blurRad="38100" dist="38100" dir="2700000" algn="tl">
                    <a:srgbClr val="000000">
                      <a:alpha val="43137"/>
                    </a:srgbClr>
                  </a:outerShdw>
                </a:effectLst>
                <a:latin typeface="Times New Roman" pitchFamily="18" charset="0"/>
                <a:cs typeface="Times New Roman" pitchFamily="18" charset="0"/>
              </a:rPr>
              <a:t>scenarios :</a:t>
            </a:r>
          </a:p>
          <a:p>
            <a:pPr algn="l" rtl="0"/>
            <a:r>
              <a:rPr lang="en-US" sz="2200" dirty="0" smtClean="0">
                <a:latin typeface="Times New Roman" pitchFamily="18" charset="0"/>
                <a:cs typeface="Times New Roman" pitchFamily="18" charset="0"/>
              </a:rPr>
              <a:t>Will your habitually late friend make it to the movie on time? Use “Where is who ??” to pinpoint his/her exact location, so you can plan accordingly.</a:t>
            </a:r>
            <a:endParaRPr lang="en-US" sz="2200" dirty="0">
              <a:latin typeface="Times New Roman" pitchFamily="18" charset="0"/>
              <a:cs typeface="Times New Roman" pitchFamily="18" charset="0"/>
            </a:endParaRPr>
          </a:p>
          <a:p>
            <a:pPr algn="l" rtl="0"/>
            <a:endParaRPr lang="ar-EG" dirty="0"/>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smtClean="0"/>
              <a:t>Cont..</a:t>
            </a:r>
            <a:endParaRPr lang="ar-EG" dirty="0"/>
          </a:p>
        </p:txBody>
      </p:sp>
      <p:sp>
        <p:nvSpPr>
          <p:cNvPr id="3" name="Content Placeholder 2"/>
          <p:cNvSpPr>
            <a:spLocks noGrp="1"/>
          </p:cNvSpPr>
          <p:nvPr>
            <p:ph idx="1"/>
          </p:nvPr>
        </p:nvSpPr>
        <p:spPr>
          <a:xfrm>
            <a:off x="508397" y="1643051"/>
            <a:ext cx="6447234" cy="4398976"/>
          </a:xfrm>
        </p:spPr>
        <p:txBody>
          <a:bodyPr>
            <a:normAutofit/>
          </a:bodyPr>
          <a:lstStyle/>
          <a:p>
            <a:pPr algn="l" rtl="0"/>
            <a:r>
              <a:rPr lang="en-US" dirty="0" smtClean="0"/>
              <a:t> </a:t>
            </a:r>
            <a:r>
              <a:rPr lang="en-US" sz="2200" dirty="0" smtClean="0">
                <a:latin typeface="Times New Roman" pitchFamily="18" charset="0"/>
                <a:cs typeface="Times New Roman" pitchFamily="18" charset="0"/>
              </a:rPr>
              <a:t>Is </a:t>
            </a:r>
            <a:r>
              <a:rPr lang="en-US" sz="2200" dirty="0">
                <a:latin typeface="Times New Roman" pitchFamily="18" charset="0"/>
                <a:cs typeface="Times New Roman" pitchFamily="18" charset="0"/>
              </a:rPr>
              <a:t>your directionally challenged friend </a:t>
            </a:r>
            <a:r>
              <a:rPr lang="en-US" sz="2200" dirty="0" smtClean="0">
                <a:latin typeface="Times New Roman" pitchFamily="18" charset="0"/>
                <a:cs typeface="Times New Roman" pitchFamily="18" charset="0"/>
              </a:rPr>
              <a:t>lost. </a:t>
            </a:r>
            <a:r>
              <a:rPr lang="en-US" sz="2200" dirty="0">
                <a:latin typeface="Times New Roman" pitchFamily="18" charset="0"/>
                <a:cs typeface="Times New Roman" pitchFamily="18" charset="0"/>
              </a:rPr>
              <a:t>It pinpoints your missing friend’s exact location and provides navigational help (i.e., directions) so you can guide them to their determined destination</a:t>
            </a:r>
            <a:r>
              <a:rPr lang="en-US" sz="2200" dirty="0" smtClean="0">
                <a:latin typeface="Times New Roman" pitchFamily="18" charset="0"/>
                <a:cs typeface="Times New Roman" pitchFamily="18" charset="0"/>
              </a:rPr>
              <a:t>.</a:t>
            </a:r>
          </a:p>
          <a:p>
            <a:pPr algn="l" rtl="0"/>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It’s the friend finder and friend locator that works.</a:t>
            </a:r>
          </a:p>
          <a:p>
            <a:pPr algn="l" rtl="0"/>
            <a:endParaRPr lang="ar-EG" sz="2200" dirty="0">
              <a:latin typeface="Times New Roman" pitchFamily="18" charset="0"/>
              <a:cs typeface="Times New Roman" pitchFamily="18" charset="0"/>
            </a:endParaRPr>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Facet">
  <a:themeElements>
    <a:clrScheme name="">
      <a:dk1>
        <a:srgbClr val="000000"/>
      </a:dk1>
      <a:lt1>
        <a:srgbClr val="FFFFFF"/>
      </a:lt1>
      <a:dk2>
        <a:srgbClr val="2C3C43"/>
      </a:dk2>
      <a:lt2>
        <a:srgbClr val="EBEBEB"/>
      </a:lt2>
      <a:accent1>
        <a:srgbClr val="90C226"/>
      </a:accent1>
      <a:accent2>
        <a:srgbClr val="54A021"/>
      </a:accent2>
      <a:accent3>
        <a:srgbClr val="FFFFFF"/>
      </a:accent3>
      <a:accent4>
        <a:srgbClr val="000000"/>
      </a:accent4>
      <a:accent5>
        <a:srgbClr val="C6DDAC"/>
      </a:accent5>
      <a:accent6>
        <a:srgbClr val="4B911D"/>
      </a:accent6>
      <a:hlink>
        <a:srgbClr val="99CA3C"/>
      </a:hlink>
      <a:folHlink>
        <a:srgbClr val="B9D181"/>
      </a:folHlink>
    </a:clrScheme>
    <a:fontScheme name="Facet">
      <a:majorFont>
        <a:latin typeface="Trebuchet MS"/>
        <a:ea typeface="方正姚体"/>
        <a:cs typeface="方正姚体"/>
      </a:majorFont>
      <a:minorFont>
        <a:latin typeface="Trebuchet MS"/>
        <a:ea typeface="华文新魏"/>
        <a:cs typeface="华文新魏"/>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SimSun"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SimSun" pitchFamily="2" charset="-122"/>
          </a:defRPr>
        </a:defPPr>
      </a:lstStyle>
    </a:lnDef>
  </a:objectDefaults>
  <a:extraClrSchemeLst/>
</a:theme>
</file>

<file path=docProps/app.xml><?xml version="1.0" encoding="utf-8"?>
<Properties xmlns="http://schemas.openxmlformats.org/officeDocument/2006/extended-properties" xmlns:vt="http://schemas.openxmlformats.org/officeDocument/2006/docPropsVTypes">
  <Template>Machine-Learning</Template>
  <TotalTime>5446</TotalTime>
  <Words>2097</Words>
  <Application>Microsoft Office PowerPoint</Application>
  <PresentationFormat>On-screen Show (4:3)</PresentationFormat>
  <Paragraphs>245</Paragraphs>
  <Slides>71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71</vt:i4>
      </vt:variant>
    </vt:vector>
  </HeadingPairs>
  <TitlesOfParts>
    <vt:vector size="82" baseType="lpstr">
      <vt:lpstr>SimSun</vt:lpstr>
      <vt:lpstr>Arial</vt:lpstr>
      <vt:lpstr>Calibri</vt:lpstr>
      <vt:lpstr>Courier New</vt:lpstr>
      <vt:lpstr>方正姚体</vt:lpstr>
      <vt:lpstr>华文新魏</vt:lpstr>
      <vt:lpstr>Times New Roman</vt:lpstr>
      <vt:lpstr>Trebuchet MS</vt:lpstr>
      <vt:lpstr>Wingdings</vt:lpstr>
      <vt:lpstr>Wingdings 3</vt:lpstr>
      <vt:lpstr>Facet</vt:lpstr>
      <vt:lpstr>PowerPoint Presentation</vt:lpstr>
      <vt:lpstr>Agenda</vt:lpstr>
      <vt:lpstr>PowerPoint Presentation</vt:lpstr>
      <vt:lpstr>Introduction</vt:lpstr>
      <vt:lpstr>Cont..</vt:lpstr>
      <vt:lpstr>Cont..</vt:lpstr>
      <vt:lpstr>PowerPoint Presentation</vt:lpstr>
      <vt:lpstr>Problem Statement</vt:lpstr>
      <vt:lpstr>Cont..</vt:lpstr>
      <vt:lpstr>Project Objectives</vt:lpstr>
      <vt:lpstr>PowerPoint Presentation</vt:lpstr>
      <vt:lpstr>GIS</vt:lpstr>
      <vt:lpstr>PowerPoint Presentation</vt:lpstr>
      <vt:lpstr>Data Types</vt:lpstr>
      <vt:lpstr>GPS</vt:lpstr>
      <vt:lpstr>How it works ??</vt:lpstr>
      <vt:lpstr>PowerPoint Presentation</vt:lpstr>
      <vt:lpstr>Related work</vt:lpstr>
      <vt:lpstr>Related work</vt:lpstr>
      <vt:lpstr>PowerPoint Presentation</vt:lpstr>
      <vt:lpstr>PowerPoint Presentation</vt:lpstr>
      <vt:lpstr>PowerPoint Presentation</vt:lpstr>
      <vt:lpstr>Cont- Related work</vt:lpstr>
      <vt:lpstr>System architecture:</vt:lpstr>
      <vt:lpstr>The four components:</vt:lpstr>
      <vt:lpstr>Cont- four components:</vt:lpstr>
      <vt:lpstr>Cont…</vt:lpstr>
      <vt:lpstr>Cont..</vt:lpstr>
      <vt:lpstr>Cont…</vt:lpstr>
      <vt:lpstr>Related work</vt:lpstr>
      <vt:lpstr>Cont…</vt:lpstr>
      <vt:lpstr>PowerPoint Presentation</vt:lpstr>
      <vt:lpstr>PowerPoint Presentation</vt:lpstr>
      <vt:lpstr>PowerPoint Presentation</vt:lpstr>
      <vt:lpstr>PowerPoint Presentation</vt:lpstr>
      <vt:lpstr>PowerPoint Presentation</vt:lpstr>
      <vt:lpstr>PowerPoint Presentation</vt:lpstr>
      <vt:lpstr>Proposed System : Client Side</vt:lpstr>
      <vt:lpstr>Proposed System : Server Side</vt:lpstr>
      <vt:lpstr>Analysis &amp; design</vt:lpstr>
      <vt:lpstr>cont</vt:lpstr>
      <vt:lpstr>Use case diagram</vt:lpstr>
      <vt:lpstr>PowerPoint Presentation</vt:lpstr>
      <vt:lpstr>PowerPoint Presentation</vt:lpstr>
      <vt:lpstr>PowerPoint Presentation</vt:lpstr>
      <vt:lpstr>Backend as a service</vt:lpstr>
      <vt:lpstr>Cont. backend</vt:lpstr>
      <vt:lpstr>Parse.com</vt:lpstr>
      <vt:lpstr>PowerPoint Presentation</vt:lpstr>
      <vt:lpstr>PowerPoint Presentation</vt:lpstr>
      <vt:lpstr>PowerPoint Presentation</vt:lpstr>
      <vt:lpstr>login</vt:lpstr>
      <vt:lpstr>register</vt:lpstr>
      <vt:lpstr>search</vt:lpstr>
      <vt:lpstr>Add/reject friend</vt:lpstr>
      <vt:lpstr>Main Activity</vt:lpstr>
      <vt:lpstr>Con-Activity</vt:lpstr>
      <vt:lpstr>PowerPoint Presentation</vt:lpstr>
      <vt:lpstr>APP design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work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is who ?</dc:title>
  <dc:creator>Loda</dc:creator>
  <cp:lastModifiedBy>Microsoft</cp:lastModifiedBy>
  <cp:revision>91</cp:revision>
  <dcterms:created xsi:type="dcterms:W3CDTF">2016-01-22T22:18:19Z</dcterms:created>
  <dcterms:modified xsi:type="dcterms:W3CDTF">2016-06-27T04:54:23Z</dcterms:modified>
</cp:coreProperties>
</file>