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Alfa Slab On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AA6C6A-44CD-4A7A-B53A-B059CE96B1EA}">
  <a:tblStyle styleId="{5EAA6C6A-44CD-4A7A-B53A-B059CE96B1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AlfaSlabOn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e93d358f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e93d358f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e93d358f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de93d358f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e93d358f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e93d358f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e93d358f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e93d358f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15b8d968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d15b8d968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e93d358fd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e93d358fd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de93d358fd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de93d358fd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e93d358fd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de93d358fd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e93d358fd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de93d358fd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e93d358f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de93d358f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de93d358f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de93d358f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e93d358f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de93d358f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e93d358fd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e93d358fd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e93d358f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e93d358f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e93d358f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e93d358f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15b8d968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15b8d968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e93d358f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e93d358f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e93d358f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e93d358f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e93d358f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e93d358f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e93d358f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e93d358f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4637650" y="1426600"/>
            <a:ext cx="38688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Youtube Trending Page Analysis</a:t>
            </a:r>
            <a:r>
              <a:rPr lang="en"/>
              <a:t>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397350" y="41312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D1DC"/>
                </a:solidFill>
              </a:rPr>
              <a:t>Group 3</a:t>
            </a:r>
            <a:endParaRPr>
              <a:solidFill>
                <a:srgbClr val="EAD1DC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2987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20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EDA: </a:t>
            </a:r>
            <a:r>
              <a:rPr lang="en" sz="1900">
                <a:solidFill>
                  <a:srgbClr val="FF0000"/>
                </a:solidFill>
              </a:rPr>
              <a:t>Finding the most used words in titles</a:t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398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Pre-process data </a:t>
            </a:r>
            <a:endParaRPr/>
          </a:p>
          <a:p>
            <a:pPr indent="-334327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removing emojis, extra spaces, punctuations , non-alphabetic characters</a:t>
            </a:r>
            <a:endParaRPr sz="1800"/>
          </a:p>
          <a:p>
            <a:pPr indent="-334327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Handle contractions (replace contractions with full words, i.e. you're &gt;&gt; you are)</a:t>
            </a:r>
            <a:endParaRPr sz="1800"/>
          </a:p>
          <a:p>
            <a:pPr indent="-334327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Remove Stop words</a:t>
            </a:r>
            <a:endParaRPr sz="1800"/>
          </a:p>
          <a:p>
            <a:pPr indent="-334327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Tokenization</a:t>
            </a:r>
            <a:endParaRPr sz="1800"/>
          </a:p>
          <a:p>
            <a:pPr indent="-334327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Stemming</a:t>
            </a:r>
            <a:endParaRPr sz="1800"/>
          </a:p>
          <a:p>
            <a:pPr indent="-334327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Lemmatization</a:t>
            </a:r>
            <a:endParaRPr sz="1800"/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-6757" r="0" t="-4079"/>
          <a:stretch/>
        </p:blipFill>
        <p:spPr>
          <a:xfrm>
            <a:off x="6885150" y="1027900"/>
            <a:ext cx="2258850" cy="36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8775" y="1057075"/>
            <a:ext cx="2347750" cy="36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409850" y="537350"/>
            <a:ext cx="77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5428125" y="4635100"/>
            <a:ext cx="114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Before</a:t>
            </a:r>
            <a:endParaRPr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7684800" y="4635100"/>
            <a:ext cx="114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After</a:t>
            </a:r>
            <a:endParaRPr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used words in youtube trending videos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993" y="1204750"/>
            <a:ext cx="559053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Machine Learning Prediction Models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2297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Cross-validation vs train test splitting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and target variable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 Models:  Decision tree, Random forest, gradient boosting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Scoring metrics: R-squared , RMSE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Features: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Feature</a:t>
            </a:r>
            <a:r>
              <a:rPr b="1" lang="en" sz="1500"/>
              <a:t> selection </a:t>
            </a:r>
            <a:r>
              <a:rPr lang="en" sz="1500"/>
              <a:t>: matrix correlation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Features</a:t>
            </a:r>
            <a:r>
              <a:rPr lang="en" sz="1500"/>
              <a:t> : category, likes, dislikes,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comments, length of </a:t>
            </a:r>
            <a:r>
              <a:rPr lang="en" sz="1500"/>
              <a:t>titles,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length of description, number of tags,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comment status, rating status,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ratio between views and likes/dislikes/comments,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ratio of likes to dislikes</a:t>
            </a:r>
            <a:r>
              <a:rPr lang="en"/>
              <a:t>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Target variable</a:t>
            </a:r>
            <a:r>
              <a:rPr lang="en" sz="1600"/>
              <a:t>: view count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510" y="671850"/>
            <a:ext cx="335358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Models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Decision tree:</a:t>
            </a:r>
            <a:r>
              <a:rPr lang="en"/>
              <a:t> A tree-like model that breaks down a dataset into smaller subsets by recursively selecting the best feature to split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Random forest:</a:t>
            </a:r>
            <a:r>
              <a:rPr lang="en"/>
              <a:t> An ensemble learning algorithm that builds multiple decision trees and combines their predictions.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Gradient boosting: </a:t>
            </a:r>
            <a:r>
              <a:rPr lang="en"/>
              <a:t>An ensemble learning algorithm that builds a sequence of decision trees, where each tree tries to correct the errors of the previous tree, and combines the predictions of all trees to make a final prediction.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Cross-Validation : regression models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962" y="1085548"/>
            <a:ext cx="5520689" cy="41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Decision tree, Random forest, Gradient Boosting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244775" y="1160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 implementing these 3 models, using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R-squared , RMSE metrics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725" y="1646072"/>
            <a:ext cx="3519375" cy="2772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679" y="2729550"/>
            <a:ext cx="2730925" cy="14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>
                <a:solidFill>
                  <a:srgbClr val="FF0000"/>
                </a:solidFill>
              </a:rPr>
              <a:t>rain-test splitting </a:t>
            </a:r>
            <a:r>
              <a:rPr lang="en">
                <a:solidFill>
                  <a:srgbClr val="FF0000"/>
                </a:solidFill>
              </a:rPr>
              <a:t>: regression models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99" y="1152475"/>
            <a:ext cx="5948125" cy="296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025" y="1902338"/>
            <a:ext cx="2608975" cy="13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Cross-validation vs Train-test splitting: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 and gradient boosting also tend to be more accurate than single decision trees but can be more computationally expensive to train.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925" y="2082275"/>
            <a:ext cx="6626425" cy="12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</a:t>
            </a:r>
            <a:r>
              <a:rPr lang="en">
                <a:solidFill>
                  <a:srgbClr val="FF0000"/>
                </a:solidFill>
              </a:rPr>
              <a:t>hallenges and limitations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Hardware limitation :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Running out of memory which it made it </a:t>
            </a:r>
            <a:r>
              <a:rPr lang="en"/>
              <a:t>impossible</a:t>
            </a:r>
            <a:r>
              <a:rPr lang="en"/>
              <a:t> to include other </a:t>
            </a:r>
            <a:r>
              <a:rPr lang="en"/>
              <a:t>features</a:t>
            </a:r>
            <a:r>
              <a:rPr lang="en"/>
              <a:t> such as titles and tags. Even after using PCA, and finding the optimal number for component </a:t>
            </a:r>
            <a:r>
              <a:rPr lang="en"/>
              <a:t>which</a:t>
            </a:r>
            <a:r>
              <a:rPr lang="en"/>
              <a:t> was 2316 instead 5000.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950" y="2198049"/>
            <a:ext cx="2620975" cy="19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250575" y="14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Team Introductions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917275" y="1187425"/>
            <a:ext cx="29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65" name="Google Shape;65;p14"/>
          <p:cNvGraphicFramePr/>
          <p:nvPr/>
        </p:nvGraphicFramePr>
        <p:xfrm>
          <a:off x="372838" y="7991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{5EAA6C6A-44CD-4A7A-B53A-B059CE96B1EA}</a:tableStyleId>
              </a:tblPr>
              <a:tblGrid>
                <a:gridCol w="2974275"/>
                <a:gridCol w="2712025"/>
                <a:gridCol w="2712025"/>
              </a:tblGrid>
              <a:tr h="3965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Amira Bendjama : </a:t>
                      </a:r>
                      <a:endParaRPr b="1" sz="17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Algerian Fulbrighter with a bachelor’s in computer science, and a master’s in networks and distributed systems. She is majoring in MSDS.</a:t>
                      </a:r>
                      <a:endParaRPr sz="17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Contributions :</a:t>
                      </a:r>
                      <a:r>
                        <a:rPr lang="en" sz="17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 </a:t>
                      </a:r>
                      <a:endParaRPr sz="17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Initial idea of the project, Cleaning dataset, EDA, Machine learning models.</a:t>
                      </a:r>
                      <a:endParaRPr sz="17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Thuy Hong Doan</a:t>
                      </a:r>
                      <a:endParaRPr b="1" sz="17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graduate student in Data Science. She majored in a bachelor's degree in Information Systems</a:t>
                      </a:r>
                      <a:endParaRPr sz="1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Contributions: </a:t>
                      </a:r>
                      <a:endParaRPr b="1" sz="17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Cleaning dataset, EDA, supporting on predicting with machine learning models</a:t>
                      </a:r>
                      <a:endParaRPr sz="17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Meznah Alsulami: </a:t>
                      </a:r>
                      <a:endParaRPr b="1"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graduate student in Data Science. She majored in a bachelor's degree in Information Systems.</a:t>
                      </a:r>
                      <a:endParaRPr sz="1750"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50"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Contributions: </a:t>
                      </a:r>
                      <a:endParaRPr b="1" sz="17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Exploratory Data Analysis</a:t>
                      </a:r>
                      <a:endParaRPr sz="17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Cleaning Dataset</a:t>
                      </a:r>
                      <a:endParaRPr sz="17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Challenges and limitations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Dataset limitation :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dataset is limited to several months and only 200 videos per day, and hence it could add some bias on the predictions.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Missing duration column.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Model limitation :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Missing features: such as duration, titles, tags, thumbnails.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Overview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Project Goal:</a:t>
            </a:r>
            <a:r>
              <a:rPr lang="en" sz="1900">
                <a:solidFill>
                  <a:srgbClr val="000000"/>
                </a:solidFill>
              </a:rPr>
              <a:t> predict the views of trending videos after 48 hours from publishing in the USA.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Data Source: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" sz="1900">
                <a:solidFill>
                  <a:srgbClr val="000000"/>
                </a:solidFill>
              </a:rPr>
              <a:t> Youtube trending videos dataset from Kaggle.</a:t>
            </a:r>
            <a:r>
              <a:rPr lang="en" sz="1900">
                <a:solidFill>
                  <a:srgbClr val="000000"/>
                </a:solidFill>
                <a:highlight>
                  <a:schemeClr val="lt1"/>
                </a:highlight>
              </a:rPr>
              <a:t> </a:t>
            </a:r>
            <a:endParaRPr sz="19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</a:rPr>
              <a:t>The dataset includes the video title, channel title, publish time, tags, views, likes and dislikes, description, and comment count, category, trending date.</a:t>
            </a:r>
            <a:endParaRPr sz="19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The project includes cleaning the datasets, Exploratory data analysis, and machine learning models, limitations.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This prediction is for: Content creators, Advertisers, YouTube platform.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11975" y="7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Y</a:t>
            </a:r>
            <a:r>
              <a:rPr lang="en">
                <a:solidFill>
                  <a:srgbClr val="FF0000"/>
                </a:solidFill>
              </a:rPr>
              <a:t>outube Trending Video Dataset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647275"/>
            <a:ext cx="8520600" cy="44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-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16 columns, 180k rows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</a:t>
            </a:r>
            <a:endParaRPr sz="28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015" y="647275"/>
            <a:ext cx="6392062" cy="241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975" y="3063800"/>
            <a:ext cx="5109824" cy="20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Cleaning the dataset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9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33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65"/>
              <a:buChar char="●"/>
            </a:pPr>
            <a:r>
              <a:rPr lang="en" sz="1965"/>
              <a:t> Finding and deleting rows with a missing values, which were mainly in the Description column. </a:t>
            </a:r>
            <a:endParaRPr sz="1965"/>
          </a:p>
          <a:p>
            <a:pPr indent="-3533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65"/>
              <a:buChar char="●"/>
            </a:pPr>
            <a:r>
              <a:rPr lang="en" sz="1965"/>
              <a:t> Replacing NaN in description with space.</a:t>
            </a:r>
            <a:endParaRPr sz="1965"/>
          </a:p>
          <a:p>
            <a:pPr indent="-3533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65"/>
              <a:buChar char="●"/>
            </a:pPr>
            <a:r>
              <a:rPr lang="en" sz="1965"/>
              <a:t> Fixing the Tags column,by Replacing "[None]" with space, and </a:t>
            </a:r>
            <a:r>
              <a:rPr lang="en" sz="1965"/>
              <a:t>splitting</a:t>
            </a:r>
            <a:r>
              <a:rPr lang="en" sz="1965"/>
              <a:t>   tags with '|' and convert list to one string.</a:t>
            </a:r>
            <a:endParaRPr sz="1965"/>
          </a:p>
          <a:p>
            <a:pPr indent="-3533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65"/>
              <a:buChar char="●"/>
            </a:pPr>
            <a:r>
              <a:rPr lang="en" sz="1965"/>
              <a:t> Dropping duplicates rows in video id column.</a:t>
            </a:r>
            <a:endParaRPr sz="1965"/>
          </a:p>
          <a:p>
            <a:pPr indent="-3533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65"/>
              <a:buChar char="●"/>
            </a:pPr>
            <a:r>
              <a:rPr lang="en" sz="1965"/>
              <a:t> Converting date columns 'publishedAt', 'trending_date' to datetime type.</a:t>
            </a:r>
            <a:endParaRPr sz="1965"/>
          </a:p>
          <a:p>
            <a:pPr indent="-3533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65"/>
              <a:buChar char="●"/>
            </a:pPr>
            <a:r>
              <a:rPr lang="en" sz="1965"/>
              <a:t> </a:t>
            </a:r>
            <a:r>
              <a:rPr lang="en" sz="1965"/>
              <a:t>Resetting</a:t>
            </a:r>
            <a:r>
              <a:rPr lang="en" sz="1965"/>
              <a:t> indexing of the dataframe</a:t>
            </a:r>
            <a:endParaRPr sz="1965"/>
          </a:p>
          <a:p>
            <a:pPr indent="-3533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65"/>
              <a:buChar char="●"/>
            </a:pPr>
            <a:r>
              <a:rPr lang="en" sz="1965"/>
              <a:t>Replace the category ID with the actual category name by creating a dictionary of category IDs and their corresponding names.</a:t>
            </a:r>
            <a:endParaRPr sz="1965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65"/>
              <a:t> ِAfter cleaning the dataset ,the number of rows decr</a:t>
            </a:r>
            <a:r>
              <a:rPr lang="en"/>
              <a:t>eased to </a:t>
            </a:r>
            <a:r>
              <a:rPr lang="en">
                <a:highlight>
                  <a:srgbClr val="FFFFFF"/>
                </a:highlight>
              </a:rPr>
              <a:t>34164 rows and to 13 columns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9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96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18025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EDA: </a:t>
            </a:r>
            <a:r>
              <a:rPr lang="en" sz="2333">
                <a:solidFill>
                  <a:srgbClr val="FF0000"/>
                </a:solidFill>
              </a:rPr>
              <a:t>Finding top 5 categories</a:t>
            </a:r>
            <a:endParaRPr sz="2333">
              <a:solidFill>
                <a:srgbClr val="FF0000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537350" y="909100"/>
            <a:ext cx="86706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Top 5 categories with highest likes, dislikes, view counts, comment counts: Music, entertainment, gaming, sports, people &amp; blog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900" y="1602925"/>
            <a:ext cx="6329750" cy="33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18025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EDA: </a:t>
            </a:r>
            <a:r>
              <a:rPr lang="en" sz="2333">
                <a:solidFill>
                  <a:srgbClr val="FF0000"/>
                </a:solidFill>
              </a:rPr>
              <a:t>Finding </a:t>
            </a:r>
            <a:r>
              <a:rPr lang="en" sz="2333">
                <a:solidFill>
                  <a:srgbClr val="FF0000"/>
                </a:solidFill>
              </a:rPr>
              <a:t>bottom</a:t>
            </a:r>
            <a:r>
              <a:rPr lang="en" sz="2333">
                <a:solidFill>
                  <a:srgbClr val="FF0000"/>
                </a:solidFill>
              </a:rPr>
              <a:t> 5 categories</a:t>
            </a:r>
            <a:endParaRPr sz="2333">
              <a:solidFill>
                <a:srgbClr val="FF0000"/>
              </a:solidFill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537350" y="909100"/>
            <a:ext cx="86067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Top 5 categories </a:t>
            </a:r>
            <a:r>
              <a:rPr lang="en" sz="2000">
                <a:solidFill>
                  <a:srgbClr val="000000"/>
                </a:solidFill>
              </a:rPr>
              <a:t>with lowest likes, dislikes, view counts, comment counts</a:t>
            </a:r>
            <a:r>
              <a:rPr lang="en" sz="2000">
                <a:solidFill>
                  <a:srgbClr val="000000"/>
                </a:solidFill>
              </a:rPr>
              <a:t>: </a:t>
            </a:r>
            <a:r>
              <a:rPr lang="en" sz="2000">
                <a:solidFill>
                  <a:srgbClr val="000000"/>
                </a:solidFill>
              </a:rPr>
              <a:t>Nonprofit &amp; activism, pet &amp; animals, travel &amp; events, news &amp; politics, autos &amp; vehicles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325" y="1557400"/>
            <a:ext cx="6347975" cy="35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93075" y="211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EDA: </a:t>
            </a:r>
            <a:r>
              <a:rPr lang="en" sz="2222">
                <a:solidFill>
                  <a:srgbClr val="FF0000"/>
                </a:solidFill>
              </a:rPr>
              <a:t>Finding time lag between publishing time and trending time  </a:t>
            </a:r>
            <a:r>
              <a:rPr lang="en" sz="2222"/>
              <a:t> </a:t>
            </a:r>
            <a:endParaRPr sz="2222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650" y="1458150"/>
            <a:ext cx="4703850" cy="320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309650" y="1557400"/>
            <a:ext cx="3506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For a trending youtube video, it usually take 2 days (48 hours) from publishing to become a trending video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=&gt; Keeping only videos that trended in the first 48 hours from posting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 gain more insights into the video's potential success and make more informed decisions.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7985400" cy="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EDA: </a:t>
            </a:r>
            <a:r>
              <a:rPr lang="en" sz="2222">
                <a:solidFill>
                  <a:srgbClr val="FF0000"/>
                </a:solidFill>
              </a:rPr>
              <a:t>Which day of the week have highest average view count?</a:t>
            </a:r>
            <a:endParaRPr sz="2222">
              <a:solidFill>
                <a:srgbClr val="FF0000"/>
              </a:solidFill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500925" y="1705675"/>
            <a:ext cx="2830500" cy="3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verage view count is highest on Friday.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view count is lowest on Wednesday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350" y="1323138"/>
            <a:ext cx="5208651" cy="32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