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093DD-D164-4D2A-A3D7-CA7C8325CFE8}" v="1181" dt="2020-11-29T16:39:22.712"/>
    <p1510:client id="{548F97FF-7D4F-4541-8A6C-2DB8738E588E}" v="212" dt="2020-11-29T14:25:32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5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0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9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7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2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63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8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342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743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11/29/2020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4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1864736-08CD-4BC6-937F-BCAB6C6E2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573" r="-2" b="9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de-DE" sz="8100">
                <a:cs typeface="Calibri Light"/>
              </a:rPr>
              <a:t>Relational Database Management System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chemeClr val="tx1"/>
                </a:solidFill>
                <a:cs typeface="Calibri"/>
              </a:rPr>
              <a:t> réalisée par Amira Sayari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4AA1A-BB8E-4F21-B444-66DBE4CD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RDBMS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9925F-1A3F-4464-A290-9714DA8D1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788670" lvl="1">
              <a:buFont typeface="Wingdings" panose="020B0604020202020204" pitchFamily="34" charset="0"/>
              <a:buChar char="q"/>
            </a:pPr>
            <a:r>
              <a:rPr lang="fr-FR" dirty="0"/>
              <a:t>RDBMS or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management system </a:t>
            </a:r>
            <a:r>
              <a:rPr lang="fr-FR" dirty="0" err="1"/>
              <a:t>is</a:t>
            </a:r>
            <a:r>
              <a:rPr lang="fr-FR" dirty="0"/>
              <a:t> a </a:t>
            </a:r>
            <a:r>
              <a:rPr lang="fr-FR" dirty="0" err="1"/>
              <a:t>subset</a:t>
            </a:r>
            <a:r>
              <a:rPr lang="fr-FR" dirty="0"/>
              <a:t> for DBMS or </a:t>
            </a:r>
            <a:r>
              <a:rPr lang="fr-FR" dirty="0" err="1"/>
              <a:t>database</a:t>
            </a:r>
            <a:r>
              <a:rPr lang="fr-FR" dirty="0"/>
              <a:t> management system </a:t>
            </a:r>
            <a:r>
              <a:rPr lang="fr-FR" dirty="0" err="1"/>
              <a:t>designed</a:t>
            </a:r>
            <a:r>
              <a:rPr lang="fr-FR" dirty="0"/>
              <a:t> </a:t>
            </a:r>
            <a:r>
              <a:rPr lang="fr-FR" dirty="0" err="1">
                <a:ea typeface="+mn-lt"/>
                <a:cs typeface="+mn-lt"/>
              </a:rPr>
              <a:t>specifically</a:t>
            </a:r>
            <a:r>
              <a:rPr lang="fr-FR" dirty="0"/>
              <a:t> for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.</a:t>
            </a:r>
            <a:endParaRPr lang="fr-FR"/>
          </a:p>
          <a:p>
            <a:pPr marL="788670" lvl="1">
              <a:buFont typeface="Wingdings" panose="020B0604020202020204" pitchFamily="34" charset="0"/>
              <a:buChar char="q"/>
            </a:pPr>
            <a:endParaRPr lang="fr-FR" dirty="0">
              <a:ea typeface="+mn-lt"/>
              <a:cs typeface="+mn-lt"/>
            </a:endParaRPr>
          </a:p>
          <a:p>
            <a:pPr marL="514350" lvl="1" indent="0">
              <a:buNone/>
            </a:pPr>
            <a:endParaRPr lang="fr-FR" dirty="0">
              <a:ea typeface="+mn-lt"/>
              <a:cs typeface="+mn-lt"/>
            </a:endParaRPr>
          </a:p>
          <a:p>
            <a:pPr marL="788670" lvl="1">
              <a:buFont typeface="Wingdings" panose="020B0604020202020204" pitchFamily="34" charset="0"/>
              <a:buChar char="q"/>
            </a:pPr>
            <a:r>
              <a:rPr lang="fr-FR" dirty="0">
                <a:ea typeface="+mn-lt"/>
                <a:cs typeface="+mn-lt"/>
              </a:rPr>
              <a:t>Most </a:t>
            </a:r>
            <a:r>
              <a:rPr lang="fr-FR" dirty="0" err="1">
                <a:ea typeface="+mn-lt"/>
                <a:cs typeface="+mn-lt"/>
              </a:rPr>
              <a:t>well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known</a:t>
            </a:r>
            <a:r>
              <a:rPr lang="fr-FR" dirty="0">
                <a:ea typeface="+mn-lt"/>
                <a:cs typeface="+mn-lt"/>
              </a:rPr>
              <a:t> DBMS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applications 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</a:t>
            </a:r>
            <a:r>
              <a:rPr lang="fr-FR" dirty="0" err="1">
                <a:ea typeface="+mn-lt"/>
                <a:cs typeface="+mn-lt"/>
              </a:rPr>
              <a:t>all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into</a:t>
            </a:r>
            <a:r>
              <a:rPr lang="fr-FR" dirty="0">
                <a:ea typeface="+mn-lt"/>
                <a:cs typeface="+mn-lt"/>
              </a:rPr>
              <a:t> the RDBMS </a:t>
            </a:r>
            <a:r>
              <a:rPr lang="fr-FR" dirty="0" err="1">
                <a:ea typeface="+mn-lt"/>
                <a:cs typeface="+mn-lt"/>
              </a:rPr>
              <a:t>category</a:t>
            </a:r>
            <a:r>
              <a:rPr lang="fr-FR" dirty="0">
                <a:ea typeface="+mn-lt"/>
                <a:cs typeface="+mn-lt"/>
              </a:rPr>
              <a:t>. </a:t>
            </a:r>
            <a:r>
              <a:rPr lang="fr-FR" dirty="0" err="1">
                <a:ea typeface="+mn-lt"/>
                <a:cs typeface="+mn-lt"/>
              </a:rPr>
              <a:t>Examples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include</a:t>
            </a:r>
            <a:r>
              <a:rPr lang="fr-FR" dirty="0">
                <a:ea typeface="+mn-lt"/>
                <a:cs typeface="+mn-lt"/>
              </a:rPr>
              <a:t> MySQL, </a:t>
            </a:r>
            <a:r>
              <a:rPr lang="fr-FR" dirty="0" err="1">
                <a:ea typeface="+mn-lt"/>
                <a:cs typeface="+mn-lt"/>
              </a:rPr>
              <a:t>PostgresSQL</a:t>
            </a:r>
            <a:r>
              <a:rPr lang="fr-FR" dirty="0">
                <a:ea typeface="+mn-lt"/>
                <a:cs typeface="+mn-lt"/>
              </a:rPr>
              <a:t> and SQL server. 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67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68085-308A-41FB-ADF9-88D90B55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M</a:t>
            </a:r>
            <a:r>
              <a:rPr lang="fr-FR" sz="3600" err="1"/>
              <a:t>y</a:t>
            </a:r>
            <a:r>
              <a:rPr lang="fr-FR" dirty="0"/>
              <a:t> </a:t>
            </a:r>
            <a:r>
              <a:rPr lang="fr-FR" err="1"/>
              <a:t>Sql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780953-4E0F-47E2-B424-9FB96DA48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fr-FR" dirty="0" err="1">
                <a:ea typeface="+mn-lt"/>
                <a:cs typeface="+mn-lt"/>
              </a:rPr>
              <a:t>My</a:t>
            </a:r>
            <a:r>
              <a:rPr lang="fr-FR" dirty="0">
                <a:ea typeface="+mn-lt"/>
                <a:cs typeface="+mn-lt"/>
              </a:rPr>
              <a:t> SQL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a server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 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fr-FR" dirty="0" err="1">
                <a:ea typeface="+mn-lt"/>
                <a:cs typeface="+mn-lt"/>
              </a:rPr>
              <a:t>My</a:t>
            </a:r>
            <a:r>
              <a:rPr lang="fr-FR" dirty="0">
                <a:ea typeface="+mn-lt"/>
                <a:cs typeface="+mn-lt"/>
              </a:rPr>
              <a:t> SQL stores data in </a:t>
            </a:r>
            <a:r>
              <a:rPr lang="fr-FR" dirty="0" err="1">
                <a:ea typeface="+mn-lt"/>
                <a:cs typeface="+mn-lt"/>
              </a:rPr>
              <a:t>separate</a:t>
            </a:r>
            <a:r>
              <a:rPr lang="fr-FR" dirty="0">
                <a:ea typeface="+mn-lt"/>
                <a:cs typeface="+mn-lt"/>
              </a:rPr>
              <a:t> tables </a:t>
            </a:r>
            <a:r>
              <a:rPr lang="fr-FR" dirty="0" err="1">
                <a:ea typeface="+mn-lt"/>
                <a:cs typeface="+mn-lt"/>
              </a:rPr>
              <a:t>rather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than</a:t>
            </a:r>
            <a:r>
              <a:rPr lang="fr-FR" dirty="0">
                <a:ea typeface="+mn-lt"/>
                <a:cs typeface="+mn-lt"/>
              </a:rPr>
              <a:t> putting </a:t>
            </a:r>
            <a:r>
              <a:rPr lang="fr-FR" dirty="0" err="1">
                <a:ea typeface="+mn-lt"/>
                <a:cs typeface="+mn-lt"/>
              </a:rPr>
              <a:t>everything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together</a:t>
            </a:r>
            <a:r>
              <a:rPr lang="fr-FR" dirty="0">
                <a:ea typeface="+mn-lt"/>
                <a:cs typeface="+mn-lt"/>
              </a:rPr>
              <a:t> in a single table. 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fr-FR" dirty="0">
                <a:ea typeface="+mn-lt"/>
                <a:cs typeface="+mn-lt"/>
              </a:rPr>
              <a:t>It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compatible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almost</a:t>
            </a:r>
            <a:r>
              <a:rPr lang="fr-FR" dirty="0">
                <a:ea typeface="+mn-lt"/>
                <a:cs typeface="+mn-lt"/>
              </a:rPr>
              <a:t> all platforms </a:t>
            </a:r>
            <a:r>
              <a:rPr lang="fr-FR" dirty="0" err="1">
                <a:ea typeface="+mn-lt"/>
                <a:cs typeface="+mn-lt"/>
              </a:rPr>
              <a:t>including</a:t>
            </a:r>
            <a:r>
              <a:rPr lang="fr-FR" dirty="0">
                <a:ea typeface="+mn-lt"/>
                <a:cs typeface="+mn-lt"/>
              </a:rPr>
              <a:t> Linux , Unix and Windows. 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fr-FR" dirty="0" err="1">
                <a:ea typeface="+mn-lt"/>
                <a:cs typeface="+mn-lt"/>
              </a:rPr>
              <a:t>Used</a:t>
            </a:r>
            <a:r>
              <a:rPr lang="fr-FR" dirty="0">
                <a:ea typeface="+mn-lt"/>
                <a:cs typeface="+mn-lt"/>
              </a:rPr>
              <a:t> for all </a:t>
            </a:r>
            <a:r>
              <a:rPr lang="fr-FR" dirty="0" err="1">
                <a:ea typeface="+mn-lt"/>
                <a:cs typeface="+mn-lt"/>
              </a:rPr>
              <a:t>kinds</a:t>
            </a:r>
            <a:r>
              <a:rPr lang="fr-FR" dirty="0">
                <a:ea typeface="+mn-lt"/>
                <a:cs typeface="+mn-lt"/>
              </a:rPr>
              <a:t> of applications, </a:t>
            </a:r>
            <a:r>
              <a:rPr lang="fr-FR" dirty="0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most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often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associated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web applications and online content </a:t>
            </a:r>
            <a:r>
              <a:rPr lang="fr-FR" dirty="0" err="1">
                <a:ea typeface="+mn-lt"/>
                <a:cs typeface="+mn-lt"/>
              </a:rPr>
              <a:t>publishing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00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6446851-0853-475B-8C53-45A863575D46}"/>
              </a:ext>
            </a:extLst>
          </p:cNvPr>
          <p:cNvSpPr txBox="1"/>
          <p:nvPr/>
        </p:nvSpPr>
        <p:spPr>
          <a:xfrm>
            <a:off x="261258" y="290945"/>
            <a:ext cx="117684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My</a:t>
            </a:r>
            <a:r>
              <a:rPr lang="fr-FR" dirty="0"/>
              <a:t> SQL </a:t>
            </a:r>
            <a:r>
              <a:rPr lang="fr-FR" dirty="0" err="1"/>
              <a:t>Fonctionalities</a:t>
            </a:r>
            <a:r>
              <a:rPr lang="fr-FR" dirty="0"/>
              <a:t>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A9FACB-2314-43DC-A5EE-6B8BB71D9749}"/>
              </a:ext>
            </a:extLst>
          </p:cNvPr>
          <p:cNvSpPr txBox="1"/>
          <p:nvPr/>
        </p:nvSpPr>
        <p:spPr>
          <a:xfrm>
            <a:off x="453613" y="1037482"/>
            <a:ext cx="1132312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 dirty="0" err="1">
                <a:ea typeface="+mn-lt"/>
                <a:cs typeface="+mn-lt"/>
              </a:rPr>
              <a:t>Completely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multi-threaded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thanks</a:t>
            </a:r>
            <a:r>
              <a:rPr lang="fr-FR" dirty="0">
                <a:ea typeface="+mn-lt"/>
                <a:cs typeface="+mn-lt"/>
              </a:rPr>
              <a:t> to the kernel threads. This </a:t>
            </a:r>
            <a:r>
              <a:rPr lang="fr-FR" dirty="0" err="1">
                <a:ea typeface="+mn-lt"/>
                <a:cs typeface="+mn-lt"/>
              </a:rPr>
              <a:t>means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you</a:t>
            </a:r>
            <a:r>
              <a:rPr lang="fr-FR" dirty="0">
                <a:ea typeface="+mn-lt"/>
                <a:cs typeface="+mn-lt"/>
              </a:rPr>
              <a:t> can use </a:t>
            </a:r>
            <a:r>
              <a:rPr lang="fr-FR" dirty="0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easily</a:t>
            </a:r>
            <a:r>
              <a:rPr lang="fr-FR" dirty="0">
                <a:ea typeface="+mn-lt"/>
                <a:cs typeface="+mn-lt"/>
              </a:rPr>
              <a:t> on a server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multiple processors.</a:t>
            </a:r>
          </a:p>
          <a:p>
            <a:pPr marL="285750" indent="-285750">
              <a:buFont typeface="Wingdings"/>
              <a:buChar char="v"/>
            </a:pPr>
            <a:r>
              <a:rPr lang="fr-FR" dirty="0">
                <a:ea typeface="+mn-lt"/>
                <a:cs typeface="+mn-lt"/>
              </a:rPr>
              <a:t>SQL </a:t>
            </a:r>
            <a:r>
              <a:rPr lang="fr-FR" dirty="0" err="1">
                <a:ea typeface="+mn-lt"/>
                <a:cs typeface="+mn-lt"/>
              </a:rPr>
              <a:t>functions</a:t>
            </a:r>
            <a:r>
              <a:rPr lang="fr-FR" dirty="0">
                <a:ea typeface="+mn-lt"/>
                <a:cs typeface="+mn-lt"/>
              </a:rPr>
              <a:t> are </a:t>
            </a:r>
            <a:r>
              <a:rPr lang="fr-FR" dirty="0" err="1">
                <a:ea typeface="+mn-lt"/>
                <a:cs typeface="+mn-lt"/>
              </a:rPr>
              <a:t>implemented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thanks</a:t>
            </a:r>
            <a:r>
              <a:rPr lang="fr-FR" dirty="0">
                <a:ea typeface="+mn-lt"/>
                <a:cs typeface="+mn-lt"/>
              </a:rPr>
              <a:t> to a </a:t>
            </a:r>
            <a:r>
              <a:rPr lang="fr-FR" dirty="0" err="1">
                <a:ea typeface="+mn-lt"/>
                <a:cs typeface="+mn-lt"/>
              </a:rPr>
              <a:t>library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dirty="0" err="1">
                <a:ea typeface="+mn-lt"/>
                <a:cs typeface="+mn-lt"/>
              </a:rPr>
              <a:t>optimized</a:t>
            </a:r>
            <a:r>
              <a:rPr lang="fr-FR" dirty="0">
                <a:ea typeface="+mn-lt"/>
                <a:cs typeface="+mn-lt"/>
              </a:rPr>
              <a:t> classes, 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are as fast as possible! </a:t>
            </a:r>
            <a:r>
              <a:rPr lang="fr-FR" dirty="0" err="1">
                <a:ea typeface="+mn-lt"/>
                <a:cs typeface="+mn-lt"/>
              </a:rPr>
              <a:t>Usually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there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no memory allocation </a:t>
            </a:r>
            <a:r>
              <a:rPr lang="fr-FR" dirty="0" err="1">
                <a:ea typeface="+mn-lt"/>
                <a:cs typeface="+mn-lt"/>
              </a:rPr>
              <a:t>after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query</a:t>
            </a:r>
            <a:r>
              <a:rPr lang="fr-FR" dirty="0">
                <a:ea typeface="+mn-lt"/>
                <a:cs typeface="+mn-lt"/>
              </a:rPr>
              <a:t> has been </a:t>
            </a:r>
            <a:r>
              <a:rPr lang="fr-FR" dirty="0" err="1">
                <a:ea typeface="+mn-lt"/>
                <a:cs typeface="+mn-lt"/>
              </a:rPr>
              <a:t>initialized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Wingdings"/>
              <a:buChar char="v"/>
            </a:pPr>
            <a:r>
              <a:rPr lang="fr-FR" dirty="0" err="1">
                <a:ea typeface="+mn-lt"/>
                <a:cs typeface="+mn-lt"/>
              </a:rPr>
              <a:t>Many</a:t>
            </a:r>
            <a:r>
              <a:rPr lang="fr-FR" dirty="0">
                <a:ea typeface="+mn-lt"/>
                <a:cs typeface="+mn-lt"/>
              </a:rPr>
              <a:t> types of </a:t>
            </a:r>
            <a:r>
              <a:rPr lang="fr-FR" dirty="0" err="1">
                <a:ea typeface="+mn-lt"/>
                <a:cs typeface="+mn-lt"/>
              </a:rPr>
              <a:t>columns</a:t>
            </a:r>
            <a:r>
              <a:rPr lang="fr-FR" dirty="0">
                <a:ea typeface="+mn-lt"/>
                <a:cs typeface="+mn-lt"/>
              </a:rPr>
              <a:t>: </a:t>
            </a:r>
            <a:r>
              <a:rPr lang="fr-FR" dirty="0" err="1">
                <a:ea typeface="+mn-lt"/>
                <a:cs typeface="+mn-lt"/>
              </a:rPr>
              <a:t>signed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integers</a:t>
            </a:r>
            <a:r>
              <a:rPr lang="fr-FR" dirty="0">
                <a:ea typeface="+mn-lt"/>
                <a:cs typeface="+mn-lt"/>
              </a:rPr>
              <a:t> or not, of 1, 2, 3, 4, and 8 bytes, </a:t>
            </a:r>
            <a:r>
              <a:rPr lang="fr-FR" b="1" dirty="0">
                <a:latin typeface="Consolas"/>
              </a:rPr>
              <a:t>FLOAT</a:t>
            </a:r>
            <a:r>
              <a:rPr lang="fr-FR" dirty="0">
                <a:ea typeface="+mn-lt"/>
                <a:cs typeface="+mn-lt"/>
              </a:rPr>
              <a:t>, </a:t>
            </a:r>
            <a:r>
              <a:rPr lang="fr-FR" b="1" dirty="0">
                <a:latin typeface="Consolas"/>
              </a:rPr>
              <a:t>DOUBLE</a:t>
            </a:r>
            <a:r>
              <a:rPr lang="fr-FR" dirty="0">
                <a:ea typeface="+mn-lt"/>
                <a:cs typeface="+mn-lt"/>
              </a:rPr>
              <a:t>, </a:t>
            </a:r>
            <a:r>
              <a:rPr lang="fr-FR" b="1" dirty="0">
                <a:latin typeface="Consolas"/>
              </a:rPr>
              <a:t>CHAR</a:t>
            </a:r>
            <a:r>
              <a:rPr lang="fr-FR" dirty="0">
                <a:ea typeface="+mn-lt"/>
                <a:cs typeface="+mn-lt"/>
              </a:rPr>
              <a:t>, </a:t>
            </a:r>
            <a:r>
              <a:rPr lang="fr-FR" b="1" dirty="0">
                <a:latin typeface="Consolas"/>
              </a:rPr>
              <a:t>VARCHAR</a:t>
            </a:r>
            <a:r>
              <a:rPr lang="fr-FR" dirty="0">
                <a:ea typeface="+mn-lt"/>
                <a:cs typeface="+mn-lt"/>
              </a:rPr>
              <a:t>, </a:t>
            </a:r>
            <a:r>
              <a:rPr lang="fr-FR" b="1" dirty="0">
                <a:latin typeface="Consolas"/>
              </a:rPr>
              <a:t>TEXT</a:t>
            </a:r>
            <a:r>
              <a:rPr lang="fr-FR" dirty="0">
                <a:ea typeface="+mn-lt"/>
                <a:cs typeface="+mn-lt"/>
              </a:rPr>
              <a:t>, </a:t>
            </a:r>
            <a:r>
              <a:rPr lang="fr-FR" b="1" dirty="0">
                <a:latin typeface="Consolas"/>
              </a:rPr>
              <a:t>BLOB</a:t>
            </a:r>
            <a:r>
              <a:rPr lang="fr-FR" dirty="0">
                <a:ea typeface="+mn-lt"/>
                <a:cs typeface="+mn-lt"/>
              </a:rPr>
              <a:t>, </a:t>
            </a:r>
            <a:r>
              <a:rPr lang="fr-FR" b="1" dirty="0">
                <a:latin typeface="Consolas"/>
              </a:rPr>
              <a:t>DATE</a:t>
            </a:r>
            <a:r>
              <a:rPr lang="fr-FR" dirty="0">
                <a:ea typeface="+mn-lt"/>
                <a:cs typeface="+mn-lt"/>
              </a:rPr>
              <a:t>, </a:t>
            </a:r>
            <a:r>
              <a:rPr lang="fr-FR" b="1" dirty="0">
                <a:latin typeface="Consolas"/>
              </a:rPr>
              <a:t>TIME</a:t>
            </a:r>
            <a:r>
              <a:rPr lang="fr-FR" dirty="0">
                <a:ea typeface="+mn-lt"/>
                <a:cs typeface="+mn-lt"/>
              </a:rPr>
              <a:t>, </a:t>
            </a:r>
            <a:r>
              <a:rPr lang="fr-FR" b="1" dirty="0">
                <a:latin typeface="Consolas"/>
              </a:rPr>
              <a:t>DATETIME...</a:t>
            </a:r>
          </a:p>
          <a:p>
            <a:pPr marL="285750" indent="-285750">
              <a:buFont typeface="Wingdings"/>
              <a:buChar char="v"/>
            </a:pPr>
            <a:r>
              <a:rPr lang="fr-FR" dirty="0">
                <a:ea typeface="+mn-lt"/>
                <a:cs typeface="+mn-lt"/>
              </a:rPr>
              <a:t>A </a:t>
            </a:r>
            <a:r>
              <a:rPr lang="fr-FR" dirty="0" err="1">
                <a:ea typeface="+mn-lt"/>
                <a:cs typeface="+mn-lt"/>
              </a:rPr>
              <a:t>very</a:t>
            </a:r>
            <a:r>
              <a:rPr lang="fr-FR" dirty="0">
                <a:ea typeface="+mn-lt"/>
                <a:cs typeface="+mn-lt"/>
              </a:rPr>
              <a:t> flexible and </a:t>
            </a:r>
            <a:r>
              <a:rPr lang="fr-FR" dirty="0" err="1">
                <a:ea typeface="+mn-lt"/>
                <a:cs typeface="+mn-lt"/>
              </a:rPr>
              <a:t>secure</a:t>
            </a:r>
            <a:r>
              <a:rPr lang="fr-FR" dirty="0">
                <a:ea typeface="+mn-lt"/>
                <a:cs typeface="+mn-lt"/>
              </a:rPr>
              <a:t> system of </a:t>
            </a:r>
            <a:r>
              <a:rPr lang="fr-FR" dirty="0" err="1">
                <a:ea typeface="+mn-lt"/>
                <a:cs typeface="+mn-lt"/>
              </a:rPr>
              <a:t>rights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passwords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also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verifies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connecting</a:t>
            </a:r>
            <a:r>
              <a:rPr lang="fr-FR" dirty="0">
                <a:ea typeface="+mn-lt"/>
                <a:cs typeface="+mn-lt"/>
              </a:rPr>
              <a:t> hosts. </a:t>
            </a:r>
            <a:r>
              <a:rPr lang="fr-FR" dirty="0" err="1">
                <a:ea typeface="+mn-lt"/>
                <a:cs typeface="+mn-lt"/>
              </a:rPr>
              <a:t>Passwords</a:t>
            </a:r>
            <a:r>
              <a:rPr lang="fr-FR" dirty="0">
                <a:ea typeface="+mn-lt"/>
                <a:cs typeface="+mn-lt"/>
              </a:rPr>
              <a:t> are </a:t>
            </a:r>
            <a:r>
              <a:rPr lang="fr-FR" dirty="0" err="1">
                <a:ea typeface="+mn-lt"/>
                <a:cs typeface="+mn-lt"/>
              </a:rPr>
              <a:t>well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protected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because</a:t>
            </a:r>
            <a:r>
              <a:rPr lang="fr-FR" dirty="0">
                <a:ea typeface="+mn-lt"/>
                <a:cs typeface="+mn-lt"/>
              </a:rPr>
              <a:t> all </a:t>
            </a:r>
            <a:r>
              <a:rPr lang="fr-FR" dirty="0" err="1">
                <a:ea typeface="+mn-lt"/>
                <a:cs typeface="+mn-lt"/>
              </a:rPr>
              <a:t>password</a:t>
            </a:r>
            <a:r>
              <a:rPr lang="fr-FR" dirty="0">
                <a:ea typeface="+mn-lt"/>
                <a:cs typeface="+mn-lt"/>
              </a:rPr>
              <a:t> exchanges are </a:t>
            </a:r>
            <a:r>
              <a:rPr lang="fr-FR" dirty="0" err="1">
                <a:ea typeface="+mn-lt"/>
                <a:cs typeface="+mn-lt"/>
              </a:rPr>
              <a:t>encrypted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even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during</a:t>
            </a:r>
            <a:r>
              <a:rPr lang="fr-FR" dirty="0">
                <a:ea typeface="+mn-lt"/>
                <a:cs typeface="+mn-lt"/>
              </a:rPr>
              <a:t> connections.</a:t>
            </a:r>
          </a:p>
          <a:p>
            <a:pPr marL="285750" indent="-285750">
              <a:buFont typeface="Wingdings"/>
              <a:buChar char="v"/>
            </a:pPr>
            <a:r>
              <a:rPr lang="fr-FR" dirty="0">
                <a:ea typeface="+mn-lt"/>
                <a:cs typeface="+mn-lt"/>
              </a:rPr>
              <a:t>All data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saved</a:t>
            </a:r>
            <a:r>
              <a:rPr lang="fr-FR" dirty="0">
                <a:ea typeface="+mn-lt"/>
                <a:cs typeface="+mn-lt"/>
              </a:rPr>
              <a:t> in the </a:t>
            </a:r>
            <a:r>
              <a:rPr lang="fr-FR" dirty="0" err="1">
                <a:ea typeface="+mn-lt"/>
                <a:cs typeface="+mn-lt"/>
              </a:rPr>
              <a:t>chosen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character</a:t>
            </a:r>
            <a:r>
              <a:rPr lang="fr-FR" dirty="0">
                <a:ea typeface="+mn-lt"/>
                <a:cs typeface="+mn-lt"/>
              </a:rPr>
              <a:t> set. Normal string </a:t>
            </a:r>
            <a:r>
              <a:rPr lang="fr-FR" dirty="0" err="1">
                <a:ea typeface="+mn-lt"/>
                <a:cs typeface="+mn-lt"/>
              </a:rPr>
              <a:t>comparisons</a:t>
            </a:r>
            <a:r>
              <a:rPr lang="fr-FR" dirty="0">
                <a:ea typeface="+mn-lt"/>
                <a:cs typeface="+mn-lt"/>
              </a:rPr>
              <a:t> are case </a:t>
            </a:r>
            <a:r>
              <a:rPr lang="fr-FR" dirty="0" err="1">
                <a:ea typeface="+mn-lt"/>
                <a:cs typeface="+mn-lt"/>
              </a:rPr>
              <a:t>insensitive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7612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6E954-4CFF-4638-8CD6-AAFAA21E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Postgre</a:t>
            </a:r>
            <a:r>
              <a:rPr lang="fr-FR" dirty="0"/>
              <a:t> </a:t>
            </a:r>
            <a:r>
              <a:rPr lang="fr-FR" dirty="0" err="1"/>
              <a:t>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4D3288-B537-4ACC-B008-4E0999FC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fr-FR" dirty="0">
                <a:ea typeface="+mn-lt"/>
                <a:cs typeface="+mn-lt"/>
              </a:rPr>
              <a:t>PostgreSQL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powerful</a:t>
            </a:r>
            <a:r>
              <a:rPr lang="fr-FR" dirty="0">
                <a:ea typeface="+mn-lt"/>
                <a:cs typeface="+mn-lt"/>
              </a:rPr>
              <a:t>, open source </a:t>
            </a:r>
            <a:r>
              <a:rPr lang="fr-FR" dirty="0" err="1">
                <a:ea typeface="+mn-lt"/>
                <a:cs typeface="+mn-lt"/>
              </a:rPr>
              <a:t>object-relational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 system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over 30 </a:t>
            </a:r>
            <a:r>
              <a:rPr lang="fr-FR" dirty="0" err="1">
                <a:ea typeface="+mn-lt"/>
                <a:cs typeface="+mn-lt"/>
              </a:rPr>
              <a:t>years</a:t>
            </a:r>
            <a:r>
              <a:rPr lang="fr-FR" dirty="0">
                <a:ea typeface="+mn-lt"/>
                <a:cs typeface="+mn-lt"/>
              </a:rPr>
              <a:t> of active </a:t>
            </a:r>
            <a:r>
              <a:rPr lang="fr-FR" dirty="0" err="1">
                <a:ea typeface="+mn-lt"/>
                <a:cs typeface="+mn-lt"/>
              </a:rPr>
              <a:t>development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has </a:t>
            </a:r>
            <a:r>
              <a:rPr lang="fr-FR" dirty="0" err="1">
                <a:ea typeface="+mn-lt"/>
                <a:cs typeface="+mn-lt"/>
              </a:rPr>
              <a:t>earned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strong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reputation</a:t>
            </a:r>
            <a:r>
              <a:rPr lang="fr-FR" dirty="0">
                <a:ea typeface="+mn-lt"/>
                <a:cs typeface="+mn-lt"/>
              </a:rPr>
              <a:t> for </a:t>
            </a:r>
            <a:r>
              <a:rPr lang="fr-FR" dirty="0" err="1">
                <a:ea typeface="+mn-lt"/>
                <a:cs typeface="+mn-lt"/>
              </a:rPr>
              <a:t>reliability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feature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robustness</a:t>
            </a:r>
            <a:r>
              <a:rPr lang="fr-FR" dirty="0">
                <a:ea typeface="+mn-lt"/>
                <a:cs typeface="+mn-lt"/>
              </a:rPr>
              <a:t>, and performance.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fr-FR" dirty="0">
                <a:ea typeface="+mn-lt"/>
                <a:cs typeface="+mn-lt"/>
              </a:rPr>
              <a:t>PostgreSQL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not </a:t>
            </a:r>
            <a:r>
              <a:rPr lang="fr-FR" dirty="0" err="1">
                <a:ea typeface="+mn-lt"/>
                <a:cs typeface="+mn-lt"/>
              </a:rPr>
              <a:t>controlled</a:t>
            </a:r>
            <a:r>
              <a:rPr lang="fr-FR" dirty="0">
                <a:ea typeface="+mn-lt"/>
                <a:cs typeface="+mn-lt"/>
              </a:rPr>
              <a:t> by a single </a:t>
            </a:r>
            <a:r>
              <a:rPr lang="fr-FR" dirty="0" err="1">
                <a:ea typeface="+mn-lt"/>
                <a:cs typeface="+mn-lt"/>
              </a:rPr>
              <a:t>company</a:t>
            </a:r>
            <a:r>
              <a:rPr lang="fr-FR" dirty="0">
                <a:ea typeface="+mn-lt"/>
                <a:cs typeface="+mn-lt"/>
              </a:rPr>
              <a:t>, but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founded</a:t>
            </a:r>
            <a:r>
              <a:rPr lang="fr-FR" dirty="0">
                <a:ea typeface="+mn-lt"/>
                <a:cs typeface="+mn-lt"/>
              </a:rPr>
              <a:t> on a global </a:t>
            </a:r>
            <a:r>
              <a:rPr lang="fr-FR" dirty="0" err="1">
                <a:ea typeface="+mn-lt"/>
                <a:cs typeface="+mn-lt"/>
              </a:rPr>
              <a:t>community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dirty="0" err="1">
                <a:ea typeface="+mn-lt"/>
                <a:cs typeface="+mn-lt"/>
              </a:rPr>
              <a:t>developers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companies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37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18E1229-8BA3-4ECF-8561-8BD79868EF80}"/>
              </a:ext>
            </a:extLst>
          </p:cNvPr>
          <p:cNvSpPr txBox="1"/>
          <p:nvPr/>
        </p:nvSpPr>
        <p:spPr>
          <a:xfrm>
            <a:off x="577932" y="2810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PostgreSql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95F8C1-6F7E-4E61-AEC0-505FF4890749}"/>
              </a:ext>
            </a:extLst>
          </p:cNvPr>
          <p:cNvSpPr txBox="1"/>
          <p:nvPr/>
        </p:nvSpPr>
        <p:spPr>
          <a:xfrm>
            <a:off x="423924" y="799975"/>
            <a:ext cx="1123405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 dirty="0" err="1">
                <a:ea typeface="+mn-lt"/>
                <a:cs typeface="+mn-lt"/>
              </a:rPr>
              <a:t>ThisRDBMS</a:t>
            </a:r>
            <a:r>
              <a:rPr lang="fr-FR" dirty="0">
                <a:ea typeface="+mn-lt"/>
                <a:cs typeface="+mn-lt"/>
              </a:rPr>
              <a:t> uses modern data types, </a:t>
            </a:r>
            <a:r>
              <a:rPr lang="fr-FR" dirty="0" err="1">
                <a:ea typeface="+mn-lt"/>
                <a:cs typeface="+mn-lt"/>
              </a:rPr>
              <a:t>known</a:t>
            </a:r>
            <a:r>
              <a:rPr lang="fr-FR" dirty="0">
                <a:ea typeface="+mn-lt"/>
                <a:cs typeface="+mn-lt"/>
              </a:rPr>
              <a:t> as </a:t>
            </a:r>
            <a:r>
              <a:rPr lang="fr-FR" dirty="0" err="1">
                <a:ea typeface="+mn-lt"/>
                <a:cs typeface="+mn-lt"/>
              </a:rPr>
              <a:t>composed</a:t>
            </a:r>
            <a:r>
              <a:rPr lang="fr-FR" dirty="0">
                <a:ea typeface="+mn-lt"/>
                <a:cs typeface="+mn-lt"/>
              </a:rPr>
              <a:t> or </a:t>
            </a:r>
            <a:r>
              <a:rPr lang="fr-FR" dirty="0" err="1">
                <a:ea typeface="+mn-lt"/>
                <a:cs typeface="+mn-lt"/>
              </a:rPr>
              <a:t>enriched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according</a:t>
            </a:r>
            <a:r>
              <a:rPr lang="fr-FR" dirty="0">
                <a:ea typeface="+mn-lt"/>
                <a:cs typeface="+mn-lt"/>
              </a:rPr>
              <a:t> to the terminologies </a:t>
            </a:r>
            <a:r>
              <a:rPr lang="fr-FR" dirty="0" err="1">
                <a:ea typeface="+mn-lt"/>
                <a:cs typeface="+mn-lt"/>
              </a:rPr>
              <a:t>used</a:t>
            </a:r>
            <a:r>
              <a:rPr lang="fr-FR" dirty="0">
                <a:ea typeface="+mn-lt"/>
                <a:cs typeface="+mn-lt"/>
              </a:rPr>
              <a:t> in the </a:t>
            </a:r>
            <a:r>
              <a:rPr lang="fr-FR" dirty="0" err="1">
                <a:ea typeface="+mn-lt"/>
                <a:cs typeface="+mn-lt"/>
              </a:rPr>
              <a:t>usual</a:t>
            </a:r>
            <a:r>
              <a:rPr lang="fr-FR" dirty="0">
                <a:ea typeface="+mn-lt"/>
                <a:cs typeface="+mn-lt"/>
              </a:rPr>
              <a:t> computer </a:t>
            </a:r>
            <a:r>
              <a:rPr lang="fr-FR" dirty="0" err="1">
                <a:ea typeface="+mn-lt"/>
                <a:cs typeface="+mn-lt"/>
              </a:rPr>
              <a:t>term</a:t>
            </a:r>
            <a:r>
              <a:rPr lang="fr-FR" dirty="0">
                <a:ea typeface="+mn-lt"/>
                <a:cs typeface="+mn-lt"/>
              </a:rPr>
              <a:t>. This </a:t>
            </a:r>
            <a:r>
              <a:rPr lang="fr-FR" dirty="0" err="1">
                <a:ea typeface="+mn-lt"/>
                <a:cs typeface="+mn-lt"/>
              </a:rPr>
              <a:t>means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PostgreSQL can store more data types </a:t>
            </a:r>
            <a:r>
              <a:rPr lang="fr-FR" dirty="0" err="1">
                <a:ea typeface="+mn-lt"/>
                <a:cs typeface="+mn-lt"/>
              </a:rPr>
              <a:t>than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traditional</a:t>
            </a:r>
            <a:r>
              <a:rPr lang="fr-FR" dirty="0">
                <a:ea typeface="+mn-lt"/>
                <a:cs typeface="+mn-lt"/>
              </a:rPr>
              <a:t> simple types </a:t>
            </a:r>
            <a:r>
              <a:rPr lang="fr-FR" dirty="0" err="1">
                <a:ea typeface="+mn-lt"/>
                <a:cs typeface="+mn-lt"/>
              </a:rPr>
              <a:t>integers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characters</a:t>
            </a:r>
            <a:r>
              <a:rPr lang="fr-FR" dirty="0">
                <a:ea typeface="+mn-lt"/>
                <a:cs typeface="+mn-lt"/>
              </a:rPr>
              <a:t>, etc. User can </a:t>
            </a:r>
            <a:r>
              <a:rPr lang="fr-FR" dirty="0" err="1">
                <a:ea typeface="+mn-lt"/>
                <a:cs typeface="+mn-lt"/>
              </a:rPr>
              <a:t>create</a:t>
            </a:r>
            <a:r>
              <a:rPr lang="fr-FR" dirty="0">
                <a:ea typeface="+mn-lt"/>
                <a:cs typeface="+mn-lt"/>
              </a:rPr>
              <a:t> types, </a:t>
            </a:r>
            <a:r>
              <a:rPr lang="fr-FR" dirty="0" err="1">
                <a:ea typeface="+mn-lt"/>
                <a:cs typeface="+mn-lt"/>
              </a:rPr>
              <a:t>functions</a:t>
            </a:r>
            <a:r>
              <a:rPr lang="fr-FR" dirty="0">
                <a:ea typeface="+mn-lt"/>
                <a:cs typeface="+mn-lt"/>
              </a:rPr>
              <a:t>, use type </a:t>
            </a:r>
            <a:r>
              <a:rPr lang="fr-FR" dirty="0" err="1">
                <a:ea typeface="+mn-lt"/>
                <a:cs typeface="+mn-lt"/>
              </a:rPr>
              <a:t>inheritance</a:t>
            </a:r>
            <a:r>
              <a:rPr lang="fr-FR" dirty="0">
                <a:ea typeface="+mn-lt"/>
                <a:cs typeface="+mn-lt"/>
              </a:rPr>
              <a:t>, etc.</a:t>
            </a:r>
          </a:p>
          <a:p>
            <a:pPr marL="285750" indent="-285750">
              <a:buFont typeface="Wingdings"/>
              <a:buChar char="v"/>
            </a:pPr>
            <a:r>
              <a:rPr lang="fr-FR" dirty="0">
                <a:ea typeface="+mn-lt"/>
                <a:cs typeface="+mn-lt"/>
              </a:rPr>
              <a:t>It </a:t>
            </a:r>
            <a:r>
              <a:rPr lang="fr-FR" dirty="0" err="1">
                <a:ea typeface="+mn-lt"/>
                <a:cs typeface="+mn-lt"/>
              </a:rPr>
              <a:t>works</a:t>
            </a:r>
            <a:r>
              <a:rPr lang="fr-FR" dirty="0">
                <a:ea typeface="+mn-lt"/>
                <a:cs typeface="+mn-lt"/>
              </a:rPr>
              <a:t> on </a:t>
            </a:r>
            <a:r>
              <a:rPr lang="fr-FR" dirty="0" err="1">
                <a:ea typeface="+mn-lt"/>
                <a:cs typeface="+mn-lt"/>
              </a:rPr>
              <a:t>various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hardwareplatforms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under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different</a:t>
            </a:r>
            <a:r>
              <a:rPr lang="fr-FR" dirty="0">
                <a:ea typeface="+mn-lt"/>
                <a:cs typeface="+mn-lt"/>
              </a:rPr>
              <a:t> operating </a:t>
            </a:r>
            <a:r>
              <a:rPr lang="fr-FR" dirty="0" err="1">
                <a:ea typeface="+mn-lt"/>
                <a:cs typeface="+mn-lt"/>
              </a:rPr>
              <a:t>systems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Wingdings"/>
              <a:buChar char="v"/>
            </a:pPr>
            <a:r>
              <a:rPr lang="fr-FR" dirty="0">
                <a:ea typeface="+mn-lt"/>
                <a:cs typeface="+mn-lt"/>
              </a:rPr>
              <a:t>PostgreSQL </a:t>
            </a:r>
            <a:r>
              <a:rPr lang="fr-FR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widely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recognized</a:t>
            </a:r>
            <a:r>
              <a:rPr lang="fr-FR" dirty="0">
                <a:ea typeface="+mn-lt"/>
                <a:cs typeface="+mn-lt"/>
              </a:rPr>
              <a:t> for </a:t>
            </a:r>
            <a:r>
              <a:rPr lang="fr-FR" err="1">
                <a:ea typeface="+mn-lt"/>
                <a:cs typeface="+mn-lt"/>
              </a:rPr>
              <a:t>its</a:t>
            </a:r>
            <a:r>
              <a:rPr lang="fr-FR" dirty="0">
                <a:ea typeface="+mn-lt"/>
                <a:cs typeface="+mn-lt"/>
              </a:rPr>
              <a:t> stable </a:t>
            </a:r>
            <a:r>
              <a:rPr lang="fr-FR" err="1">
                <a:ea typeface="+mn-lt"/>
                <a:cs typeface="+mn-lt"/>
              </a:rPr>
              <a:t>behavior</a:t>
            </a:r>
            <a:r>
              <a:rPr lang="fr-FR" dirty="0">
                <a:ea typeface="+mn-lt"/>
                <a:cs typeface="+mn-lt"/>
              </a:rPr>
              <a:t>, </a:t>
            </a:r>
            <a:r>
              <a:rPr lang="fr-FR" err="1">
                <a:ea typeface="+mn-lt"/>
                <a:cs typeface="+mn-lt"/>
              </a:rPr>
              <a:t>extended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programming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possibilities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err="1">
                <a:ea typeface="+mn-lt"/>
                <a:cs typeface="+mn-lt"/>
              </a:rPr>
              <a:t>directly</a:t>
            </a:r>
            <a:r>
              <a:rPr lang="fr-FR" dirty="0">
                <a:ea typeface="+mn-lt"/>
                <a:cs typeface="+mn-lt"/>
              </a:rPr>
              <a:t> in the </a:t>
            </a:r>
            <a:r>
              <a:rPr lang="fr-FR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 engine, via PL/</a:t>
            </a:r>
            <a:r>
              <a:rPr lang="fr-FR" dirty="0" err="1">
                <a:ea typeface="+mn-lt"/>
                <a:cs typeface="+mn-lt"/>
              </a:rPr>
              <a:t>pgSQL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Wingdings"/>
              <a:buChar char="v"/>
            </a:pPr>
            <a:r>
              <a:rPr lang="fr-FR" dirty="0" err="1">
                <a:ea typeface="+mn-lt"/>
                <a:cs typeface="+mn-lt"/>
              </a:rPr>
              <a:t>Internal</a:t>
            </a:r>
            <a:r>
              <a:rPr lang="fr-FR" dirty="0">
                <a:ea typeface="+mn-lt"/>
                <a:cs typeface="+mn-lt"/>
              </a:rPr>
              <a:t> data </a:t>
            </a:r>
            <a:r>
              <a:rPr lang="fr-FR" dirty="0" err="1">
                <a:ea typeface="+mn-lt"/>
                <a:cs typeface="+mn-lt"/>
              </a:rPr>
              <a:t>processing</a:t>
            </a:r>
            <a:r>
              <a:rPr lang="fr-FR" dirty="0">
                <a:ea typeface="+mn-lt"/>
                <a:cs typeface="+mn-lt"/>
              </a:rPr>
              <a:t> can </a:t>
            </a:r>
            <a:r>
              <a:rPr lang="fr-FR" dirty="0" err="1">
                <a:ea typeface="+mn-lt"/>
                <a:cs typeface="+mn-lt"/>
              </a:rPr>
              <a:t>also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coupled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other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external</a:t>
            </a:r>
            <a:r>
              <a:rPr lang="fr-FR" dirty="0">
                <a:ea typeface="+mn-lt"/>
                <a:cs typeface="+mn-lt"/>
              </a:rPr>
              <a:t> modules </a:t>
            </a:r>
            <a:r>
              <a:rPr lang="fr-FR" dirty="0" err="1">
                <a:ea typeface="+mn-lt"/>
                <a:cs typeface="+mn-lt"/>
              </a:rPr>
              <a:t>compiled</a:t>
            </a:r>
            <a:r>
              <a:rPr lang="fr-FR" dirty="0">
                <a:ea typeface="+mn-lt"/>
                <a:cs typeface="+mn-lt"/>
              </a:rPr>
              <a:t> in </a:t>
            </a:r>
            <a:r>
              <a:rPr lang="fr-FR" dirty="0" err="1">
                <a:ea typeface="+mn-lt"/>
                <a:cs typeface="+mn-lt"/>
              </a:rPr>
              <a:t>other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languages</a:t>
            </a:r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33032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B007F-215F-4BDA-9676-B8C04582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A8239E-6477-4F73-8E4D-305A8EC33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731520" lvl="1" indent="-342900">
              <a:buFont typeface="Wingdings" panose="020B0604020202020204" pitchFamily="34" charset="0"/>
              <a:buChar char="q"/>
            </a:pPr>
            <a:r>
              <a:rPr lang="fr-FR" b="1" i="1" dirty="0">
                <a:ea typeface="+mn-lt"/>
                <a:cs typeface="+mn-lt"/>
              </a:rPr>
              <a:t>SQL Server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 management system (DBMS) </a:t>
            </a:r>
            <a:r>
              <a:rPr lang="fr-FR" dirty="0" err="1">
                <a:ea typeface="+mn-lt"/>
                <a:cs typeface="+mn-lt"/>
              </a:rPr>
              <a:t>developed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marketed</a:t>
            </a:r>
            <a:r>
              <a:rPr lang="fr-FR" dirty="0">
                <a:ea typeface="+mn-lt"/>
                <a:cs typeface="+mn-lt"/>
              </a:rPr>
              <a:t> by Microsoft .</a:t>
            </a:r>
            <a:endParaRPr lang="fr-FR"/>
          </a:p>
          <a:p>
            <a:pPr marL="731520" lvl="1" indent="-342900">
              <a:buFont typeface="Wingdings" panose="020B0604020202020204" pitchFamily="34" charset="0"/>
              <a:buChar char="q"/>
            </a:pPr>
            <a:r>
              <a:rPr lang="fr-FR" dirty="0">
                <a:ea typeface="+mn-lt"/>
                <a:cs typeface="+mn-lt"/>
              </a:rPr>
              <a:t>Microsoft SQL Server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now</a:t>
            </a:r>
            <a:r>
              <a:rPr lang="fr-FR" dirty="0">
                <a:ea typeface="+mn-lt"/>
                <a:cs typeface="+mn-lt"/>
              </a:rPr>
              <a:t> part of </a:t>
            </a:r>
            <a:r>
              <a:rPr lang="fr-FR" dirty="0" err="1">
                <a:ea typeface="+mn-lt"/>
                <a:cs typeface="+mn-lt"/>
              </a:rPr>
              <a:t>Microsoft's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technical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database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strategy</a:t>
            </a:r>
            <a:r>
              <a:rPr lang="fr-FR" dirty="0">
                <a:ea typeface="+mn-lt"/>
                <a:cs typeface="+mn-lt"/>
              </a:rPr>
              <a:t>. The MSDE engine, 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the basis of SQL Server, </a:t>
            </a:r>
            <a:r>
              <a:rPr lang="fr-FR" dirty="0" err="1">
                <a:ea typeface="+mn-lt"/>
                <a:cs typeface="+mn-lt"/>
              </a:rPr>
              <a:t>should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eventually</a:t>
            </a:r>
            <a:r>
              <a:rPr lang="fr-FR" dirty="0">
                <a:ea typeface="+mn-lt"/>
                <a:cs typeface="+mn-lt"/>
              </a:rPr>
              <a:t> replace the Jet engine (the one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manages the Access </a:t>
            </a:r>
            <a:r>
              <a:rPr lang="fr-FR" dirty="0" err="1">
                <a:ea typeface="+mn-lt"/>
                <a:cs typeface="+mn-lt"/>
              </a:rPr>
              <a:t>databases</a:t>
            </a:r>
            <a:r>
              <a:rPr lang="fr-FR" dirty="0">
                <a:ea typeface="+mn-lt"/>
                <a:cs typeface="+mn-lt"/>
              </a:rPr>
              <a:t> ) in applications </a:t>
            </a:r>
            <a:r>
              <a:rPr lang="fr-FR" dirty="0" err="1">
                <a:ea typeface="+mn-lt"/>
                <a:cs typeface="+mn-lt"/>
              </a:rPr>
              <a:t>such</a:t>
            </a:r>
            <a:r>
              <a:rPr lang="fr-FR" dirty="0">
                <a:ea typeface="+mn-lt"/>
                <a:cs typeface="+mn-lt"/>
              </a:rPr>
              <a:t> as Exchange and Active Directory 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24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1453EED-3AEB-4A00-87A0-016FAA639326}"/>
              </a:ext>
            </a:extLst>
          </p:cNvPr>
          <p:cNvSpPr txBox="1"/>
          <p:nvPr/>
        </p:nvSpPr>
        <p:spPr>
          <a:xfrm>
            <a:off x="488868" y="2216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SQL Server </a:t>
            </a:r>
            <a:r>
              <a:rPr lang="fr-FR" dirty="0" err="1"/>
              <a:t>features</a:t>
            </a:r>
            <a:r>
              <a:rPr lang="fr-FR" dirty="0"/>
              <a:t>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9CD8225-19A6-44E3-AD28-84E35F38FDDE}"/>
              </a:ext>
            </a:extLst>
          </p:cNvPr>
          <p:cNvSpPr txBox="1"/>
          <p:nvPr/>
        </p:nvSpPr>
        <p:spPr>
          <a:xfrm>
            <a:off x="493196" y="1116652"/>
            <a:ext cx="972984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 dirty="0">
                <a:ea typeface="+mn-lt"/>
                <a:cs typeface="+mn-lt"/>
              </a:rPr>
              <a:t>Intelligence </a:t>
            </a:r>
            <a:r>
              <a:rPr lang="fr-FR" dirty="0" err="1">
                <a:ea typeface="+mn-lt"/>
                <a:cs typeface="+mn-lt"/>
              </a:rPr>
              <a:t>across</a:t>
            </a:r>
            <a:r>
              <a:rPr lang="fr-FR" dirty="0">
                <a:ea typeface="+mn-lt"/>
                <a:cs typeface="+mn-lt"/>
              </a:rPr>
              <a:t> all </a:t>
            </a:r>
            <a:r>
              <a:rPr lang="fr-FR" dirty="0" err="1">
                <a:ea typeface="+mn-lt"/>
                <a:cs typeface="+mn-lt"/>
              </a:rPr>
              <a:t>your</a:t>
            </a:r>
            <a:r>
              <a:rPr lang="fr-FR" dirty="0">
                <a:ea typeface="+mn-lt"/>
                <a:cs typeface="+mn-lt"/>
              </a:rPr>
              <a:t> data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Big Data Clusters. Break down data silos. …</a:t>
            </a:r>
          </a:p>
          <a:p>
            <a:pPr marL="285750" indent="-285750">
              <a:buFont typeface="Wingdings"/>
              <a:buChar char="v"/>
            </a:pPr>
            <a:r>
              <a:rPr lang="fr-FR" dirty="0" err="1">
                <a:ea typeface="+mn-lt"/>
                <a:cs typeface="+mn-lt"/>
              </a:rPr>
              <a:t>Choice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dirty="0" err="1">
                <a:ea typeface="+mn-lt"/>
                <a:cs typeface="+mn-lt"/>
              </a:rPr>
              <a:t>language</a:t>
            </a:r>
            <a:r>
              <a:rPr lang="fr-FR" dirty="0">
                <a:ea typeface="+mn-lt"/>
                <a:cs typeface="+mn-lt"/>
              </a:rPr>
              <a:t> and </a:t>
            </a:r>
            <a:r>
              <a:rPr lang="fr-FR" b="1" dirty="0">
                <a:ea typeface="+mn-lt"/>
                <a:cs typeface="+mn-lt"/>
              </a:rPr>
              <a:t>platform</a:t>
            </a:r>
            <a:r>
              <a:rPr lang="fr-FR" dirty="0">
                <a:ea typeface="+mn-lt"/>
                <a:cs typeface="+mn-lt"/>
              </a:rPr>
              <a:t>. Run SQL Server </a:t>
            </a:r>
            <a:r>
              <a:rPr lang="fr-FR" dirty="0" err="1">
                <a:ea typeface="+mn-lt"/>
                <a:cs typeface="+mn-lt"/>
              </a:rPr>
              <a:t>anywhere</a:t>
            </a:r>
            <a:r>
              <a:rPr lang="fr-FR" dirty="0">
                <a:ea typeface="+mn-lt"/>
                <a:cs typeface="+mn-lt"/>
              </a:rPr>
              <a:t>. ..</a:t>
            </a:r>
            <a:endParaRPr lang="fr-FR" dirty="0"/>
          </a:p>
          <a:p>
            <a:pPr marL="285750" indent="-285750">
              <a:buFont typeface="Wingdings"/>
              <a:buChar char="v"/>
            </a:pPr>
            <a:r>
              <a:rPr lang="fr-FR" dirty="0">
                <a:ea typeface="+mn-lt"/>
                <a:cs typeface="+mn-lt"/>
              </a:rPr>
              <a:t>Most </a:t>
            </a:r>
            <a:r>
              <a:rPr lang="fr-FR" dirty="0" err="1">
                <a:ea typeface="+mn-lt"/>
                <a:cs typeface="+mn-lt"/>
              </a:rPr>
              <a:t>secured</a:t>
            </a:r>
            <a:r>
              <a:rPr lang="fr-FR" dirty="0">
                <a:ea typeface="+mn-lt"/>
                <a:cs typeface="+mn-lt"/>
              </a:rPr>
              <a:t> data </a:t>
            </a:r>
            <a:r>
              <a:rPr lang="fr-FR" b="1" dirty="0">
                <a:ea typeface="+mn-lt"/>
                <a:cs typeface="+mn-lt"/>
              </a:rPr>
              <a:t>platform</a:t>
            </a:r>
            <a:r>
              <a:rPr lang="fr-FR" dirty="0">
                <a:ea typeface="+mn-lt"/>
                <a:cs typeface="+mn-lt"/>
              </a:rPr>
              <a:t>. </a:t>
            </a:r>
            <a:r>
              <a:rPr lang="fr-FR" dirty="0" err="1">
                <a:ea typeface="+mn-lt"/>
                <a:cs typeface="+mn-lt"/>
              </a:rPr>
              <a:t>Fewest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vulnerabilities</a:t>
            </a:r>
            <a:r>
              <a:rPr lang="fr-FR" dirty="0">
                <a:ea typeface="+mn-lt"/>
                <a:cs typeface="+mn-lt"/>
              </a:rPr>
              <a:t> for </a:t>
            </a:r>
            <a:r>
              <a:rPr lang="fr-FR" dirty="0" err="1">
                <a:ea typeface="+mn-lt"/>
                <a:cs typeface="+mn-lt"/>
              </a:rPr>
              <a:t>nine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years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 marL="285750" indent="-285750">
              <a:buFont typeface="Wingdings"/>
              <a:buChar char="v"/>
            </a:pPr>
            <a:r>
              <a:rPr lang="fr-FR" dirty="0" err="1">
                <a:ea typeface="+mn-lt"/>
                <a:cs typeface="+mn-lt"/>
              </a:rPr>
              <a:t>Unparalleled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b="1" dirty="0">
                <a:ea typeface="+mn-lt"/>
                <a:cs typeface="+mn-lt"/>
              </a:rPr>
              <a:t>high </a:t>
            </a:r>
            <a:r>
              <a:rPr lang="fr-FR" b="1" dirty="0" err="1">
                <a:ea typeface="+mn-lt"/>
                <a:cs typeface="+mn-lt"/>
              </a:rPr>
              <a:t>availability</a:t>
            </a:r>
            <a:endParaRPr lang="fr-FR" b="1" dirty="0" err="1"/>
          </a:p>
          <a:p>
            <a:pPr marL="285750" indent="-285750">
              <a:buFont typeface="Wingdings"/>
              <a:buChar char="v"/>
            </a:pPr>
            <a:r>
              <a:rPr lang="fr-FR" dirty="0">
                <a:ea typeface="+mn-lt"/>
                <a:cs typeface="+mn-lt"/>
              </a:rPr>
              <a:t>End-to-end mobile BI</a:t>
            </a:r>
            <a:endParaRPr lang="fr-FR" b="1" dirty="0"/>
          </a:p>
          <a:p>
            <a:pPr marL="285750" indent="-285750">
              <a:buFont typeface="Wingdings"/>
              <a:buChar char="v"/>
            </a:pPr>
            <a:endParaRPr lang="fr-FR" dirty="0"/>
          </a:p>
          <a:p>
            <a:pPr marL="285750" indent="-285750">
              <a:buFont typeface="Wingdings"/>
              <a:buChar char="v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639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6E63B-A006-4AA6-9B94-B1369ECA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Comparison</a:t>
            </a:r>
            <a:r>
              <a:rPr lang="fr-FR" dirty="0"/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3656FD-56C7-4D1D-858C-28B6AF49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8620" lvl="1" indent="0">
              <a:buNone/>
            </a:pPr>
            <a:endParaRPr lang="fr-FR" sz="2000" dirty="0">
              <a:ea typeface="+mn-lt"/>
              <a:cs typeface="+mn-lt"/>
            </a:endParaRPr>
          </a:p>
          <a:p>
            <a:pPr marL="731520" lvl="1" indent="-342900">
              <a:buFont typeface="Wingdings" panose="020B0604020202020204" pitchFamily="34" charset="0"/>
              <a:buChar char="q"/>
            </a:pPr>
            <a:endParaRPr lang="fr-FR" sz="2000" dirty="0"/>
          </a:p>
        </p:txBody>
      </p:sp>
      <p:pic>
        <p:nvPicPr>
          <p:cNvPr id="4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CD1007B0-2A2F-475E-9EEE-6FDCA4DF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2329328"/>
            <a:ext cx="11005767" cy="44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5496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JuxtaposeVTI</vt:lpstr>
      <vt:lpstr>Relational Database Management System</vt:lpstr>
      <vt:lpstr>RDBMS </vt:lpstr>
      <vt:lpstr>My Sql</vt:lpstr>
      <vt:lpstr>Présentation PowerPoint</vt:lpstr>
      <vt:lpstr>Postgre sql</vt:lpstr>
      <vt:lpstr>Présentation PowerPoint</vt:lpstr>
      <vt:lpstr>SQL server</vt:lpstr>
      <vt:lpstr>Présentation PowerPoint</vt:lpstr>
      <vt:lpstr>Comparison: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275</cp:revision>
  <dcterms:created xsi:type="dcterms:W3CDTF">2020-11-29T14:14:56Z</dcterms:created>
  <dcterms:modified xsi:type="dcterms:W3CDTF">2020-11-29T16:40:31Z</dcterms:modified>
</cp:coreProperties>
</file>