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3849" r:id="rId6"/>
    <p:sldId id="3852" r:id="rId7"/>
    <p:sldId id="3853" r:id="rId8"/>
    <p:sldId id="3854" r:id="rId9"/>
    <p:sldId id="3855" r:id="rId10"/>
    <p:sldId id="3856" r:id="rId11"/>
    <p:sldId id="3860" r:id="rId12"/>
    <p:sldId id="3859" r:id="rId13"/>
    <p:sldId id="3858" r:id="rId14"/>
    <p:sldId id="3857" r:id="rId15"/>
    <p:sldId id="3863" r:id="rId16"/>
    <p:sldId id="3865" r:id="rId17"/>
    <p:sldId id="3862" r:id="rId18"/>
    <p:sldId id="3864" r:id="rId19"/>
    <p:sldId id="3861" r:id="rId20"/>
    <p:sldId id="3867" r:id="rId21"/>
    <p:sldId id="3869" r:id="rId22"/>
    <p:sldId id="3866" r:id="rId23"/>
    <p:sldId id="38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compiler.io/view/B7Hm8ovG8Vj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ycompiler.io/view/J1eD06JlLsH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09" y="60325"/>
            <a:ext cx="10616381" cy="2368243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hiding data inside images using Least Significant Bit (</a:t>
            </a:r>
            <a:r>
              <a:rPr lang="en-US" sz="5400" b="1" dirty="0"/>
              <a:t>LSB</a:t>
            </a:r>
            <a:r>
              <a:rPr lang="en-US" sz="5400" dirty="0"/>
              <a:t>) algorithm</a:t>
            </a:r>
          </a:p>
        </p:txBody>
      </p:sp>
      <p:pic>
        <p:nvPicPr>
          <p:cNvPr id="1026" name="Picture 2" descr="Text to Color Image Steganography Using LSB Technique and XOR Operations |  Semantic Scholar">
            <a:extLst>
              <a:ext uri="{FF2B5EF4-FFF2-40B4-BE49-F238E27FC236}">
                <a16:creationId xmlns:a16="http://schemas.microsoft.com/office/drawing/2014/main" id="{426346E8-87CD-CAE6-6394-DA6AE43A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2" b="-1"/>
          <a:stretch/>
        </p:blipFill>
        <p:spPr bwMode="auto">
          <a:xfrm>
            <a:off x="838200" y="1825625"/>
            <a:ext cx="693420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DB091-7155-E80A-5C26-B55328131A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l="16328" r="3377" b="-2"/>
          <a:stretch/>
        </p:blipFill>
        <p:spPr>
          <a:xfrm>
            <a:off x="7903029" y="1825625"/>
            <a:ext cx="3450771" cy="4297680"/>
          </a:xfrm>
          <a:prstGeom prst="rect">
            <a:avLst/>
          </a:prstGeom>
          <a:noFill/>
        </p:spPr>
      </p:pic>
      <p:sp>
        <p:nvSpPr>
          <p:cNvPr id="2" name="AutoShape 4" descr="MATLAB (r527 판) - 나무위키">
            <a:extLst>
              <a:ext uri="{FF2B5EF4-FFF2-40B4-BE49-F238E27FC236}">
                <a16:creationId xmlns:a16="http://schemas.microsoft.com/office/drawing/2014/main" id="{A78A76C5-516F-B7E0-55C3-8DD18DD1A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EBF19-89F1-AECC-45FF-99BDB824ED97}"/>
              </a:ext>
            </a:extLst>
          </p:cNvPr>
          <p:cNvSpPr txBox="1"/>
          <p:nvPr/>
        </p:nvSpPr>
        <p:spPr>
          <a:xfrm>
            <a:off x="-176981" y="3644025"/>
            <a:ext cx="8219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Doc:Ahmed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Mostafa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Elmahlawy</a:t>
            </a:r>
            <a:b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Amira Mohamed Menshawy 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DBE7-737D-4580-9564-6B5D54F3F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91F0DD-03CF-F087-3A53-AE84ED0B02DA}"/>
              </a:ext>
            </a:extLst>
          </p:cNvPr>
          <p:cNvSpPr txBox="1"/>
          <p:nvPr/>
        </p:nvSpPr>
        <p:spPr>
          <a:xfrm>
            <a:off x="462117" y="582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3.Embed Text into the Image: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A25F0-BDFC-287B-28AD-AC418226CEFA}"/>
              </a:ext>
            </a:extLst>
          </p:cNvPr>
          <p:cNvSpPr txBox="1"/>
          <p:nvPr/>
        </p:nvSpPr>
        <p:spPr>
          <a:xfrm>
            <a:off x="599767" y="10901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% Hide Text</a:t>
            </a:r>
          </a:p>
          <a:p>
            <a:r>
              <a:rPr lang="en-US" dirty="0" err="1"/>
              <a:t>stego_image</a:t>
            </a:r>
            <a:r>
              <a:rPr lang="en-US" dirty="0"/>
              <a:t> = </a:t>
            </a:r>
            <a:r>
              <a:rPr lang="en-US" dirty="0" err="1"/>
              <a:t>cover_image</a:t>
            </a:r>
            <a:r>
              <a:rPr lang="en-US" dirty="0"/>
              <a:t>;</a:t>
            </a:r>
          </a:p>
          <a:p>
            <a:r>
              <a:rPr lang="en-US" dirty="0" err="1"/>
              <a:t>stego_image</a:t>
            </a:r>
            <a:r>
              <a:rPr lang="en-US" dirty="0"/>
              <a:t>(1:text_length) = </a:t>
            </a:r>
            <a:r>
              <a:rPr lang="en-US" dirty="0" err="1"/>
              <a:t>bitset</a:t>
            </a:r>
            <a:r>
              <a:rPr lang="en-US" dirty="0"/>
              <a:t>(</a:t>
            </a:r>
            <a:r>
              <a:rPr lang="en-US" dirty="0" err="1"/>
              <a:t>stego_image</a:t>
            </a:r>
            <a:r>
              <a:rPr lang="en-US" dirty="0"/>
              <a:t>(1:text_length), 1, </a:t>
            </a:r>
            <a:r>
              <a:rPr lang="en-US" dirty="0" err="1"/>
              <a:t>binary_text</a:t>
            </a:r>
            <a:r>
              <a:rPr lang="en-US" dirty="0"/>
              <a:t>);</a:t>
            </a:r>
          </a:p>
          <a:p>
            <a:r>
              <a:rPr lang="en-US" dirty="0"/>
              <a:t>figure,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stego_image</a:t>
            </a:r>
            <a:r>
              <a:rPr lang="en-US" dirty="0"/>
              <a:t>), title('</a:t>
            </a:r>
            <a:r>
              <a:rPr lang="en-US" dirty="0" err="1"/>
              <a:t>Stego</a:t>
            </a:r>
            <a:r>
              <a:rPr lang="en-US" dirty="0"/>
              <a:t> Image');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85DC-021C-92AA-653A-BAD5B9B88D81}"/>
              </a:ext>
            </a:extLst>
          </p:cNvPr>
          <p:cNvSpPr txBox="1"/>
          <p:nvPr/>
        </p:nvSpPr>
        <p:spPr>
          <a:xfrm>
            <a:off x="599767" y="2706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4.Save and Extract Text: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6A353-3A93-F691-AA02-053EEA862AD5}"/>
              </a:ext>
            </a:extLst>
          </p:cNvPr>
          <p:cNvSpPr txBox="1"/>
          <p:nvPr/>
        </p:nvSpPr>
        <p:spPr>
          <a:xfrm>
            <a:off x="599767" y="318254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% Save </a:t>
            </a:r>
            <a:r>
              <a:rPr lang="en-US" dirty="0" err="1"/>
              <a:t>Stego</a:t>
            </a:r>
            <a:r>
              <a:rPr lang="en-US" dirty="0"/>
              <a:t> Image</a:t>
            </a: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stego_image</a:t>
            </a:r>
            <a:r>
              <a:rPr lang="en-US" dirty="0"/>
              <a:t>, 'stego_image.png');</a:t>
            </a:r>
          </a:p>
          <a:p>
            <a:r>
              <a:rPr lang="en-US" dirty="0" err="1"/>
              <a:t>disp</a:t>
            </a:r>
            <a:r>
              <a:rPr lang="en-US" dirty="0"/>
              <a:t>('</a:t>
            </a:r>
            <a:r>
              <a:rPr lang="en-US" dirty="0" err="1"/>
              <a:t>Stego</a:t>
            </a:r>
            <a:r>
              <a:rPr lang="en-US" dirty="0"/>
              <a:t> image saved as "stego_image.png".');</a:t>
            </a:r>
          </a:p>
          <a:p>
            <a:endParaRPr lang="en-US" dirty="0"/>
          </a:p>
          <a:p>
            <a:r>
              <a:rPr lang="en-US" dirty="0"/>
              <a:t>% Extract Hidden Text</a:t>
            </a:r>
          </a:p>
          <a:p>
            <a:r>
              <a:rPr lang="en-US" dirty="0" err="1"/>
              <a:t>extracted_bits</a:t>
            </a:r>
            <a:r>
              <a:rPr lang="en-US" dirty="0"/>
              <a:t> = </a:t>
            </a:r>
            <a:r>
              <a:rPr lang="en-US" dirty="0" err="1"/>
              <a:t>bitget</a:t>
            </a:r>
            <a:r>
              <a:rPr lang="en-US" dirty="0"/>
              <a:t>(</a:t>
            </a:r>
            <a:r>
              <a:rPr lang="en-US" dirty="0" err="1"/>
              <a:t>stego_image</a:t>
            </a:r>
            <a:r>
              <a:rPr lang="en-US" dirty="0"/>
              <a:t>(1:text_length), 1);</a:t>
            </a:r>
          </a:p>
          <a:p>
            <a:r>
              <a:rPr lang="en-US" dirty="0" err="1"/>
              <a:t>extracted_text</a:t>
            </a:r>
            <a:r>
              <a:rPr lang="en-US" dirty="0"/>
              <a:t> = char(bin2dec(reshape(char(</a:t>
            </a:r>
            <a:r>
              <a:rPr lang="en-US" dirty="0" err="1"/>
              <a:t>extracted_bits</a:t>
            </a:r>
            <a:r>
              <a:rPr lang="en-US" dirty="0"/>
              <a:t> + '0'), 8, []).')).';</a:t>
            </a:r>
          </a:p>
          <a:p>
            <a:r>
              <a:rPr lang="en-US" dirty="0" err="1"/>
              <a:t>disp</a:t>
            </a:r>
            <a:r>
              <a:rPr lang="en-US" dirty="0"/>
              <a:t>(['Extracted Text: ', </a:t>
            </a:r>
            <a:r>
              <a:rPr lang="en-US" dirty="0" err="1"/>
              <a:t>extracted_text</a:t>
            </a:r>
            <a:r>
              <a:rPr lang="en-US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52889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D5E03-61BD-8C5B-EECF-59C1CB0C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1CAC3-7C6E-990D-81CB-C637293C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230"/>
            <a:ext cx="12192000" cy="5593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3AB92-9FFF-A3BF-A92C-6953A4000A1C}"/>
              </a:ext>
            </a:extLst>
          </p:cNvPr>
          <p:cNvSpPr txBox="1"/>
          <p:nvPr/>
        </p:nvSpPr>
        <p:spPr>
          <a:xfrm>
            <a:off x="4522838" y="566534"/>
            <a:ext cx="5663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https://www.mycompiler.io/view/B7Hm8ovG8Vj</a:t>
            </a:r>
            <a:br>
              <a:rPr lang="en-US" dirty="0"/>
            </a:b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866235-7FAF-886D-0AD4-3CA82C9A6985}"/>
              </a:ext>
            </a:extLst>
          </p:cNvPr>
          <p:cNvSpPr/>
          <p:nvPr/>
        </p:nvSpPr>
        <p:spPr>
          <a:xfrm>
            <a:off x="5555225" y="1075230"/>
            <a:ext cx="1799304" cy="1376516"/>
          </a:xfrm>
          <a:custGeom>
            <a:avLst/>
            <a:gdLst>
              <a:gd name="connsiteX0" fmla="*/ 0 w 1799304"/>
              <a:gd name="connsiteY0" fmla="*/ 688258 h 1376516"/>
              <a:gd name="connsiteX1" fmla="*/ 899652 w 1799304"/>
              <a:gd name="connsiteY1" fmla="*/ 0 h 1376516"/>
              <a:gd name="connsiteX2" fmla="*/ 1799304 w 1799304"/>
              <a:gd name="connsiteY2" fmla="*/ 688258 h 1376516"/>
              <a:gd name="connsiteX3" fmla="*/ 899652 w 1799304"/>
              <a:gd name="connsiteY3" fmla="*/ 1376516 h 1376516"/>
              <a:gd name="connsiteX4" fmla="*/ 0 w 1799304"/>
              <a:gd name="connsiteY4" fmla="*/ 688258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304" h="1376516" extrusionOk="0">
                <a:moveTo>
                  <a:pt x="0" y="688258"/>
                </a:moveTo>
                <a:cubicBezTo>
                  <a:pt x="-62350" y="234825"/>
                  <a:pt x="484133" y="-29534"/>
                  <a:pt x="899652" y="0"/>
                </a:cubicBezTo>
                <a:cubicBezTo>
                  <a:pt x="1343676" y="29689"/>
                  <a:pt x="1831331" y="298587"/>
                  <a:pt x="1799304" y="688258"/>
                </a:cubicBezTo>
                <a:cubicBezTo>
                  <a:pt x="1786613" y="1043070"/>
                  <a:pt x="1386716" y="1407011"/>
                  <a:pt x="899652" y="1376516"/>
                </a:cubicBezTo>
                <a:cubicBezTo>
                  <a:pt x="441787" y="1322716"/>
                  <a:pt x="41993" y="1064916"/>
                  <a:pt x="0" y="68825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9B717-3BE8-2FD0-38D5-A7DFBAF02535}"/>
              </a:ext>
            </a:extLst>
          </p:cNvPr>
          <p:cNvSpPr txBox="1"/>
          <p:nvPr/>
        </p:nvSpPr>
        <p:spPr>
          <a:xfrm>
            <a:off x="108154" y="334837"/>
            <a:ext cx="32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Write the code on </a:t>
            </a:r>
            <a:r>
              <a:rPr lang="en-US" dirty="0" err="1">
                <a:latin typeface="Abadi" panose="020B0604020104020204" pitchFamily="34" charset="0"/>
              </a:rPr>
              <a:t>matlab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E3D32-775B-C3BB-FF5D-CF227ABE9E15}"/>
              </a:ext>
            </a:extLst>
          </p:cNvPr>
          <p:cNvSpPr txBox="1"/>
          <p:nvPr/>
        </p:nvSpPr>
        <p:spPr>
          <a:xfrm>
            <a:off x="4955458" y="188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You can see the source code on this site.</a:t>
            </a:r>
          </a:p>
        </p:txBody>
      </p:sp>
    </p:spTree>
    <p:extLst>
      <p:ext uri="{BB962C8B-B14F-4D97-AF65-F5344CB8AC3E}">
        <p14:creationId xmlns:p14="http://schemas.microsoft.com/office/powerpoint/2010/main" val="347092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F4FF3-19EF-C21A-980D-4B8478825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C563D-CB01-4406-28BC-4C5DD365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81" y="-214315"/>
            <a:ext cx="7110076" cy="664521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41016D-1D94-47B3-0D1B-1A210EEA24D4}"/>
              </a:ext>
            </a:extLst>
          </p:cNvPr>
          <p:cNvSpPr/>
          <p:nvPr/>
        </p:nvSpPr>
        <p:spPr>
          <a:xfrm>
            <a:off x="7757651" y="-261159"/>
            <a:ext cx="1799304" cy="1376516"/>
          </a:xfrm>
          <a:custGeom>
            <a:avLst/>
            <a:gdLst>
              <a:gd name="connsiteX0" fmla="*/ 0 w 1799304"/>
              <a:gd name="connsiteY0" fmla="*/ 688258 h 1376516"/>
              <a:gd name="connsiteX1" fmla="*/ 899652 w 1799304"/>
              <a:gd name="connsiteY1" fmla="*/ 0 h 1376516"/>
              <a:gd name="connsiteX2" fmla="*/ 1799304 w 1799304"/>
              <a:gd name="connsiteY2" fmla="*/ 688258 h 1376516"/>
              <a:gd name="connsiteX3" fmla="*/ 899652 w 1799304"/>
              <a:gd name="connsiteY3" fmla="*/ 1376516 h 1376516"/>
              <a:gd name="connsiteX4" fmla="*/ 0 w 1799304"/>
              <a:gd name="connsiteY4" fmla="*/ 688258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304" h="1376516" extrusionOk="0">
                <a:moveTo>
                  <a:pt x="0" y="688258"/>
                </a:moveTo>
                <a:cubicBezTo>
                  <a:pt x="-62350" y="234825"/>
                  <a:pt x="484133" y="-29534"/>
                  <a:pt x="899652" y="0"/>
                </a:cubicBezTo>
                <a:cubicBezTo>
                  <a:pt x="1343676" y="29689"/>
                  <a:pt x="1831331" y="298587"/>
                  <a:pt x="1799304" y="688258"/>
                </a:cubicBezTo>
                <a:cubicBezTo>
                  <a:pt x="1786613" y="1043070"/>
                  <a:pt x="1386716" y="1407011"/>
                  <a:pt x="899652" y="1376516"/>
                </a:cubicBezTo>
                <a:cubicBezTo>
                  <a:pt x="441787" y="1322716"/>
                  <a:pt x="41993" y="1064916"/>
                  <a:pt x="0" y="68825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39F2B-C6F7-CFFB-D621-5F4E52903D34}"/>
              </a:ext>
            </a:extLst>
          </p:cNvPr>
          <p:cNvSpPr txBox="1"/>
          <p:nvPr/>
        </p:nvSpPr>
        <p:spPr>
          <a:xfrm>
            <a:off x="599768" y="1721944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When you run the Program, you will be asked to enter the photo.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DD8B66-9FE8-5CBA-FCE0-664439A677E0}"/>
              </a:ext>
            </a:extLst>
          </p:cNvPr>
          <p:cNvSpPr/>
          <p:nvPr/>
        </p:nvSpPr>
        <p:spPr>
          <a:xfrm>
            <a:off x="6435212" y="1476137"/>
            <a:ext cx="1799304" cy="491613"/>
          </a:xfrm>
          <a:custGeom>
            <a:avLst/>
            <a:gdLst>
              <a:gd name="connsiteX0" fmla="*/ 0 w 1799304"/>
              <a:gd name="connsiteY0" fmla="*/ 245807 h 491613"/>
              <a:gd name="connsiteX1" fmla="*/ 899652 w 1799304"/>
              <a:gd name="connsiteY1" fmla="*/ 0 h 491613"/>
              <a:gd name="connsiteX2" fmla="*/ 1799304 w 1799304"/>
              <a:gd name="connsiteY2" fmla="*/ 245807 h 491613"/>
              <a:gd name="connsiteX3" fmla="*/ 899652 w 1799304"/>
              <a:gd name="connsiteY3" fmla="*/ 491614 h 491613"/>
              <a:gd name="connsiteX4" fmla="*/ 0 w 1799304"/>
              <a:gd name="connsiteY4" fmla="*/ 245807 h 49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304" h="491613" extrusionOk="0">
                <a:moveTo>
                  <a:pt x="0" y="245807"/>
                </a:moveTo>
                <a:cubicBezTo>
                  <a:pt x="-58341" y="41447"/>
                  <a:pt x="465989" y="-22946"/>
                  <a:pt x="899652" y="0"/>
                </a:cubicBezTo>
                <a:cubicBezTo>
                  <a:pt x="1378048" y="10377"/>
                  <a:pt x="1803398" y="108830"/>
                  <a:pt x="1799304" y="245807"/>
                </a:cubicBezTo>
                <a:cubicBezTo>
                  <a:pt x="1791087" y="365179"/>
                  <a:pt x="1378813" y="546700"/>
                  <a:pt x="899652" y="491614"/>
                </a:cubicBezTo>
                <a:cubicBezTo>
                  <a:pt x="407526" y="485078"/>
                  <a:pt x="18109" y="380072"/>
                  <a:pt x="0" y="24580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2DC15-DEA1-3587-1438-5D4D478F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63683-121E-31AA-C682-A0D4D36A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0" y="973761"/>
            <a:ext cx="11160215" cy="578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D80BB-0694-14BB-7E58-1DFB1AD6121A}"/>
              </a:ext>
            </a:extLst>
          </p:cNvPr>
          <p:cNvSpPr txBox="1"/>
          <p:nvPr/>
        </p:nvSpPr>
        <p:spPr>
          <a:xfrm>
            <a:off x="383458" y="473249"/>
            <a:ext cx="1026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The original image has been uploaded successfully with the text to be hidden inside the image.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8B1FF9-46B9-DF07-E37C-00355A0AA8A1}"/>
              </a:ext>
            </a:extLst>
          </p:cNvPr>
          <p:cNvCxnSpPr>
            <a:cxnSpLocks/>
          </p:cNvCxnSpPr>
          <p:nvPr/>
        </p:nvCxnSpPr>
        <p:spPr>
          <a:xfrm flipH="1" flipV="1">
            <a:off x="3077497" y="5884239"/>
            <a:ext cx="2861187" cy="2609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4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7758-0FA2-EFEC-4DEB-91217B7C4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13DFE-D561-32BD-E67C-F88E6FBF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3" y="825910"/>
            <a:ext cx="11679918" cy="588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73AAD-D977-CA25-36F1-D62A2AD8A8AC}"/>
              </a:ext>
            </a:extLst>
          </p:cNvPr>
          <p:cNvSpPr txBox="1"/>
          <p:nvPr/>
        </p:nvSpPr>
        <p:spPr>
          <a:xfrm>
            <a:off x="717753" y="346276"/>
            <a:ext cx="8150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The text is hidden inside the image to became </a:t>
            </a:r>
            <a:r>
              <a:rPr lang="en-US" dirty="0" err="1">
                <a:latin typeface="Abadi" panose="020B0604020104020204" pitchFamily="34" charset="0"/>
              </a:rPr>
              <a:t>Stedo</a:t>
            </a:r>
            <a:r>
              <a:rPr lang="en-US" dirty="0">
                <a:latin typeface="Abadi" panose="020B0604020104020204" pitchFamily="34" charset="0"/>
              </a:rPr>
              <a:t> Image.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281EB-13D9-3350-4F95-9589E66D8405}"/>
              </a:ext>
            </a:extLst>
          </p:cNvPr>
          <p:cNvCxnSpPr>
            <a:cxnSpLocks/>
          </p:cNvCxnSpPr>
          <p:nvPr/>
        </p:nvCxnSpPr>
        <p:spPr>
          <a:xfrm flipH="1" flipV="1">
            <a:off x="4581833" y="6250802"/>
            <a:ext cx="2861187" cy="2609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5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5AC5D-33E2-76E5-99BC-B014A73C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47A9F-8D2A-1915-BFF6-2EF26DD6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" y="702402"/>
            <a:ext cx="12084555" cy="59835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115208-5759-03C0-993B-1A54A2AC9565}"/>
              </a:ext>
            </a:extLst>
          </p:cNvPr>
          <p:cNvCxnSpPr>
            <a:cxnSpLocks/>
          </p:cNvCxnSpPr>
          <p:nvPr/>
        </p:nvCxnSpPr>
        <p:spPr>
          <a:xfrm flipH="1" flipV="1">
            <a:off x="4188542" y="6155598"/>
            <a:ext cx="2861187" cy="2609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7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F3573-5ACC-1E85-04EC-A0937F993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t wearing a hood and glasses and a computer&#10;&#10;Description automatically generated">
            <a:extLst>
              <a:ext uri="{FF2B5EF4-FFF2-40B4-BE49-F238E27FC236}">
                <a16:creationId xmlns:a16="http://schemas.microsoft.com/office/drawing/2014/main" id="{B2B3E424-E67D-DCD3-7997-8CFBE042C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1" y="1590997"/>
            <a:ext cx="4756068" cy="3676006"/>
          </a:xfrm>
          <a:prstGeom prst="rect">
            <a:avLst/>
          </a:prstGeom>
        </p:spPr>
      </p:pic>
      <p:pic>
        <p:nvPicPr>
          <p:cNvPr id="9" name="Picture 8" descr="A cat wearing glasses and a hoodie and sitting on a desk with a computer&#10;&#10;Description automatically generated">
            <a:extLst>
              <a:ext uri="{FF2B5EF4-FFF2-40B4-BE49-F238E27FC236}">
                <a16:creationId xmlns:a16="http://schemas.microsoft.com/office/drawing/2014/main" id="{AF8C6601-9A5A-FF1A-474B-35D87C5AE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52" y="1590997"/>
            <a:ext cx="4898025" cy="3790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60998-ED15-1C4E-0791-6066BF2A7EDE}"/>
              </a:ext>
            </a:extLst>
          </p:cNvPr>
          <p:cNvSpPr txBox="1"/>
          <p:nvPr/>
        </p:nvSpPr>
        <p:spPr>
          <a:xfrm>
            <a:off x="786581" y="354412"/>
            <a:ext cx="9016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We notice that it is a successful process because we do not destroy the original image and the text does not appear clearly on the </a:t>
            </a:r>
            <a:r>
              <a:rPr lang="en-US" dirty="0" err="1">
                <a:latin typeface="Abadi" panose="020B0604020104020204" pitchFamily="34" charset="0"/>
              </a:rPr>
              <a:t>stego</a:t>
            </a:r>
            <a:r>
              <a:rPr lang="en-US" dirty="0">
                <a:latin typeface="Abadi" panose="020B0604020104020204" pitchFamily="34" charset="0"/>
              </a:rPr>
              <a:t> image.</a:t>
            </a:r>
          </a:p>
        </p:txBody>
      </p:sp>
    </p:spTree>
    <p:extLst>
      <p:ext uri="{BB962C8B-B14F-4D97-AF65-F5344CB8AC3E}">
        <p14:creationId xmlns:p14="http://schemas.microsoft.com/office/powerpoint/2010/main" val="126173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69EFF-6678-DF0E-44D3-AD63F636E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69660-0B45-C6DD-7F66-19215182AB92}"/>
              </a:ext>
            </a:extLst>
          </p:cNvPr>
          <p:cNvSpPr txBox="1"/>
          <p:nvPr/>
        </p:nvSpPr>
        <p:spPr>
          <a:xfrm>
            <a:off x="4605278" y="5758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https://www.mycompiler.io/view/J1eD06JlLsH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AA6F7-1F7C-591C-873B-23EC7BA37C4A}"/>
              </a:ext>
            </a:extLst>
          </p:cNvPr>
          <p:cNvSpPr txBox="1"/>
          <p:nvPr/>
        </p:nvSpPr>
        <p:spPr>
          <a:xfrm>
            <a:off x="442452" y="139798"/>
            <a:ext cx="7472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extract text from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Stego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image (reverse process)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6479F-5595-956B-D9FD-B29AB31D74CD}"/>
              </a:ext>
            </a:extLst>
          </p:cNvPr>
          <p:cNvSpPr txBox="1"/>
          <p:nvPr/>
        </p:nvSpPr>
        <p:spPr>
          <a:xfrm>
            <a:off x="179466" y="596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You can see the source code on this site.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8319-D5E6-89D4-5C34-87C3D0756C8F}"/>
              </a:ext>
            </a:extLst>
          </p:cNvPr>
          <p:cNvSpPr/>
          <p:nvPr/>
        </p:nvSpPr>
        <p:spPr>
          <a:xfrm>
            <a:off x="3279058" y="899001"/>
            <a:ext cx="1799304" cy="1376516"/>
          </a:xfrm>
          <a:custGeom>
            <a:avLst/>
            <a:gdLst>
              <a:gd name="connsiteX0" fmla="*/ 0 w 1799304"/>
              <a:gd name="connsiteY0" fmla="*/ 688258 h 1376516"/>
              <a:gd name="connsiteX1" fmla="*/ 899652 w 1799304"/>
              <a:gd name="connsiteY1" fmla="*/ 0 h 1376516"/>
              <a:gd name="connsiteX2" fmla="*/ 1799304 w 1799304"/>
              <a:gd name="connsiteY2" fmla="*/ 688258 h 1376516"/>
              <a:gd name="connsiteX3" fmla="*/ 899652 w 1799304"/>
              <a:gd name="connsiteY3" fmla="*/ 1376516 h 1376516"/>
              <a:gd name="connsiteX4" fmla="*/ 0 w 1799304"/>
              <a:gd name="connsiteY4" fmla="*/ 688258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304" h="1376516" extrusionOk="0">
                <a:moveTo>
                  <a:pt x="0" y="688258"/>
                </a:moveTo>
                <a:cubicBezTo>
                  <a:pt x="-62350" y="234825"/>
                  <a:pt x="484133" y="-29534"/>
                  <a:pt x="899652" y="0"/>
                </a:cubicBezTo>
                <a:cubicBezTo>
                  <a:pt x="1343676" y="29689"/>
                  <a:pt x="1831331" y="298587"/>
                  <a:pt x="1799304" y="688258"/>
                </a:cubicBezTo>
                <a:cubicBezTo>
                  <a:pt x="1786613" y="1043070"/>
                  <a:pt x="1386716" y="1407011"/>
                  <a:pt x="899652" y="1376516"/>
                </a:cubicBezTo>
                <a:cubicBezTo>
                  <a:pt x="441787" y="1322716"/>
                  <a:pt x="41993" y="1064916"/>
                  <a:pt x="0" y="68825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F58DF-ABFD-C509-A697-FEC159AE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513"/>
          <a:stretch/>
        </p:blipFill>
        <p:spPr>
          <a:xfrm>
            <a:off x="570270" y="1052955"/>
            <a:ext cx="10314039" cy="52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5D141-0719-5557-D28D-7AA7507B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3" y="0"/>
            <a:ext cx="1106153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8A327F-8E71-AE64-6057-C3F0F7541275}"/>
              </a:ext>
            </a:extLst>
          </p:cNvPr>
          <p:cNvSpPr txBox="1"/>
          <p:nvPr/>
        </p:nvSpPr>
        <p:spPr>
          <a:xfrm>
            <a:off x="7953459" y="1565530"/>
            <a:ext cx="34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Upload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Stego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val="381378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212FB-A317-21A6-D414-45899FAF3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71BA84-52DB-85A6-21AC-93EFFF75DD7E}"/>
              </a:ext>
            </a:extLst>
          </p:cNvPr>
          <p:cNvCxnSpPr>
            <a:cxnSpLocks/>
          </p:cNvCxnSpPr>
          <p:nvPr/>
        </p:nvCxnSpPr>
        <p:spPr>
          <a:xfrm flipH="1" flipV="1">
            <a:off x="3332231" y="5742643"/>
            <a:ext cx="2861187" cy="2609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4F885F-15B4-B90B-9AD0-E86076090C2D}"/>
              </a:ext>
            </a:extLst>
          </p:cNvPr>
          <p:cNvSpPr txBox="1"/>
          <p:nvPr/>
        </p:nvSpPr>
        <p:spPr>
          <a:xfrm>
            <a:off x="943897" y="152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got the text that was hidden.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48C11-64A7-EDAA-049C-BAF07605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5" y="521732"/>
            <a:ext cx="10375357" cy="6324163"/>
          </a:xfrm>
          <a:prstGeom prst="rect">
            <a:avLst/>
          </a:prstGeom>
        </p:spPr>
      </p:pic>
      <p:pic>
        <p:nvPicPr>
          <p:cNvPr id="5" name="Picture 4" descr="A computer screen with a battery on it&#10;&#10;Description automatically generated">
            <a:extLst>
              <a:ext uri="{FF2B5EF4-FFF2-40B4-BE49-F238E27FC236}">
                <a16:creationId xmlns:a16="http://schemas.microsoft.com/office/drawing/2014/main" id="{EE019818-6601-5F1D-0BE2-6CF695D8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3" y="3904729"/>
            <a:ext cx="2821553" cy="28215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ABEFBD-1C31-0A89-B8BC-988894AAEF46}"/>
              </a:ext>
            </a:extLst>
          </p:cNvPr>
          <p:cNvCxnSpPr>
            <a:cxnSpLocks/>
          </p:cNvCxnSpPr>
          <p:nvPr/>
        </p:nvCxnSpPr>
        <p:spPr>
          <a:xfrm flipH="1" flipV="1">
            <a:off x="3332230" y="6163808"/>
            <a:ext cx="2861187" cy="2609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First of all, what is it LSB ?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F7A84-7DB3-0C24-632B-DE2AD72CE328}"/>
              </a:ext>
            </a:extLst>
          </p:cNvPr>
          <p:cNvSpPr txBox="1"/>
          <p:nvPr/>
        </p:nvSpPr>
        <p:spPr>
          <a:xfrm>
            <a:off x="419100" y="1580560"/>
            <a:ext cx="11353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Least Significant Bit (LSB)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considered one of the simplest and most widely used algorithms for </a:t>
            </a:r>
            <a:r>
              <a:rPr lang="en-US" b="1" dirty="0"/>
              <a:t>Data Hiding</a:t>
            </a:r>
            <a:r>
              <a:rPr lang="en-US" dirty="0"/>
              <a:t>. It is primarily used to hide data within digital media such as images, audio, or video.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Why is LSB a Data Hiding Algorithm?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Hiding in the Least Significant Bit: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LSB algorithm replaces the least significant bits of pixel values in images, or audio samples, with the bits of the data to be hidden.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changes are usually imperceptible to the human eye or ear, making it effective for hiding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Simplicity and Ease of Implementation: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LSB is easy to implement and does not require complex mathematical operations.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is commonly used in educational projects and applications that do not require high-security levels.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2 Ways to Say “Thank You” With Examples | Grammarly">
            <a:extLst>
              <a:ext uri="{FF2B5EF4-FFF2-40B4-BE49-F238E27FC236}">
                <a16:creationId xmlns:a16="http://schemas.microsoft.com/office/drawing/2014/main" id="{06E597AA-2E9D-1766-73ED-B931DCD0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" r="3" b="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0460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A475-79E3-E49F-7567-A2E1E21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of all, what is it LSB ?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0F7E1-4420-72CC-1C92-E2970D8B3C6E}"/>
              </a:ext>
            </a:extLst>
          </p:cNvPr>
          <p:cNvSpPr txBox="1"/>
          <p:nvPr/>
        </p:nvSpPr>
        <p:spPr>
          <a:xfrm>
            <a:off x="181896" y="1859339"/>
            <a:ext cx="11828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How Does It Work for Data Hiding?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Images:</a:t>
            </a:r>
            <a:br>
              <a:rPr lang="en-US" dirty="0"/>
            </a:br>
            <a:r>
              <a:rPr lang="en-US" dirty="0"/>
              <a:t>The least significant bit of each pixel (or multiple bits, depending on the image's capacity) is replaced with the bits of the hidden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Audio:</a:t>
            </a:r>
            <a:br>
              <a:rPr lang="en-US" dirty="0"/>
            </a:br>
            <a:r>
              <a:rPr lang="en-US" dirty="0"/>
              <a:t>Audio samples are modified by replacing the least significant bits with bits of the data to be hidden.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Videos:</a:t>
            </a:r>
            <a:br>
              <a:rPr lang="en-US" dirty="0"/>
            </a:br>
            <a:r>
              <a:rPr lang="en-US" dirty="0"/>
              <a:t>Data is hidden across video frames in a similar way as in images.</a:t>
            </a:r>
          </a:p>
        </p:txBody>
      </p:sp>
    </p:spTree>
    <p:extLst>
      <p:ext uri="{BB962C8B-B14F-4D97-AF65-F5344CB8AC3E}">
        <p14:creationId xmlns:p14="http://schemas.microsoft.com/office/powerpoint/2010/main" val="17861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4096-529A-562F-2C19-3775C6F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of all, what is it LSB ?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02103-E1F8-4225-89BE-76B8B9C3E6FC}"/>
              </a:ext>
            </a:extLst>
          </p:cNvPr>
          <p:cNvSpPr txBox="1"/>
          <p:nvPr/>
        </p:nvSpPr>
        <p:spPr>
          <a:xfrm>
            <a:off x="383458" y="1027906"/>
            <a:ext cx="116708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Advantages of LSB: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Fast and Easy to Implement: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is computationally simple and quick to execute.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Minimal Quality Impact: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does not cause noticeable changes in media quality when hiding small amounts of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Versatility: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Works well with low-sensitivity images and audio files.</a:t>
            </a:r>
          </a:p>
          <a:p>
            <a:r>
              <a:rPr lang="en-US" b="1" dirty="0">
                <a:solidFill>
                  <a:srgbClr val="0070C0"/>
                </a:solidFill>
              </a:rPr>
              <a:t>Limitations of LSB: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Easily Detectable: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Hidden data can be detected using steganalysis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Lacks Security: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does not provide encryption or security for the hidden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Vulnerable to Compression or Alteration: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image or audio undergoes compression (e.g., JPEG), the hidden data may be lost.</a:t>
            </a:r>
          </a:p>
          <a:p>
            <a:r>
              <a:rPr lang="en-US" b="1" dirty="0">
                <a:solidFill>
                  <a:srgbClr val="0070C0"/>
                </a:solidFill>
              </a:rPr>
              <a:t>Can LSB Be Improved?</a:t>
            </a:r>
          </a:p>
          <a:p>
            <a:r>
              <a:rPr lang="en-US" dirty="0"/>
              <a:t>Yes, LSB can be enhanced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Encryption:</a:t>
            </a:r>
            <a:r>
              <a:rPr lang="en-US" dirty="0"/>
              <a:t> Encrypting the data before hiding it to improve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Techniques:</a:t>
            </a:r>
            <a:r>
              <a:rPr lang="en-US" dirty="0"/>
              <a:t> Using more robust algorithms such as </a:t>
            </a:r>
            <a:r>
              <a:rPr lang="en-US" b="1" dirty="0"/>
              <a:t>DCT (Discrete Cosine Transform)</a:t>
            </a:r>
            <a:r>
              <a:rPr lang="en-US" dirty="0"/>
              <a:t> or </a:t>
            </a:r>
            <a:r>
              <a:rPr lang="en-US" b="1" dirty="0"/>
              <a:t>DWT (Discrete Wavelet Transform)</a:t>
            </a:r>
            <a:r>
              <a:rPr lang="en-US" dirty="0"/>
              <a:t>, which operate in the frequency domain instead of the spatial domain.</a:t>
            </a:r>
          </a:p>
        </p:txBody>
      </p:sp>
    </p:spTree>
    <p:extLst>
      <p:ext uri="{BB962C8B-B14F-4D97-AF65-F5344CB8AC3E}">
        <p14:creationId xmlns:p14="http://schemas.microsoft.com/office/powerpoint/2010/main" val="210970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100-7617-EEDE-4BE3-C5A52EEA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will allow: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87CAD-50E6-273A-3409-93D1BF7D32E6}"/>
              </a:ext>
            </a:extLst>
          </p:cNvPr>
          <p:cNvSpPr txBox="1"/>
          <p:nvPr/>
        </p:nvSpPr>
        <p:spPr>
          <a:xfrm>
            <a:off x="226142" y="150387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image (steganographic media).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text (hidden data).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Hide text inside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Extract text from image.</a:t>
            </a:r>
          </a:p>
        </p:txBody>
      </p:sp>
      <p:pic>
        <p:nvPicPr>
          <p:cNvPr id="2050" name="Picture 2" descr="561 Cat Hacker Royalty-Free Photos and Stock Images - sacas.ac.in">
            <a:extLst>
              <a:ext uri="{FF2B5EF4-FFF2-40B4-BE49-F238E27FC236}">
                <a16:creationId xmlns:a16="http://schemas.microsoft.com/office/drawing/2014/main" id="{EF185889-22C1-488D-9D33-7F2EF546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16" y="2227253"/>
            <a:ext cx="6882789" cy="459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DE8F0-91B6-8DD6-D145-55C98CCD6C64}"/>
              </a:ext>
            </a:extLst>
          </p:cNvPr>
          <p:cNvSpPr txBox="1"/>
          <p:nvPr/>
        </p:nvSpPr>
        <p:spPr>
          <a:xfrm>
            <a:off x="14298" y="4758242"/>
            <a:ext cx="40287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I'm not just a cat I'm a data hacker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42CA99-4239-E4B4-F627-020CF72AA178}"/>
              </a:ext>
            </a:extLst>
          </p:cNvPr>
          <p:cNvSpPr/>
          <p:nvPr/>
        </p:nvSpPr>
        <p:spPr>
          <a:xfrm rot="4633432">
            <a:off x="10362564" y="1541453"/>
            <a:ext cx="1101213" cy="14945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2CE83-5062-5D39-DD10-7EC019027A33}"/>
              </a:ext>
            </a:extLst>
          </p:cNvPr>
          <p:cNvSpPr txBox="1"/>
          <p:nvPr/>
        </p:nvSpPr>
        <p:spPr>
          <a:xfrm rot="20808212">
            <a:off x="10569677" y="2054942"/>
            <a:ext cx="85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16420474-6940-7214-346A-06FCF98025F6}"/>
              </a:ext>
            </a:extLst>
          </p:cNvPr>
          <p:cNvSpPr/>
          <p:nvPr/>
        </p:nvSpPr>
        <p:spPr>
          <a:xfrm rot="5400000">
            <a:off x="1449317" y="3297210"/>
            <a:ext cx="1329238" cy="159282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789E5-C1E7-F435-2CA8-4E7430C3FB54}"/>
              </a:ext>
            </a:extLst>
          </p:cNvPr>
          <p:cNvSpPr txBox="1"/>
          <p:nvPr/>
        </p:nvSpPr>
        <p:spPr>
          <a:xfrm>
            <a:off x="1501024" y="3428996"/>
            <a:ext cx="85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385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5027C4-5CED-DFFD-20A5-E8F71A62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437"/>
            <a:ext cx="12192000" cy="4543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F57A71-8040-4675-E408-659F461910EC}"/>
              </a:ext>
            </a:extLst>
          </p:cNvPr>
          <p:cNvSpPr/>
          <p:nvPr/>
        </p:nvSpPr>
        <p:spPr>
          <a:xfrm>
            <a:off x="855406" y="4050891"/>
            <a:ext cx="1799304" cy="1376516"/>
          </a:xfrm>
          <a:custGeom>
            <a:avLst/>
            <a:gdLst>
              <a:gd name="connsiteX0" fmla="*/ 0 w 1799304"/>
              <a:gd name="connsiteY0" fmla="*/ 688258 h 1376516"/>
              <a:gd name="connsiteX1" fmla="*/ 899652 w 1799304"/>
              <a:gd name="connsiteY1" fmla="*/ 0 h 1376516"/>
              <a:gd name="connsiteX2" fmla="*/ 1799304 w 1799304"/>
              <a:gd name="connsiteY2" fmla="*/ 688258 h 1376516"/>
              <a:gd name="connsiteX3" fmla="*/ 899652 w 1799304"/>
              <a:gd name="connsiteY3" fmla="*/ 1376516 h 1376516"/>
              <a:gd name="connsiteX4" fmla="*/ 0 w 1799304"/>
              <a:gd name="connsiteY4" fmla="*/ 688258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304" h="1376516" extrusionOk="0">
                <a:moveTo>
                  <a:pt x="0" y="688258"/>
                </a:moveTo>
                <a:cubicBezTo>
                  <a:pt x="-62350" y="234825"/>
                  <a:pt x="484133" y="-29534"/>
                  <a:pt x="899652" y="0"/>
                </a:cubicBezTo>
                <a:cubicBezTo>
                  <a:pt x="1343676" y="29689"/>
                  <a:pt x="1831331" y="298587"/>
                  <a:pt x="1799304" y="688258"/>
                </a:cubicBezTo>
                <a:cubicBezTo>
                  <a:pt x="1786613" y="1043070"/>
                  <a:pt x="1386716" y="1407011"/>
                  <a:pt x="899652" y="1376516"/>
                </a:cubicBezTo>
                <a:cubicBezTo>
                  <a:pt x="441787" y="1322716"/>
                  <a:pt x="41993" y="1064916"/>
                  <a:pt x="0" y="68825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BD41F-616C-D463-B3C8-FC5967B3E3E7}"/>
              </a:ext>
            </a:extLst>
          </p:cNvPr>
          <p:cNvSpPr txBox="1"/>
          <p:nvPr/>
        </p:nvSpPr>
        <p:spPr>
          <a:xfrm>
            <a:off x="855406" y="432619"/>
            <a:ext cx="607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Let's use the online version of MATLAB.</a:t>
            </a:r>
          </a:p>
        </p:txBody>
      </p:sp>
    </p:spTree>
    <p:extLst>
      <p:ext uri="{BB962C8B-B14F-4D97-AF65-F5344CB8AC3E}">
        <p14:creationId xmlns:p14="http://schemas.microsoft.com/office/powerpoint/2010/main" val="79660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BB33DE-DC26-BDC8-F70F-8ECB4DCD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718"/>
            <a:ext cx="12192000" cy="5138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63AE70-2946-E366-BA2E-E08AD285EDBD}"/>
              </a:ext>
            </a:extLst>
          </p:cNvPr>
          <p:cNvSpPr txBox="1"/>
          <p:nvPr/>
        </p:nvSpPr>
        <p:spPr>
          <a:xfrm>
            <a:off x="1130709" y="129119"/>
            <a:ext cx="7983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First, we need to upload the image in which we will hide the data to the MATLAB drive.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B6D094-25D6-BB7D-2044-5BBACC1B4D23}"/>
              </a:ext>
            </a:extLst>
          </p:cNvPr>
          <p:cNvSpPr/>
          <p:nvPr/>
        </p:nvSpPr>
        <p:spPr>
          <a:xfrm>
            <a:off x="393290" y="2580274"/>
            <a:ext cx="1868129" cy="511278"/>
          </a:xfrm>
          <a:custGeom>
            <a:avLst/>
            <a:gdLst>
              <a:gd name="connsiteX0" fmla="*/ 0 w 1868129"/>
              <a:gd name="connsiteY0" fmla="*/ 85215 h 511278"/>
              <a:gd name="connsiteX1" fmla="*/ 85215 w 1868129"/>
              <a:gd name="connsiteY1" fmla="*/ 0 h 511278"/>
              <a:gd name="connsiteX2" fmla="*/ 668092 w 1868129"/>
              <a:gd name="connsiteY2" fmla="*/ 0 h 511278"/>
              <a:gd name="connsiteX3" fmla="*/ 1217014 w 1868129"/>
              <a:gd name="connsiteY3" fmla="*/ 0 h 511278"/>
              <a:gd name="connsiteX4" fmla="*/ 1782914 w 1868129"/>
              <a:gd name="connsiteY4" fmla="*/ 0 h 511278"/>
              <a:gd name="connsiteX5" fmla="*/ 1868129 w 1868129"/>
              <a:gd name="connsiteY5" fmla="*/ 85215 h 511278"/>
              <a:gd name="connsiteX6" fmla="*/ 1868129 w 1868129"/>
              <a:gd name="connsiteY6" fmla="*/ 426063 h 511278"/>
              <a:gd name="connsiteX7" fmla="*/ 1782914 w 1868129"/>
              <a:gd name="connsiteY7" fmla="*/ 511278 h 511278"/>
              <a:gd name="connsiteX8" fmla="*/ 1250968 w 1868129"/>
              <a:gd name="connsiteY8" fmla="*/ 511278 h 511278"/>
              <a:gd name="connsiteX9" fmla="*/ 736000 w 1868129"/>
              <a:gd name="connsiteY9" fmla="*/ 511278 h 511278"/>
              <a:gd name="connsiteX10" fmla="*/ 85215 w 1868129"/>
              <a:gd name="connsiteY10" fmla="*/ 511278 h 511278"/>
              <a:gd name="connsiteX11" fmla="*/ 0 w 1868129"/>
              <a:gd name="connsiteY11" fmla="*/ 426063 h 511278"/>
              <a:gd name="connsiteX12" fmla="*/ 0 w 1868129"/>
              <a:gd name="connsiteY12" fmla="*/ 85215 h 5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129" h="511278" extrusionOk="0">
                <a:moveTo>
                  <a:pt x="0" y="85215"/>
                </a:moveTo>
                <a:cubicBezTo>
                  <a:pt x="-2854" y="47792"/>
                  <a:pt x="35576" y="-1"/>
                  <a:pt x="85215" y="0"/>
                </a:cubicBezTo>
                <a:cubicBezTo>
                  <a:pt x="330560" y="-1989"/>
                  <a:pt x="402633" y="50603"/>
                  <a:pt x="668092" y="0"/>
                </a:cubicBezTo>
                <a:cubicBezTo>
                  <a:pt x="933551" y="-50603"/>
                  <a:pt x="1061722" y="7996"/>
                  <a:pt x="1217014" y="0"/>
                </a:cubicBezTo>
                <a:cubicBezTo>
                  <a:pt x="1372306" y="-7996"/>
                  <a:pt x="1615473" y="57149"/>
                  <a:pt x="1782914" y="0"/>
                </a:cubicBezTo>
                <a:cubicBezTo>
                  <a:pt x="1819315" y="-6208"/>
                  <a:pt x="1864995" y="40528"/>
                  <a:pt x="1868129" y="85215"/>
                </a:cubicBezTo>
                <a:cubicBezTo>
                  <a:pt x="1873030" y="199897"/>
                  <a:pt x="1828039" y="316640"/>
                  <a:pt x="1868129" y="426063"/>
                </a:cubicBezTo>
                <a:cubicBezTo>
                  <a:pt x="1870343" y="477244"/>
                  <a:pt x="1832932" y="505213"/>
                  <a:pt x="1782914" y="511278"/>
                </a:cubicBezTo>
                <a:cubicBezTo>
                  <a:pt x="1562466" y="527971"/>
                  <a:pt x="1367631" y="457597"/>
                  <a:pt x="1250968" y="511278"/>
                </a:cubicBezTo>
                <a:cubicBezTo>
                  <a:pt x="1134305" y="564959"/>
                  <a:pt x="888305" y="479162"/>
                  <a:pt x="736000" y="511278"/>
                </a:cubicBezTo>
                <a:cubicBezTo>
                  <a:pt x="583695" y="543394"/>
                  <a:pt x="348744" y="454601"/>
                  <a:pt x="85215" y="511278"/>
                </a:cubicBezTo>
                <a:cubicBezTo>
                  <a:pt x="39396" y="507250"/>
                  <a:pt x="2016" y="465270"/>
                  <a:pt x="0" y="426063"/>
                </a:cubicBezTo>
                <a:cubicBezTo>
                  <a:pt x="-25586" y="351298"/>
                  <a:pt x="3970" y="228910"/>
                  <a:pt x="0" y="85215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151065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2D942-BB73-6625-7285-6A989FE1B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035D3-2AD9-0474-5E91-FF49BD14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438"/>
            <a:ext cx="12192000" cy="28795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1904A8-8024-7E3B-CA0B-689CC51EFCCB}"/>
              </a:ext>
            </a:extLst>
          </p:cNvPr>
          <p:cNvSpPr/>
          <p:nvPr/>
        </p:nvSpPr>
        <p:spPr>
          <a:xfrm>
            <a:off x="2674374" y="2137823"/>
            <a:ext cx="1868129" cy="511278"/>
          </a:xfrm>
          <a:custGeom>
            <a:avLst/>
            <a:gdLst>
              <a:gd name="connsiteX0" fmla="*/ 0 w 1868129"/>
              <a:gd name="connsiteY0" fmla="*/ 85215 h 511278"/>
              <a:gd name="connsiteX1" fmla="*/ 85215 w 1868129"/>
              <a:gd name="connsiteY1" fmla="*/ 0 h 511278"/>
              <a:gd name="connsiteX2" fmla="*/ 668092 w 1868129"/>
              <a:gd name="connsiteY2" fmla="*/ 0 h 511278"/>
              <a:gd name="connsiteX3" fmla="*/ 1217014 w 1868129"/>
              <a:gd name="connsiteY3" fmla="*/ 0 h 511278"/>
              <a:gd name="connsiteX4" fmla="*/ 1782914 w 1868129"/>
              <a:gd name="connsiteY4" fmla="*/ 0 h 511278"/>
              <a:gd name="connsiteX5" fmla="*/ 1868129 w 1868129"/>
              <a:gd name="connsiteY5" fmla="*/ 85215 h 511278"/>
              <a:gd name="connsiteX6" fmla="*/ 1868129 w 1868129"/>
              <a:gd name="connsiteY6" fmla="*/ 426063 h 511278"/>
              <a:gd name="connsiteX7" fmla="*/ 1782914 w 1868129"/>
              <a:gd name="connsiteY7" fmla="*/ 511278 h 511278"/>
              <a:gd name="connsiteX8" fmla="*/ 1250968 w 1868129"/>
              <a:gd name="connsiteY8" fmla="*/ 511278 h 511278"/>
              <a:gd name="connsiteX9" fmla="*/ 736000 w 1868129"/>
              <a:gd name="connsiteY9" fmla="*/ 511278 h 511278"/>
              <a:gd name="connsiteX10" fmla="*/ 85215 w 1868129"/>
              <a:gd name="connsiteY10" fmla="*/ 511278 h 511278"/>
              <a:gd name="connsiteX11" fmla="*/ 0 w 1868129"/>
              <a:gd name="connsiteY11" fmla="*/ 426063 h 511278"/>
              <a:gd name="connsiteX12" fmla="*/ 0 w 1868129"/>
              <a:gd name="connsiteY12" fmla="*/ 85215 h 5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129" h="511278" extrusionOk="0">
                <a:moveTo>
                  <a:pt x="0" y="85215"/>
                </a:moveTo>
                <a:cubicBezTo>
                  <a:pt x="-2854" y="47792"/>
                  <a:pt x="35576" y="-1"/>
                  <a:pt x="85215" y="0"/>
                </a:cubicBezTo>
                <a:cubicBezTo>
                  <a:pt x="330560" y="-1989"/>
                  <a:pt x="402633" y="50603"/>
                  <a:pt x="668092" y="0"/>
                </a:cubicBezTo>
                <a:cubicBezTo>
                  <a:pt x="933551" y="-50603"/>
                  <a:pt x="1061722" y="7996"/>
                  <a:pt x="1217014" y="0"/>
                </a:cubicBezTo>
                <a:cubicBezTo>
                  <a:pt x="1372306" y="-7996"/>
                  <a:pt x="1615473" y="57149"/>
                  <a:pt x="1782914" y="0"/>
                </a:cubicBezTo>
                <a:cubicBezTo>
                  <a:pt x="1819315" y="-6208"/>
                  <a:pt x="1864995" y="40528"/>
                  <a:pt x="1868129" y="85215"/>
                </a:cubicBezTo>
                <a:cubicBezTo>
                  <a:pt x="1873030" y="199897"/>
                  <a:pt x="1828039" y="316640"/>
                  <a:pt x="1868129" y="426063"/>
                </a:cubicBezTo>
                <a:cubicBezTo>
                  <a:pt x="1870343" y="477244"/>
                  <a:pt x="1832932" y="505213"/>
                  <a:pt x="1782914" y="511278"/>
                </a:cubicBezTo>
                <a:cubicBezTo>
                  <a:pt x="1562466" y="527971"/>
                  <a:pt x="1367631" y="457597"/>
                  <a:pt x="1250968" y="511278"/>
                </a:cubicBezTo>
                <a:cubicBezTo>
                  <a:pt x="1134305" y="564959"/>
                  <a:pt x="888305" y="479162"/>
                  <a:pt x="736000" y="511278"/>
                </a:cubicBezTo>
                <a:cubicBezTo>
                  <a:pt x="583695" y="543394"/>
                  <a:pt x="348744" y="454601"/>
                  <a:pt x="85215" y="511278"/>
                </a:cubicBezTo>
                <a:cubicBezTo>
                  <a:pt x="39396" y="507250"/>
                  <a:pt x="2016" y="465270"/>
                  <a:pt x="0" y="426063"/>
                </a:cubicBezTo>
                <a:cubicBezTo>
                  <a:pt x="-25586" y="351298"/>
                  <a:pt x="3970" y="228910"/>
                  <a:pt x="0" y="85215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151065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9B971-6A46-1246-F678-B2130B619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5CA4F-3F82-673B-5D43-AAB9A08FCB26}"/>
              </a:ext>
            </a:extLst>
          </p:cNvPr>
          <p:cNvSpPr txBox="1"/>
          <p:nvPr/>
        </p:nvSpPr>
        <p:spPr>
          <a:xfrm>
            <a:off x="580104" y="461720"/>
            <a:ext cx="8770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Writing the Code:</a:t>
            </a:r>
            <a:r>
              <a:rPr lang="ar-EG" b="1" dirty="0">
                <a:solidFill>
                  <a:srgbClr val="0070C0"/>
                </a:solidFill>
              </a:rPr>
              <a:t> </a:t>
            </a:r>
            <a:r>
              <a:rPr lang="en-US" dirty="0"/>
              <a:t>write the script for the LSB data hiding algorithm:</a:t>
            </a:r>
            <a:r>
              <a:rPr lang="ar-EG" dirty="0"/>
              <a:t> </a:t>
            </a:r>
            <a:br>
              <a:rPr lang="ar-EG" dirty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Load an Image: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7DF6C-0D7F-2A7F-53CF-CCD061886948}"/>
              </a:ext>
            </a:extLst>
          </p:cNvPr>
          <p:cNvSpPr txBox="1"/>
          <p:nvPr/>
        </p:nvSpPr>
        <p:spPr>
          <a:xfrm>
            <a:off x="481779" y="138505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% Load Image</a:t>
            </a:r>
          </a:p>
          <a:p>
            <a:r>
              <a:rPr lang="en-US" dirty="0"/>
              <a:t>[file, path] = </a:t>
            </a:r>
            <a:r>
              <a:rPr lang="en-US" dirty="0" err="1"/>
              <a:t>uigetfile</a:t>
            </a:r>
            <a:r>
              <a:rPr lang="en-US" dirty="0"/>
              <a:t>({'*.</a:t>
            </a:r>
            <a:r>
              <a:rPr lang="en-US" dirty="0" err="1"/>
              <a:t>png</a:t>
            </a:r>
            <a:r>
              <a:rPr lang="en-US" dirty="0"/>
              <a:t>;*.jpg;*.bmp'}, 'Select Cover Image');</a:t>
            </a:r>
          </a:p>
          <a:p>
            <a:r>
              <a:rPr lang="en-US" dirty="0" err="1"/>
              <a:t>cover_image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fullfile</a:t>
            </a:r>
            <a:r>
              <a:rPr lang="en-US" dirty="0"/>
              <a:t>(path, file));</a:t>
            </a:r>
          </a:p>
          <a:p>
            <a:r>
              <a:rPr lang="en-US" dirty="0" err="1"/>
              <a:t>cover_image</a:t>
            </a:r>
            <a:r>
              <a:rPr lang="en-US" dirty="0"/>
              <a:t> = </a:t>
            </a:r>
            <a:r>
              <a:rPr lang="en-US" dirty="0" err="1"/>
              <a:t>cover_image</a:t>
            </a:r>
            <a:r>
              <a:rPr lang="en-US" dirty="0"/>
              <a:t>(:, :, 1); % Grayscale Image</a:t>
            </a:r>
          </a:p>
          <a:p>
            <a:r>
              <a:rPr lang="en-US" dirty="0"/>
              <a:t>figure,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cover_image</a:t>
            </a:r>
            <a:r>
              <a:rPr lang="en-US" dirty="0"/>
              <a:t>), title('Original Image');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6D029-FD79-5411-06B4-1E06B1290217}"/>
              </a:ext>
            </a:extLst>
          </p:cNvPr>
          <p:cNvSpPr txBox="1"/>
          <p:nvPr/>
        </p:nvSpPr>
        <p:spPr>
          <a:xfrm>
            <a:off x="580104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2.Input Text to Hide: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25F19-BE45-0EE0-D854-DC1DCFD192E5}"/>
              </a:ext>
            </a:extLst>
          </p:cNvPr>
          <p:cNvSpPr txBox="1"/>
          <p:nvPr/>
        </p:nvSpPr>
        <p:spPr>
          <a:xfrm>
            <a:off x="747252" y="370599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% Input Text</a:t>
            </a:r>
          </a:p>
          <a:p>
            <a:r>
              <a:rPr lang="en-US" dirty="0" err="1"/>
              <a:t>text_to_hide</a:t>
            </a:r>
            <a:r>
              <a:rPr lang="en-US" dirty="0"/>
              <a:t> = input('Enter the text to hide: ', 's');</a:t>
            </a:r>
          </a:p>
          <a:p>
            <a:r>
              <a:rPr lang="en-US" dirty="0" err="1"/>
              <a:t>binary_text</a:t>
            </a:r>
            <a:r>
              <a:rPr lang="en-US" dirty="0"/>
              <a:t> = reshape(dec2bin(</a:t>
            </a:r>
            <a:r>
              <a:rPr lang="en-US" dirty="0" err="1"/>
              <a:t>text_to_hide</a:t>
            </a:r>
            <a:r>
              <a:rPr lang="en-US" dirty="0"/>
              <a:t>, 8).' - '0', 1, []);</a:t>
            </a:r>
          </a:p>
          <a:p>
            <a:r>
              <a:rPr lang="en-US" dirty="0" err="1"/>
              <a:t>text_length</a:t>
            </a:r>
            <a:r>
              <a:rPr lang="en-US" dirty="0"/>
              <a:t> = length(</a:t>
            </a:r>
            <a:r>
              <a:rPr lang="en-US" dirty="0" err="1"/>
              <a:t>binary_text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text_length</a:t>
            </a:r>
            <a:r>
              <a:rPr lang="en-US" dirty="0"/>
              <a:t> &gt; </a:t>
            </a:r>
            <a:r>
              <a:rPr lang="en-US" dirty="0" err="1"/>
              <a:t>numel</a:t>
            </a:r>
            <a:r>
              <a:rPr lang="en-US" dirty="0"/>
              <a:t>(</a:t>
            </a:r>
            <a:r>
              <a:rPr lang="en-US" dirty="0" err="1"/>
              <a:t>cover_image</a:t>
            </a:r>
            <a:r>
              <a:rPr lang="en-US" dirty="0"/>
              <a:t>)</a:t>
            </a:r>
          </a:p>
          <a:p>
            <a:r>
              <a:rPr lang="en-US" dirty="0"/>
              <a:t>    error('Text is too large to hide in this image.');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280174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{81C28103-9CD9-4EC1-8E8B-8FEF70BB6C33}tf78504181_win32</Template>
  <TotalTime>176</TotalTime>
  <Words>962</Words>
  <Application>Microsoft Office PowerPoint</Application>
  <PresentationFormat>Widescreen</PresentationFormat>
  <Paragraphs>89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Abadi</vt:lpstr>
      <vt:lpstr>ADLaM Display</vt:lpstr>
      <vt:lpstr>Aharoni</vt:lpstr>
      <vt:lpstr>Aptos</vt:lpstr>
      <vt:lpstr>Arial</vt:lpstr>
      <vt:lpstr>Avenir Next LT Pro</vt:lpstr>
      <vt:lpstr>Avenir Next LT Pro Light</vt:lpstr>
      <vt:lpstr>Calibri</vt:lpstr>
      <vt:lpstr>Tw Cen MT</vt:lpstr>
      <vt:lpstr>Wingdings</vt:lpstr>
      <vt:lpstr>Custom</vt:lpstr>
      <vt:lpstr>hiding data inside images using Least Significant Bit (LSB) algorithm</vt:lpstr>
      <vt:lpstr>First of all, what is it LSB ? </vt:lpstr>
      <vt:lpstr>First of all, what is it LSB ? </vt:lpstr>
      <vt:lpstr>First of all, what is it LSB ? </vt:lpstr>
      <vt:lpstr>The project will allow: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amira mohamed Menshawy</dc:creator>
  <cp:lastModifiedBy>amira mohamed Menshawy</cp:lastModifiedBy>
  <cp:revision>2</cp:revision>
  <dcterms:created xsi:type="dcterms:W3CDTF">2024-12-14T12:18:21Z</dcterms:created>
  <dcterms:modified xsi:type="dcterms:W3CDTF">2024-12-14T15:16:40Z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