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42" r:id="rId5"/>
    <p:sldId id="359" r:id="rId6"/>
    <p:sldId id="396" r:id="rId7"/>
    <p:sldId id="373" r:id="rId8"/>
    <p:sldId id="382" r:id="rId9"/>
    <p:sldId id="383" r:id="rId10"/>
    <p:sldId id="384" r:id="rId11"/>
    <p:sldId id="385" r:id="rId12"/>
    <p:sldId id="386" r:id="rId13"/>
    <p:sldId id="387" r:id="rId14"/>
    <p:sldId id="391" r:id="rId15"/>
    <p:sldId id="388" r:id="rId16"/>
    <p:sldId id="389" r:id="rId17"/>
    <p:sldId id="390" r:id="rId18"/>
    <p:sldId id="392" r:id="rId19"/>
    <p:sldId id="394" r:id="rId20"/>
    <p:sldId id="374" r:id="rId21"/>
    <p:sldId id="3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78" d="100"/>
          <a:sy n="78" d="100"/>
        </p:scale>
        <p:origin x="8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12/24/2024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12/24/2024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sz="6600" dirty="0">
                <a:solidFill>
                  <a:schemeClr val="bg1"/>
                </a:solidFill>
              </a:rPr>
              <a:t>Model Building</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pPr>
              <a:lnSpc>
                <a:spcPts val="1425"/>
              </a:lnSpc>
            </a:pPr>
            <a:r>
              <a:rPr lang="en-US" sz="4800" b="0" dirty="0">
                <a:solidFill>
                  <a:schemeClr val="bg1"/>
                </a:solidFill>
                <a:effectLst/>
                <a:latin typeface="Courier New" panose="02070309020205020404" pitchFamily="49" charset="0"/>
              </a:rPr>
              <a:t>Marketing Campaign</a:t>
            </a:r>
          </a:p>
        </p:txBody>
      </p:sp>
      <p:sp>
        <p:nvSpPr>
          <p:cNvPr id="3" name="TextBox 2">
            <a:extLst>
              <a:ext uri="{FF2B5EF4-FFF2-40B4-BE49-F238E27FC236}">
                <a16:creationId xmlns:a16="http://schemas.microsoft.com/office/drawing/2014/main" id="{80518839-D09B-4BE6-9778-DF63CD77F79D}"/>
              </a:ext>
            </a:extLst>
          </p:cNvPr>
          <p:cNvSpPr txBox="1"/>
          <p:nvPr/>
        </p:nvSpPr>
        <p:spPr>
          <a:xfrm>
            <a:off x="1936954" y="4489019"/>
            <a:ext cx="8522055" cy="584775"/>
          </a:xfrm>
          <a:prstGeom prst="rect">
            <a:avLst/>
          </a:prstGeom>
          <a:noFill/>
        </p:spPr>
        <p:txBody>
          <a:bodyPr wrap="square">
            <a:spAutoFit/>
          </a:bodyPr>
          <a:lstStyle/>
          <a:p>
            <a:pPr algn="ctr"/>
            <a:r>
              <a:rPr lang="en-US" sz="3200" dirty="0" err="1">
                <a:solidFill>
                  <a:schemeClr val="bg1"/>
                </a:solidFill>
              </a:rPr>
              <a:t>BY:Amira</a:t>
            </a:r>
            <a:r>
              <a:rPr lang="en-US" sz="3200" dirty="0">
                <a:solidFill>
                  <a:schemeClr val="bg1"/>
                </a:solidFill>
              </a:rPr>
              <a:t> Mohamed</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4A8D9C-F0DA-6C16-DDC6-07EF66451A79}"/>
              </a:ext>
            </a:extLst>
          </p:cNvPr>
          <p:cNvSpPr txBox="1"/>
          <p:nvPr/>
        </p:nvSpPr>
        <p:spPr>
          <a:xfrm>
            <a:off x="560439" y="601914"/>
            <a:ext cx="6096000" cy="400110"/>
          </a:xfrm>
          <a:prstGeom prst="rect">
            <a:avLst/>
          </a:prstGeom>
          <a:noFill/>
        </p:spPr>
        <p:txBody>
          <a:bodyPr wrap="square">
            <a:spAutoFit/>
          </a:bodyPr>
          <a:lstStyle/>
          <a:p>
            <a:r>
              <a:rPr lang="en-US" sz="2000" dirty="0">
                <a:solidFill>
                  <a:schemeClr val="bg1"/>
                </a:solidFill>
              </a:rPr>
              <a:t>4.1. Check for Missing Values</a:t>
            </a:r>
          </a:p>
        </p:txBody>
      </p:sp>
      <p:pic>
        <p:nvPicPr>
          <p:cNvPr id="8" name="Picture 7">
            <a:extLst>
              <a:ext uri="{FF2B5EF4-FFF2-40B4-BE49-F238E27FC236}">
                <a16:creationId xmlns:a16="http://schemas.microsoft.com/office/drawing/2014/main" id="{3CA9AA3D-15BB-EE7F-09D0-9A1FFCE4CD6E}"/>
              </a:ext>
            </a:extLst>
          </p:cNvPr>
          <p:cNvPicPr>
            <a:picLocks noChangeAspect="1"/>
          </p:cNvPicPr>
          <p:nvPr/>
        </p:nvPicPr>
        <p:blipFill>
          <a:blip r:embed="rId2"/>
          <a:srcRect t="4928"/>
          <a:stretch/>
        </p:blipFill>
        <p:spPr>
          <a:xfrm>
            <a:off x="4289375" y="373626"/>
            <a:ext cx="7902625" cy="6484374"/>
          </a:xfrm>
          <a:prstGeom prst="rect">
            <a:avLst/>
          </a:prstGeom>
        </p:spPr>
      </p:pic>
      <p:sp>
        <p:nvSpPr>
          <p:cNvPr id="10" name="TextBox 9">
            <a:extLst>
              <a:ext uri="{FF2B5EF4-FFF2-40B4-BE49-F238E27FC236}">
                <a16:creationId xmlns:a16="http://schemas.microsoft.com/office/drawing/2014/main" id="{38DA6821-091B-BEA9-1CBD-8E9F2D163D4F}"/>
              </a:ext>
            </a:extLst>
          </p:cNvPr>
          <p:cNvSpPr txBox="1"/>
          <p:nvPr/>
        </p:nvSpPr>
        <p:spPr>
          <a:xfrm>
            <a:off x="504376" y="1566429"/>
            <a:ext cx="3458024" cy="2862322"/>
          </a:xfrm>
          <a:prstGeom prst="rect">
            <a:avLst/>
          </a:prstGeom>
          <a:noFill/>
        </p:spPr>
        <p:txBody>
          <a:bodyPr wrap="square">
            <a:spAutoFit/>
          </a:bodyPr>
          <a:lstStyle/>
          <a:p>
            <a:r>
              <a:rPr lang="en-US" dirty="0">
                <a:solidFill>
                  <a:schemeClr val="bg1"/>
                </a:solidFill>
              </a:rPr>
              <a:t>Handle Missing Values</a:t>
            </a:r>
            <a:br>
              <a:rPr lang="en-US" dirty="0">
                <a:solidFill>
                  <a:schemeClr val="bg1"/>
                </a:solidFill>
              </a:rPr>
            </a:br>
            <a:r>
              <a:rPr lang="en-US" dirty="0">
                <a:solidFill>
                  <a:schemeClr val="bg1"/>
                </a:solidFill>
                <a:sym typeface="Wingdings" panose="05000000000000000000" pitchFamily="2" charset="2"/>
              </a:rPr>
              <a:t></a:t>
            </a:r>
            <a:r>
              <a:rPr lang="en-US" dirty="0">
                <a:solidFill>
                  <a:schemeClr val="bg1"/>
                </a:solidFill>
              </a:rPr>
              <a:t>Drop columns with more than 50% missing values &amp;</a:t>
            </a:r>
            <a:br>
              <a:rPr lang="en-US" dirty="0">
                <a:solidFill>
                  <a:schemeClr val="bg1"/>
                </a:solidFill>
              </a:rPr>
            </a:br>
            <a:r>
              <a:rPr lang="en-US" dirty="0">
                <a:solidFill>
                  <a:schemeClr val="bg1"/>
                </a:solidFill>
                <a:sym typeface="Wingdings" panose="05000000000000000000" pitchFamily="2" charset="2"/>
              </a:rPr>
              <a:t></a:t>
            </a:r>
            <a:r>
              <a:rPr lang="en-US" dirty="0">
                <a:solidFill>
                  <a:schemeClr val="bg1"/>
                </a:solidFill>
              </a:rPr>
              <a:t>Fill missing values in categorical columns with the most frequent value (Mode) </a:t>
            </a:r>
            <a:r>
              <a:rPr lang="ar-EG" dirty="0">
                <a:solidFill>
                  <a:schemeClr val="bg1"/>
                </a:solidFill>
              </a:rPr>
              <a:t>&amp;</a:t>
            </a:r>
            <a:r>
              <a:rPr lang="en-US" dirty="0">
                <a:solidFill>
                  <a:schemeClr val="bg1"/>
                </a:solidFill>
              </a:rPr>
              <a:t> </a:t>
            </a:r>
            <a:br>
              <a:rPr lang="en-US" dirty="0">
                <a:solidFill>
                  <a:schemeClr val="bg1"/>
                </a:solidFill>
              </a:rPr>
            </a:br>
            <a:r>
              <a:rPr lang="en-US" dirty="0">
                <a:solidFill>
                  <a:schemeClr val="bg1"/>
                </a:solidFill>
                <a:sym typeface="Wingdings" panose="05000000000000000000" pitchFamily="2" charset="2"/>
              </a:rPr>
              <a:t></a:t>
            </a:r>
            <a:r>
              <a:rPr lang="en-US" dirty="0">
                <a:solidFill>
                  <a:schemeClr val="bg1"/>
                </a:solidFill>
              </a:rPr>
              <a:t>fill missing values in numerical columns with the median (for skewed distributions)</a:t>
            </a:r>
          </a:p>
        </p:txBody>
      </p:sp>
      <p:sp>
        <p:nvSpPr>
          <p:cNvPr id="15" name="Flowchart: Sequential Access Storage 14">
            <a:extLst>
              <a:ext uri="{FF2B5EF4-FFF2-40B4-BE49-F238E27FC236}">
                <a16:creationId xmlns:a16="http://schemas.microsoft.com/office/drawing/2014/main" id="{19626AB5-FE42-C64C-FD1D-97ED88C6BC2E}"/>
              </a:ext>
            </a:extLst>
          </p:cNvPr>
          <p:cNvSpPr/>
          <p:nvPr/>
        </p:nvSpPr>
        <p:spPr>
          <a:xfrm>
            <a:off x="7843631" y="2536723"/>
            <a:ext cx="2644878" cy="2320413"/>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CF95EFE0-AD45-82D1-4375-7838BC4AE01A}"/>
              </a:ext>
            </a:extLst>
          </p:cNvPr>
          <p:cNvSpPr txBox="1"/>
          <p:nvPr/>
        </p:nvSpPr>
        <p:spPr>
          <a:xfrm>
            <a:off x="8095611" y="2819766"/>
            <a:ext cx="2163096" cy="1754326"/>
          </a:xfrm>
          <a:prstGeom prst="rect">
            <a:avLst/>
          </a:prstGeom>
          <a:noFill/>
        </p:spPr>
        <p:txBody>
          <a:bodyPr wrap="square">
            <a:spAutoFit/>
          </a:bodyPr>
          <a:lstStyle/>
          <a:p>
            <a:r>
              <a:rPr lang="en-US" dirty="0"/>
              <a:t>Just by looking at it there is no missing data but to avoid problems we will do Handle Missing Values Techniques.</a:t>
            </a:r>
          </a:p>
        </p:txBody>
      </p:sp>
    </p:spTree>
    <p:extLst>
      <p:ext uri="{BB962C8B-B14F-4D97-AF65-F5344CB8AC3E}">
        <p14:creationId xmlns:p14="http://schemas.microsoft.com/office/powerpoint/2010/main" val="245993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4DD8274-68FD-E615-9AA1-1358102678F9}"/>
              </a:ext>
            </a:extLst>
          </p:cNvPr>
          <p:cNvPicPr>
            <a:picLocks noChangeAspect="1"/>
          </p:cNvPicPr>
          <p:nvPr/>
        </p:nvPicPr>
        <p:blipFill>
          <a:blip r:embed="rId2"/>
          <a:srcRect t="5448"/>
          <a:stretch/>
        </p:blipFill>
        <p:spPr>
          <a:xfrm>
            <a:off x="3417487" y="373626"/>
            <a:ext cx="8699994" cy="6484373"/>
          </a:xfrm>
          <a:prstGeom prst="rect">
            <a:avLst/>
          </a:prstGeom>
        </p:spPr>
      </p:pic>
      <p:sp>
        <p:nvSpPr>
          <p:cNvPr id="6" name="TextBox 5">
            <a:extLst>
              <a:ext uri="{FF2B5EF4-FFF2-40B4-BE49-F238E27FC236}">
                <a16:creationId xmlns:a16="http://schemas.microsoft.com/office/drawing/2014/main" id="{7A7D2A9C-BAD7-F22C-6B4E-65353C4F5699}"/>
              </a:ext>
            </a:extLst>
          </p:cNvPr>
          <p:cNvSpPr txBox="1"/>
          <p:nvPr/>
        </p:nvSpPr>
        <p:spPr>
          <a:xfrm>
            <a:off x="422787" y="552754"/>
            <a:ext cx="6096000" cy="369332"/>
          </a:xfrm>
          <a:prstGeom prst="rect">
            <a:avLst/>
          </a:prstGeom>
          <a:noFill/>
        </p:spPr>
        <p:txBody>
          <a:bodyPr wrap="square">
            <a:spAutoFit/>
          </a:bodyPr>
          <a:lstStyle/>
          <a:p>
            <a:r>
              <a:rPr lang="en-US" dirty="0">
                <a:solidFill>
                  <a:schemeClr val="bg1"/>
                </a:solidFill>
              </a:rPr>
              <a:t>4.2. Handle Missing Values</a:t>
            </a:r>
            <a:r>
              <a:rPr lang="ar-EG" dirty="0">
                <a:solidFill>
                  <a:schemeClr val="bg1"/>
                </a:solidFill>
              </a:rPr>
              <a:t>:</a:t>
            </a:r>
            <a:endParaRPr lang="en-US" dirty="0">
              <a:solidFill>
                <a:schemeClr val="bg1"/>
              </a:solidFill>
            </a:endParaRPr>
          </a:p>
        </p:txBody>
      </p:sp>
      <p:sp>
        <p:nvSpPr>
          <p:cNvPr id="13" name="TextBox 12">
            <a:extLst>
              <a:ext uri="{FF2B5EF4-FFF2-40B4-BE49-F238E27FC236}">
                <a16:creationId xmlns:a16="http://schemas.microsoft.com/office/drawing/2014/main" id="{83B9EBE7-F115-FDAA-63D0-ADE3DDC1544A}"/>
              </a:ext>
            </a:extLst>
          </p:cNvPr>
          <p:cNvSpPr txBox="1"/>
          <p:nvPr/>
        </p:nvSpPr>
        <p:spPr>
          <a:xfrm>
            <a:off x="1029874" y="1105668"/>
            <a:ext cx="2834203" cy="923330"/>
          </a:xfrm>
          <a:prstGeom prst="rect">
            <a:avLst/>
          </a:prstGeom>
          <a:noFill/>
        </p:spPr>
        <p:txBody>
          <a:bodyPr wrap="square">
            <a:spAutoFit/>
          </a:bodyPr>
          <a:lstStyle/>
          <a:p>
            <a:r>
              <a:rPr lang="en-US" dirty="0">
                <a:solidFill>
                  <a:schemeClr val="bg1"/>
                </a:solidFill>
              </a:rPr>
              <a:t>1.Drop columns </a:t>
            </a:r>
            <a:br>
              <a:rPr lang="en-US" dirty="0">
                <a:solidFill>
                  <a:schemeClr val="bg1"/>
                </a:solidFill>
              </a:rPr>
            </a:br>
            <a:r>
              <a:rPr lang="en-US" dirty="0">
                <a:solidFill>
                  <a:schemeClr val="bg1"/>
                </a:solidFill>
              </a:rPr>
              <a:t>2.Fill With Mode</a:t>
            </a:r>
            <a:br>
              <a:rPr lang="en-US" dirty="0">
                <a:solidFill>
                  <a:schemeClr val="bg1"/>
                </a:solidFill>
              </a:rPr>
            </a:br>
            <a:r>
              <a:rPr lang="en-US" dirty="0">
                <a:solidFill>
                  <a:schemeClr val="bg1"/>
                </a:solidFill>
              </a:rPr>
              <a:t>3.Fill With Median</a:t>
            </a:r>
          </a:p>
        </p:txBody>
      </p:sp>
      <p:sp>
        <p:nvSpPr>
          <p:cNvPr id="17" name="TextBox 16">
            <a:extLst>
              <a:ext uri="{FF2B5EF4-FFF2-40B4-BE49-F238E27FC236}">
                <a16:creationId xmlns:a16="http://schemas.microsoft.com/office/drawing/2014/main" id="{4573172E-5D27-F7CF-72AE-67B2FBD036EB}"/>
              </a:ext>
            </a:extLst>
          </p:cNvPr>
          <p:cNvSpPr txBox="1"/>
          <p:nvPr/>
        </p:nvSpPr>
        <p:spPr>
          <a:xfrm>
            <a:off x="422787" y="2263481"/>
            <a:ext cx="2753032" cy="2646878"/>
          </a:xfrm>
          <a:prstGeom prst="rect">
            <a:avLst/>
          </a:prstGeom>
          <a:noFill/>
        </p:spPr>
        <p:txBody>
          <a:bodyPr wrap="square">
            <a:spAutoFit/>
          </a:bodyPr>
          <a:lstStyle/>
          <a:p>
            <a:r>
              <a:rPr lang="en-US" sz="2000" b="1" dirty="0">
                <a:solidFill>
                  <a:schemeClr val="bg1"/>
                </a:solidFill>
              </a:rPr>
              <a:t>4.3. Handle Outliers (Optional)</a:t>
            </a:r>
            <a:r>
              <a:rPr lang="ar-EG" sz="2000" b="1" dirty="0">
                <a:solidFill>
                  <a:schemeClr val="bg1"/>
                </a:solidFill>
              </a:rPr>
              <a:t>:</a:t>
            </a:r>
            <a:endParaRPr lang="en-US" sz="2000" b="1" dirty="0">
              <a:solidFill>
                <a:schemeClr val="bg1"/>
              </a:solidFill>
            </a:endParaRPr>
          </a:p>
          <a:p>
            <a:r>
              <a:rPr lang="en-US" dirty="0">
                <a:solidFill>
                  <a:schemeClr val="bg1"/>
                </a:solidFill>
              </a:rPr>
              <a:t>Outliers can affect the model performance, so we may want to handle them. A simple way to detect outliers is using the </a:t>
            </a:r>
            <a:r>
              <a:rPr lang="en-US" b="1" dirty="0">
                <a:solidFill>
                  <a:schemeClr val="bg1"/>
                </a:solidFill>
              </a:rPr>
              <a:t>IQR (Interquartile Range)</a:t>
            </a:r>
            <a:r>
              <a:rPr lang="en-US" dirty="0">
                <a:solidFill>
                  <a:schemeClr val="bg1"/>
                </a:solidFill>
              </a:rPr>
              <a:t> method.</a:t>
            </a:r>
          </a:p>
        </p:txBody>
      </p:sp>
      <p:cxnSp>
        <p:nvCxnSpPr>
          <p:cNvPr id="20" name="Straight Arrow Connector 19">
            <a:extLst>
              <a:ext uri="{FF2B5EF4-FFF2-40B4-BE49-F238E27FC236}">
                <a16:creationId xmlns:a16="http://schemas.microsoft.com/office/drawing/2014/main" id="{D8AFD3D3-0BD6-9A4A-818A-A70310A31898}"/>
              </a:ext>
            </a:extLst>
          </p:cNvPr>
          <p:cNvCxnSpPr>
            <a:cxnSpLocks/>
          </p:cNvCxnSpPr>
          <p:nvPr/>
        </p:nvCxnSpPr>
        <p:spPr>
          <a:xfrm flipV="1">
            <a:off x="3888658" y="1331547"/>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33DA7FC-104C-E939-F769-0F0D10A60A61}"/>
              </a:ext>
            </a:extLst>
          </p:cNvPr>
          <p:cNvCxnSpPr>
            <a:cxnSpLocks/>
          </p:cNvCxnSpPr>
          <p:nvPr/>
        </p:nvCxnSpPr>
        <p:spPr>
          <a:xfrm flipV="1">
            <a:off x="3930445" y="2143199"/>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FBB2A3-7285-2C7E-F9F4-FC3372961D5E}"/>
              </a:ext>
            </a:extLst>
          </p:cNvPr>
          <p:cNvCxnSpPr>
            <a:cxnSpLocks/>
          </p:cNvCxnSpPr>
          <p:nvPr/>
        </p:nvCxnSpPr>
        <p:spPr>
          <a:xfrm flipV="1">
            <a:off x="3930445" y="3167763"/>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DA6611E-8468-B431-9EFA-5F95CDAE79FB}"/>
              </a:ext>
            </a:extLst>
          </p:cNvPr>
          <p:cNvCxnSpPr>
            <a:cxnSpLocks/>
          </p:cNvCxnSpPr>
          <p:nvPr/>
        </p:nvCxnSpPr>
        <p:spPr>
          <a:xfrm flipV="1">
            <a:off x="3930445" y="4192327"/>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D668B59-341E-1484-CE09-3F6478F7E87F}"/>
              </a:ext>
            </a:extLst>
          </p:cNvPr>
          <p:cNvCxnSpPr>
            <a:cxnSpLocks/>
          </p:cNvCxnSpPr>
          <p:nvPr/>
        </p:nvCxnSpPr>
        <p:spPr>
          <a:xfrm flipV="1">
            <a:off x="3930445" y="5721204"/>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5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89175F7-E700-B8D9-1EDE-C86D40C4CB21}"/>
              </a:ext>
            </a:extLst>
          </p:cNvPr>
          <p:cNvSpPr txBox="1"/>
          <p:nvPr/>
        </p:nvSpPr>
        <p:spPr>
          <a:xfrm>
            <a:off x="432619" y="434766"/>
            <a:ext cx="6096000" cy="400110"/>
          </a:xfrm>
          <a:prstGeom prst="rect">
            <a:avLst/>
          </a:prstGeom>
          <a:noFill/>
        </p:spPr>
        <p:txBody>
          <a:bodyPr wrap="square">
            <a:spAutoFit/>
          </a:bodyPr>
          <a:lstStyle/>
          <a:p>
            <a:r>
              <a:rPr lang="en-US" sz="2000" dirty="0">
                <a:solidFill>
                  <a:schemeClr val="bg1"/>
                </a:solidFill>
              </a:rPr>
              <a:t>5. Encode Categorical Columns</a:t>
            </a:r>
          </a:p>
        </p:txBody>
      </p:sp>
      <p:sp>
        <p:nvSpPr>
          <p:cNvPr id="12" name="TextBox 11">
            <a:extLst>
              <a:ext uri="{FF2B5EF4-FFF2-40B4-BE49-F238E27FC236}">
                <a16:creationId xmlns:a16="http://schemas.microsoft.com/office/drawing/2014/main" id="{4D356069-BDA0-F2EE-34BA-E175A2E4C05D}"/>
              </a:ext>
            </a:extLst>
          </p:cNvPr>
          <p:cNvSpPr txBox="1"/>
          <p:nvPr/>
        </p:nvSpPr>
        <p:spPr>
          <a:xfrm>
            <a:off x="678424" y="926379"/>
            <a:ext cx="11061291" cy="646331"/>
          </a:xfrm>
          <a:prstGeom prst="rect">
            <a:avLst/>
          </a:prstGeom>
          <a:noFill/>
        </p:spPr>
        <p:txBody>
          <a:bodyPr wrap="square">
            <a:spAutoFit/>
          </a:bodyPr>
          <a:lstStyle/>
          <a:p>
            <a:r>
              <a:rPr lang="en-US" b="1" dirty="0">
                <a:solidFill>
                  <a:schemeClr val="bg1"/>
                </a:solidFill>
              </a:rPr>
              <a:t>1. Using Label Encoding for Ordinal Columns: </a:t>
            </a:r>
            <a:r>
              <a:rPr lang="en-US" dirty="0">
                <a:solidFill>
                  <a:schemeClr val="bg1"/>
                </a:solidFill>
              </a:rPr>
              <a:t>used when you have an ordinal variable, a variable that has a specific order. For example, "Education" with categories such as "PhD", "Graduation", etc.</a:t>
            </a:r>
          </a:p>
        </p:txBody>
      </p:sp>
      <p:sp>
        <p:nvSpPr>
          <p:cNvPr id="14" name="TextBox 13">
            <a:extLst>
              <a:ext uri="{FF2B5EF4-FFF2-40B4-BE49-F238E27FC236}">
                <a16:creationId xmlns:a16="http://schemas.microsoft.com/office/drawing/2014/main" id="{00E0F146-25F8-D25B-A3D5-648C5087F6AC}"/>
              </a:ext>
            </a:extLst>
          </p:cNvPr>
          <p:cNvSpPr txBox="1"/>
          <p:nvPr/>
        </p:nvSpPr>
        <p:spPr>
          <a:xfrm>
            <a:off x="678423" y="1664213"/>
            <a:ext cx="10933473" cy="1200329"/>
          </a:xfrm>
          <a:prstGeom prst="rect">
            <a:avLst/>
          </a:prstGeom>
          <a:noFill/>
        </p:spPr>
        <p:txBody>
          <a:bodyPr wrap="square">
            <a:spAutoFit/>
          </a:bodyPr>
          <a:lstStyle/>
          <a:p>
            <a:r>
              <a:rPr lang="en-US" b="1" dirty="0">
                <a:solidFill>
                  <a:schemeClr val="bg1"/>
                </a:solidFill>
              </a:rPr>
              <a:t>2. Using One-Hot Encoding for Categorical Columns with Limited Categories:</a:t>
            </a:r>
          </a:p>
          <a:p>
            <a:r>
              <a:rPr lang="en-US" dirty="0">
                <a:solidFill>
                  <a:schemeClr val="bg1"/>
                </a:solidFill>
              </a:rPr>
              <a:t>If a categorical column has non-ordinal categories, one-hot encoding is typically used. This method converts each category into a new binary column. For example, the "Education" column can be encoded as separate columns for each education level.</a:t>
            </a:r>
          </a:p>
        </p:txBody>
      </p:sp>
    </p:spTree>
    <p:extLst>
      <p:ext uri="{BB962C8B-B14F-4D97-AF65-F5344CB8AC3E}">
        <p14:creationId xmlns:p14="http://schemas.microsoft.com/office/powerpoint/2010/main" val="754821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29113D-0CA7-0DF4-B203-5AA3FE2FA13C}"/>
              </a:ext>
            </a:extLst>
          </p:cNvPr>
          <p:cNvPicPr>
            <a:picLocks noChangeAspect="1"/>
          </p:cNvPicPr>
          <p:nvPr/>
        </p:nvPicPr>
        <p:blipFill>
          <a:blip r:embed="rId2"/>
          <a:srcRect t="4655"/>
          <a:stretch/>
        </p:blipFill>
        <p:spPr>
          <a:xfrm>
            <a:off x="5071155" y="314632"/>
            <a:ext cx="6835732" cy="6444894"/>
          </a:xfrm>
          <a:prstGeom prst="rect">
            <a:avLst/>
          </a:prstGeom>
        </p:spPr>
      </p:pic>
      <p:sp>
        <p:nvSpPr>
          <p:cNvPr id="7" name="Rectangle 1">
            <a:extLst>
              <a:ext uri="{FF2B5EF4-FFF2-40B4-BE49-F238E27FC236}">
                <a16:creationId xmlns:a16="http://schemas.microsoft.com/office/drawing/2014/main" id="{C68C684B-7A4D-7238-C83A-F5B015801A72}"/>
              </a:ext>
            </a:extLst>
          </p:cNvPr>
          <p:cNvSpPr>
            <a:spLocks noChangeArrowheads="1"/>
          </p:cNvSpPr>
          <p:nvPr/>
        </p:nvSpPr>
        <p:spPr bwMode="auto">
          <a:xfrm>
            <a:off x="358887" y="958122"/>
            <a:ext cx="471226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bg1"/>
                </a:solidFill>
                <a:effectLst/>
                <a:latin typeface="Arial" panose="020B0604020202020204" pitchFamily="34" charset="0"/>
              </a:rPr>
              <a:t>Read the dataset</a:t>
            </a:r>
            <a:r>
              <a:rPr kumimoji="0" lang="en-US" altLang="en-US" sz="2000" b="0" i="0" u="none" strike="noStrike" cap="none" normalizeH="0" baseline="0" dirty="0">
                <a:ln>
                  <a:noFill/>
                </a:ln>
                <a:solidFill>
                  <a:schemeClr val="bg1"/>
                </a:solidFill>
                <a:effectLst/>
                <a:latin typeface="Arial" panose="020B0604020202020204" pitchFamily="34" charset="0"/>
              </a:rPr>
              <a:t> (handling tab-separated values).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bg1"/>
                </a:solidFill>
                <a:effectLst/>
                <a:latin typeface="Arial" panose="020B0604020202020204" pitchFamily="34" charset="0"/>
              </a:rPr>
              <a:t>Remove any extra spaces</a:t>
            </a:r>
            <a:r>
              <a:rPr kumimoji="0" lang="en-US" altLang="en-US" sz="2000" b="0" i="0" u="none" strike="noStrike" cap="none" normalizeH="0" baseline="0" dirty="0">
                <a:ln>
                  <a:noFill/>
                </a:ln>
                <a:solidFill>
                  <a:schemeClr val="bg1"/>
                </a:solidFill>
                <a:effectLst/>
                <a:latin typeface="Arial" panose="020B0604020202020204" pitchFamily="34" charset="0"/>
              </a:rPr>
              <a:t> in column names.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bg1"/>
                </a:solidFill>
                <a:effectLst/>
                <a:latin typeface="Arial" panose="020B0604020202020204" pitchFamily="34" charset="0"/>
              </a:rPr>
              <a:t>One-hot encode</a:t>
            </a:r>
            <a:r>
              <a:rPr kumimoji="0" lang="en-US" altLang="en-US" sz="2000" b="0" i="0" u="none" strike="noStrike" cap="none" normalizeH="0" baseline="0" dirty="0">
                <a:ln>
                  <a:noFill/>
                </a:ln>
                <a:solidFill>
                  <a:schemeClr val="bg1"/>
                </a:solidFill>
                <a:effectLst/>
                <a:latin typeface="Arial" panose="020B0604020202020204" pitchFamily="34" charset="0"/>
              </a:rPr>
              <a:t> the categorical columns (</a:t>
            </a:r>
            <a:r>
              <a:rPr kumimoji="0" lang="en-US" altLang="en-US" sz="2000" b="0" i="0" u="none" strike="noStrike" cap="none" normalizeH="0" baseline="0" dirty="0">
                <a:ln>
                  <a:noFill/>
                </a:ln>
                <a:solidFill>
                  <a:schemeClr val="bg1"/>
                </a:solidFill>
                <a:effectLst/>
                <a:latin typeface="Arial Unicode MS"/>
              </a:rPr>
              <a:t>Education</a:t>
            </a: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latin typeface="Arial Unicode MS"/>
              </a:rPr>
              <a:t>Marital_Status</a:t>
            </a: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a:ln>
                  <a:noFill/>
                </a:ln>
                <a:solidFill>
                  <a:schemeClr val="bg1"/>
                </a:solidFill>
                <a:effectLst/>
                <a:latin typeface="Arial Unicode MS"/>
              </a:rPr>
              <a:t>Complain</a:t>
            </a:r>
            <a:r>
              <a:rPr kumimoji="0" lang="en-US" altLang="en-US" sz="2000" b="0" i="0" u="none" strike="noStrike" cap="none" normalizeH="0" baseline="0" dirty="0">
                <a:ln>
                  <a:noFill/>
                </a:ln>
                <a:solidFill>
                  <a:schemeClr val="bg1"/>
                </a:solidFill>
                <a:effectLst/>
              </a:rPr>
              <a:t>).</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bg1"/>
                </a:solidFill>
                <a:effectLst/>
                <a:latin typeface="Arial" panose="020B0604020202020204" pitchFamily="34" charset="0"/>
              </a:rPr>
              <a:t>Label encode</a:t>
            </a:r>
            <a:r>
              <a:rPr kumimoji="0" lang="en-US" altLang="en-US" sz="2000" b="0" i="0" u="none" strike="noStrike" cap="none" normalizeH="0" baseline="0" dirty="0">
                <a:ln>
                  <a:noFill/>
                </a:ln>
                <a:solidFill>
                  <a:schemeClr val="bg1"/>
                </a:solidFill>
                <a:effectLst/>
                <a:latin typeface="Arial" panose="020B0604020202020204" pitchFamily="34" charset="0"/>
              </a:rPr>
              <a:t> the ordinal columns (</a:t>
            </a:r>
            <a:r>
              <a:rPr kumimoji="0" lang="en-US" altLang="en-US" sz="2000" b="0" i="0" u="none" strike="noStrike" cap="none" normalizeH="0" baseline="0" dirty="0">
                <a:ln>
                  <a:noFill/>
                </a:ln>
                <a:solidFill>
                  <a:schemeClr val="bg1"/>
                </a:solidFill>
                <a:effectLst/>
                <a:latin typeface="Arial Unicode MS"/>
              </a:rPr>
              <a:t>Education</a:t>
            </a: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latin typeface="Arial Unicode MS"/>
              </a:rPr>
              <a:t>Marital_Status</a:t>
            </a:r>
            <a:r>
              <a:rPr kumimoji="0" lang="en-US" altLang="en-US" sz="2000" b="0" i="0" u="none" strike="noStrike" cap="none" normalizeH="0" baseline="0" dirty="0">
                <a:ln>
                  <a:noFill/>
                </a:ln>
                <a:solidFill>
                  <a:schemeClr val="bg1"/>
                </a:solidFill>
                <a:effectLst/>
              </a:rPr>
              <a:t>) using </a:t>
            </a:r>
            <a:r>
              <a:rPr kumimoji="0" lang="en-US" altLang="en-US" sz="2000" b="0" i="0" u="none" strike="noStrike" cap="none" normalizeH="0" baseline="0" dirty="0" err="1">
                <a:ln>
                  <a:noFill/>
                </a:ln>
                <a:solidFill>
                  <a:schemeClr val="bg1"/>
                </a:solidFill>
                <a:effectLst/>
                <a:latin typeface="Arial Unicode MS"/>
              </a:rPr>
              <a:t>LabelEncoder</a:t>
            </a:r>
            <a:r>
              <a:rPr kumimoji="0" lang="en-US" altLang="en-US" sz="2000" b="0" i="0" u="none" strike="noStrike" cap="none" normalizeH="0" baseline="0" dirty="0">
                <a:ln>
                  <a:noFill/>
                </a:ln>
                <a:solidFill>
                  <a:schemeClr val="bg1"/>
                </a:solidFill>
                <a:effectLst/>
              </a:rPr>
              <a:t> from scikit-learn.</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bg1"/>
                </a:solidFill>
                <a:effectLst/>
                <a:latin typeface="Arial" panose="020B0604020202020204" pitchFamily="34" charset="0"/>
              </a:rPr>
              <a:t>Display the resulting </a:t>
            </a:r>
            <a:r>
              <a:rPr kumimoji="0" lang="en-US" altLang="en-US" sz="2000" b="1" i="0" u="none" strike="noStrike" cap="none" normalizeH="0" baseline="0" dirty="0" err="1">
                <a:ln>
                  <a:noFill/>
                </a:ln>
                <a:solidFill>
                  <a:schemeClr val="bg1"/>
                </a:solidFill>
                <a:effectLst/>
                <a:latin typeface="Arial" panose="020B0604020202020204" pitchFamily="34" charset="0"/>
              </a:rPr>
              <a:t>DataFrame</a:t>
            </a:r>
            <a:r>
              <a:rPr kumimoji="0" lang="en-US" altLang="en-US" sz="2000" b="0" i="0" u="none" strike="noStrike" cap="none" normalizeH="0" baseline="0" dirty="0">
                <a:ln>
                  <a:noFill/>
                </a:ln>
                <a:solidFill>
                  <a:schemeClr val="bg1"/>
                </a:solidFill>
                <a:effectLst/>
                <a:latin typeface="Arial" panose="020B0604020202020204" pitchFamily="34" charset="0"/>
              </a:rPr>
              <a:t> to check the transformed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8A1CB611-2472-38C3-0163-2C0C0AA6B8F8}"/>
              </a:ext>
            </a:extLst>
          </p:cNvPr>
          <p:cNvCxnSpPr>
            <a:cxnSpLocks/>
          </p:cNvCxnSpPr>
          <p:nvPr/>
        </p:nvCxnSpPr>
        <p:spPr>
          <a:xfrm flipV="1">
            <a:off x="5611762" y="1297625"/>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DADB8B-1830-44AE-AC3B-08F446052ECC}"/>
              </a:ext>
            </a:extLst>
          </p:cNvPr>
          <p:cNvCxnSpPr>
            <a:cxnSpLocks/>
          </p:cNvCxnSpPr>
          <p:nvPr/>
        </p:nvCxnSpPr>
        <p:spPr>
          <a:xfrm flipV="1">
            <a:off x="5611762" y="1881962"/>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9025C2-553D-7EDF-8C5F-F6F8FD1ABE7C}"/>
              </a:ext>
            </a:extLst>
          </p:cNvPr>
          <p:cNvCxnSpPr>
            <a:cxnSpLocks/>
          </p:cNvCxnSpPr>
          <p:nvPr/>
        </p:nvCxnSpPr>
        <p:spPr>
          <a:xfrm flipV="1">
            <a:off x="5611762" y="4059507"/>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81A350-358E-EA24-332A-A6E37095ECC3}"/>
              </a:ext>
            </a:extLst>
          </p:cNvPr>
          <p:cNvCxnSpPr>
            <a:cxnSpLocks/>
          </p:cNvCxnSpPr>
          <p:nvPr/>
        </p:nvCxnSpPr>
        <p:spPr>
          <a:xfrm flipV="1">
            <a:off x="5611762" y="5599686"/>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9FD607-823D-A88E-369E-08005D259F6A}"/>
              </a:ext>
            </a:extLst>
          </p:cNvPr>
          <p:cNvCxnSpPr>
            <a:cxnSpLocks/>
          </p:cNvCxnSpPr>
          <p:nvPr/>
        </p:nvCxnSpPr>
        <p:spPr>
          <a:xfrm flipV="1">
            <a:off x="5611762" y="6298917"/>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19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5ABB4C-48CC-56EA-B642-45DADC1FD18F}"/>
              </a:ext>
            </a:extLst>
          </p:cNvPr>
          <p:cNvSpPr txBox="1"/>
          <p:nvPr/>
        </p:nvSpPr>
        <p:spPr>
          <a:xfrm>
            <a:off x="422787" y="533089"/>
            <a:ext cx="6096000" cy="400110"/>
          </a:xfrm>
          <a:prstGeom prst="rect">
            <a:avLst/>
          </a:prstGeom>
          <a:noFill/>
        </p:spPr>
        <p:txBody>
          <a:bodyPr wrap="square">
            <a:spAutoFit/>
          </a:bodyPr>
          <a:lstStyle/>
          <a:p>
            <a:r>
              <a:rPr lang="en-US" sz="2000" dirty="0">
                <a:solidFill>
                  <a:schemeClr val="bg1"/>
                </a:solidFill>
              </a:rPr>
              <a:t>6. Separate Features and Target:</a:t>
            </a:r>
          </a:p>
        </p:txBody>
      </p:sp>
      <p:sp>
        <p:nvSpPr>
          <p:cNvPr id="7" name="Rectangle 1">
            <a:extLst>
              <a:ext uri="{FF2B5EF4-FFF2-40B4-BE49-F238E27FC236}">
                <a16:creationId xmlns:a16="http://schemas.microsoft.com/office/drawing/2014/main" id="{80EB073B-49DF-726B-39E2-B72302881E6D}"/>
              </a:ext>
            </a:extLst>
          </p:cNvPr>
          <p:cNvSpPr>
            <a:spLocks noChangeArrowheads="1"/>
          </p:cNvSpPr>
          <p:nvPr/>
        </p:nvSpPr>
        <p:spPr bwMode="auto">
          <a:xfrm>
            <a:off x="422787" y="1039938"/>
            <a:ext cx="748234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rPr>
              <a:t>1. Split the dataset into features (</a:t>
            </a:r>
            <a:r>
              <a:rPr kumimoji="0" lang="en-US" altLang="en-US" sz="1400" b="1" i="0" u="none" strike="noStrike" cap="none" normalizeH="0" baseline="0" dirty="0">
                <a:ln>
                  <a:noFill/>
                </a:ln>
                <a:solidFill>
                  <a:schemeClr val="bg1"/>
                </a:solidFill>
                <a:effectLst/>
                <a:latin typeface="Arial Unicode MS"/>
              </a:rPr>
              <a:t>X</a:t>
            </a:r>
            <a:r>
              <a:rPr kumimoji="0" lang="en-US" altLang="en-US" sz="1400" b="1" i="0" u="none" strike="noStrike" cap="none" normalizeH="0" baseline="0" dirty="0">
                <a:ln>
                  <a:noFill/>
                </a:ln>
                <a:solidFill>
                  <a:schemeClr val="bg1"/>
                </a:solidFill>
                <a:effectLst/>
              </a:rPr>
              <a:t>) and target (</a:t>
            </a:r>
            <a:r>
              <a:rPr kumimoji="0" lang="en-US" altLang="en-US" sz="1400" b="1" i="0" u="none" strike="noStrike" cap="none" normalizeH="0" baseline="0" dirty="0">
                <a:ln>
                  <a:noFill/>
                </a:ln>
                <a:solidFill>
                  <a:schemeClr val="bg1"/>
                </a:solidFill>
                <a:effectLst/>
                <a:latin typeface="Arial Unicode MS"/>
              </a:rPr>
              <a:t>y</a:t>
            </a:r>
            <a:r>
              <a:rPr kumimoji="0" lang="en-US" altLang="en-US" sz="1400" b="1" i="0" u="none" strike="noStrike" cap="none" normalizeH="0" baseline="0" dirty="0">
                <a:ln>
                  <a:noFill/>
                </a:ln>
                <a:solidFill>
                  <a:schemeClr val="bg1"/>
                </a:solidFill>
                <a:effectLst/>
              </a:rPr>
              <a:t>)</a:t>
            </a:r>
            <a:r>
              <a:rPr kumimoji="0" lang="en-US" altLang="en-US" sz="1400" b="1"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rial" panose="020B0604020202020204" pitchFamily="34" charset="0"/>
              </a:rPr>
              <a:t>The first step in preparing the dataset for machine learning is to separate the features (independent variables) from the target (dependent variable). The target variable is the one you're trying to predict or classify.</a:t>
            </a:r>
          </a:p>
        </p:txBody>
      </p:sp>
      <p:sp>
        <p:nvSpPr>
          <p:cNvPr id="8" name="Rectangle 2">
            <a:extLst>
              <a:ext uri="{FF2B5EF4-FFF2-40B4-BE49-F238E27FC236}">
                <a16:creationId xmlns:a16="http://schemas.microsoft.com/office/drawing/2014/main" id="{44454305-A4C0-DAB1-379C-7870C025261F}"/>
              </a:ext>
            </a:extLst>
          </p:cNvPr>
          <p:cNvSpPr>
            <a:spLocks noChangeArrowheads="1"/>
          </p:cNvSpPr>
          <p:nvPr/>
        </p:nvSpPr>
        <p:spPr bwMode="auto">
          <a:xfrm>
            <a:off x="766917" y="2130504"/>
            <a:ext cx="78068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Arial Unicode MS"/>
              </a:rPr>
              <a:t>X</a:t>
            </a:r>
            <a:r>
              <a:rPr kumimoji="0" lang="en-US" altLang="en-US" sz="1200" b="0" i="0" u="none" strike="noStrike" cap="none" normalizeH="0" baseline="0" dirty="0">
                <a:ln>
                  <a:noFill/>
                </a:ln>
                <a:solidFill>
                  <a:schemeClr val="bg1"/>
                </a:solidFill>
                <a:effectLst/>
              </a:rPr>
              <a:t> will contain all the columns except for the target column (</a:t>
            </a:r>
            <a:r>
              <a:rPr kumimoji="0" lang="en-US" altLang="en-US" sz="1200" b="0" i="0" u="none" strike="noStrike" cap="none" normalizeH="0" baseline="0" dirty="0">
                <a:ln>
                  <a:noFill/>
                </a:ln>
                <a:solidFill>
                  <a:schemeClr val="bg1"/>
                </a:solidFill>
                <a:effectLst/>
                <a:latin typeface="Arial Unicode MS"/>
              </a:rPr>
              <a:t>Response</a:t>
            </a:r>
            <a:r>
              <a:rPr kumimoji="0" lang="en-US" altLang="en-US" sz="1200" b="0" i="0" u="none" strike="noStrike" cap="none" normalizeH="0" baseline="0" dirty="0">
                <a:ln>
                  <a:noFill/>
                </a:ln>
                <a:solidFill>
                  <a:schemeClr val="bg1"/>
                </a:solidFill>
                <a:effectLst/>
              </a:rPr>
              <a:t>).</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Arial Unicode MS"/>
              </a:rPr>
              <a:t>y</a:t>
            </a:r>
            <a:r>
              <a:rPr kumimoji="0" lang="en-US" altLang="en-US" sz="1200" b="0" i="0" u="none" strike="noStrike" cap="none" normalizeH="0" baseline="0" dirty="0">
                <a:ln>
                  <a:noFill/>
                </a:ln>
                <a:solidFill>
                  <a:schemeClr val="bg1"/>
                </a:solidFill>
                <a:effectLst/>
              </a:rPr>
              <a:t> will be the </a:t>
            </a:r>
            <a:r>
              <a:rPr kumimoji="0" lang="en-US" altLang="en-US" sz="1200" b="0" i="0" u="none" strike="noStrike" cap="none" normalizeH="0" baseline="0" dirty="0">
                <a:ln>
                  <a:noFill/>
                </a:ln>
                <a:solidFill>
                  <a:schemeClr val="bg1"/>
                </a:solidFill>
                <a:effectLst/>
                <a:latin typeface="Arial Unicode MS"/>
              </a:rPr>
              <a:t>Response</a:t>
            </a:r>
            <a:r>
              <a:rPr kumimoji="0" lang="en-US" altLang="en-US" sz="1200" b="0" i="0" u="none" strike="noStrike" cap="none" normalizeH="0" baseline="0" dirty="0">
                <a:ln>
                  <a:noFill/>
                </a:ln>
                <a:solidFill>
                  <a:schemeClr val="bg1"/>
                </a:solidFill>
                <a:effectLst/>
              </a:rPr>
              <a:t> column, which is what you're predicting.</a:t>
            </a:r>
            <a:r>
              <a:rPr kumimoji="0" lang="en-US" altLang="en-US" sz="1200" b="0" i="0" u="none" strike="noStrike" cap="none" normalizeH="0" baseline="0" dirty="0">
                <a:ln>
                  <a:noFill/>
                </a:ln>
                <a:solidFill>
                  <a:schemeClr val="bg1"/>
                </a:solidFill>
                <a:effectLst/>
                <a:latin typeface="Arial" panose="020B0604020202020204" pitchFamily="34" charset="0"/>
              </a:rPr>
              <a:t> </a:t>
            </a:r>
          </a:p>
        </p:txBody>
      </p:sp>
      <p:sp>
        <p:nvSpPr>
          <p:cNvPr id="9" name="Rectangle 3">
            <a:extLst>
              <a:ext uri="{FF2B5EF4-FFF2-40B4-BE49-F238E27FC236}">
                <a16:creationId xmlns:a16="http://schemas.microsoft.com/office/drawing/2014/main" id="{8C416491-7390-4F9A-8336-2CE05F2C41A7}"/>
              </a:ext>
            </a:extLst>
          </p:cNvPr>
          <p:cNvSpPr>
            <a:spLocks noChangeArrowheads="1"/>
          </p:cNvSpPr>
          <p:nvPr/>
        </p:nvSpPr>
        <p:spPr bwMode="auto">
          <a:xfrm>
            <a:off x="422787" y="4233991"/>
            <a:ext cx="585019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rPr>
              <a:t>2. Split the data into training and testing sets: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rial" panose="020B0604020202020204" pitchFamily="34" charset="0"/>
              </a:rPr>
              <a:t>Once the dataset is split into features and target, it's essential to divide the data into two sets: one for training the model (</a:t>
            </a:r>
            <a:r>
              <a:rPr kumimoji="0" lang="en-US" altLang="en-US" sz="1400" b="0" i="0" u="none" strike="noStrike" cap="none" normalizeH="0" baseline="0" dirty="0" err="1">
                <a:ln>
                  <a:noFill/>
                </a:ln>
                <a:solidFill>
                  <a:schemeClr val="bg1"/>
                </a:solidFill>
                <a:effectLst/>
                <a:latin typeface="Arial Unicode MS"/>
              </a:rPr>
              <a:t>X_train</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err="1">
                <a:ln>
                  <a:noFill/>
                </a:ln>
                <a:solidFill>
                  <a:schemeClr val="bg1"/>
                </a:solidFill>
                <a:effectLst/>
                <a:latin typeface="Arial Unicode MS"/>
              </a:rPr>
              <a:t>y_train</a:t>
            </a:r>
            <a:r>
              <a:rPr kumimoji="0" lang="en-US" altLang="en-US" sz="1400" b="0" i="0" u="none" strike="noStrike" cap="none" normalizeH="0" baseline="0" dirty="0">
                <a:ln>
                  <a:noFill/>
                </a:ln>
                <a:solidFill>
                  <a:schemeClr val="bg1"/>
                </a:solidFill>
                <a:effectLst/>
              </a:rPr>
              <a:t>) and the other for testing the model (</a:t>
            </a:r>
            <a:r>
              <a:rPr kumimoji="0" lang="en-US" altLang="en-US" sz="1400" b="0" i="0" u="none" strike="noStrike" cap="none" normalizeH="0" baseline="0" dirty="0" err="1">
                <a:ln>
                  <a:noFill/>
                </a:ln>
                <a:solidFill>
                  <a:schemeClr val="bg1"/>
                </a:solidFill>
                <a:effectLst/>
                <a:latin typeface="Arial Unicode MS"/>
              </a:rPr>
              <a:t>X_test</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err="1">
                <a:ln>
                  <a:noFill/>
                </a:ln>
                <a:solidFill>
                  <a:schemeClr val="bg1"/>
                </a:solidFill>
                <a:effectLst/>
                <a:latin typeface="Arial Unicode MS"/>
              </a:rPr>
              <a:t>y_test</a:t>
            </a:r>
            <a:r>
              <a:rPr kumimoji="0" lang="en-US" altLang="en-US" sz="1400" b="0" i="0" u="none" strike="noStrike" cap="none" normalizeH="0" baseline="0" dirty="0">
                <a:ln>
                  <a:noFill/>
                </a:ln>
                <a:solidFill>
                  <a:schemeClr val="bg1"/>
                </a:solidFill>
                <a:effectLst/>
              </a:rPr>
              <a:t>). This helps in evaluating how well your model generalizes to unseen data.</a:t>
            </a:r>
            <a:endParaRPr kumimoji="0" lang="en-US" altLang="en-US" sz="1400" b="0" i="0" u="none" strike="noStrike" cap="none" normalizeH="0" baseline="0" dirty="0">
              <a:ln>
                <a:noFill/>
              </a:ln>
              <a:solidFill>
                <a:schemeClr val="bg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7E428C40-5F30-B606-5FC4-85154F68EFFE}"/>
              </a:ext>
            </a:extLst>
          </p:cNvPr>
          <p:cNvSpPr>
            <a:spLocks noChangeArrowheads="1"/>
          </p:cNvSpPr>
          <p:nvPr/>
        </p:nvSpPr>
        <p:spPr bwMode="auto">
          <a:xfrm>
            <a:off x="766917" y="5455698"/>
            <a:ext cx="697107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bg1"/>
                </a:solidFill>
                <a:effectLst/>
                <a:latin typeface="Arial Unicode MS"/>
              </a:rPr>
              <a:t>X_train</a:t>
            </a:r>
            <a:r>
              <a:rPr kumimoji="0" lang="en-US" altLang="en-US" sz="1200" b="0" i="0" u="none" strike="noStrike" cap="none" normalizeH="0" baseline="0" dirty="0">
                <a:ln>
                  <a:noFill/>
                </a:ln>
                <a:solidFill>
                  <a:schemeClr val="bg1"/>
                </a:solidFill>
                <a:effectLst/>
              </a:rPr>
              <a:t> and </a:t>
            </a:r>
            <a:r>
              <a:rPr kumimoji="0" lang="en-US" altLang="en-US" sz="1200" b="0" i="0" u="none" strike="noStrike" cap="none" normalizeH="0" baseline="0" dirty="0" err="1">
                <a:ln>
                  <a:noFill/>
                </a:ln>
                <a:solidFill>
                  <a:schemeClr val="bg1"/>
                </a:solidFill>
                <a:effectLst/>
                <a:latin typeface="Arial Unicode MS"/>
              </a:rPr>
              <a:t>y_train</a:t>
            </a:r>
            <a:r>
              <a:rPr kumimoji="0" lang="en-US" altLang="en-US" sz="1200" b="0" i="0" u="none" strike="noStrike" cap="none" normalizeH="0" baseline="0" dirty="0">
                <a:ln>
                  <a:noFill/>
                </a:ln>
                <a:solidFill>
                  <a:schemeClr val="bg1"/>
                </a:solidFill>
                <a:effectLst/>
              </a:rPr>
              <a:t> are the features and target for the training set (80% of the data).</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bg1"/>
                </a:solidFill>
                <a:effectLst/>
                <a:latin typeface="Arial Unicode MS"/>
              </a:rPr>
              <a:t>X_test</a:t>
            </a:r>
            <a:r>
              <a:rPr kumimoji="0" lang="en-US" altLang="en-US" sz="1200" b="0" i="0" u="none" strike="noStrike" cap="none" normalizeH="0" baseline="0" dirty="0">
                <a:ln>
                  <a:noFill/>
                </a:ln>
                <a:solidFill>
                  <a:schemeClr val="bg1"/>
                </a:solidFill>
                <a:effectLst/>
              </a:rPr>
              <a:t> and </a:t>
            </a:r>
            <a:r>
              <a:rPr kumimoji="0" lang="en-US" altLang="en-US" sz="1200" b="0" i="0" u="none" strike="noStrike" cap="none" normalizeH="0" baseline="0" dirty="0" err="1">
                <a:ln>
                  <a:noFill/>
                </a:ln>
                <a:solidFill>
                  <a:schemeClr val="bg1"/>
                </a:solidFill>
                <a:effectLst/>
                <a:latin typeface="Arial Unicode MS"/>
              </a:rPr>
              <a:t>y_test</a:t>
            </a:r>
            <a:r>
              <a:rPr kumimoji="0" lang="en-US" altLang="en-US" sz="1200" b="0" i="0" u="none" strike="noStrike" cap="none" normalizeH="0" baseline="0" dirty="0">
                <a:ln>
                  <a:noFill/>
                </a:ln>
                <a:solidFill>
                  <a:schemeClr val="bg1"/>
                </a:solidFill>
                <a:effectLst/>
              </a:rPr>
              <a:t> are the features and target for the testing set (20% of the data).</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bg1"/>
                </a:solidFill>
                <a:effectLst/>
                <a:latin typeface="Arial Unicode MS"/>
              </a:rPr>
              <a:t>test_size</a:t>
            </a:r>
            <a:r>
              <a:rPr kumimoji="0" lang="en-US" altLang="en-US" sz="1200" b="0" i="0" u="none" strike="noStrike" cap="none" normalizeH="0" baseline="0" dirty="0">
                <a:ln>
                  <a:noFill/>
                </a:ln>
                <a:solidFill>
                  <a:schemeClr val="bg1"/>
                </a:solidFill>
                <a:effectLst/>
                <a:latin typeface="Arial Unicode MS"/>
              </a:rPr>
              <a:t>=0.2</a:t>
            </a:r>
            <a:r>
              <a:rPr kumimoji="0" lang="en-US" altLang="en-US" sz="1200" b="0" i="0" u="none" strike="noStrike" cap="none" normalizeH="0" baseline="0" dirty="0">
                <a:ln>
                  <a:noFill/>
                </a:ln>
                <a:solidFill>
                  <a:schemeClr val="bg1"/>
                </a:solidFill>
                <a:effectLst/>
              </a:rPr>
              <a:t> specifies that 20% of the data will be used for testing, and the remaining 80% will be used for training.</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bg1"/>
                </a:solidFill>
                <a:effectLst/>
                <a:latin typeface="Arial Unicode MS"/>
              </a:rPr>
              <a:t>random_state</a:t>
            </a:r>
            <a:r>
              <a:rPr kumimoji="0" lang="en-US" altLang="en-US" sz="1200" b="0" i="0" u="none" strike="noStrike" cap="none" normalizeH="0" baseline="0" dirty="0">
                <a:ln>
                  <a:noFill/>
                </a:ln>
                <a:solidFill>
                  <a:schemeClr val="bg1"/>
                </a:solidFill>
                <a:effectLst/>
                <a:latin typeface="Arial Unicode MS"/>
              </a:rPr>
              <a:t>=42</a:t>
            </a:r>
            <a:r>
              <a:rPr kumimoji="0" lang="en-US" altLang="en-US" sz="1200" b="0" i="0" u="none" strike="noStrike" cap="none" normalizeH="0" baseline="0" dirty="0">
                <a:ln>
                  <a:noFill/>
                </a:ln>
                <a:solidFill>
                  <a:schemeClr val="bg1"/>
                </a:solidFill>
                <a:effectLst/>
              </a:rPr>
              <a:t> ensures reproducibility of the split.</a:t>
            </a:r>
            <a:r>
              <a:rPr kumimoji="0" lang="en-US" altLang="en-US" sz="1200" b="0" i="0" u="none" strike="noStrike" cap="none" normalizeH="0" baseline="0" dirty="0">
                <a:ln>
                  <a:noFill/>
                </a:ln>
                <a:solidFill>
                  <a:schemeClr val="bg1"/>
                </a:solidFill>
                <a:effectLst/>
                <a:latin typeface="Arial" panose="020B0604020202020204" pitchFamily="34" charset="0"/>
              </a:rPr>
              <a:t> </a:t>
            </a:r>
          </a:p>
        </p:txBody>
      </p:sp>
      <p:pic>
        <p:nvPicPr>
          <p:cNvPr id="12" name="Picture 11">
            <a:extLst>
              <a:ext uri="{FF2B5EF4-FFF2-40B4-BE49-F238E27FC236}">
                <a16:creationId xmlns:a16="http://schemas.microsoft.com/office/drawing/2014/main" id="{7EA7098D-E9B9-C4E9-2B61-EEC93B311A04}"/>
              </a:ext>
            </a:extLst>
          </p:cNvPr>
          <p:cNvPicPr>
            <a:picLocks noChangeAspect="1"/>
          </p:cNvPicPr>
          <p:nvPr/>
        </p:nvPicPr>
        <p:blipFill>
          <a:blip r:embed="rId2"/>
          <a:srcRect l="11081" t="16060"/>
          <a:stretch/>
        </p:blipFill>
        <p:spPr>
          <a:xfrm>
            <a:off x="6096000" y="2437983"/>
            <a:ext cx="5928851" cy="2411592"/>
          </a:xfrm>
          <a:prstGeom prst="rect">
            <a:avLst/>
          </a:prstGeom>
        </p:spPr>
      </p:pic>
      <p:cxnSp>
        <p:nvCxnSpPr>
          <p:cNvPr id="13" name="Straight Arrow Connector 12">
            <a:extLst>
              <a:ext uri="{FF2B5EF4-FFF2-40B4-BE49-F238E27FC236}">
                <a16:creationId xmlns:a16="http://schemas.microsoft.com/office/drawing/2014/main" id="{19ADEB44-1861-CDD5-9104-4F0BE2BCFFAB}"/>
              </a:ext>
            </a:extLst>
          </p:cNvPr>
          <p:cNvCxnSpPr>
            <a:cxnSpLocks/>
          </p:cNvCxnSpPr>
          <p:nvPr/>
        </p:nvCxnSpPr>
        <p:spPr>
          <a:xfrm flipV="1">
            <a:off x="5805949" y="3267580"/>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4A0B0D0-C18A-DF24-26CE-C4C140EF3CAE}"/>
              </a:ext>
            </a:extLst>
          </p:cNvPr>
          <p:cNvCxnSpPr>
            <a:cxnSpLocks/>
          </p:cNvCxnSpPr>
          <p:nvPr/>
        </p:nvCxnSpPr>
        <p:spPr>
          <a:xfrm flipV="1">
            <a:off x="5835446" y="4342849"/>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518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D8E6B39-93F8-F7B5-CB73-8F5544FCB180}"/>
              </a:ext>
            </a:extLst>
          </p:cNvPr>
          <p:cNvSpPr>
            <a:spLocks noChangeArrowheads="1"/>
          </p:cNvSpPr>
          <p:nvPr/>
        </p:nvSpPr>
        <p:spPr bwMode="auto">
          <a:xfrm>
            <a:off x="570271" y="600875"/>
            <a:ext cx="64597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bg1"/>
                </a:solidFill>
              </a:rPr>
              <a:t>7. Train the Model:</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7" name="TextBox 6">
            <a:extLst>
              <a:ext uri="{FF2B5EF4-FFF2-40B4-BE49-F238E27FC236}">
                <a16:creationId xmlns:a16="http://schemas.microsoft.com/office/drawing/2014/main" id="{E1E1CAE6-FD3D-2547-8634-7B9F6D5BFBB8}"/>
              </a:ext>
            </a:extLst>
          </p:cNvPr>
          <p:cNvSpPr txBox="1"/>
          <p:nvPr/>
        </p:nvSpPr>
        <p:spPr>
          <a:xfrm>
            <a:off x="825909" y="1000985"/>
            <a:ext cx="10795820" cy="923330"/>
          </a:xfrm>
          <a:prstGeom prst="rect">
            <a:avLst/>
          </a:prstGeom>
          <a:noFill/>
        </p:spPr>
        <p:txBody>
          <a:bodyPr wrap="square">
            <a:spAutoFit/>
          </a:bodyPr>
          <a:lstStyle/>
          <a:p>
            <a:r>
              <a:rPr lang="en-US" dirty="0">
                <a:solidFill>
                  <a:schemeClr val="bg1"/>
                </a:solidFill>
              </a:rPr>
              <a:t>we will use a Random Forest Classifier model to train on the training data. A Random Forest is a popular machine learning algorithm because it can handle both classification and regression tasks effectively, and it's robust to overfitting.</a:t>
            </a:r>
          </a:p>
        </p:txBody>
      </p:sp>
      <p:sp>
        <p:nvSpPr>
          <p:cNvPr id="10" name="TextBox 9">
            <a:extLst>
              <a:ext uri="{FF2B5EF4-FFF2-40B4-BE49-F238E27FC236}">
                <a16:creationId xmlns:a16="http://schemas.microsoft.com/office/drawing/2014/main" id="{907A883E-DE12-5F66-0ED4-B5389E96E753}"/>
              </a:ext>
            </a:extLst>
          </p:cNvPr>
          <p:cNvSpPr txBox="1"/>
          <p:nvPr/>
        </p:nvSpPr>
        <p:spPr>
          <a:xfrm>
            <a:off x="1081547" y="1917932"/>
            <a:ext cx="6096000" cy="307777"/>
          </a:xfrm>
          <a:prstGeom prst="rect">
            <a:avLst/>
          </a:prstGeom>
          <a:noFill/>
        </p:spPr>
        <p:txBody>
          <a:bodyPr wrap="square">
            <a:spAutoFit/>
          </a:bodyPr>
          <a:lstStyle/>
          <a:p>
            <a:pPr marL="285750" indent="-285750">
              <a:buFont typeface="Wingdings" panose="05000000000000000000" pitchFamily="2" charset="2"/>
              <a:buChar char="§"/>
            </a:pPr>
            <a:r>
              <a:rPr lang="en-US" sz="1400" b="1" dirty="0">
                <a:solidFill>
                  <a:schemeClr val="bg1"/>
                </a:solidFill>
              </a:rPr>
              <a:t>Import the </a:t>
            </a:r>
            <a:r>
              <a:rPr lang="en-US" sz="1400" b="1" dirty="0" err="1">
                <a:solidFill>
                  <a:schemeClr val="bg1"/>
                </a:solidFill>
              </a:rPr>
              <a:t>RandomForestClassifier</a:t>
            </a:r>
            <a:endParaRPr lang="en-US" sz="1400" dirty="0">
              <a:solidFill>
                <a:schemeClr val="bg1"/>
              </a:solidFill>
            </a:endParaRPr>
          </a:p>
        </p:txBody>
      </p:sp>
      <p:sp>
        <p:nvSpPr>
          <p:cNvPr id="12" name="TextBox 11">
            <a:extLst>
              <a:ext uri="{FF2B5EF4-FFF2-40B4-BE49-F238E27FC236}">
                <a16:creationId xmlns:a16="http://schemas.microsoft.com/office/drawing/2014/main" id="{3717143B-DE49-0FE3-E8B4-76A673E97236}"/>
              </a:ext>
            </a:extLst>
          </p:cNvPr>
          <p:cNvSpPr txBox="1"/>
          <p:nvPr/>
        </p:nvSpPr>
        <p:spPr>
          <a:xfrm>
            <a:off x="1081547" y="2228980"/>
            <a:ext cx="6096000" cy="307777"/>
          </a:xfrm>
          <a:prstGeom prst="rect">
            <a:avLst/>
          </a:prstGeom>
          <a:noFill/>
        </p:spPr>
        <p:txBody>
          <a:bodyPr wrap="square">
            <a:spAutoFit/>
          </a:bodyPr>
          <a:lstStyle/>
          <a:p>
            <a:pPr marL="285750" indent="-285750">
              <a:buFont typeface="Wingdings" panose="05000000000000000000" pitchFamily="2" charset="2"/>
              <a:buChar char="§"/>
            </a:pPr>
            <a:r>
              <a:rPr lang="en-US" sz="1400" b="1" dirty="0">
                <a:solidFill>
                  <a:schemeClr val="bg1"/>
                </a:solidFill>
              </a:rPr>
              <a:t>Create and train the model:</a:t>
            </a:r>
            <a:endParaRPr lang="en-US" sz="1400" dirty="0">
              <a:solidFill>
                <a:schemeClr val="bg1"/>
              </a:solidFill>
            </a:endParaRPr>
          </a:p>
        </p:txBody>
      </p:sp>
      <p:sp>
        <p:nvSpPr>
          <p:cNvPr id="13" name="Rectangle 3">
            <a:extLst>
              <a:ext uri="{FF2B5EF4-FFF2-40B4-BE49-F238E27FC236}">
                <a16:creationId xmlns:a16="http://schemas.microsoft.com/office/drawing/2014/main" id="{09FF909D-089A-C426-96B1-49CC9F5E9924}"/>
              </a:ext>
            </a:extLst>
          </p:cNvPr>
          <p:cNvSpPr>
            <a:spLocks noChangeArrowheads="1"/>
          </p:cNvSpPr>
          <p:nvPr/>
        </p:nvSpPr>
        <p:spPr bwMode="auto">
          <a:xfrm>
            <a:off x="570271" y="2968598"/>
            <a:ext cx="109826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8. Evaluate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After training the model, it's essential to evaluate its performance on the testing data (</a:t>
            </a:r>
            <a:r>
              <a:rPr kumimoji="0" lang="en-US" altLang="en-US" b="0" i="0" u="none" strike="noStrike" cap="none" normalizeH="0" baseline="0" dirty="0" err="1">
                <a:ln>
                  <a:noFill/>
                </a:ln>
                <a:solidFill>
                  <a:schemeClr val="bg1"/>
                </a:solidFill>
                <a:effectLst/>
                <a:latin typeface="Arial Unicode MS"/>
              </a:rPr>
              <a:t>X_test</a:t>
            </a:r>
            <a:r>
              <a:rPr kumimoji="0" lang="en-US" altLang="en-US" b="0" i="0" u="none" strike="noStrike" cap="none" normalizeH="0" baseline="0" dirty="0">
                <a:ln>
                  <a:noFill/>
                </a:ln>
                <a:solidFill>
                  <a:schemeClr val="bg1"/>
                </a:solidFill>
                <a:effectLst/>
              </a:rPr>
              <a:t> and </a:t>
            </a:r>
            <a:r>
              <a:rPr kumimoji="0" lang="en-US" altLang="en-US" b="0" i="0" u="none" strike="noStrike" cap="none" normalizeH="0" baseline="0" dirty="0" err="1">
                <a:ln>
                  <a:noFill/>
                </a:ln>
                <a:solidFill>
                  <a:schemeClr val="bg1"/>
                </a:solidFill>
                <a:effectLst/>
                <a:latin typeface="Arial Unicode MS"/>
              </a:rPr>
              <a:t>y_test</a:t>
            </a:r>
            <a:r>
              <a:rPr kumimoji="0" lang="en-US" altLang="en-US" b="0" i="0" u="none" strike="noStrike" cap="none" normalizeH="0" baseline="0" dirty="0">
                <a:ln>
                  <a:noFill/>
                </a:ln>
                <a:solidFill>
                  <a:schemeClr val="bg1"/>
                </a:solidFill>
                <a:effectLst/>
              </a:rPr>
              <a:t>).</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15" name="TextBox 14">
            <a:extLst>
              <a:ext uri="{FF2B5EF4-FFF2-40B4-BE49-F238E27FC236}">
                <a16:creationId xmlns:a16="http://schemas.microsoft.com/office/drawing/2014/main" id="{5AFF1FB0-93C9-D85D-8D5E-3DA921420DDB}"/>
              </a:ext>
            </a:extLst>
          </p:cNvPr>
          <p:cNvSpPr txBox="1"/>
          <p:nvPr/>
        </p:nvSpPr>
        <p:spPr>
          <a:xfrm>
            <a:off x="1081547" y="3996538"/>
            <a:ext cx="6096000" cy="307777"/>
          </a:xfrm>
          <a:prstGeom prst="rect">
            <a:avLst/>
          </a:prstGeom>
          <a:noFill/>
        </p:spPr>
        <p:txBody>
          <a:bodyPr wrap="square">
            <a:spAutoFit/>
          </a:bodyPr>
          <a:lstStyle/>
          <a:p>
            <a:pPr marL="285750" indent="-285750">
              <a:buFont typeface="Wingdings" panose="05000000000000000000" pitchFamily="2" charset="2"/>
              <a:buChar char="§"/>
            </a:pPr>
            <a:r>
              <a:rPr lang="en-US" sz="1400" b="1" dirty="0">
                <a:solidFill>
                  <a:schemeClr val="bg1"/>
                </a:solidFill>
              </a:rPr>
              <a:t>Make Predictions:</a:t>
            </a:r>
          </a:p>
        </p:txBody>
      </p:sp>
      <p:sp>
        <p:nvSpPr>
          <p:cNvPr id="17" name="TextBox 16">
            <a:extLst>
              <a:ext uri="{FF2B5EF4-FFF2-40B4-BE49-F238E27FC236}">
                <a16:creationId xmlns:a16="http://schemas.microsoft.com/office/drawing/2014/main" id="{8590A233-82EA-730D-CAC2-25504BC4F109}"/>
              </a:ext>
            </a:extLst>
          </p:cNvPr>
          <p:cNvSpPr txBox="1"/>
          <p:nvPr/>
        </p:nvSpPr>
        <p:spPr>
          <a:xfrm>
            <a:off x="1042217" y="4349431"/>
            <a:ext cx="6096000" cy="307777"/>
          </a:xfrm>
          <a:prstGeom prst="rect">
            <a:avLst/>
          </a:prstGeom>
          <a:noFill/>
        </p:spPr>
        <p:txBody>
          <a:bodyPr wrap="square">
            <a:spAutoFit/>
          </a:bodyPr>
          <a:lstStyle/>
          <a:p>
            <a:pPr marL="285750" indent="-285750">
              <a:buFont typeface="Wingdings" panose="05000000000000000000" pitchFamily="2" charset="2"/>
              <a:buChar char="§"/>
            </a:pPr>
            <a:r>
              <a:rPr lang="en-US" sz="1400" dirty="0">
                <a:solidFill>
                  <a:schemeClr val="bg1"/>
                </a:solidFill>
              </a:rPr>
              <a:t> </a:t>
            </a:r>
            <a:r>
              <a:rPr lang="en-US" sz="1400" b="1" dirty="0">
                <a:solidFill>
                  <a:schemeClr val="bg1"/>
                </a:solidFill>
              </a:rPr>
              <a:t>Evaluate Performance:</a:t>
            </a:r>
            <a:endParaRPr lang="en-US" sz="1400" dirty="0">
              <a:solidFill>
                <a:schemeClr val="bg1"/>
              </a:solidFill>
            </a:endParaRPr>
          </a:p>
        </p:txBody>
      </p:sp>
    </p:spTree>
    <p:extLst>
      <p:ext uri="{BB962C8B-B14F-4D97-AF65-F5344CB8AC3E}">
        <p14:creationId xmlns:p14="http://schemas.microsoft.com/office/powerpoint/2010/main" val="56770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F9B41F-FCDD-2D58-CAF3-DD1E3BC9C80B}"/>
              </a:ext>
            </a:extLst>
          </p:cNvPr>
          <p:cNvPicPr>
            <a:picLocks noChangeAspect="1"/>
          </p:cNvPicPr>
          <p:nvPr/>
        </p:nvPicPr>
        <p:blipFill>
          <a:blip r:embed="rId2"/>
          <a:srcRect t="7176"/>
          <a:stretch/>
        </p:blipFill>
        <p:spPr>
          <a:xfrm>
            <a:off x="4394278" y="481780"/>
            <a:ext cx="7399661" cy="6232021"/>
          </a:xfrm>
          <a:prstGeom prst="rect">
            <a:avLst/>
          </a:prstGeom>
        </p:spPr>
      </p:pic>
      <p:cxnSp>
        <p:nvCxnSpPr>
          <p:cNvPr id="11" name="Straight Arrow Connector 10">
            <a:extLst>
              <a:ext uri="{FF2B5EF4-FFF2-40B4-BE49-F238E27FC236}">
                <a16:creationId xmlns:a16="http://schemas.microsoft.com/office/drawing/2014/main" id="{F6277966-C802-DFC4-19ED-0DC3392BF11A}"/>
              </a:ext>
            </a:extLst>
          </p:cNvPr>
          <p:cNvCxnSpPr>
            <a:cxnSpLocks/>
          </p:cNvCxnSpPr>
          <p:nvPr/>
        </p:nvCxnSpPr>
        <p:spPr>
          <a:xfrm flipV="1">
            <a:off x="4994046" y="4084388"/>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2">
            <a:extLst>
              <a:ext uri="{FF2B5EF4-FFF2-40B4-BE49-F238E27FC236}">
                <a16:creationId xmlns:a16="http://schemas.microsoft.com/office/drawing/2014/main" id="{7C0D396B-4A55-CC83-EED9-DBFE9EBC7BB3}"/>
              </a:ext>
            </a:extLst>
          </p:cNvPr>
          <p:cNvSpPr>
            <a:spLocks noChangeArrowheads="1"/>
          </p:cNvSpPr>
          <p:nvPr/>
        </p:nvSpPr>
        <p:spPr bwMode="auto">
          <a:xfrm>
            <a:off x="491613" y="1687154"/>
            <a:ext cx="350028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Training</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Unicode MS"/>
              </a:rPr>
              <a:t>model.fit</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err="1">
                <a:ln>
                  <a:noFill/>
                </a:ln>
                <a:solidFill>
                  <a:schemeClr val="bg1"/>
                </a:solidFill>
                <a:effectLst/>
                <a:latin typeface="Arial Unicode MS"/>
              </a:rPr>
              <a:t>X_train</a:t>
            </a:r>
            <a:r>
              <a:rPr kumimoji="0" lang="en-US" altLang="en-US" sz="1600" b="0" i="0" u="none" strike="noStrike" cap="none" normalizeH="0" baseline="0" dirty="0">
                <a:ln>
                  <a:noFill/>
                </a:ln>
                <a:solidFill>
                  <a:schemeClr val="bg1"/>
                </a:solidFill>
                <a:effectLst/>
                <a:latin typeface="Arial Unicode MS"/>
              </a:rPr>
              <a:t>, </a:t>
            </a:r>
            <a:r>
              <a:rPr kumimoji="0" lang="en-US" altLang="en-US" sz="1600" b="0" i="0" u="none" strike="noStrike" cap="none" normalizeH="0" baseline="0" dirty="0" err="1">
                <a:ln>
                  <a:noFill/>
                </a:ln>
                <a:solidFill>
                  <a:schemeClr val="bg1"/>
                </a:solidFill>
                <a:effectLst/>
                <a:latin typeface="Arial Unicode MS"/>
              </a:rPr>
              <a:t>y_train</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trains the Random Forest model on the training dataset.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Prediction</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err="1">
                <a:ln>
                  <a:noFill/>
                </a:ln>
                <a:solidFill>
                  <a:schemeClr val="bg1"/>
                </a:solidFill>
                <a:effectLst/>
                <a:latin typeface="Arial Unicode MS"/>
              </a:rPr>
              <a:t>y_pred</a:t>
            </a:r>
            <a:r>
              <a:rPr kumimoji="0" lang="en-US" altLang="en-US" sz="1600" b="0" i="0" u="none" strike="noStrike" cap="none" normalizeH="0" baseline="0" dirty="0">
                <a:ln>
                  <a:noFill/>
                </a:ln>
                <a:solidFill>
                  <a:schemeClr val="bg1"/>
                </a:solidFill>
                <a:effectLst/>
                <a:latin typeface="Arial Unicode MS"/>
              </a:rPr>
              <a:t> = </a:t>
            </a:r>
            <a:r>
              <a:rPr kumimoji="0" lang="en-US" altLang="en-US" sz="1600" b="0" i="0" u="none" strike="noStrike" cap="none" normalizeH="0" baseline="0" dirty="0" err="1">
                <a:ln>
                  <a:noFill/>
                </a:ln>
                <a:solidFill>
                  <a:schemeClr val="bg1"/>
                </a:solidFill>
                <a:effectLst/>
                <a:latin typeface="Arial Unicode MS"/>
              </a:rPr>
              <a:t>model.predict</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err="1">
                <a:ln>
                  <a:noFill/>
                </a:ln>
                <a:solidFill>
                  <a:schemeClr val="bg1"/>
                </a:solidFill>
                <a:effectLst/>
                <a:latin typeface="Arial Unicode MS"/>
              </a:rPr>
              <a:t>X_test</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makes predictions on the test data.</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Evaluation</a:t>
            </a:r>
            <a:r>
              <a:rPr kumimoji="0" lang="en-US" altLang="en-US" sz="1600" b="0" i="0" u="none" strike="noStrike" cap="none" normalizeH="0" baseline="0" dirty="0">
                <a:ln>
                  <a:noFill/>
                </a:ln>
                <a:solidFill>
                  <a:schemeClr val="bg1"/>
                </a:solidFill>
                <a:effectLst/>
                <a:latin typeface="Arial" panose="020B0604020202020204" pitchFamily="34" charset="0"/>
              </a:rPr>
              <a:t>: The model's performance is evaluated using accuracy, a classification report, and a confusion matrix. </a:t>
            </a:r>
          </a:p>
        </p:txBody>
      </p:sp>
      <p:cxnSp>
        <p:nvCxnSpPr>
          <p:cNvPr id="13" name="Straight Arrow Connector 12">
            <a:extLst>
              <a:ext uri="{FF2B5EF4-FFF2-40B4-BE49-F238E27FC236}">
                <a16:creationId xmlns:a16="http://schemas.microsoft.com/office/drawing/2014/main" id="{76C62B4A-BCB1-13B3-F1D6-BDB0604E2D14}"/>
              </a:ext>
            </a:extLst>
          </p:cNvPr>
          <p:cNvCxnSpPr>
            <a:cxnSpLocks/>
          </p:cNvCxnSpPr>
          <p:nvPr/>
        </p:nvCxnSpPr>
        <p:spPr>
          <a:xfrm flipV="1">
            <a:off x="4952259" y="3356901"/>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EC1F63-2B75-49B4-641D-1575A49EBDB7}"/>
              </a:ext>
            </a:extLst>
          </p:cNvPr>
          <p:cNvCxnSpPr>
            <a:cxnSpLocks/>
          </p:cNvCxnSpPr>
          <p:nvPr/>
        </p:nvCxnSpPr>
        <p:spPr>
          <a:xfrm flipV="1">
            <a:off x="4919563" y="5035351"/>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BA2016-3E6F-8CE0-F0D0-DBA204881B6E}"/>
              </a:ext>
            </a:extLst>
          </p:cNvPr>
          <p:cNvCxnSpPr>
            <a:cxnSpLocks/>
          </p:cNvCxnSpPr>
          <p:nvPr/>
        </p:nvCxnSpPr>
        <p:spPr>
          <a:xfrm flipV="1">
            <a:off x="4952259" y="5607901"/>
            <a:ext cx="388374" cy="522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415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pic>
        <p:nvPicPr>
          <p:cNvPr id="7" name="Picture 6">
            <a:extLst>
              <a:ext uri="{FF2B5EF4-FFF2-40B4-BE49-F238E27FC236}">
                <a16:creationId xmlns:a16="http://schemas.microsoft.com/office/drawing/2014/main" id="{2DBB5AFA-8904-E10D-77AC-32CB18798B8E}"/>
              </a:ext>
            </a:extLst>
          </p:cNvPr>
          <p:cNvPicPr>
            <a:picLocks noChangeAspect="1"/>
          </p:cNvPicPr>
          <p:nvPr/>
        </p:nvPicPr>
        <p:blipFill>
          <a:blip r:embed="rId4"/>
          <a:stretch>
            <a:fillRect/>
          </a:stretch>
        </p:blipFill>
        <p:spPr>
          <a:xfrm>
            <a:off x="1154624" y="837409"/>
            <a:ext cx="8652567" cy="5183181"/>
          </a:xfrm>
          <a:prstGeom prst="rect">
            <a:avLst/>
          </a:prstGeom>
        </p:spPr>
      </p:pic>
    </p:spTree>
    <p:extLst>
      <p:ext uri="{BB962C8B-B14F-4D97-AF65-F5344CB8AC3E}">
        <p14:creationId xmlns:p14="http://schemas.microsoft.com/office/powerpoint/2010/main" val="59814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2399620" y="162560"/>
            <a:ext cx="8843050" cy="1616904"/>
          </a:xfrm>
        </p:spPr>
        <p:txBody>
          <a:bodyPr anchor="b">
            <a:normAutofit/>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35"/>
          </p:nvPr>
        </p:nvSpPr>
        <p:spPr>
          <a:xfrm>
            <a:off x="2373002" y="2474811"/>
            <a:ext cx="4015098" cy="3528397"/>
          </a:xfrm>
        </p:spPr>
        <p:txBody>
          <a:bodyPr>
            <a:normAutofit/>
          </a:bodyPr>
          <a:lstStyle/>
          <a:p>
            <a:r>
              <a:rPr lang="en-US" dirty="0"/>
              <a:t>Amira Mohamed </a:t>
            </a:r>
          </a:p>
        </p:txBody>
      </p:sp>
      <p:pic>
        <p:nvPicPr>
          <p:cNvPr id="10242" name="Picture 2" descr="Thank You Images - Free Download on Freepik">
            <a:extLst>
              <a:ext uri="{FF2B5EF4-FFF2-40B4-BE49-F238E27FC236}">
                <a16:creationId xmlns:a16="http://schemas.microsoft.com/office/drawing/2014/main" id="{D02C230F-2CEC-D941-A954-E5778084F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401" r="-3" b="14130"/>
          <a:stretch/>
        </p:blipFill>
        <p:spPr bwMode="auto">
          <a:xfrm>
            <a:off x="6995159" y="2474811"/>
            <a:ext cx="4227332" cy="3528397"/>
          </a:xfrm>
          <a:prstGeom prst="rect">
            <a:avLst/>
          </a:prstGeom>
          <a:solidFill>
            <a:srgbClr val="FFFFFF"/>
          </a:solidFill>
        </p:spPr>
      </p:pic>
      <p:sp>
        <p:nvSpPr>
          <p:cNvPr id="10247" name="Slide Number Placeholder 4">
            <a:extLst>
              <a:ext uri="{FF2B5EF4-FFF2-40B4-BE49-F238E27FC236}">
                <a16:creationId xmlns:a16="http://schemas.microsoft.com/office/drawing/2014/main" id="{A253A16C-3E4C-452B-372A-B6B9949CD1C3}"/>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18</a:t>
            </a:fld>
            <a:endParaRPr lang="en-US"/>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1. Upload the Dataset</a:t>
            </a:r>
            <a:br>
              <a:rPr lang="ar-EG" dirty="0"/>
            </a:br>
            <a:r>
              <a:rPr lang="en-US" dirty="0"/>
              <a:t>2. Import the Necessary Libraries</a:t>
            </a:r>
            <a:br>
              <a:rPr lang="ar-EG" dirty="0"/>
            </a:br>
            <a:r>
              <a:rPr lang="en-US" dirty="0"/>
              <a:t>3. Read and Explore the Dataset</a:t>
            </a:r>
            <a:br>
              <a:rPr lang="ar-EG" dirty="0"/>
            </a:br>
            <a:r>
              <a:rPr lang="en-US" dirty="0"/>
              <a:t>4. Handle Missing Values and Outliers</a:t>
            </a:r>
            <a:br>
              <a:rPr lang="ar-EG" dirty="0"/>
            </a:br>
            <a:r>
              <a:rPr lang="en-US" dirty="0"/>
              <a:t>5. Encode Categorical Columns</a:t>
            </a:r>
            <a:br>
              <a:rPr lang="ar-EG" dirty="0"/>
            </a:br>
            <a:r>
              <a:rPr lang="en-US" dirty="0"/>
              <a:t>6. Separate Features and Target</a:t>
            </a:r>
            <a:br>
              <a:rPr lang="ar-EG" dirty="0"/>
            </a:br>
            <a:r>
              <a:rPr lang="en-US" dirty="0"/>
              <a:t>7. Train the Model</a:t>
            </a:r>
            <a:br>
              <a:rPr lang="ar-EG" dirty="0"/>
            </a:br>
            <a:r>
              <a:rPr lang="en-US" dirty="0"/>
              <a:t>8. Evaluate the Model</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A911B8-95BD-423E-0D1C-9835AA5C3AC6}"/>
              </a:ext>
            </a:extLst>
          </p:cNvPr>
          <p:cNvPicPr>
            <a:picLocks noChangeAspect="1"/>
          </p:cNvPicPr>
          <p:nvPr/>
        </p:nvPicPr>
        <p:blipFill>
          <a:blip r:embed="rId2"/>
          <a:stretch>
            <a:fillRect/>
          </a:stretch>
        </p:blipFill>
        <p:spPr>
          <a:xfrm>
            <a:off x="128877" y="2155356"/>
            <a:ext cx="11934247" cy="4416667"/>
          </a:xfrm>
          <a:prstGeom prst="rect">
            <a:avLst/>
          </a:prstGeom>
        </p:spPr>
      </p:pic>
      <p:sp>
        <p:nvSpPr>
          <p:cNvPr id="7" name="Rectangle: Rounded Corners 6">
            <a:extLst>
              <a:ext uri="{FF2B5EF4-FFF2-40B4-BE49-F238E27FC236}">
                <a16:creationId xmlns:a16="http://schemas.microsoft.com/office/drawing/2014/main" id="{20D99E03-3FC0-96CA-31D9-6BC24A09D04D}"/>
              </a:ext>
            </a:extLst>
          </p:cNvPr>
          <p:cNvSpPr/>
          <p:nvPr/>
        </p:nvSpPr>
        <p:spPr>
          <a:xfrm>
            <a:off x="11585749" y="1004834"/>
            <a:ext cx="477374" cy="6165789"/>
          </a:xfrm>
          <a:custGeom>
            <a:avLst/>
            <a:gdLst>
              <a:gd name="connsiteX0" fmla="*/ 0 w 477374"/>
              <a:gd name="connsiteY0" fmla="*/ 79564 h 6165789"/>
              <a:gd name="connsiteX1" fmla="*/ 79564 w 477374"/>
              <a:gd name="connsiteY1" fmla="*/ 0 h 6165789"/>
              <a:gd name="connsiteX2" fmla="*/ 397810 w 477374"/>
              <a:gd name="connsiteY2" fmla="*/ 0 h 6165789"/>
              <a:gd name="connsiteX3" fmla="*/ 477374 w 477374"/>
              <a:gd name="connsiteY3" fmla="*/ 79564 h 6165789"/>
              <a:gd name="connsiteX4" fmla="*/ 477374 w 477374"/>
              <a:gd name="connsiteY4" fmla="*/ 625624 h 6165789"/>
              <a:gd name="connsiteX5" fmla="*/ 477374 w 477374"/>
              <a:gd name="connsiteY5" fmla="*/ 991484 h 6165789"/>
              <a:gd name="connsiteX6" fmla="*/ 477374 w 477374"/>
              <a:gd name="connsiteY6" fmla="*/ 1657678 h 6165789"/>
              <a:gd name="connsiteX7" fmla="*/ 477374 w 477374"/>
              <a:gd name="connsiteY7" fmla="*/ 2083605 h 6165789"/>
              <a:gd name="connsiteX8" fmla="*/ 477374 w 477374"/>
              <a:gd name="connsiteY8" fmla="*/ 2629665 h 6165789"/>
              <a:gd name="connsiteX9" fmla="*/ 477374 w 477374"/>
              <a:gd name="connsiteY9" fmla="*/ 3235791 h 6165789"/>
              <a:gd name="connsiteX10" fmla="*/ 477374 w 477374"/>
              <a:gd name="connsiteY10" fmla="*/ 3901985 h 6165789"/>
              <a:gd name="connsiteX11" fmla="*/ 477374 w 477374"/>
              <a:gd name="connsiteY11" fmla="*/ 4327912 h 6165789"/>
              <a:gd name="connsiteX12" fmla="*/ 477374 w 477374"/>
              <a:gd name="connsiteY12" fmla="*/ 4873972 h 6165789"/>
              <a:gd name="connsiteX13" fmla="*/ 477374 w 477374"/>
              <a:gd name="connsiteY13" fmla="*/ 5480098 h 6165789"/>
              <a:gd name="connsiteX14" fmla="*/ 477374 w 477374"/>
              <a:gd name="connsiteY14" fmla="*/ 6086225 h 6165789"/>
              <a:gd name="connsiteX15" fmla="*/ 397810 w 477374"/>
              <a:gd name="connsiteY15" fmla="*/ 6165789 h 6165789"/>
              <a:gd name="connsiteX16" fmla="*/ 79564 w 477374"/>
              <a:gd name="connsiteY16" fmla="*/ 6165789 h 6165789"/>
              <a:gd name="connsiteX17" fmla="*/ 0 w 477374"/>
              <a:gd name="connsiteY17" fmla="*/ 6086225 h 6165789"/>
              <a:gd name="connsiteX18" fmla="*/ 0 w 477374"/>
              <a:gd name="connsiteY18" fmla="*/ 5540165 h 6165789"/>
              <a:gd name="connsiteX19" fmla="*/ 0 w 477374"/>
              <a:gd name="connsiteY19" fmla="*/ 4994105 h 6165789"/>
              <a:gd name="connsiteX20" fmla="*/ 0 w 477374"/>
              <a:gd name="connsiteY20" fmla="*/ 4327912 h 6165789"/>
              <a:gd name="connsiteX21" fmla="*/ 0 w 477374"/>
              <a:gd name="connsiteY21" fmla="*/ 3962051 h 6165789"/>
              <a:gd name="connsiteX22" fmla="*/ 0 w 477374"/>
              <a:gd name="connsiteY22" fmla="*/ 3596191 h 6165789"/>
              <a:gd name="connsiteX23" fmla="*/ 0 w 477374"/>
              <a:gd name="connsiteY23" fmla="*/ 3170264 h 6165789"/>
              <a:gd name="connsiteX24" fmla="*/ 0 w 477374"/>
              <a:gd name="connsiteY24" fmla="*/ 2564137 h 6165789"/>
              <a:gd name="connsiteX25" fmla="*/ 0 w 477374"/>
              <a:gd name="connsiteY25" fmla="*/ 1897944 h 6165789"/>
              <a:gd name="connsiteX26" fmla="*/ 0 w 477374"/>
              <a:gd name="connsiteY26" fmla="*/ 1472017 h 6165789"/>
              <a:gd name="connsiteX27" fmla="*/ 0 w 477374"/>
              <a:gd name="connsiteY27" fmla="*/ 986024 h 6165789"/>
              <a:gd name="connsiteX28" fmla="*/ 0 w 477374"/>
              <a:gd name="connsiteY28" fmla="*/ 79564 h 616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77374" h="6165789" extrusionOk="0">
                <a:moveTo>
                  <a:pt x="0" y="79564"/>
                </a:moveTo>
                <a:cubicBezTo>
                  <a:pt x="1004" y="42713"/>
                  <a:pt x="36563" y="-741"/>
                  <a:pt x="79564" y="0"/>
                </a:cubicBezTo>
                <a:cubicBezTo>
                  <a:pt x="231672" y="-4310"/>
                  <a:pt x="316712" y="7126"/>
                  <a:pt x="397810" y="0"/>
                </a:cubicBezTo>
                <a:cubicBezTo>
                  <a:pt x="440317" y="9610"/>
                  <a:pt x="476290" y="26298"/>
                  <a:pt x="477374" y="79564"/>
                </a:cubicBezTo>
                <a:cubicBezTo>
                  <a:pt x="499625" y="231121"/>
                  <a:pt x="461270" y="502383"/>
                  <a:pt x="477374" y="625624"/>
                </a:cubicBezTo>
                <a:cubicBezTo>
                  <a:pt x="493478" y="748865"/>
                  <a:pt x="458474" y="885029"/>
                  <a:pt x="477374" y="991484"/>
                </a:cubicBezTo>
                <a:cubicBezTo>
                  <a:pt x="496274" y="1097939"/>
                  <a:pt x="444943" y="1475951"/>
                  <a:pt x="477374" y="1657678"/>
                </a:cubicBezTo>
                <a:cubicBezTo>
                  <a:pt x="509805" y="1839405"/>
                  <a:pt x="457096" y="1889413"/>
                  <a:pt x="477374" y="2083605"/>
                </a:cubicBezTo>
                <a:cubicBezTo>
                  <a:pt x="497652" y="2277797"/>
                  <a:pt x="463712" y="2476344"/>
                  <a:pt x="477374" y="2629665"/>
                </a:cubicBezTo>
                <a:cubicBezTo>
                  <a:pt x="491036" y="2782986"/>
                  <a:pt x="469330" y="3003688"/>
                  <a:pt x="477374" y="3235791"/>
                </a:cubicBezTo>
                <a:cubicBezTo>
                  <a:pt x="485418" y="3467894"/>
                  <a:pt x="425666" y="3574254"/>
                  <a:pt x="477374" y="3901985"/>
                </a:cubicBezTo>
                <a:cubicBezTo>
                  <a:pt x="529082" y="4229716"/>
                  <a:pt x="429237" y="4134407"/>
                  <a:pt x="477374" y="4327912"/>
                </a:cubicBezTo>
                <a:cubicBezTo>
                  <a:pt x="525511" y="4521417"/>
                  <a:pt x="476038" y="4708468"/>
                  <a:pt x="477374" y="4873972"/>
                </a:cubicBezTo>
                <a:cubicBezTo>
                  <a:pt x="478710" y="5039476"/>
                  <a:pt x="453894" y="5297341"/>
                  <a:pt x="477374" y="5480098"/>
                </a:cubicBezTo>
                <a:cubicBezTo>
                  <a:pt x="500854" y="5662855"/>
                  <a:pt x="465861" y="5913348"/>
                  <a:pt x="477374" y="6086225"/>
                </a:cubicBezTo>
                <a:cubicBezTo>
                  <a:pt x="476233" y="6129463"/>
                  <a:pt x="453114" y="6165850"/>
                  <a:pt x="397810" y="6165789"/>
                </a:cubicBezTo>
                <a:cubicBezTo>
                  <a:pt x="300842" y="6188637"/>
                  <a:pt x="150262" y="6128392"/>
                  <a:pt x="79564" y="6165789"/>
                </a:cubicBezTo>
                <a:cubicBezTo>
                  <a:pt x="45010" y="6157043"/>
                  <a:pt x="5015" y="6123856"/>
                  <a:pt x="0" y="6086225"/>
                </a:cubicBezTo>
                <a:cubicBezTo>
                  <a:pt x="-36806" y="5923560"/>
                  <a:pt x="45502" y="5795318"/>
                  <a:pt x="0" y="5540165"/>
                </a:cubicBezTo>
                <a:cubicBezTo>
                  <a:pt x="-45502" y="5285012"/>
                  <a:pt x="5185" y="5211235"/>
                  <a:pt x="0" y="4994105"/>
                </a:cubicBezTo>
                <a:cubicBezTo>
                  <a:pt x="-5185" y="4776975"/>
                  <a:pt x="42790" y="4563621"/>
                  <a:pt x="0" y="4327912"/>
                </a:cubicBezTo>
                <a:cubicBezTo>
                  <a:pt x="-42790" y="4092203"/>
                  <a:pt x="25442" y="4074647"/>
                  <a:pt x="0" y="3962051"/>
                </a:cubicBezTo>
                <a:cubicBezTo>
                  <a:pt x="-25442" y="3849455"/>
                  <a:pt x="17294" y="3776074"/>
                  <a:pt x="0" y="3596191"/>
                </a:cubicBezTo>
                <a:cubicBezTo>
                  <a:pt x="-17294" y="3416308"/>
                  <a:pt x="21615" y="3382544"/>
                  <a:pt x="0" y="3170264"/>
                </a:cubicBezTo>
                <a:cubicBezTo>
                  <a:pt x="-21615" y="2957984"/>
                  <a:pt x="51049" y="2775339"/>
                  <a:pt x="0" y="2564137"/>
                </a:cubicBezTo>
                <a:cubicBezTo>
                  <a:pt x="-51049" y="2352935"/>
                  <a:pt x="4513" y="2155840"/>
                  <a:pt x="0" y="1897944"/>
                </a:cubicBezTo>
                <a:cubicBezTo>
                  <a:pt x="-4513" y="1640048"/>
                  <a:pt x="48247" y="1650536"/>
                  <a:pt x="0" y="1472017"/>
                </a:cubicBezTo>
                <a:cubicBezTo>
                  <a:pt x="-48247" y="1293498"/>
                  <a:pt x="54472" y="1087699"/>
                  <a:pt x="0" y="986024"/>
                </a:cubicBezTo>
                <a:cubicBezTo>
                  <a:pt x="-54472" y="884349"/>
                  <a:pt x="68650" y="530622"/>
                  <a:pt x="0" y="79564"/>
                </a:cubicBezTo>
                <a:close/>
              </a:path>
            </a:pathLst>
          </a:custGeom>
          <a:noFill/>
          <a:ln w="76200">
            <a:solidFill>
              <a:srgbClr val="FFC000"/>
            </a:solidFill>
            <a:extLst>
              <a:ext uri="{C807C97D-BFC1-408E-A445-0C87EB9F89A2}">
                <ask:lineSketchStyleProps xmlns:ask="http://schemas.microsoft.com/office/drawing/2018/sketchyshapes" sd="571249723">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TextBox 8">
            <a:extLst>
              <a:ext uri="{FF2B5EF4-FFF2-40B4-BE49-F238E27FC236}">
                <a16:creationId xmlns:a16="http://schemas.microsoft.com/office/drawing/2014/main" id="{DB5E26E5-A472-E5D9-A198-495E98CAAD19}"/>
              </a:ext>
            </a:extLst>
          </p:cNvPr>
          <p:cNvSpPr txBox="1"/>
          <p:nvPr/>
        </p:nvSpPr>
        <p:spPr>
          <a:xfrm>
            <a:off x="687421" y="543169"/>
            <a:ext cx="6094324" cy="923330"/>
          </a:xfrm>
          <a:prstGeom prst="rect">
            <a:avLst/>
          </a:prstGeom>
          <a:noFill/>
        </p:spPr>
        <p:txBody>
          <a:bodyPr wrap="square">
            <a:spAutoFit/>
          </a:bodyPr>
          <a:lstStyle/>
          <a:p>
            <a:r>
              <a:rPr lang="en-US" b="1" dirty="0">
                <a:solidFill>
                  <a:schemeClr val="bg1"/>
                </a:solidFill>
              </a:rPr>
              <a:t>Columns and Samples:</a:t>
            </a:r>
          </a:p>
          <a:p>
            <a:pPr>
              <a:buFont typeface="Arial" panose="020B0604020202020204" pitchFamily="34" charset="0"/>
              <a:buChar char="•"/>
            </a:pPr>
            <a:r>
              <a:rPr lang="en-US" b="1" dirty="0">
                <a:solidFill>
                  <a:schemeClr val="bg1"/>
                </a:solidFill>
              </a:rPr>
              <a:t>Number of columns:</a:t>
            </a:r>
            <a:r>
              <a:rPr lang="en-US" dirty="0">
                <a:solidFill>
                  <a:schemeClr val="bg1"/>
                </a:solidFill>
              </a:rPr>
              <a:t> 28.</a:t>
            </a:r>
          </a:p>
          <a:p>
            <a:pPr>
              <a:buFont typeface="Arial" panose="020B0604020202020204" pitchFamily="34" charset="0"/>
              <a:buChar char="•"/>
            </a:pPr>
            <a:r>
              <a:rPr lang="en-US" b="1" dirty="0">
                <a:solidFill>
                  <a:schemeClr val="bg1"/>
                </a:solidFill>
              </a:rPr>
              <a:t>Number of samples:</a:t>
            </a:r>
            <a:r>
              <a:rPr lang="ar-EG" b="1" dirty="0">
                <a:solidFill>
                  <a:schemeClr val="bg1"/>
                </a:solidFill>
              </a:rPr>
              <a:t>2241</a:t>
            </a:r>
            <a:endParaRPr lang="en-US" dirty="0">
              <a:solidFill>
                <a:schemeClr val="bg1"/>
              </a:solidFill>
            </a:endParaRPr>
          </a:p>
        </p:txBody>
      </p:sp>
      <p:sp>
        <p:nvSpPr>
          <p:cNvPr id="11" name="TextBox 10">
            <a:extLst>
              <a:ext uri="{FF2B5EF4-FFF2-40B4-BE49-F238E27FC236}">
                <a16:creationId xmlns:a16="http://schemas.microsoft.com/office/drawing/2014/main" id="{CC3EF0F3-ABC7-5A52-5BCE-7FC409510A11}"/>
              </a:ext>
            </a:extLst>
          </p:cNvPr>
          <p:cNvSpPr txBox="1"/>
          <p:nvPr/>
        </p:nvSpPr>
        <p:spPr>
          <a:xfrm>
            <a:off x="3734583" y="401030"/>
            <a:ext cx="7572514" cy="1477328"/>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This dataset revolves around analyzing customer behavior and their response to </a:t>
            </a:r>
            <a:r>
              <a:rPr lang="en-US" b="1" dirty="0">
                <a:solidFill>
                  <a:schemeClr val="bg1"/>
                </a:solidFill>
              </a:rPr>
              <a:t>marketing campaigns</a:t>
            </a:r>
            <a:r>
              <a:rPr lang="en-US" dirty="0">
                <a:solidFill>
                  <a:schemeClr val="bg1"/>
                </a:solidFill>
              </a:rPr>
              <a:t> conducted by a company. It aims to understand which customers are more likely to respond positively to a campaign based on their demographics, purchasing habits, and past interactions with the company.</a:t>
            </a:r>
          </a:p>
        </p:txBody>
      </p:sp>
    </p:spTree>
    <p:extLst>
      <p:ext uri="{BB962C8B-B14F-4D97-AF65-F5344CB8AC3E}">
        <p14:creationId xmlns:p14="http://schemas.microsoft.com/office/powerpoint/2010/main" val="46482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33E7E7-E5E4-38DA-50A4-DC30E2892080}"/>
              </a:ext>
            </a:extLst>
          </p:cNvPr>
          <p:cNvPicPr>
            <a:picLocks noChangeAspect="1"/>
          </p:cNvPicPr>
          <p:nvPr/>
        </p:nvPicPr>
        <p:blipFill>
          <a:blip r:embed="rId3"/>
          <a:srcRect t="13310"/>
          <a:stretch/>
        </p:blipFill>
        <p:spPr>
          <a:xfrm>
            <a:off x="419357" y="1927123"/>
            <a:ext cx="11468856" cy="3824747"/>
          </a:xfrm>
          <a:prstGeom prst="rect">
            <a:avLst/>
          </a:prstGeom>
        </p:spPr>
      </p:pic>
      <p:sp>
        <p:nvSpPr>
          <p:cNvPr id="10" name="TextBox 9">
            <a:extLst>
              <a:ext uri="{FF2B5EF4-FFF2-40B4-BE49-F238E27FC236}">
                <a16:creationId xmlns:a16="http://schemas.microsoft.com/office/drawing/2014/main" id="{2F29C752-CBC5-435F-4C26-E7A2201B0460}"/>
              </a:ext>
            </a:extLst>
          </p:cNvPr>
          <p:cNvSpPr txBox="1"/>
          <p:nvPr/>
        </p:nvSpPr>
        <p:spPr>
          <a:xfrm>
            <a:off x="560439" y="523256"/>
            <a:ext cx="6096000" cy="523220"/>
          </a:xfrm>
          <a:prstGeom prst="rect">
            <a:avLst/>
          </a:prstGeom>
          <a:noFill/>
        </p:spPr>
        <p:txBody>
          <a:bodyPr wrap="square">
            <a:spAutoFit/>
          </a:bodyPr>
          <a:lstStyle/>
          <a:p>
            <a:r>
              <a:rPr lang="en-US" sz="2800" dirty="0">
                <a:solidFill>
                  <a:schemeClr val="bg1"/>
                </a:solidFill>
              </a:rPr>
              <a:t>1. Upload the Dataset</a:t>
            </a:r>
          </a:p>
        </p:txBody>
      </p:sp>
    </p:spTree>
    <p:extLst>
      <p:ext uri="{BB962C8B-B14F-4D97-AF65-F5344CB8AC3E}">
        <p14:creationId xmlns:p14="http://schemas.microsoft.com/office/powerpoint/2010/main" val="139719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E38A88-81AD-25DE-68B3-CF752A19FDB2}"/>
              </a:ext>
            </a:extLst>
          </p:cNvPr>
          <p:cNvSpPr txBox="1"/>
          <p:nvPr/>
        </p:nvSpPr>
        <p:spPr>
          <a:xfrm>
            <a:off x="432618" y="434765"/>
            <a:ext cx="11543071" cy="461665"/>
          </a:xfrm>
          <a:prstGeom prst="rect">
            <a:avLst/>
          </a:prstGeom>
          <a:noFill/>
        </p:spPr>
        <p:txBody>
          <a:bodyPr wrap="square">
            <a:spAutoFit/>
          </a:bodyPr>
          <a:lstStyle/>
          <a:p>
            <a:r>
              <a:rPr lang="en-US" sz="2400" dirty="0">
                <a:solidFill>
                  <a:schemeClr val="bg1"/>
                </a:solidFill>
              </a:rPr>
              <a:t>2. Import the Necessary Libraries</a:t>
            </a:r>
            <a:r>
              <a:rPr lang="ar-EG" sz="2400" dirty="0">
                <a:solidFill>
                  <a:schemeClr val="bg1"/>
                </a:solidFill>
              </a:rPr>
              <a:t> :</a:t>
            </a:r>
            <a:r>
              <a:rPr lang="en-US" sz="2400" dirty="0">
                <a:solidFill>
                  <a:schemeClr val="bg1"/>
                </a:solidFill>
              </a:rPr>
              <a:t> </a:t>
            </a:r>
            <a:r>
              <a:rPr lang="en-US" dirty="0">
                <a:solidFill>
                  <a:schemeClr val="bg1"/>
                </a:solidFill>
              </a:rPr>
              <a:t>import the required libraries for DA and ML</a:t>
            </a:r>
            <a:endParaRPr lang="en-US" sz="2400" dirty="0">
              <a:solidFill>
                <a:schemeClr val="bg1"/>
              </a:solidFill>
            </a:endParaRPr>
          </a:p>
        </p:txBody>
      </p:sp>
      <p:pic>
        <p:nvPicPr>
          <p:cNvPr id="8" name="Picture 7">
            <a:extLst>
              <a:ext uri="{FF2B5EF4-FFF2-40B4-BE49-F238E27FC236}">
                <a16:creationId xmlns:a16="http://schemas.microsoft.com/office/drawing/2014/main" id="{82FD4D6E-BF9C-573C-2F6A-A5DD89AD384B}"/>
              </a:ext>
            </a:extLst>
          </p:cNvPr>
          <p:cNvPicPr>
            <a:picLocks noChangeAspect="1"/>
          </p:cNvPicPr>
          <p:nvPr/>
        </p:nvPicPr>
        <p:blipFill>
          <a:blip r:embed="rId2"/>
          <a:srcRect t="13946"/>
          <a:stretch/>
        </p:blipFill>
        <p:spPr>
          <a:xfrm>
            <a:off x="1588960" y="1691147"/>
            <a:ext cx="9014079" cy="4732087"/>
          </a:xfrm>
          <a:prstGeom prst="rect">
            <a:avLst/>
          </a:prstGeom>
        </p:spPr>
      </p:pic>
    </p:spTree>
    <p:extLst>
      <p:ext uri="{BB962C8B-B14F-4D97-AF65-F5344CB8AC3E}">
        <p14:creationId xmlns:p14="http://schemas.microsoft.com/office/powerpoint/2010/main" val="319587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5EFF7F-755A-C4D5-6458-3EC9FB822CB1}"/>
              </a:ext>
            </a:extLst>
          </p:cNvPr>
          <p:cNvSpPr txBox="1"/>
          <p:nvPr/>
        </p:nvSpPr>
        <p:spPr>
          <a:xfrm>
            <a:off x="471948" y="444599"/>
            <a:ext cx="6096000" cy="400110"/>
          </a:xfrm>
          <a:prstGeom prst="rect">
            <a:avLst/>
          </a:prstGeom>
          <a:noFill/>
        </p:spPr>
        <p:txBody>
          <a:bodyPr wrap="square">
            <a:spAutoFit/>
          </a:bodyPr>
          <a:lstStyle/>
          <a:p>
            <a:r>
              <a:rPr lang="en-US" sz="2000" dirty="0">
                <a:solidFill>
                  <a:schemeClr val="bg1"/>
                </a:solidFill>
              </a:rPr>
              <a:t>3. Read and Explore the Dataset</a:t>
            </a:r>
          </a:p>
        </p:txBody>
      </p:sp>
      <p:pic>
        <p:nvPicPr>
          <p:cNvPr id="10" name="Picture 9">
            <a:extLst>
              <a:ext uri="{FF2B5EF4-FFF2-40B4-BE49-F238E27FC236}">
                <a16:creationId xmlns:a16="http://schemas.microsoft.com/office/drawing/2014/main" id="{B6DC63A8-B133-1E30-A69B-BEECCD19E6DD}"/>
              </a:ext>
            </a:extLst>
          </p:cNvPr>
          <p:cNvPicPr>
            <a:picLocks noChangeAspect="1"/>
          </p:cNvPicPr>
          <p:nvPr/>
        </p:nvPicPr>
        <p:blipFill>
          <a:blip r:embed="rId2"/>
          <a:srcRect t="8727"/>
          <a:stretch/>
        </p:blipFill>
        <p:spPr>
          <a:xfrm>
            <a:off x="4662435" y="589934"/>
            <a:ext cx="6873836" cy="6169591"/>
          </a:xfrm>
          <a:prstGeom prst="rect">
            <a:avLst/>
          </a:prstGeom>
        </p:spPr>
      </p:pic>
      <p:sp>
        <p:nvSpPr>
          <p:cNvPr id="15" name="Rectangle 2">
            <a:extLst>
              <a:ext uri="{FF2B5EF4-FFF2-40B4-BE49-F238E27FC236}">
                <a16:creationId xmlns:a16="http://schemas.microsoft.com/office/drawing/2014/main" id="{19A5232D-4FF2-0AC0-F44F-23BB4788ABF3}"/>
              </a:ext>
            </a:extLst>
          </p:cNvPr>
          <p:cNvSpPr>
            <a:spLocks noChangeArrowheads="1"/>
          </p:cNvSpPr>
          <p:nvPr/>
        </p:nvSpPr>
        <p:spPr bwMode="auto">
          <a:xfrm>
            <a:off x="363794" y="1125415"/>
            <a:ext cx="440679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bg1"/>
                </a:solidFill>
                <a:effectLst/>
                <a:latin typeface="Arial Unicode MS"/>
              </a:rPr>
              <a:t>df.head</a:t>
            </a:r>
            <a:r>
              <a:rPr kumimoji="0" lang="en-US" altLang="en-US" sz="1400" b="1" i="0" u="none" strike="noStrike" cap="none" normalizeH="0" baseline="0" dirty="0">
                <a:ln>
                  <a:noFill/>
                </a:ln>
                <a:solidFill>
                  <a:schemeClr val="bg1"/>
                </a:solidFill>
                <a:effectLst/>
                <a:latin typeface="Arial Unicode MS"/>
              </a:rPr>
              <a:t>()</a:t>
            </a:r>
            <a:r>
              <a:rPr kumimoji="0" lang="en-US" altLang="en-US" sz="1400" b="1" i="0" u="none" strike="noStrike" cap="none" normalizeH="0" baseline="0" dirty="0">
                <a:ln>
                  <a:noFill/>
                </a:ln>
                <a:solidFill>
                  <a:schemeClr val="bg1"/>
                </a:solidFill>
                <a:effectLst/>
              </a:rPr>
              <a:t> :</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Displays the first 5 rows of your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e.g., </a:t>
            </a:r>
            <a:r>
              <a:rPr kumimoji="0" lang="en-US" altLang="en-US" sz="1400" b="0" i="0" u="none" strike="noStrike" cap="none" normalizeH="0" baseline="0" dirty="0">
                <a:ln>
                  <a:noFill/>
                </a:ln>
                <a:solidFill>
                  <a:schemeClr val="bg1"/>
                </a:solidFill>
                <a:effectLst/>
                <a:latin typeface="Arial Unicode MS"/>
              </a:rPr>
              <a:t>ID</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err="1">
                <a:ln>
                  <a:noFill/>
                </a:ln>
                <a:solidFill>
                  <a:schemeClr val="bg1"/>
                </a:solidFill>
                <a:effectLst/>
                <a:latin typeface="Arial Unicode MS"/>
              </a:rPr>
              <a:t>Year_Birth</a:t>
            </a:r>
            <a:r>
              <a:rPr kumimoji="0" lang="en-US" altLang="en-US" sz="1400" b="0"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latin typeface="Arial Unicode MS"/>
              </a:rPr>
              <a:t>Education</a:t>
            </a:r>
            <a:r>
              <a:rPr kumimoji="0" lang="en-US" altLang="en-US" sz="1400" b="0" i="0" u="none" strike="noStrike" cap="none" normalizeH="0" baseline="0" dirty="0">
                <a:ln>
                  <a:noFill/>
                </a:ln>
                <a:solidFill>
                  <a:schemeClr val="bg1"/>
                </a:solidFill>
                <a:effectLst/>
              </a:rPr>
              <a:t>, etc.</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Data types and values seem well-structured.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94D22A6C-0DB3-0BB7-A5C6-D026CBB371E8}"/>
              </a:ext>
            </a:extLst>
          </p:cNvPr>
          <p:cNvCxnSpPr>
            <a:cxnSpLocks/>
          </p:cNvCxnSpPr>
          <p:nvPr/>
        </p:nvCxnSpPr>
        <p:spPr>
          <a:xfrm flipH="1">
            <a:off x="7289591" y="2133601"/>
            <a:ext cx="69420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73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08277D-7034-7FFC-139F-93B6A8E2C270}"/>
              </a:ext>
            </a:extLst>
          </p:cNvPr>
          <p:cNvPicPr>
            <a:picLocks noChangeAspect="1"/>
          </p:cNvPicPr>
          <p:nvPr/>
        </p:nvPicPr>
        <p:blipFill>
          <a:blip r:embed="rId2"/>
          <a:srcRect t="4981"/>
          <a:stretch/>
        </p:blipFill>
        <p:spPr>
          <a:xfrm>
            <a:off x="6760439" y="403123"/>
            <a:ext cx="5121084" cy="6386588"/>
          </a:xfrm>
          <a:prstGeom prst="rect">
            <a:avLst/>
          </a:prstGeom>
        </p:spPr>
      </p:pic>
      <p:sp>
        <p:nvSpPr>
          <p:cNvPr id="8" name="TextBox 7">
            <a:extLst>
              <a:ext uri="{FF2B5EF4-FFF2-40B4-BE49-F238E27FC236}">
                <a16:creationId xmlns:a16="http://schemas.microsoft.com/office/drawing/2014/main" id="{24F10E08-9B39-8D7C-DE07-C5C9B0270FF7}"/>
              </a:ext>
            </a:extLst>
          </p:cNvPr>
          <p:cNvSpPr txBox="1"/>
          <p:nvPr/>
        </p:nvSpPr>
        <p:spPr>
          <a:xfrm>
            <a:off x="666115" y="503646"/>
            <a:ext cx="6094324" cy="369332"/>
          </a:xfrm>
          <a:prstGeom prst="rect">
            <a:avLst/>
          </a:prstGeom>
          <a:noFill/>
        </p:spPr>
        <p:txBody>
          <a:bodyPr wrap="square">
            <a:spAutoFit/>
          </a:bodyPr>
          <a:lstStyle/>
          <a:p>
            <a:r>
              <a:rPr lang="en-US" sz="1800" dirty="0">
                <a:solidFill>
                  <a:schemeClr val="bg1"/>
                </a:solidFill>
              </a:rPr>
              <a:t>3. Read and Explore the Dataset</a:t>
            </a:r>
          </a:p>
        </p:txBody>
      </p:sp>
      <p:sp>
        <p:nvSpPr>
          <p:cNvPr id="9" name="Rectangle 1">
            <a:extLst>
              <a:ext uri="{FF2B5EF4-FFF2-40B4-BE49-F238E27FC236}">
                <a16:creationId xmlns:a16="http://schemas.microsoft.com/office/drawing/2014/main" id="{D4A2BBD9-48A0-AE56-A52F-F5859A83CB20}"/>
              </a:ext>
            </a:extLst>
          </p:cNvPr>
          <p:cNvSpPr>
            <a:spLocks noChangeArrowheads="1"/>
          </p:cNvSpPr>
          <p:nvPr/>
        </p:nvSpPr>
        <p:spPr bwMode="auto">
          <a:xfrm>
            <a:off x="469470" y="1091375"/>
            <a:ext cx="609432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bg1"/>
                </a:solidFill>
                <a:effectLst/>
                <a:latin typeface="Arial" panose="020B0604020202020204" pitchFamily="34" charset="0"/>
              </a:rPr>
              <a:t>Missing Values: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Unicode MS"/>
              </a:rPr>
              <a:t>Income</a:t>
            </a:r>
            <a:r>
              <a:rPr kumimoji="0" lang="en-US" altLang="en-US" sz="1600" b="0" i="0" u="none" strike="noStrike" cap="none" normalizeH="0" baseline="0" dirty="0">
                <a:ln>
                  <a:noFill/>
                </a:ln>
                <a:solidFill>
                  <a:schemeClr val="bg1"/>
                </a:solidFill>
                <a:effectLst/>
              </a:rPr>
              <a:t> column has 24 missing values to address later.</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bg1"/>
                </a:solidFill>
                <a:effectLst/>
                <a:latin typeface="Arial" panose="020B0604020202020204" pitchFamily="34" charset="0"/>
              </a:rPr>
              <a:t>Column Summary:</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Unicode MS"/>
              </a:rPr>
              <a:t>ID</a:t>
            </a:r>
            <a:r>
              <a:rPr kumimoji="0" lang="en-US" altLang="en-US" sz="1600" b="0" i="0" u="none" strike="noStrike" cap="none" normalizeH="0" baseline="0" dirty="0">
                <a:ln>
                  <a:noFill/>
                </a:ln>
                <a:solidFill>
                  <a:schemeClr val="bg1"/>
                </a:solidFill>
                <a:effectLst/>
              </a:rPr>
              <a:t>: Unique identifier for each customer.</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bg1"/>
                </a:solidFill>
                <a:effectLst/>
                <a:latin typeface="Arial Unicode MS"/>
              </a:rPr>
              <a:t>Year_Birth</a:t>
            </a:r>
            <a:r>
              <a:rPr kumimoji="0" lang="en-US" altLang="en-US" sz="1600" b="0" i="0" u="none" strike="noStrike" cap="none" normalizeH="0" baseline="0" dirty="0">
                <a:ln>
                  <a:noFill/>
                </a:ln>
                <a:solidFill>
                  <a:schemeClr val="bg1"/>
                </a:solidFill>
                <a:effectLst/>
              </a:rPr>
              <a:t>: Birth year of the customer (age can be derived).</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Unicode MS"/>
              </a:rPr>
              <a:t>Education</a:t>
            </a:r>
            <a:r>
              <a:rPr kumimoji="0" lang="en-US" altLang="en-US" sz="1600" b="0" i="0" u="none" strike="noStrike" cap="none" normalizeH="0" baseline="0" dirty="0">
                <a:ln>
                  <a:noFill/>
                </a:ln>
                <a:solidFill>
                  <a:schemeClr val="bg1"/>
                </a:solidFill>
                <a:effectLst/>
              </a:rPr>
              <a:t> &amp; </a:t>
            </a:r>
            <a:r>
              <a:rPr kumimoji="0" lang="en-US" altLang="en-US" sz="1600" b="0" i="0" u="none" strike="noStrike" cap="none" normalizeH="0" baseline="0" dirty="0" err="1">
                <a:ln>
                  <a:noFill/>
                </a:ln>
                <a:solidFill>
                  <a:schemeClr val="bg1"/>
                </a:solidFill>
                <a:effectLst/>
                <a:latin typeface="Arial Unicode MS"/>
              </a:rPr>
              <a:t>Marital_Status</a:t>
            </a:r>
            <a:r>
              <a:rPr kumimoji="0" lang="en-US" altLang="en-US" sz="1600" b="0" i="0" u="none" strike="noStrike" cap="none" normalizeH="0" baseline="0" dirty="0">
                <a:ln>
                  <a:noFill/>
                </a:ln>
                <a:solidFill>
                  <a:schemeClr val="bg1"/>
                </a:solidFill>
                <a:effectLst/>
              </a:rPr>
              <a:t>: Categorical columns that require encoding.</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bg1"/>
                </a:solidFill>
                <a:effectLst/>
                <a:latin typeface="Arial Unicode MS"/>
              </a:rPr>
              <a:t>Mnt</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columns: Total amount spent on different product categories.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bg1"/>
                </a:solidFill>
                <a:effectLst/>
                <a:latin typeface="Arial Unicode MS"/>
              </a:rPr>
              <a:t>AcceptedCmp</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Indicates if a customer accepted marketing campaigns.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Unicode MS"/>
              </a:rPr>
              <a:t>Response</a:t>
            </a:r>
            <a:r>
              <a:rPr kumimoji="0" lang="en-US" altLang="en-US" sz="1600" b="0" i="0" u="none" strike="noStrike" cap="none" normalizeH="0" baseline="0" dirty="0">
                <a:ln>
                  <a:noFill/>
                </a:ln>
                <a:solidFill>
                  <a:schemeClr val="bg1"/>
                </a:solidFill>
                <a:effectLst/>
              </a:rPr>
              <a:t>: The target variable, representing whether a customer responded to the last campaign.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bg1"/>
                </a:solidFill>
                <a:effectLst/>
                <a:latin typeface="Arial" panose="020B0604020202020204" pitchFamily="34" charset="0"/>
              </a:rPr>
              <a:t>Potential Actions: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Handle missing values in </a:t>
            </a:r>
            <a:r>
              <a:rPr kumimoji="0" lang="en-US" altLang="en-US" sz="1600" b="0" i="0" u="none" strike="noStrike" cap="none" normalizeH="0" baseline="0" dirty="0">
                <a:ln>
                  <a:noFill/>
                </a:ln>
                <a:solidFill>
                  <a:schemeClr val="bg1"/>
                </a:solidFill>
                <a:effectLst/>
                <a:latin typeface="Arial Unicode MS"/>
              </a:rPr>
              <a:t>Income</a:t>
            </a:r>
            <a:r>
              <a:rPr kumimoji="0" lang="en-US" altLang="en-US" sz="1600" b="0" i="0" u="none" strike="noStrike" cap="none" normalizeH="0" baseline="0" dirty="0">
                <a:ln>
                  <a:noFill/>
                </a:ln>
                <a:solidFill>
                  <a:schemeClr val="bg1"/>
                </a:solidFill>
                <a:effectLst/>
              </a:rPr>
              <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Convert </a:t>
            </a:r>
            <a:r>
              <a:rPr kumimoji="0" lang="en-US" altLang="en-US" sz="1600" b="0" i="0" u="none" strike="noStrike" cap="none" normalizeH="0" baseline="0" dirty="0" err="1">
                <a:ln>
                  <a:noFill/>
                </a:ln>
                <a:solidFill>
                  <a:schemeClr val="bg1"/>
                </a:solidFill>
                <a:effectLst/>
                <a:latin typeface="Arial Unicode MS"/>
              </a:rPr>
              <a:t>Dt_Customer</a:t>
            </a:r>
            <a:r>
              <a:rPr kumimoji="0" lang="en-US" altLang="en-US" sz="1600" b="0" i="0" u="none" strike="noStrike" cap="none" normalizeH="0" baseline="0" dirty="0">
                <a:ln>
                  <a:noFill/>
                </a:ln>
                <a:solidFill>
                  <a:schemeClr val="bg1"/>
                </a:solidFill>
                <a:effectLst/>
              </a:rPr>
              <a:t> to a proper </a:t>
            </a:r>
            <a:r>
              <a:rPr kumimoji="0" lang="en-US" altLang="en-US" sz="1600" b="0" i="0" u="none" strike="noStrike" cap="none" normalizeH="0" baseline="0" dirty="0">
                <a:ln>
                  <a:noFill/>
                </a:ln>
                <a:solidFill>
                  <a:schemeClr val="bg1"/>
                </a:solidFill>
                <a:effectLst/>
                <a:latin typeface="Arial Unicode MS"/>
              </a:rPr>
              <a:t>datetime</a:t>
            </a:r>
            <a:r>
              <a:rPr kumimoji="0" lang="en-US" altLang="en-US" sz="1600" b="0" i="0" u="none" strike="noStrike" cap="none" normalizeH="0" baseline="0" dirty="0">
                <a:ln>
                  <a:noFill/>
                </a:ln>
                <a:solidFill>
                  <a:schemeClr val="bg1"/>
                </a:solidFill>
                <a:effectLst/>
              </a:rPr>
              <a:t> format.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Encode categorical columns (</a:t>
            </a:r>
            <a:r>
              <a:rPr kumimoji="0" lang="en-US" altLang="en-US" sz="1600" b="0" i="0" u="none" strike="noStrike" cap="none" normalizeH="0" baseline="0" dirty="0">
                <a:ln>
                  <a:noFill/>
                </a:ln>
                <a:solidFill>
                  <a:schemeClr val="bg1"/>
                </a:solidFill>
                <a:effectLst/>
                <a:latin typeface="Arial Unicode MS"/>
              </a:rPr>
              <a:t>Education</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a:rPr>
              <a:t>Marital_Status</a:t>
            </a:r>
            <a:r>
              <a:rPr kumimoji="0" lang="en-US" altLang="en-US" sz="1600" b="0" i="0" u="none" strike="noStrike" cap="none" normalizeH="0" baseline="0" dirty="0">
                <a:ln>
                  <a:noFill/>
                </a:ln>
                <a:solidFill>
                  <a:schemeClr val="bg1"/>
                </a:solidFill>
                <a:effectLst/>
              </a:rPr>
              <a:t>) for analysis.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Analyze </a:t>
            </a:r>
            <a:r>
              <a:rPr kumimoji="0" lang="en-US" altLang="en-US" sz="1600" b="0" i="0" u="none" strike="noStrike" cap="none" normalizeH="0" baseline="0" dirty="0">
                <a:ln>
                  <a:noFill/>
                </a:ln>
                <a:solidFill>
                  <a:schemeClr val="bg1"/>
                </a:solidFill>
                <a:effectLst/>
                <a:latin typeface="Arial Unicode MS"/>
              </a:rPr>
              <a:t>Response</a:t>
            </a:r>
            <a:r>
              <a:rPr kumimoji="0" lang="en-US" altLang="en-US" sz="1600" b="0" i="0" u="none" strike="noStrike" cap="none" normalizeH="0" baseline="0" dirty="0">
                <a:ln>
                  <a:noFill/>
                </a:ln>
                <a:solidFill>
                  <a:schemeClr val="bg1"/>
                </a:solidFill>
                <a:effectLst/>
              </a:rPr>
              <a:t> as the target variable for predictions.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45010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9DCFBF-C969-2292-CB2A-09B978653C3F}"/>
              </a:ext>
            </a:extLst>
          </p:cNvPr>
          <p:cNvSpPr txBox="1"/>
          <p:nvPr/>
        </p:nvSpPr>
        <p:spPr>
          <a:xfrm>
            <a:off x="530942" y="542921"/>
            <a:ext cx="6096000" cy="400110"/>
          </a:xfrm>
          <a:prstGeom prst="rect">
            <a:avLst/>
          </a:prstGeom>
          <a:noFill/>
        </p:spPr>
        <p:txBody>
          <a:bodyPr wrap="square">
            <a:spAutoFit/>
          </a:bodyPr>
          <a:lstStyle/>
          <a:p>
            <a:r>
              <a:rPr lang="en-US" sz="2000" dirty="0">
                <a:solidFill>
                  <a:schemeClr val="bg1"/>
                </a:solidFill>
              </a:rPr>
              <a:t>Step 4: Handle Missing Values</a:t>
            </a:r>
          </a:p>
        </p:txBody>
      </p:sp>
      <p:pic>
        <p:nvPicPr>
          <p:cNvPr id="8" name="Picture 7">
            <a:extLst>
              <a:ext uri="{FF2B5EF4-FFF2-40B4-BE49-F238E27FC236}">
                <a16:creationId xmlns:a16="http://schemas.microsoft.com/office/drawing/2014/main" id="{44FD4E40-1CF5-749A-F980-79E475AC75BE}"/>
              </a:ext>
            </a:extLst>
          </p:cNvPr>
          <p:cNvPicPr>
            <a:picLocks noChangeAspect="1"/>
          </p:cNvPicPr>
          <p:nvPr/>
        </p:nvPicPr>
        <p:blipFill>
          <a:blip r:embed="rId2"/>
          <a:srcRect t="5305"/>
          <a:stretch/>
        </p:blipFill>
        <p:spPr>
          <a:xfrm>
            <a:off x="5377541" y="363794"/>
            <a:ext cx="6549691" cy="6494206"/>
          </a:xfrm>
          <a:prstGeom prst="rect">
            <a:avLst/>
          </a:prstGeom>
        </p:spPr>
      </p:pic>
      <p:sp>
        <p:nvSpPr>
          <p:cNvPr id="10" name="TextBox 9">
            <a:extLst>
              <a:ext uri="{FF2B5EF4-FFF2-40B4-BE49-F238E27FC236}">
                <a16:creationId xmlns:a16="http://schemas.microsoft.com/office/drawing/2014/main" id="{C0057F03-EBD5-319B-ABC7-43DB620BD9AB}"/>
              </a:ext>
            </a:extLst>
          </p:cNvPr>
          <p:cNvSpPr txBox="1"/>
          <p:nvPr/>
        </p:nvSpPr>
        <p:spPr>
          <a:xfrm>
            <a:off x="412955" y="1162786"/>
            <a:ext cx="4846599" cy="646331"/>
          </a:xfrm>
          <a:prstGeom prst="rect">
            <a:avLst/>
          </a:prstGeom>
          <a:noFill/>
        </p:spPr>
        <p:txBody>
          <a:bodyPr wrap="square">
            <a:spAutoFit/>
          </a:bodyPr>
          <a:lstStyle/>
          <a:p>
            <a:r>
              <a:rPr lang="ar-EG" dirty="0">
                <a:solidFill>
                  <a:schemeClr val="bg1"/>
                </a:solidFill>
                <a:sym typeface="Wingdings" panose="05000000000000000000" pitchFamily="2" charset="2"/>
              </a:rPr>
              <a:t></a:t>
            </a:r>
            <a:r>
              <a:rPr lang="en-US" dirty="0">
                <a:solidFill>
                  <a:schemeClr val="bg1"/>
                </a:solidFill>
              </a:rPr>
              <a:t> missing values in the dataset were handled successfully.</a:t>
            </a:r>
          </a:p>
        </p:txBody>
      </p:sp>
      <p:pic>
        <p:nvPicPr>
          <p:cNvPr id="12" name="Picture 11" descr="A green circle with a white tick in the middle&#10;&#10;Description automatically generated">
            <a:extLst>
              <a:ext uri="{FF2B5EF4-FFF2-40B4-BE49-F238E27FC236}">
                <a16:creationId xmlns:a16="http://schemas.microsoft.com/office/drawing/2014/main" id="{C96BB69D-AACE-4B4F-5A7C-5ABE442D9DAD}"/>
              </a:ext>
            </a:extLst>
          </p:cNvPr>
          <p:cNvPicPr>
            <a:picLocks noChangeAspect="1"/>
          </p:cNvPicPr>
          <p:nvPr/>
        </p:nvPicPr>
        <p:blipFill>
          <a:blip r:embed="rId3"/>
          <a:stretch>
            <a:fillRect/>
          </a:stretch>
        </p:blipFill>
        <p:spPr>
          <a:xfrm>
            <a:off x="9567489" y="4753897"/>
            <a:ext cx="1927123" cy="1927123"/>
          </a:xfrm>
          <a:prstGeom prst="rect">
            <a:avLst/>
          </a:prstGeom>
        </p:spPr>
      </p:pic>
    </p:spTree>
    <p:extLst>
      <p:ext uri="{BB962C8B-B14F-4D97-AF65-F5344CB8AC3E}">
        <p14:creationId xmlns:p14="http://schemas.microsoft.com/office/powerpoint/2010/main" val="417676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053ECF-94FB-A6B6-525C-D9ADAD60A9D9}"/>
              </a:ext>
            </a:extLst>
          </p:cNvPr>
          <p:cNvPicPr>
            <a:picLocks noChangeAspect="1"/>
          </p:cNvPicPr>
          <p:nvPr/>
        </p:nvPicPr>
        <p:blipFill>
          <a:blip r:embed="rId2"/>
          <a:srcRect t="8203"/>
          <a:stretch/>
        </p:blipFill>
        <p:spPr>
          <a:xfrm>
            <a:off x="7281895" y="562586"/>
            <a:ext cx="4314143" cy="6295414"/>
          </a:xfrm>
          <a:prstGeom prst="rect">
            <a:avLst/>
          </a:prstGeom>
        </p:spPr>
      </p:pic>
      <p:sp>
        <p:nvSpPr>
          <p:cNvPr id="8" name="TextBox 7">
            <a:extLst>
              <a:ext uri="{FF2B5EF4-FFF2-40B4-BE49-F238E27FC236}">
                <a16:creationId xmlns:a16="http://schemas.microsoft.com/office/drawing/2014/main" id="{D49F1F6A-2DE3-7A23-F1AC-BC9B92280EE2}"/>
              </a:ext>
            </a:extLst>
          </p:cNvPr>
          <p:cNvSpPr txBox="1"/>
          <p:nvPr/>
        </p:nvSpPr>
        <p:spPr>
          <a:xfrm>
            <a:off x="501446" y="562586"/>
            <a:ext cx="6096000" cy="369332"/>
          </a:xfrm>
          <a:prstGeom prst="rect">
            <a:avLst/>
          </a:prstGeom>
          <a:noFill/>
        </p:spPr>
        <p:txBody>
          <a:bodyPr wrap="square">
            <a:spAutoFit/>
          </a:bodyPr>
          <a:lstStyle/>
          <a:p>
            <a:r>
              <a:rPr lang="en-US" sz="1800" dirty="0">
                <a:solidFill>
                  <a:schemeClr val="bg1"/>
                </a:solidFill>
              </a:rPr>
              <a:t>Step 4: Handle Missing Values</a:t>
            </a:r>
          </a:p>
        </p:txBody>
      </p:sp>
      <p:sp>
        <p:nvSpPr>
          <p:cNvPr id="9" name="Rectangle 1">
            <a:extLst>
              <a:ext uri="{FF2B5EF4-FFF2-40B4-BE49-F238E27FC236}">
                <a16:creationId xmlns:a16="http://schemas.microsoft.com/office/drawing/2014/main" id="{2D5A1989-2967-E227-031F-782131F0302B}"/>
              </a:ext>
            </a:extLst>
          </p:cNvPr>
          <p:cNvSpPr>
            <a:spLocks noChangeArrowheads="1"/>
          </p:cNvSpPr>
          <p:nvPr/>
        </p:nvSpPr>
        <p:spPr bwMode="auto">
          <a:xfrm>
            <a:off x="501446" y="1540468"/>
            <a:ext cx="63024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Step 1: Missing Values Per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All columns except </a:t>
            </a:r>
            <a:r>
              <a:rPr kumimoji="0" lang="en-US" altLang="en-US" b="1" i="0" u="none" strike="noStrike" cap="none" normalizeH="0" baseline="0" dirty="0">
                <a:ln>
                  <a:noFill/>
                </a:ln>
                <a:solidFill>
                  <a:schemeClr val="bg1"/>
                </a:solidFill>
                <a:effectLst/>
                <a:latin typeface="Arial Unicode MS"/>
              </a:rPr>
              <a:t>Income</a:t>
            </a:r>
            <a:r>
              <a:rPr kumimoji="0" lang="en-US" altLang="en-US" b="1" i="0" u="none" strike="noStrike" cap="none" normalizeH="0" baseline="0" dirty="0">
                <a:ln>
                  <a:noFill/>
                </a:ln>
                <a:solidFill>
                  <a:schemeClr val="bg1"/>
                </a:solidFill>
                <a:effectLst/>
              </a:rPr>
              <a:t> have no missing values.</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Unicode MS"/>
              </a:rPr>
              <a:t>Income</a:t>
            </a:r>
            <a:r>
              <a:rPr kumimoji="0" lang="en-US" altLang="en-US" b="0" i="0" u="none" strike="noStrike" cap="none" normalizeH="0" baseline="0" dirty="0">
                <a:ln>
                  <a:noFill/>
                </a:ln>
                <a:solidFill>
                  <a:schemeClr val="bg1"/>
                </a:solidFill>
                <a:effectLst/>
              </a:rPr>
              <a:t> has </a:t>
            </a:r>
            <a:r>
              <a:rPr kumimoji="0" lang="en-US" altLang="en-US" b="1" i="0" u="none" strike="noStrike" cap="none" normalizeH="0" baseline="0" dirty="0">
                <a:ln>
                  <a:noFill/>
                </a:ln>
                <a:solidFill>
                  <a:schemeClr val="bg1"/>
                </a:solidFill>
                <a:effectLst/>
                <a:latin typeface="Arial" panose="020B0604020202020204" pitchFamily="34" charset="0"/>
              </a:rPr>
              <a:t>24 missing values</a:t>
            </a:r>
            <a:r>
              <a:rPr kumimoji="0" lang="en-US" altLang="en-US" b="0" i="0" u="none" strike="noStrike" cap="none" normalizeH="0" baseline="0" dirty="0">
                <a:ln>
                  <a:noFill/>
                </a:ln>
                <a:solidFill>
                  <a:schemeClr val="bg1"/>
                </a:solidFill>
                <a:effectLst/>
                <a:latin typeface="Arial" panose="020B0604020202020204" pitchFamily="34" charset="0"/>
              </a:rPr>
              <a:t> (about 1.07%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Step 2: Percentage of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The column </a:t>
            </a:r>
            <a:r>
              <a:rPr kumimoji="0" lang="en-US" altLang="en-US" b="0" i="0" u="none" strike="noStrike" cap="none" normalizeH="0" baseline="0" dirty="0">
                <a:ln>
                  <a:noFill/>
                </a:ln>
                <a:solidFill>
                  <a:schemeClr val="bg1"/>
                </a:solidFill>
                <a:effectLst/>
                <a:latin typeface="Arial Unicode MS"/>
              </a:rPr>
              <a:t>Income</a:t>
            </a:r>
            <a:r>
              <a:rPr kumimoji="0" lang="en-US" altLang="en-US" b="0" i="0" u="none" strike="noStrike" cap="none" normalizeH="0" baseline="0" dirty="0">
                <a:ln>
                  <a:noFill/>
                </a:ln>
                <a:solidFill>
                  <a:schemeClr val="bg1"/>
                </a:solidFill>
                <a:effectLst/>
              </a:rPr>
              <a:t> has </a:t>
            </a:r>
            <a:r>
              <a:rPr kumimoji="0" lang="en-US" altLang="en-US" b="1" i="0" u="none" strike="noStrike" cap="none" normalizeH="0" baseline="0" dirty="0">
                <a:ln>
                  <a:noFill/>
                </a:ln>
                <a:solidFill>
                  <a:srgbClr val="FF0000"/>
                </a:solidFill>
                <a:effectLst/>
                <a:latin typeface="Arial" panose="020B0604020202020204" pitchFamily="34" charset="0"/>
              </a:rPr>
              <a:t>1.07%</a:t>
            </a:r>
            <a:r>
              <a:rPr kumimoji="0" lang="en-US" altLang="en-US" b="0" i="0" u="none" strike="noStrike" cap="none" normalizeH="0" baseline="0" dirty="0">
                <a:ln>
                  <a:noFill/>
                </a:ln>
                <a:solidFill>
                  <a:schemeClr val="bg1"/>
                </a:solidFill>
                <a:effectLst/>
                <a:latin typeface="Arial" panose="020B0604020202020204" pitchFamily="34" charset="0"/>
              </a:rPr>
              <a:t> missing values, while all other columns have </a:t>
            </a:r>
            <a:r>
              <a:rPr kumimoji="0" lang="en-US" altLang="en-US" b="1" i="0" u="none" strike="noStrike" cap="none" normalizeH="0" baseline="0" dirty="0">
                <a:ln>
                  <a:noFill/>
                </a:ln>
                <a:solidFill>
                  <a:schemeClr val="bg1"/>
                </a:solidFill>
                <a:effectLst/>
                <a:latin typeface="Arial" panose="020B0604020202020204" pitchFamily="34" charset="0"/>
              </a:rPr>
              <a:t>0%</a:t>
            </a:r>
            <a:r>
              <a:rPr kumimoji="0" lang="en-US" altLang="en-US" b="0" i="0" u="none" strike="noStrike" cap="none" normalizeH="0" baseline="0" dirty="0">
                <a:ln>
                  <a:noFill/>
                </a:ln>
                <a:solidFill>
                  <a:schemeClr val="bg1"/>
                </a:solidFill>
                <a:effectLst/>
                <a:latin typeface="Arial" panose="020B0604020202020204" pitchFamily="34" charset="0"/>
              </a:rPr>
              <a:t> missing values. This means that only </a:t>
            </a:r>
            <a:r>
              <a:rPr kumimoji="0" lang="en-US" altLang="en-US" b="0" i="0" u="none" strike="noStrike" cap="none" normalizeH="0" baseline="0" dirty="0">
                <a:ln>
                  <a:noFill/>
                </a:ln>
                <a:solidFill>
                  <a:schemeClr val="bg1"/>
                </a:solidFill>
                <a:effectLst/>
                <a:latin typeface="Arial Unicode MS"/>
              </a:rPr>
              <a:t>Income</a:t>
            </a:r>
            <a:r>
              <a:rPr kumimoji="0" lang="en-US" altLang="en-US" b="0" i="0" u="none" strike="noStrike" cap="none" normalizeH="0" baseline="0" dirty="0">
                <a:ln>
                  <a:noFill/>
                </a:ln>
                <a:solidFill>
                  <a:schemeClr val="bg1"/>
                </a:solidFill>
                <a:effectLst/>
              </a:rPr>
              <a:t> required handling.</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Step 3: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The missing values in the </a:t>
            </a:r>
            <a:r>
              <a:rPr kumimoji="0" lang="en-US" altLang="en-US" b="0" i="0" u="none" strike="noStrike" cap="none" normalizeH="0" baseline="0" dirty="0">
                <a:ln>
                  <a:noFill/>
                </a:ln>
                <a:solidFill>
                  <a:schemeClr val="bg1"/>
                </a:solidFill>
                <a:effectLst/>
                <a:latin typeface="Arial Unicode MS"/>
              </a:rPr>
              <a:t>Income</a:t>
            </a:r>
            <a:r>
              <a:rPr kumimoji="0" lang="en-US" altLang="en-US" b="0" i="0" u="none" strike="noStrike" cap="none" normalizeH="0" baseline="0" dirty="0">
                <a:ln>
                  <a:noFill/>
                </a:ln>
                <a:solidFill>
                  <a:schemeClr val="bg1"/>
                </a:solidFill>
                <a:effectLst/>
              </a:rPr>
              <a:t> column were handled by filling them with the </a:t>
            </a:r>
            <a:r>
              <a:rPr kumimoji="0" lang="en-US" altLang="en-US" b="1" i="0" u="sng" strike="noStrike" cap="none" normalizeH="0" baseline="0" dirty="0">
                <a:ln>
                  <a:noFill/>
                </a:ln>
                <a:solidFill>
                  <a:schemeClr val="bg1"/>
                </a:solidFill>
                <a:effectLst/>
                <a:latin typeface="Arial" panose="020B0604020202020204" pitchFamily="34" charset="0"/>
              </a:rPr>
              <a:t>median</a:t>
            </a:r>
            <a:r>
              <a:rPr kumimoji="0" lang="en-US" altLang="en-US" b="0" i="0" u="none" strike="noStrike" cap="none" normalizeH="0" baseline="0" dirty="0">
                <a:ln>
                  <a:noFill/>
                </a:ln>
                <a:solidFill>
                  <a:schemeClr val="bg1"/>
                </a:solidFill>
                <a:effectLst/>
                <a:latin typeface="Arial" panose="020B0604020202020204" pitchFamily="34" charset="0"/>
              </a:rPr>
              <a:t> value of the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The result shows that </a:t>
            </a:r>
            <a:r>
              <a:rPr kumimoji="0" lang="en-US" altLang="en-US" b="1" i="0" u="none" strike="noStrike" cap="none" normalizeH="0" baseline="0" dirty="0">
                <a:ln>
                  <a:noFill/>
                </a:ln>
                <a:solidFill>
                  <a:schemeClr val="bg1"/>
                </a:solidFill>
                <a:effectLst/>
                <a:latin typeface="Arial" panose="020B0604020202020204" pitchFamily="34" charset="0"/>
              </a:rPr>
              <a:t>after handling</a:t>
            </a:r>
            <a:r>
              <a:rPr kumimoji="0" lang="en-US" altLang="en-US" b="0" i="0" u="none" strike="noStrike" cap="none" normalizeH="0" baseline="0" dirty="0">
                <a:ln>
                  <a:noFill/>
                </a:ln>
                <a:solidFill>
                  <a:schemeClr val="bg1"/>
                </a:solidFill>
                <a:effectLst/>
                <a:latin typeface="Arial" panose="020B0604020202020204" pitchFamily="34" charset="0"/>
              </a:rPr>
              <a:t> the missing values, there are no missing values left in the dataset (</a:t>
            </a:r>
            <a:r>
              <a:rPr kumimoji="0" lang="en-US" altLang="en-US" b="0" i="0" u="none" strike="noStrike" cap="none" normalizeH="0" baseline="0" dirty="0">
                <a:ln>
                  <a:noFill/>
                </a:ln>
                <a:solidFill>
                  <a:schemeClr val="bg1"/>
                </a:solidFill>
                <a:effectLst/>
                <a:latin typeface="Arial Unicode MS"/>
              </a:rPr>
              <a:t>Income</a:t>
            </a:r>
            <a:r>
              <a:rPr kumimoji="0" lang="en-US" altLang="en-US" b="0" i="0" u="none" strike="noStrike" cap="none" normalizeH="0" baseline="0" dirty="0">
                <a:ln>
                  <a:noFill/>
                </a:ln>
                <a:solidFill>
                  <a:schemeClr val="bg1"/>
                </a:solidFill>
                <a:effectLst/>
              </a:rPr>
              <a:t> now has no missing values).</a:t>
            </a: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C3A843FC-8434-7F09-38C9-23C1AA023D92}"/>
              </a:ext>
            </a:extLst>
          </p:cNvPr>
          <p:cNvCxnSpPr/>
          <p:nvPr/>
        </p:nvCxnSpPr>
        <p:spPr>
          <a:xfrm flipH="1">
            <a:off x="10540180" y="1877961"/>
            <a:ext cx="1288026" cy="4621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633721"/>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{5CF864DD-B947-4DD2-A819-0A77BBD3C341}tf11936837_win32</Template>
  <TotalTime>202</TotalTime>
  <Words>1178</Words>
  <Application>Microsoft Office PowerPoint</Application>
  <PresentationFormat>Widescreen</PresentationFormat>
  <Paragraphs>92</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Nova</vt:lpstr>
      <vt:lpstr>Arial Unicode MS</vt:lpstr>
      <vt:lpstr>Biome</vt:lpstr>
      <vt:lpstr>Calibri</vt:lpstr>
      <vt:lpstr>Courier New</vt:lpstr>
      <vt:lpstr>Wingdings</vt:lpstr>
      <vt:lpstr>Custom</vt:lpstr>
      <vt:lpstr>Model Building</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amira mohamed Menshawy</dc:creator>
  <cp:lastModifiedBy>amira mohamed Menshawy</cp:lastModifiedBy>
  <cp:revision>3</cp:revision>
  <dcterms:created xsi:type="dcterms:W3CDTF">2024-12-17T19:10:34Z</dcterms:created>
  <dcterms:modified xsi:type="dcterms:W3CDTF">2024-12-24T06:10:47Z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