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9" r:id="rId4"/>
    <p:sldId id="257" r:id="rId5"/>
    <p:sldId id="263" r:id="rId6"/>
    <p:sldId id="262" r:id="rId7"/>
    <p:sldId id="261" r:id="rId8"/>
    <p:sldId id="260" r:id="rId9"/>
    <p:sldId id="277" r:id="rId10"/>
    <p:sldId id="280" r:id="rId11"/>
    <p:sldId id="281" r:id="rId12"/>
    <p:sldId id="266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39E6-322F-4C20-BA94-78B7D462417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BB573-6E36-4C95-9652-A79A66B79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BB573-6E36-4C95-9652-A79A66B79E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BB573-6E36-4C95-9652-A79A66B79E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5C49-7CD7-A54A-09CB-6066D0703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D487D-45D9-CA34-3F8B-DA85576DA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7FDF0-FD0F-27E8-86AC-44600CF2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20FCF-FF3C-3C64-ACC5-2125C95E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1A11-D000-A9BD-6B68-9C17EE11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532D-40CE-9343-3FAD-1954D4A9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F785E-6232-4968-9074-32B5F8BA3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D7FD-F1DA-5364-9857-47F7AFEA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453C-7C57-3C02-0271-3963AF14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DF31-066D-7724-EB87-0A73660D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AA7D5-CFE5-4E11-64F4-107AEE40E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C9EBB-75AE-DBFF-44DE-37A1EEA3F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1A7B-A0CC-72A1-8975-44660C28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0AEA-2C3F-EE78-4D1F-C442497F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6DDE-1F62-151C-A27F-073B9C5B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B4E4-5846-0476-1F0D-C5F4C3F6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92EE-B88C-614A-37B1-962C7EB92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DF342-7E33-3964-F19C-18F8CB9A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8E308-DECD-AFC2-6564-A3A0EAB4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744C0-B08B-1A90-51D4-CA666D66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9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C83B-0971-3450-3066-38034B8D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9971-82AF-C082-6D65-25B5B66CB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66A0-4C23-5042-435E-D3FDA6FA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880D-CB68-2794-12C1-AAAF4482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EC8F-5054-AB6A-06B8-393692F2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2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739D-C0F2-279F-261E-F56647F2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6400-6FCA-E808-57B0-B1B5FA819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431EE-6F44-15EA-1388-BD2D6E09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33EDA-CA53-C56F-BF7E-19AC2ED0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20447-B1C0-BCDA-B4AF-B4207D80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A9EAF-E8B7-FADF-6157-610964B5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C2A2-4E32-373E-A073-9368627A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EE8E4-478A-DC1F-AA84-C90D5B3C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FDFB2-D56C-D27F-F24E-5E4CEDB4F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1EE5E-7A97-5777-AE31-5AF86550F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42DD7-8E7E-D914-927F-5919C5CF1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830C8-505C-0340-1CB1-6C73A139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ABAFB-CB1C-DB45-73C2-A058F0FD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45E8-E214-B602-4F26-D7F7B3A9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3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1C5C-F4F3-0016-0EE6-7D011320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EDD64-2031-8FC4-AB9D-A9E4CEF0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9A87D-A179-95F2-E556-2D1C9C05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683CE-9CC2-143F-5EAC-EFC6BA1C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16298-E523-ED20-C101-67F4BD77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C963F-ACE4-E218-7697-E186080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365F2-56BB-1A41-7D70-F3223A12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3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3E76-61A1-5FE8-CC26-22BFB892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CCD7-AE4B-7E79-2E86-0E470DFF9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3CCF7-586D-14A6-DBB3-A9AB8C27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FB6C0-5839-9076-7943-BC69EF67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B7467-304C-24AC-1519-C06B768E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A367C-B2D4-4A29-0F5C-AE350BB3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BD9D-5559-903E-9E15-3C6ADD2A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076BD-108D-BA0B-A87C-3FC45AC6E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7298-A4C9-819C-38AA-2567FE79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56853-DE14-F1F2-846D-2A70F580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A767F-A3F7-EFCD-5695-650D062B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23559-AE82-4B25-8C49-7D9EBCB5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9EF32-2D5E-F652-137C-C6960610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A6BA-A5E6-7E98-27B6-052712E9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89B2-69EC-6BF7-1246-B9178DA81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CF768-724A-4FD1-A233-9B5B73A17C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E305-C674-A913-FD0E-2401EA52A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B18F-37CA-1B70-C668-0F8A7AE86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0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3D331-6622-6908-8353-66D84863263E}"/>
              </a:ext>
            </a:extLst>
          </p:cNvPr>
          <p:cNvSpPr txBox="1"/>
          <p:nvPr/>
        </p:nvSpPr>
        <p:spPr>
          <a:xfrm>
            <a:off x="6902896" y="230099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Assignment #3</a:t>
            </a:r>
            <a:b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88CD3-EC07-E210-BF29-BCA5EA46AF9B}"/>
              </a:ext>
            </a:extLst>
          </p:cNvPr>
          <p:cNvSpPr txBox="1"/>
          <p:nvPr/>
        </p:nvSpPr>
        <p:spPr>
          <a:xfrm>
            <a:off x="6810213" y="4296388"/>
            <a:ext cx="4805691" cy="10319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Dr: Nabil Ismail</a:t>
            </a:r>
            <a:b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By :Amira Mohamed Menshawy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4931155-A02B-D434-B32E-324E3D856D13}"/>
              </a:ext>
            </a:extLst>
          </p:cNvPr>
          <p:cNvSpPr txBox="1"/>
          <p:nvPr/>
        </p:nvSpPr>
        <p:spPr>
          <a:xfrm>
            <a:off x="6590662" y="3122272"/>
            <a:ext cx="39749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FF0000"/>
                </a:solidFill>
              </a:rPr>
              <a:t>Password Cracking</a:t>
            </a:r>
          </a:p>
        </p:txBody>
      </p:sp>
      <p:pic>
        <p:nvPicPr>
          <p:cNvPr id="2052" name="Picture 4" descr="What Is Password Cracking &amp; How Does It Work? | CovertSwarm">
            <a:extLst>
              <a:ext uri="{FF2B5EF4-FFF2-40B4-BE49-F238E27FC236}">
                <a16:creationId xmlns:a16="http://schemas.microsoft.com/office/drawing/2014/main" id="{DFB415C5-2A69-FB1A-930D-7DD3D594D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8" y="1962614"/>
            <a:ext cx="5046111" cy="33657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person with a pearl necklace&#10;&#10;Description automatically generated">
            <a:extLst>
              <a:ext uri="{FF2B5EF4-FFF2-40B4-BE49-F238E27FC236}">
                <a16:creationId xmlns:a16="http://schemas.microsoft.com/office/drawing/2014/main" id="{8581B7C7-FF59-6D4A-1150-B79753BAF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45" y="-56030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7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C5F8A18-F1A3-C8D5-095E-622BC20DA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1D665-9568-F704-DA01-F7FD598D1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A0E484-C2EB-E773-EF18-7C915413B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BC174B6-E87A-90A1-32D4-E19DF5CD0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32AA393-0467-2DA5-A692-E0596D069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536569-C29C-1894-63A0-0DEA24A0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CFD1162-A9F2-C3F6-2A9C-56058B27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CD87B4-23DB-E283-3A84-4D9297DE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DF5860-6526-D442-DD90-972482515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1CA2E4C-32F1-B6E0-23BF-5CBEB8BF6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901587-2ED5-8A6D-C7B2-800D0F19D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2D528F3-373D-BF9F-3C33-D545AB2DF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4814882-C123-78B8-A331-2A2131BE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968" b="8233"/>
          <a:stretch/>
        </p:blipFill>
        <p:spPr>
          <a:xfrm>
            <a:off x="0" y="1597572"/>
            <a:ext cx="12192000" cy="401495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1F1949-D2AD-6482-2198-D8B948626385}"/>
              </a:ext>
            </a:extLst>
          </p:cNvPr>
          <p:cNvSpPr/>
          <p:nvPr/>
        </p:nvSpPr>
        <p:spPr>
          <a:xfrm>
            <a:off x="4520688" y="4799159"/>
            <a:ext cx="1887794" cy="922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CC1EE-57A5-5E66-6EAD-62878FFA8669}"/>
              </a:ext>
            </a:extLst>
          </p:cNvPr>
          <p:cNvSpPr txBox="1"/>
          <p:nvPr/>
        </p:nvSpPr>
        <p:spPr>
          <a:xfrm>
            <a:off x="314633" y="167430"/>
            <a:ext cx="312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WinGraph32 - </a:t>
            </a:r>
            <a:r>
              <a:rPr lang="en-US" dirty="0" err="1"/>
              <a:t>Xrefs</a:t>
            </a:r>
            <a:r>
              <a:rPr lang="en-US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98881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12756-9162-3CF8-8514-8F4D4480C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8686964E-0108-6AA8-D471-EC891EC1B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31BEC-2DEB-B8C1-5D33-AF581EFC6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F9136D-13A1-EB03-98B9-4B74C8AB5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C13495D-B598-B94A-B209-035E5C594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22A3661-0B7C-1AA4-8075-FE40B4ACE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AA4B92-8D19-1138-0A87-1475F2D75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365504F-06EC-F33F-8632-17CE171CE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9209FE-01FA-F70B-E82D-FB32BF089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F9EE0F-5D42-FE58-D6F5-B3D9D396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FADBD6B-8138-72D8-6EEF-AB0B51BB4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988B3F-75EA-62ED-0EB3-7F7383AE9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8A9DF6-C287-6498-3DBC-EA0B571E5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99BA137-742F-9796-E19D-5DA1D8FB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88" y="185223"/>
            <a:ext cx="7014738" cy="6307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4D8587-F53D-9BD9-3942-D9ED76573E33}"/>
              </a:ext>
            </a:extLst>
          </p:cNvPr>
          <p:cNvSpPr txBox="1"/>
          <p:nvPr/>
        </p:nvSpPr>
        <p:spPr>
          <a:xfrm>
            <a:off x="8340526" y="4054815"/>
            <a:ext cx="368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Will Jump  here If not equal Zero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9B310F-625E-3C19-7A23-B16D49E6DD4F}"/>
              </a:ext>
            </a:extLst>
          </p:cNvPr>
          <p:cNvCxnSpPr>
            <a:cxnSpLocks/>
          </p:cNvCxnSpPr>
          <p:nvPr/>
        </p:nvCxnSpPr>
        <p:spPr>
          <a:xfrm flipH="1" flipV="1">
            <a:off x="6095847" y="3057832"/>
            <a:ext cx="2244679" cy="1186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393052-BCDE-24FA-CC57-67FAB9BE6343}"/>
              </a:ext>
            </a:extLst>
          </p:cNvPr>
          <p:cNvCxnSpPr>
            <a:cxnSpLocks/>
          </p:cNvCxnSpPr>
          <p:nvPr/>
        </p:nvCxnSpPr>
        <p:spPr>
          <a:xfrm flipH="1">
            <a:off x="5452368" y="4254545"/>
            <a:ext cx="2888539" cy="1024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4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13BAA-9D01-699E-0B6D-8757CDD18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C89EF3-2212-53F8-0F80-6D8D37A71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6E3BBC-A09E-C54C-B1BA-1EF820810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C25768-6A99-F2C9-F21A-80BCC9378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9FD2EB-6167-07B2-D58A-C1D05BCBF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769EA93-7F82-3D72-7CA5-90D7B4328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E1E915-A622-5E72-A3CE-9F10F572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A785C9E-6209-9317-CF71-7099863EA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44A567-E5C1-F091-D829-B70AC0D73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4D5302-C753-FDB2-3464-29D5F05D9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CB7107-EE29-FFB9-8B21-DCED3C7AF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50ABCC-8C10-C39C-BEFE-E6847351D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D3F95D-5C3E-975E-5871-5F5949B93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CECB9C8-C170-A9F3-5F95-3F2EC1DFE1ED}"/>
              </a:ext>
            </a:extLst>
          </p:cNvPr>
          <p:cNvSpPr txBox="1"/>
          <p:nvPr/>
        </p:nvSpPr>
        <p:spPr>
          <a:xfrm>
            <a:off x="88491" y="166761"/>
            <a:ext cx="1197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functions that might compare the password. Typically, functions like </a:t>
            </a:r>
            <a:r>
              <a:rPr lang="en-US" b="1" dirty="0" err="1"/>
              <a:t>strncmp</a:t>
            </a:r>
            <a:r>
              <a:rPr lang="en-US" b="1" dirty="0"/>
              <a:t> ,</a:t>
            </a:r>
            <a:r>
              <a:rPr lang="en-US" dirty="0"/>
              <a:t> </a:t>
            </a:r>
            <a:r>
              <a:rPr lang="en-US" b="1" dirty="0" err="1"/>
              <a:t>strcmp</a:t>
            </a:r>
            <a:r>
              <a:rPr lang="en-US" dirty="0"/>
              <a:t> To compare </a:t>
            </a:r>
            <a:r>
              <a:rPr lang="en-US" b="1" dirty="0"/>
              <a:t>text strings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            -Scroll Down to find functions  or use </a:t>
            </a:r>
            <a:r>
              <a:rPr lang="en-US" b="1" dirty="0"/>
              <a:t>search</a:t>
            </a:r>
            <a:r>
              <a:rPr lang="en-US" dirty="0"/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410A088-A2B3-09F3-E218-AFB7B97E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532"/>
          <a:stretch/>
        </p:blipFill>
        <p:spPr>
          <a:xfrm>
            <a:off x="-3147" y="979929"/>
            <a:ext cx="8132634" cy="587807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D0105D-EE7D-79F3-67F7-25A58E4D3E9F}"/>
              </a:ext>
            </a:extLst>
          </p:cNvPr>
          <p:cNvSpPr/>
          <p:nvPr/>
        </p:nvSpPr>
        <p:spPr>
          <a:xfrm>
            <a:off x="884904" y="893271"/>
            <a:ext cx="1936955" cy="986600"/>
          </a:xfrm>
          <a:custGeom>
            <a:avLst/>
            <a:gdLst>
              <a:gd name="connsiteX0" fmla="*/ 0 w 1936955"/>
              <a:gd name="connsiteY0" fmla="*/ 164437 h 986600"/>
              <a:gd name="connsiteX1" fmla="*/ 164437 w 1936955"/>
              <a:gd name="connsiteY1" fmla="*/ 0 h 986600"/>
              <a:gd name="connsiteX2" fmla="*/ 732626 w 1936955"/>
              <a:gd name="connsiteY2" fmla="*/ 0 h 986600"/>
              <a:gd name="connsiteX3" fmla="*/ 1236491 w 1936955"/>
              <a:gd name="connsiteY3" fmla="*/ 0 h 986600"/>
              <a:gd name="connsiteX4" fmla="*/ 1772518 w 1936955"/>
              <a:gd name="connsiteY4" fmla="*/ 0 h 986600"/>
              <a:gd name="connsiteX5" fmla="*/ 1936955 w 1936955"/>
              <a:gd name="connsiteY5" fmla="*/ 164437 h 986600"/>
              <a:gd name="connsiteX6" fmla="*/ 1936955 w 1936955"/>
              <a:gd name="connsiteY6" fmla="*/ 480145 h 986600"/>
              <a:gd name="connsiteX7" fmla="*/ 1936955 w 1936955"/>
              <a:gd name="connsiteY7" fmla="*/ 822163 h 986600"/>
              <a:gd name="connsiteX8" fmla="*/ 1772518 w 1936955"/>
              <a:gd name="connsiteY8" fmla="*/ 986600 h 986600"/>
              <a:gd name="connsiteX9" fmla="*/ 1284733 w 1936955"/>
              <a:gd name="connsiteY9" fmla="*/ 986600 h 986600"/>
              <a:gd name="connsiteX10" fmla="*/ 716545 w 1936955"/>
              <a:gd name="connsiteY10" fmla="*/ 986600 h 986600"/>
              <a:gd name="connsiteX11" fmla="*/ 164437 w 1936955"/>
              <a:gd name="connsiteY11" fmla="*/ 986600 h 986600"/>
              <a:gd name="connsiteX12" fmla="*/ 0 w 1936955"/>
              <a:gd name="connsiteY12" fmla="*/ 822163 h 986600"/>
              <a:gd name="connsiteX13" fmla="*/ 0 w 1936955"/>
              <a:gd name="connsiteY13" fmla="*/ 493300 h 986600"/>
              <a:gd name="connsiteX14" fmla="*/ 0 w 1936955"/>
              <a:gd name="connsiteY14" fmla="*/ 164437 h 98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36955" h="986600" extrusionOk="0">
                <a:moveTo>
                  <a:pt x="0" y="164437"/>
                </a:moveTo>
                <a:cubicBezTo>
                  <a:pt x="9186" y="71431"/>
                  <a:pt x="71681" y="11893"/>
                  <a:pt x="164437" y="0"/>
                </a:cubicBezTo>
                <a:cubicBezTo>
                  <a:pt x="424344" y="-30538"/>
                  <a:pt x="585327" y="48737"/>
                  <a:pt x="732626" y="0"/>
                </a:cubicBezTo>
                <a:cubicBezTo>
                  <a:pt x="879925" y="-48737"/>
                  <a:pt x="1084479" y="31476"/>
                  <a:pt x="1236491" y="0"/>
                </a:cubicBezTo>
                <a:cubicBezTo>
                  <a:pt x="1388504" y="-31476"/>
                  <a:pt x="1594658" y="4842"/>
                  <a:pt x="1772518" y="0"/>
                </a:cubicBezTo>
                <a:cubicBezTo>
                  <a:pt x="1867460" y="2006"/>
                  <a:pt x="1940001" y="78727"/>
                  <a:pt x="1936955" y="164437"/>
                </a:cubicBezTo>
                <a:cubicBezTo>
                  <a:pt x="1948032" y="274187"/>
                  <a:pt x="1915818" y="359404"/>
                  <a:pt x="1936955" y="480145"/>
                </a:cubicBezTo>
                <a:cubicBezTo>
                  <a:pt x="1958092" y="600886"/>
                  <a:pt x="1927740" y="677279"/>
                  <a:pt x="1936955" y="822163"/>
                </a:cubicBezTo>
                <a:cubicBezTo>
                  <a:pt x="1945864" y="914102"/>
                  <a:pt x="1861867" y="960841"/>
                  <a:pt x="1772518" y="986600"/>
                </a:cubicBezTo>
                <a:cubicBezTo>
                  <a:pt x="1605337" y="995172"/>
                  <a:pt x="1433425" y="960434"/>
                  <a:pt x="1284733" y="986600"/>
                </a:cubicBezTo>
                <a:cubicBezTo>
                  <a:pt x="1136041" y="1012766"/>
                  <a:pt x="858473" y="949613"/>
                  <a:pt x="716545" y="986600"/>
                </a:cubicBezTo>
                <a:cubicBezTo>
                  <a:pt x="574617" y="1023587"/>
                  <a:pt x="402979" y="963909"/>
                  <a:pt x="164437" y="986600"/>
                </a:cubicBezTo>
                <a:cubicBezTo>
                  <a:pt x="47195" y="979982"/>
                  <a:pt x="-1226" y="916226"/>
                  <a:pt x="0" y="822163"/>
                </a:cubicBezTo>
                <a:cubicBezTo>
                  <a:pt x="-38328" y="684670"/>
                  <a:pt x="8837" y="598463"/>
                  <a:pt x="0" y="493300"/>
                </a:cubicBezTo>
                <a:cubicBezTo>
                  <a:pt x="-8837" y="388137"/>
                  <a:pt x="10992" y="241739"/>
                  <a:pt x="0" y="164437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09671E0-CBE5-F00A-772D-38EFBF3D974A}"/>
              </a:ext>
            </a:extLst>
          </p:cNvPr>
          <p:cNvSpPr/>
          <p:nvPr/>
        </p:nvSpPr>
        <p:spPr>
          <a:xfrm>
            <a:off x="4761722" y="4492950"/>
            <a:ext cx="1936955" cy="986600"/>
          </a:xfrm>
          <a:custGeom>
            <a:avLst/>
            <a:gdLst>
              <a:gd name="connsiteX0" fmla="*/ 0 w 1936955"/>
              <a:gd name="connsiteY0" fmla="*/ 164437 h 986600"/>
              <a:gd name="connsiteX1" fmla="*/ 164437 w 1936955"/>
              <a:gd name="connsiteY1" fmla="*/ 0 h 986600"/>
              <a:gd name="connsiteX2" fmla="*/ 732626 w 1936955"/>
              <a:gd name="connsiteY2" fmla="*/ 0 h 986600"/>
              <a:gd name="connsiteX3" fmla="*/ 1236491 w 1936955"/>
              <a:gd name="connsiteY3" fmla="*/ 0 h 986600"/>
              <a:gd name="connsiteX4" fmla="*/ 1772518 w 1936955"/>
              <a:gd name="connsiteY4" fmla="*/ 0 h 986600"/>
              <a:gd name="connsiteX5" fmla="*/ 1936955 w 1936955"/>
              <a:gd name="connsiteY5" fmla="*/ 164437 h 986600"/>
              <a:gd name="connsiteX6" fmla="*/ 1936955 w 1936955"/>
              <a:gd name="connsiteY6" fmla="*/ 480145 h 986600"/>
              <a:gd name="connsiteX7" fmla="*/ 1936955 w 1936955"/>
              <a:gd name="connsiteY7" fmla="*/ 822163 h 986600"/>
              <a:gd name="connsiteX8" fmla="*/ 1772518 w 1936955"/>
              <a:gd name="connsiteY8" fmla="*/ 986600 h 986600"/>
              <a:gd name="connsiteX9" fmla="*/ 1284733 w 1936955"/>
              <a:gd name="connsiteY9" fmla="*/ 986600 h 986600"/>
              <a:gd name="connsiteX10" fmla="*/ 716545 w 1936955"/>
              <a:gd name="connsiteY10" fmla="*/ 986600 h 986600"/>
              <a:gd name="connsiteX11" fmla="*/ 164437 w 1936955"/>
              <a:gd name="connsiteY11" fmla="*/ 986600 h 986600"/>
              <a:gd name="connsiteX12" fmla="*/ 0 w 1936955"/>
              <a:gd name="connsiteY12" fmla="*/ 822163 h 986600"/>
              <a:gd name="connsiteX13" fmla="*/ 0 w 1936955"/>
              <a:gd name="connsiteY13" fmla="*/ 493300 h 986600"/>
              <a:gd name="connsiteX14" fmla="*/ 0 w 1936955"/>
              <a:gd name="connsiteY14" fmla="*/ 164437 h 98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36955" h="986600" extrusionOk="0">
                <a:moveTo>
                  <a:pt x="0" y="164437"/>
                </a:moveTo>
                <a:cubicBezTo>
                  <a:pt x="9186" y="71431"/>
                  <a:pt x="71681" y="11893"/>
                  <a:pt x="164437" y="0"/>
                </a:cubicBezTo>
                <a:cubicBezTo>
                  <a:pt x="424344" y="-30538"/>
                  <a:pt x="585327" y="48737"/>
                  <a:pt x="732626" y="0"/>
                </a:cubicBezTo>
                <a:cubicBezTo>
                  <a:pt x="879925" y="-48737"/>
                  <a:pt x="1084479" y="31476"/>
                  <a:pt x="1236491" y="0"/>
                </a:cubicBezTo>
                <a:cubicBezTo>
                  <a:pt x="1388504" y="-31476"/>
                  <a:pt x="1594658" y="4842"/>
                  <a:pt x="1772518" y="0"/>
                </a:cubicBezTo>
                <a:cubicBezTo>
                  <a:pt x="1867460" y="2006"/>
                  <a:pt x="1940001" y="78727"/>
                  <a:pt x="1936955" y="164437"/>
                </a:cubicBezTo>
                <a:cubicBezTo>
                  <a:pt x="1948032" y="274187"/>
                  <a:pt x="1915818" y="359404"/>
                  <a:pt x="1936955" y="480145"/>
                </a:cubicBezTo>
                <a:cubicBezTo>
                  <a:pt x="1958092" y="600886"/>
                  <a:pt x="1927740" y="677279"/>
                  <a:pt x="1936955" y="822163"/>
                </a:cubicBezTo>
                <a:cubicBezTo>
                  <a:pt x="1945864" y="914102"/>
                  <a:pt x="1861867" y="960841"/>
                  <a:pt x="1772518" y="986600"/>
                </a:cubicBezTo>
                <a:cubicBezTo>
                  <a:pt x="1605337" y="995172"/>
                  <a:pt x="1433425" y="960434"/>
                  <a:pt x="1284733" y="986600"/>
                </a:cubicBezTo>
                <a:cubicBezTo>
                  <a:pt x="1136041" y="1012766"/>
                  <a:pt x="858473" y="949613"/>
                  <a:pt x="716545" y="986600"/>
                </a:cubicBezTo>
                <a:cubicBezTo>
                  <a:pt x="574617" y="1023587"/>
                  <a:pt x="402979" y="963909"/>
                  <a:pt x="164437" y="986600"/>
                </a:cubicBezTo>
                <a:cubicBezTo>
                  <a:pt x="47195" y="979982"/>
                  <a:pt x="-1226" y="916226"/>
                  <a:pt x="0" y="822163"/>
                </a:cubicBezTo>
                <a:cubicBezTo>
                  <a:pt x="-38328" y="684670"/>
                  <a:pt x="8837" y="598463"/>
                  <a:pt x="0" y="493300"/>
                </a:cubicBezTo>
                <a:cubicBezTo>
                  <a:pt x="-8837" y="388137"/>
                  <a:pt x="10992" y="241739"/>
                  <a:pt x="0" y="164437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6FB3F8-4FD2-FA57-E6E4-AC3E397F42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50" r="-4091" b="21687"/>
          <a:stretch/>
        </p:blipFill>
        <p:spPr>
          <a:xfrm>
            <a:off x="6548708" y="1014408"/>
            <a:ext cx="5666294" cy="263785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F2A3C-ECDB-3AE5-09C1-6A19E06C3A86}"/>
              </a:ext>
            </a:extLst>
          </p:cNvPr>
          <p:cNvSpPr/>
          <p:nvPr/>
        </p:nvSpPr>
        <p:spPr>
          <a:xfrm>
            <a:off x="6971671" y="1923471"/>
            <a:ext cx="1700381" cy="698083"/>
          </a:xfrm>
          <a:custGeom>
            <a:avLst/>
            <a:gdLst>
              <a:gd name="connsiteX0" fmla="*/ 0 w 1700381"/>
              <a:gd name="connsiteY0" fmla="*/ 116349 h 698083"/>
              <a:gd name="connsiteX1" fmla="*/ 116349 w 1700381"/>
              <a:gd name="connsiteY1" fmla="*/ 0 h 698083"/>
              <a:gd name="connsiteX2" fmla="*/ 634930 w 1700381"/>
              <a:gd name="connsiteY2" fmla="*/ 0 h 698083"/>
              <a:gd name="connsiteX3" fmla="*/ 1094804 w 1700381"/>
              <a:gd name="connsiteY3" fmla="*/ 0 h 698083"/>
              <a:gd name="connsiteX4" fmla="*/ 1584032 w 1700381"/>
              <a:gd name="connsiteY4" fmla="*/ 0 h 698083"/>
              <a:gd name="connsiteX5" fmla="*/ 1700381 w 1700381"/>
              <a:gd name="connsiteY5" fmla="*/ 116349 h 698083"/>
              <a:gd name="connsiteX6" fmla="*/ 1700381 w 1700381"/>
              <a:gd name="connsiteY6" fmla="*/ 581734 h 698083"/>
              <a:gd name="connsiteX7" fmla="*/ 1584032 w 1700381"/>
              <a:gd name="connsiteY7" fmla="*/ 698083 h 698083"/>
              <a:gd name="connsiteX8" fmla="*/ 1109481 w 1700381"/>
              <a:gd name="connsiteY8" fmla="*/ 698083 h 698083"/>
              <a:gd name="connsiteX9" fmla="*/ 620253 w 1700381"/>
              <a:gd name="connsiteY9" fmla="*/ 698083 h 698083"/>
              <a:gd name="connsiteX10" fmla="*/ 116349 w 1700381"/>
              <a:gd name="connsiteY10" fmla="*/ 698083 h 698083"/>
              <a:gd name="connsiteX11" fmla="*/ 0 w 1700381"/>
              <a:gd name="connsiteY11" fmla="*/ 581734 h 698083"/>
              <a:gd name="connsiteX12" fmla="*/ 0 w 1700381"/>
              <a:gd name="connsiteY12" fmla="*/ 116349 h 69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0381" h="698083" extrusionOk="0">
                <a:moveTo>
                  <a:pt x="0" y="116349"/>
                </a:moveTo>
                <a:cubicBezTo>
                  <a:pt x="9232" y="49890"/>
                  <a:pt x="51303" y="4832"/>
                  <a:pt x="116349" y="0"/>
                </a:cubicBezTo>
                <a:cubicBezTo>
                  <a:pt x="331537" y="-22845"/>
                  <a:pt x="402825" y="1032"/>
                  <a:pt x="634930" y="0"/>
                </a:cubicBezTo>
                <a:cubicBezTo>
                  <a:pt x="867035" y="-1032"/>
                  <a:pt x="982012" y="33"/>
                  <a:pt x="1094804" y="0"/>
                </a:cubicBezTo>
                <a:cubicBezTo>
                  <a:pt x="1207596" y="-33"/>
                  <a:pt x="1438631" y="11951"/>
                  <a:pt x="1584032" y="0"/>
                </a:cubicBezTo>
                <a:cubicBezTo>
                  <a:pt x="1664105" y="7690"/>
                  <a:pt x="1709981" y="68183"/>
                  <a:pt x="1700381" y="116349"/>
                </a:cubicBezTo>
                <a:cubicBezTo>
                  <a:pt x="1721204" y="332696"/>
                  <a:pt x="1675512" y="359299"/>
                  <a:pt x="1700381" y="581734"/>
                </a:cubicBezTo>
                <a:cubicBezTo>
                  <a:pt x="1715086" y="642365"/>
                  <a:pt x="1647706" y="713840"/>
                  <a:pt x="1584032" y="698083"/>
                </a:cubicBezTo>
                <a:cubicBezTo>
                  <a:pt x="1454224" y="732279"/>
                  <a:pt x="1231944" y="661073"/>
                  <a:pt x="1109481" y="698083"/>
                </a:cubicBezTo>
                <a:cubicBezTo>
                  <a:pt x="987018" y="735093"/>
                  <a:pt x="818135" y="689034"/>
                  <a:pt x="620253" y="698083"/>
                </a:cubicBezTo>
                <a:cubicBezTo>
                  <a:pt x="422371" y="707132"/>
                  <a:pt x="279697" y="681189"/>
                  <a:pt x="116349" y="698083"/>
                </a:cubicBezTo>
                <a:cubicBezTo>
                  <a:pt x="69303" y="696817"/>
                  <a:pt x="8890" y="644303"/>
                  <a:pt x="0" y="581734"/>
                </a:cubicBezTo>
                <a:cubicBezTo>
                  <a:pt x="-20331" y="486702"/>
                  <a:pt x="32057" y="312060"/>
                  <a:pt x="0" y="116349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6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BFBDD-5E73-3582-C6E7-D3176D083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215AAB-7F70-9DBF-0A75-E6F04D1F8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02604-24CB-4B9B-CD5C-D371D411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A2BB56-7195-4576-3497-68786A877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B79889B-A581-B33A-CCC8-181FDF0C1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C9E2BF-1796-82F0-3176-210165EAC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073EEF-136C-0874-80F0-3109FE7CA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124498-8247-1C2E-75D4-BA9AC5476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63DB59-8C15-203E-0D78-35743B14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487BCD-7642-1748-C1FF-FBAAA6D12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0818FB-0C2A-8873-9EB0-BA11A068E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3430A6E-5E2B-C389-29D5-88BFD4318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BD4DB2-CF6C-E1EF-0EE9-DA4EC428D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6F1031B-2309-E0FE-DFAB-0FC1AF184372}"/>
              </a:ext>
            </a:extLst>
          </p:cNvPr>
          <p:cNvSpPr txBox="1"/>
          <p:nvPr/>
        </p:nvSpPr>
        <p:spPr>
          <a:xfrm>
            <a:off x="264395" y="74832"/>
            <a:ext cx="611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Control Flow Graph of </a:t>
            </a:r>
            <a:r>
              <a:rPr lang="en-US" b="1" dirty="0" err="1"/>
              <a:t>Check_Password</a:t>
            </a:r>
            <a:r>
              <a:rPr lang="en-US" b="1" dirty="0"/>
              <a:t>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449EA-0A26-ED0C-C2A4-18DB8581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0" t="16383" r="16494" b="5474"/>
          <a:stretch/>
        </p:blipFill>
        <p:spPr>
          <a:xfrm>
            <a:off x="4766638" y="444164"/>
            <a:ext cx="7297137" cy="66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6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224424-CCE0-C876-2A9C-E1E8313CF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0E55503-3DF1-9E55-25FC-31EEDF3B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8DE136-5D70-95E9-97D2-E0793A07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AA2CC0-5668-EAA6-9BA1-ACE688BC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9BE41E-E59B-8B18-5361-6B216E0B9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2D53E3B-F318-D0D7-6AD4-46B0036FD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5BF88B-6245-9A16-DF47-FA6FA1C62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44F8F68-C43F-3F4F-BA87-08E9305E4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032CD6-D143-16C6-031B-4CA4AC713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0D18078-0296-CAA8-BE6B-A5DCE5B11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EB7AC9-1C48-6983-104E-3F874A66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2C2CF0D-C1EA-D3DF-6CEE-D07159464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FFD209A-A8EF-7CEA-2D51-0404D507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69A39B6F-5D9B-B8FA-AAC4-F85AF4BA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" y="114744"/>
            <a:ext cx="9762531" cy="618188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CBBE85E-E0E9-5F94-4078-F5FCA114B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12" y="3720328"/>
            <a:ext cx="6032297" cy="2663129"/>
          </a:xfrm>
          <a:prstGeom prst="rect">
            <a:avLst/>
          </a:prstGeom>
        </p:spPr>
      </p:pic>
      <p:sp>
        <p:nvSpPr>
          <p:cNvPr id="49" name="Arrow: Down 48">
            <a:extLst>
              <a:ext uri="{FF2B5EF4-FFF2-40B4-BE49-F238E27FC236}">
                <a16:creationId xmlns:a16="http://schemas.microsoft.com/office/drawing/2014/main" id="{8628B727-7579-4D81-1E87-371923486DC9}"/>
              </a:ext>
            </a:extLst>
          </p:cNvPr>
          <p:cNvSpPr/>
          <p:nvPr/>
        </p:nvSpPr>
        <p:spPr>
          <a:xfrm rot="5400000">
            <a:off x="9608701" y="4358769"/>
            <a:ext cx="996753" cy="184097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EA7EC8-2EBC-09C6-6628-220BA093ED3C}"/>
              </a:ext>
            </a:extLst>
          </p:cNvPr>
          <p:cNvSpPr txBox="1"/>
          <p:nvPr/>
        </p:nvSpPr>
        <p:spPr>
          <a:xfrm>
            <a:off x="9285876" y="5094590"/>
            <a:ext cx="184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Access Granted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F407D2-9763-F05A-5601-0A3A0EB40408}"/>
              </a:ext>
            </a:extLst>
          </p:cNvPr>
          <p:cNvSpPr txBox="1"/>
          <p:nvPr/>
        </p:nvSpPr>
        <p:spPr>
          <a:xfrm>
            <a:off x="666135" y="6436024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It works we have successfully cracked the password</a:t>
            </a:r>
          </a:p>
        </p:txBody>
      </p:sp>
    </p:spTree>
    <p:extLst>
      <p:ext uri="{BB962C8B-B14F-4D97-AF65-F5344CB8AC3E}">
        <p14:creationId xmlns:p14="http://schemas.microsoft.com/office/powerpoint/2010/main" val="307441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08B1C3-4B0E-6682-6C35-9E3F2FEC6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B51FD-A2E3-CD77-1E45-1F4F8FCB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65" r="-1" b="47037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6" name="Freeform: Shape 5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AutoShape 2" descr="200+ Creative Ways To Say &quot;Thank You &quot;">
            <a:extLst>
              <a:ext uri="{FF2B5EF4-FFF2-40B4-BE49-F238E27FC236}">
                <a16:creationId xmlns:a16="http://schemas.microsoft.com/office/drawing/2014/main" id="{1A74B82A-D0F1-D2E6-733C-3A321DDD57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A873D-3494-0584-0A05-C2F08C70E062}"/>
              </a:ext>
            </a:extLst>
          </p:cNvPr>
          <p:cNvSpPr txBox="1"/>
          <p:nvPr/>
        </p:nvSpPr>
        <p:spPr>
          <a:xfrm>
            <a:off x="2233448" y="5000867"/>
            <a:ext cx="80299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lackadder ITC" panose="04020505051007020D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3842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F444608-3596-9199-46FA-C946A8C85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3" y="96528"/>
            <a:ext cx="8760075" cy="5547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A07559-F1DE-455A-582A-97394DCDCC5F}"/>
              </a:ext>
            </a:extLst>
          </p:cNvPr>
          <p:cNvSpPr txBox="1"/>
          <p:nvPr/>
        </p:nvSpPr>
        <p:spPr>
          <a:xfrm>
            <a:off x="8759312" y="497244"/>
            <a:ext cx="35852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1" dirty="0"/>
              <a:t>the main function initializes the program, manages user input, and interprets the result of the password check to determine access.</a:t>
            </a:r>
          </a:p>
        </p:txBody>
      </p:sp>
    </p:spTree>
    <p:extLst>
      <p:ext uri="{BB962C8B-B14F-4D97-AF65-F5344CB8AC3E}">
        <p14:creationId xmlns:p14="http://schemas.microsoft.com/office/powerpoint/2010/main" val="324316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B73314E6-AC53-6DC0-546E-CB7BD0D8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65F83F-7989-CC27-0464-58F81E329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EE4AE9-B9D5-6E59-99E1-3DA948A3F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B6F7BA6-E364-7D96-9355-83BF816FF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38E6CC3-FFCE-3175-C227-AD2F6CE41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E80DBE0-FD48-D4E2-A490-9D67E38B1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2BCCC29-0F79-9B1E-C18E-EC100B05F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E4152-6A0B-976F-363F-7B77CF338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8DCF5A-FF20-B675-43FC-CEA2A1E0D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A1899B-04D4-A32F-7274-2E3F9D780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794EB6-A113-1F95-C105-DDDD81AFA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8266216-47C0-653D-A3B4-A99F9CA0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6F0CAF2-4B4C-0D63-215F-D5759D6E2AE4}"/>
              </a:ext>
            </a:extLst>
          </p:cNvPr>
          <p:cNvSpPr txBox="1"/>
          <p:nvPr/>
        </p:nvSpPr>
        <p:spPr>
          <a:xfrm>
            <a:off x="7888658" y="92523"/>
            <a:ext cx="33829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you need to compile the </a:t>
            </a:r>
            <a:r>
              <a:rPr lang="en-US" dirty="0" err="1"/>
              <a:t>Crack.c</a:t>
            </a:r>
            <a:r>
              <a:rPr lang="en-US" dirty="0"/>
              <a:t> source code into an executable file. This can be done using the </a:t>
            </a:r>
            <a:r>
              <a:rPr lang="en-US" b="1" dirty="0"/>
              <a:t>MinGW-w64</a:t>
            </a:r>
            <a:r>
              <a:rPr lang="en-US" dirty="0"/>
              <a:t> compiler 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D84B7B-2363-C230-2442-C516FB696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23"/>
            <a:ext cx="7311497" cy="5742363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ED5B06D8-A43D-AFA5-C0C6-6332FBC7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638" y="1534123"/>
            <a:ext cx="47666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to a Windows executable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:you can compile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Crack.c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into a Windows </a:t>
            </a:r>
            <a:r>
              <a:rPr lang="en-US" altLang="en-US" b="1" dirty="0"/>
              <a:t>PE format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901BAD-67A2-877D-638E-06137781B0DA}"/>
              </a:ext>
            </a:extLst>
          </p:cNvPr>
          <p:cNvSpPr txBox="1"/>
          <p:nvPr/>
        </p:nvSpPr>
        <p:spPr>
          <a:xfrm>
            <a:off x="7509017" y="2935542"/>
            <a:ext cx="44666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 The x86_64-w64-mingw32-gcc is the </a:t>
            </a:r>
            <a:r>
              <a:rPr lang="en-US" b="1" dirty="0"/>
              <a:t>cross-compiler</a:t>
            </a:r>
            <a:r>
              <a:rPr lang="en-US" dirty="0"/>
              <a:t> for Windows executables.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EB8AF7-1E90-0150-E6DF-91E461D2C71A}"/>
              </a:ext>
            </a:extLst>
          </p:cNvPr>
          <p:cNvSpPr txBox="1"/>
          <p:nvPr/>
        </p:nvSpPr>
        <p:spPr>
          <a:xfrm>
            <a:off x="7618968" y="4777275"/>
            <a:ext cx="48613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 x86_64-w64-mingw32-gcc /home/amira404/</a:t>
            </a:r>
            <a:r>
              <a:rPr lang="en-US" dirty="0" err="1"/>
              <a:t>Crack.c</a:t>
            </a:r>
            <a:r>
              <a:rPr lang="en-US" dirty="0"/>
              <a:t> -o /home/amira404/Crack.exe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F378B9-B09E-FD7C-D4CD-58E7D9D4FFD9}"/>
              </a:ext>
            </a:extLst>
          </p:cNvPr>
          <p:cNvSpPr txBox="1"/>
          <p:nvPr/>
        </p:nvSpPr>
        <p:spPr>
          <a:xfrm>
            <a:off x="7618968" y="4085016"/>
            <a:ext cx="3752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sudo</a:t>
            </a:r>
            <a:r>
              <a:rPr lang="en-US" dirty="0"/>
              <a:t> apt install mingw-w64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C738E0C-DE77-E9D6-93B9-814B5701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78" y="5294853"/>
            <a:ext cx="6709773" cy="157994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C591A8-B461-79EE-87B8-81497BD20773}"/>
              </a:ext>
            </a:extLst>
          </p:cNvPr>
          <p:cNvCxnSpPr/>
          <p:nvPr/>
        </p:nvCxnSpPr>
        <p:spPr>
          <a:xfrm flipH="1">
            <a:off x="2969342" y="1235908"/>
            <a:ext cx="282185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E1AC75-43ED-7379-AEE1-ECC507E87EBB}"/>
              </a:ext>
            </a:extLst>
          </p:cNvPr>
          <p:cNvCxnSpPr/>
          <p:nvPr/>
        </p:nvCxnSpPr>
        <p:spPr>
          <a:xfrm flipH="1">
            <a:off x="7392446" y="5960308"/>
            <a:ext cx="282185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4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8505E9-49C2-018F-12C1-87F43EA37030}"/>
              </a:ext>
            </a:extLst>
          </p:cNvPr>
          <p:cNvSpPr txBox="1"/>
          <p:nvPr/>
        </p:nvSpPr>
        <p:spPr>
          <a:xfrm>
            <a:off x="546107" y="1014185"/>
            <a:ext cx="8704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/home/amira404/ida-free-pc-9.0/</a:t>
            </a:r>
            <a:r>
              <a:rPr lang="en-US" sz="2000" dirty="0" err="1"/>
              <a:t>ida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D7DA1-7939-588E-A8AF-06E0898B8937}"/>
              </a:ext>
            </a:extLst>
          </p:cNvPr>
          <p:cNvSpPr txBox="1"/>
          <p:nvPr/>
        </p:nvSpPr>
        <p:spPr>
          <a:xfrm>
            <a:off x="381460" y="231963"/>
            <a:ext cx="8322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Let's use a reverse engineering tool to crack the password.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BC339-E3B3-C180-4646-84CDFF8D7522}"/>
              </a:ext>
            </a:extLst>
          </p:cNvPr>
          <p:cNvSpPr txBox="1"/>
          <p:nvPr/>
        </p:nvSpPr>
        <p:spPr>
          <a:xfrm>
            <a:off x="658906" y="698309"/>
            <a:ext cx="611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After </a:t>
            </a:r>
            <a:r>
              <a:rPr lang="en-US" dirty="0"/>
              <a:t>Launch,</a:t>
            </a:r>
            <a:r>
              <a:rPr lang="en-US" b="1" dirty="0"/>
              <a:t> Let’s Run </a:t>
            </a:r>
            <a:r>
              <a:rPr lang="en-US" b="1" dirty="0">
                <a:solidFill>
                  <a:srgbClr val="FF0000"/>
                </a:solidFill>
              </a:rPr>
              <a:t>IDA Free </a:t>
            </a:r>
            <a:r>
              <a:rPr lang="en-US" b="1" dirty="0"/>
              <a:t>tool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BB7BF0-9C72-FCAE-B1A3-FE22FF93BDBE}"/>
              </a:ext>
            </a:extLst>
          </p:cNvPr>
          <p:cNvSpPr txBox="1"/>
          <p:nvPr/>
        </p:nvSpPr>
        <p:spPr>
          <a:xfrm>
            <a:off x="9460774" y="3106004"/>
            <a:ext cx="2218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IDA is an Executable file in IDA-Free Tool</a:t>
            </a:r>
          </a:p>
        </p:txBody>
      </p:sp>
      <p:pic>
        <p:nvPicPr>
          <p:cNvPr id="3" name="Picture 2" descr="A person with a pearl necklace&#10;&#10;Description automatically generated">
            <a:extLst>
              <a:ext uri="{FF2B5EF4-FFF2-40B4-BE49-F238E27FC236}">
                <a16:creationId xmlns:a16="http://schemas.microsoft.com/office/drawing/2014/main" id="{8605ADEA-82CF-9DCB-27E9-1D896C050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45" y="-56030"/>
            <a:ext cx="2552700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4BAFB-8424-28D9-8B3E-F87452D4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92" y="1449753"/>
            <a:ext cx="6895162" cy="540817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0D6C01-C8B7-A5C9-EFE7-23C275617113}"/>
              </a:ext>
            </a:extLst>
          </p:cNvPr>
          <p:cNvCxnSpPr>
            <a:cxnSpLocks/>
          </p:cNvCxnSpPr>
          <p:nvPr/>
        </p:nvCxnSpPr>
        <p:spPr>
          <a:xfrm flipH="1">
            <a:off x="3687097" y="2231975"/>
            <a:ext cx="57729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7D58A7-38D8-B090-0F2B-F241ACDB9D5C}"/>
              </a:ext>
            </a:extLst>
          </p:cNvPr>
          <p:cNvSpPr txBox="1"/>
          <p:nvPr/>
        </p:nvSpPr>
        <p:spPr>
          <a:xfrm>
            <a:off x="7716335" y="1808489"/>
            <a:ext cx="202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Open </a:t>
            </a:r>
            <a:r>
              <a:rPr lang="en-US" dirty="0" err="1"/>
              <a:t>ida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3941972-CB19-5225-F61A-5B56A46F3AF9}"/>
              </a:ext>
            </a:extLst>
          </p:cNvPr>
          <p:cNvSpPr/>
          <p:nvPr/>
        </p:nvSpPr>
        <p:spPr>
          <a:xfrm>
            <a:off x="1061545" y="3775055"/>
            <a:ext cx="3009010" cy="8104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0871E7-1FA6-3110-FD8D-7BDC5953B388}"/>
              </a:ext>
            </a:extLst>
          </p:cNvPr>
          <p:cNvCxnSpPr/>
          <p:nvPr/>
        </p:nvCxnSpPr>
        <p:spPr>
          <a:xfrm flipH="1" flipV="1">
            <a:off x="3942735" y="4180270"/>
            <a:ext cx="5909188" cy="212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6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79897-7812-7766-BE68-1F7DB245A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A0AC2C-EDD9-42C4-175F-F07171AEE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CA9AE-95DF-D26D-9590-4E532C77C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523D6B-7A47-59B8-9BE7-0F7FDCD2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EE05A3-19E2-556D-F0BF-F26F9437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E06774-E48C-97EC-1E3A-6AF557237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F96C0-85AF-D4AC-79C3-3DB065C67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748B97-C473-B77C-337F-6099836FF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50B5D8-DEDB-EF5E-4AC6-B823E0D4C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AE859B-02C3-491C-5C0A-F2B075F2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27D1C2-F19C-E2B5-1FC9-3FC222A3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B02905-434E-AA77-06EA-5FCD0441E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1601B06-3577-85A5-0351-532579673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662DB2-3C5E-E230-5D2D-D208CDA34B95}"/>
              </a:ext>
            </a:extLst>
          </p:cNvPr>
          <p:cNvSpPr txBox="1"/>
          <p:nvPr/>
        </p:nvSpPr>
        <p:spPr>
          <a:xfrm>
            <a:off x="373454" y="120765"/>
            <a:ext cx="6618697" cy="461665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Load the PE file in IDA Crack.exe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7597E-2F1D-7AB0-AC21-EF2609EF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15443" r="-1958" b="11868"/>
          <a:stretch/>
        </p:blipFill>
        <p:spPr>
          <a:xfrm>
            <a:off x="1101213" y="600524"/>
            <a:ext cx="8514736" cy="586650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C7A9C2-41FF-EF10-CBB1-FF4BBF64D475}"/>
              </a:ext>
            </a:extLst>
          </p:cNvPr>
          <p:cNvSpPr/>
          <p:nvPr/>
        </p:nvSpPr>
        <p:spPr>
          <a:xfrm>
            <a:off x="3105027" y="4146310"/>
            <a:ext cx="1710813" cy="806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5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60FA4-E0EA-7563-0E69-51ABDA1C7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DDF679-112D-C026-8E58-4AE5F11A1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285833-F5B4-B94D-C12B-19EA38EF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E898E0-AC71-8C20-D0F0-BFEF79E8F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1D5D6EC-2CBA-30C1-88B5-C413F1F15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10BEDA-7B5C-E58D-986E-3085631D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10F6963-13E4-5A5E-A002-9A133D32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2F7968-E992-92A1-C5AF-6FC697C7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36660E-6AE9-B1EC-2293-D0BA505F8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BDA7C6D-D0B9-AA06-1833-96B6FE0B0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FEFDEF-5D4B-A5E8-520B-C28369215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C3F852-775E-C669-6DEE-3D5D816ED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F7CC539-A518-B990-0D71-C8FCF461D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6FFC3D-0AF5-23D3-92E4-2EAC6774C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61" y="-8167"/>
            <a:ext cx="7747819" cy="6949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8F17C-EFE3-929C-45BE-6EE26864CD2B}"/>
              </a:ext>
            </a:extLst>
          </p:cNvPr>
          <p:cNvSpPr txBox="1"/>
          <p:nvPr/>
        </p:nvSpPr>
        <p:spPr>
          <a:xfrm>
            <a:off x="783694" y="151048"/>
            <a:ext cx="367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Let’s Analyze the 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59FA63-BF06-9537-3284-3D617C564429}"/>
              </a:ext>
            </a:extLst>
          </p:cNvPr>
          <p:cNvSpPr/>
          <p:nvPr/>
        </p:nvSpPr>
        <p:spPr>
          <a:xfrm>
            <a:off x="7646611" y="5895600"/>
            <a:ext cx="1713700" cy="1001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12D82-0EA1-8061-616A-EAA9A5FE09D1}"/>
              </a:ext>
            </a:extLst>
          </p:cNvPr>
          <p:cNvCxnSpPr/>
          <p:nvPr/>
        </p:nvCxnSpPr>
        <p:spPr>
          <a:xfrm flipH="1">
            <a:off x="4815840" y="1504336"/>
            <a:ext cx="11405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6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5301D0-CB9B-9CE4-34B5-93E24A6C4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5C3FE9-559E-C819-2CC0-ECA46782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BC61E-BABD-7CD6-B316-104B02F6B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E60C62-F4F4-F88D-E8CA-EF9C926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D208673-316A-4FE6-5344-824928CE8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9E0741-03CB-D9BE-1503-427F82E3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F8969AD-7553-D20D-3062-079F35CF5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D82E82-26C5-6910-D270-4661F02C1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A01CC7-A238-9F4D-52C2-559E94FB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3871C64-55D4-3D02-4221-32233D65E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9C7F90B-5A09-4F63-88AF-1B09DE9F5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7E46CBC-E3EF-2793-B0A3-39B98AC37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D119BE3-BA76-B872-3E8F-083372B8A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CDB4C1-3624-7A83-75B2-7A285094E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67"/>
            <a:ext cx="932003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766A93-3A08-91B5-F4D2-99AAB51D7482}"/>
              </a:ext>
            </a:extLst>
          </p:cNvPr>
          <p:cNvSpPr txBox="1"/>
          <p:nvPr/>
        </p:nvSpPr>
        <p:spPr>
          <a:xfrm>
            <a:off x="8092129" y="372323"/>
            <a:ext cx="411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The file was successfully analyzed</a:t>
            </a:r>
            <a:r>
              <a:rPr lang="ar-EG" dirty="0"/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934AC-A745-ECB2-FF38-FC77DEE55C34}"/>
              </a:ext>
            </a:extLst>
          </p:cNvPr>
          <p:cNvSpPr txBox="1"/>
          <p:nvPr/>
        </p:nvSpPr>
        <p:spPr>
          <a:xfrm>
            <a:off x="6371303" y="1996344"/>
            <a:ext cx="6403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What now we want to search for the password,</a:t>
            </a:r>
          </a:p>
          <a:p>
            <a:r>
              <a:rPr lang="en-US" dirty="0"/>
              <a:t>Passwords or other text </a:t>
            </a:r>
            <a:r>
              <a:rPr lang="en-US" b="1" dirty="0"/>
              <a:t>strings</a:t>
            </a:r>
            <a:r>
              <a:rPr lang="en-US" dirty="0"/>
              <a:t> are stored in memory in an unencrypted (or lightly encrypted) form.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668B5-E1ED-CEFD-CC18-EEC1D5ADD74E}"/>
              </a:ext>
            </a:extLst>
          </p:cNvPr>
          <p:cNvSpPr txBox="1"/>
          <p:nvPr/>
        </p:nvSpPr>
        <p:spPr>
          <a:xfrm>
            <a:off x="6038082" y="5839346"/>
            <a:ext cx="6307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You can search for text strings within the program (such as "</a:t>
            </a:r>
            <a:r>
              <a:rPr lang="en-US" b="1" dirty="0"/>
              <a:t>password</a:t>
            </a:r>
            <a:r>
              <a:rPr lang="en-US" dirty="0"/>
              <a:t>", "</a:t>
            </a:r>
            <a:r>
              <a:rPr lang="en-US" b="1" dirty="0"/>
              <a:t>login</a:t>
            </a:r>
            <a:r>
              <a:rPr lang="en-US" dirty="0"/>
              <a:t>", or "</a:t>
            </a:r>
            <a:r>
              <a:rPr lang="en-US" b="1" dirty="0"/>
              <a:t>key</a:t>
            </a:r>
            <a:r>
              <a:rPr lang="en-US" dirty="0"/>
              <a:t>").</a:t>
            </a:r>
          </a:p>
        </p:txBody>
      </p:sp>
    </p:spTree>
    <p:extLst>
      <p:ext uri="{BB962C8B-B14F-4D97-AF65-F5344CB8AC3E}">
        <p14:creationId xmlns:p14="http://schemas.microsoft.com/office/powerpoint/2010/main" val="159379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48007-857A-D9AE-D2DD-4FED380C7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B5399B-D874-3306-8B07-FC1ED95E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B66462-9597-B779-B4CB-A64CDD1AA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EEA964-ECA7-EC09-2427-84289017C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087CAD-152F-7B77-EAAA-09119EC47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BEAF45-B6D7-4C4A-D3E0-A36CD295A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74ED0A-E9AB-9DD7-7AC6-BF83B469C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830076D-B283-3389-F669-FBAFC9C2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B710B5-CB3E-DD55-D492-1B2B7C9CD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F27D021-E74C-F20A-2F17-13EEB2BA4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2F0F81-2551-5536-DB8B-AAA14C3AF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EA72AF0-93D3-E927-0DCB-FE4FA841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5F0AD-10D6-3192-58DF-80B1A19E4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1A83BD5-FB1B-1B42-B5E9-76EBBB44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8" y="36188"/>
            <a:ext cx="9441956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4689F7-999E-0927-FB7E-5FCA484ECAA4}"/>
              </a:ext>
            </a:extLst>
          </p:cNvPr>
          <p:cNvSpPr/>
          <p:nvPr/>
        </p:nvSpPr>
        <p:spPr>
          <a:xfrm>
            <a:off x="1524000" y="147485"/>
            <a:ext cx="1720645" cy="757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4274EE-6756-B288-A895-44A3052ED8CD}"/>
              </a:ext>
            </a:extLst>
          </p:cNvPr>
          <p:cNvSpPr/>
          <p:nvPr/>
        </p:nvSpPr>
        <p:spPr>
          <a:xfrm>
            <a:off x="3633020" y="2303785"/>
            <a:ext cx="1720645" cy="757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7079BC-2A5E-D865-4DA7-E92BBD8FEC21}"/>
              </a:ext>
            </a:extLst>
          </p:cNvPr>
          <p:cNvSpPr txBox="1"/>
          <p:nvPr/>
        </p:nvSpPr>
        <p:spPr>
          <a:xfrm>
            <a:off x="10048568" y="432619"/>
            <a:ext cx="19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1-View</a:t>
            </a:r>
            <a:br>
              <a:rPr lang="en-US" dirty="0"/>
            </a:br>
            <a:r>
              <a:rPr lang="en-US" dirty="0"/>
              <a:t>2-subviews</a:t>
            </a:r>
            <a:br>
              <a:rPr lang="en-US" dirty="0"/>
            </a:br>
            <a:r>
              <a:rPr lang="en-US" dirty="0"/>
              <a:t>3-Strings</a:t>
            </a:r>
          </a:p>
        </p:txBody>
      </p:sp>
    </p:spTree>
    <p:extLst>
      <p:ext uri="{BB962C8B-B14F-4D97-AF65-F5344CB8AC3E}">
        <p14:creationId xmlns:p14="http://schemas.microsoft.com/office/powerpoint/2010/main" val="219105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6691BB-A717-C33A-519D-2A1D59F67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698FB6-5781-064A-1F02-6039E052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FEEBD-D309-A2E8-AD4E-7111E548F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23D7E7-AF39-9717-AB96-C6B4B7506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191302-F648-5B69-F977-95F2F5598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29FF246-7EDC-3D38-B2FD-C7DC07F17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213E39-D271-4E2D-8DED-5D9EC77D0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7C9EDA-FE97-CAF8-ECFC-09EBA9506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738880-3B1C-6C45-E8C9-8A2903897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98C27A-807F-B685-7D4A-7D3F8BE21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141D29-02A6-D36D-7062-DDB7348E1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AF8FFF-4FA7-2550-61A5-E64D97294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D1C3D8-1E0E-F95C-AD78-C75D31FEC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DB4ED6B-C737-2197-A571-FE12FD11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34" y="62869"/>
            <a:ext cx="9731785" cy="67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7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302</Words>
  <Application>Microsoft Office PowerPoint</Application>
  <PresentationFormat>Widescreen</PresentationFormat>
  <Paragraphs>30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Arial Unicode MS</vt:lpstr>
      <vt:lpstr>Blackadder ITC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amira mohamed Menshawy</dc:creator>
  <cp:lastModifiedBy>amira mohamed Menshawy</cp:lastModifiedBy>
  <cp:revision>10</cp:revision>
  <dcterms:created xsi:type="dcterms:W3CDTF">2024-11-12T13:27:13Z</dcterms:created>
  <dcterms:modified xsi:type="dcterms:W3CDTF">2024-12-03T20:20:01Z</dcterms:modified>
</cp:coreProperties>
</file>