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59" r:id="rId6"/>
    <p:sldId id="374" r:id="rId7"/>
    <p:sldId id="382" r:id="rId8"/>
    <p:sldId id="383" r:id="rId9"/>
    <p:sldId id="384" r:id="rId10"/>
    <p:sldId id="385" r:id="rId11"/>
    <p:sldId id="386" r:id="rId12"/>
    <p:sldId id="378" r:id="rId13"/>
    <p:sldId id="365" r:id="rId14"/>
    <p:sldId id="387" r:id="rId15"/>
    <p:sldId id="388" r:id="rId16"/>
    <p:sldId id="389" r:id="rId17"/>
    <p:sldId id="390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EA76-30A4-6B10-25C5-222E5C42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69741-D39A-D04B-61CA-6F3CE1081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3CB19-E047-FAA9-1DB3-B38AEE686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8B879-9676-84B8-C2C0-32683BDE5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8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tx2"/>
            </a:gs>
            <a:gs pos="40000">
              <a:schemeClr val="accent6">
                <a:lumMod val="50000"/>
              </a:schemeClr>
            </a:gs>
            <a:gs pos="27000">
              <a:schemeClr val="tx1"/>
            </a:gs>
            <a:gs pos="9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x-rays.com/ida-free/" TargetMode="External"/><Relationship Id="rId2" Type="http://schemas.openxmlformats.org/officeDocument/2006/relationships/hyperlink" Target="https://ghidra-sre.org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IDA Free </a:t>
            </a:r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VS</a:t>
            </a: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Ghidra</a:t>
            </a:r>
            <a:endPara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 and Usage</a:t>
            </a:r>
          </a:p>
        </p:txBody>
      </p:sp>
      <p:pic>
        <p:nvPicPr>
          <p:cNvPr id="2" name="Picture 1" descr="A person with a pearl necklace&#10;&#10;Description automatically generated">
            <a:extLst>
              <a:ext uri="{FF2B5EF4-FFF2-40B4-BE49-F238E27FC236}">
                <a16:creationId xmlns:a16="http://schemas.microsoft.com/office/drawing/2014/main" id="{A7E9B8D3-557A-B9AF-D9CE-85424CB3D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116" y="-157809"/>
            <a:ext cx="3142240" cy="3142240"/>
          </a:xfrm>
          <a:prstGeom prst="rect">
            <a:avLst/>
          </a:prstGeom>
        </p:spPr>
      </p:pic>
      <p:pic>
        <p:nvPicPr>
          <p:cNvPr id="3" name="Picture 2" descr="A red dragon with yellow text&#10;&#10;Description automatically generated">
            <a:extLst>
              <a:ext uri="{FF2B5EF4-FFF2-40B4-BE49-F238E27FC236}">
                <a16:creationId xmlns:a16="http://schemas.microsoft.com/office/drawing/2014/main" id="{E9C7AB46-F71F-E87D-6005-E2F01E08B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374135"/>
            <a:ext cx="2700425" cy="3545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8B5A7-C5B1-62BD-0D06-779872A28067}"/>
              </a:ext>
            </a:extLst>
          </p:cNvPr>
          <p:cNvSpPr txBox="1"/>
          <p:nvPr/>
        </p:nvSpPr>
        <p:spPr>
          <a:xfrm>
            <a:off x="2552943" y="5380470"/>
            <a:ext cx="732847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Dr: Nabil Ismail</a:t>
            </a:r>
            <a:br>
              <a:rPr lang="en-US" sz="2800" b="1" kern="1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sz="2800" b="1" kern="1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 :Amira Mohamed Menshawy 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Lec7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D44AC-6B80-F45F-67B8-0CE83FAC80B0}"/>
              </a:ext>
            </a:extLst>
          </p:cNvPr>
          <p:cNvSpPr txBox="1"/>
          <p:nvPr/>
        </p:nvSpPr>
        <p:spPr>
          <a:xfrm>
            <a:off x="3045542" y="1695536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Review what was mentioned in the lecture about these two tools.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BBB5A8-51C9-F853-96F6-58B808450781}"/>
              </a:ext>
            </a:extLst>
          </p:cNvPr>
          <p:cNvSpPr txBox="1"/>
          <p:nvPr/>
        </p:nvSpPr>
        <p:spPr>
          <a:xfrm>
            <a:off x="0" y="194888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IDA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Tool Type</a:t>
            </a:r>
            <a:r>
              <a:rPr lang="en-US" dirty="0">
                <a:solidFill>
                  <a:schemeClr val="bg1"/>
                </a:solidFill>
              </a:rPr>
              <a:t>: Disassembler.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Translates machine code (binary data) into assembly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Displays assembly code in text view (address, instruction, parameters, comments) or graph view (logic blocks based on jumps, conditions, and loops).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Primary Use</a:t>
            </a:r>
            <a:r>
              <a:rPr lang="en-US" dirty="0">
                <a:solidFill>
                  <a:schemeClr val="bg1"/>
                </a:solidFill>
              </a:rPr>
              <a:t>: Standard tool for malware researchers and reverse engineers.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view: Available only for valid functions; relationships between blocks are illustrated with arrows.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Text view: Displays code row by row.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Strings, Imports, Exports, and Names</a:t>
            </a:r>
            <a:r>
              <a:rPr lang="en-US" dirty="0">
                <a:solidFill>
                  <a:schemeClr val="bg1"/>
                </a:solidFill>
              </a:rPr>
              <a:t>: Accessible under 'View &gt; Open </a:t>
            </a:r>
            <a:r>
              <a:rPr lang="en-US" dirty="0" err="1">
                <a:solidFill>
                  <a:schemeClr val="bg1"/>
                </a:solidFill>
              </a:rPr>
              <a:t>subviews</a:t>
            </a:r>
            <a:r>
              <a:rPr lang="en-US" dirty="0">
                <a:solidFill>
                  <a:schemeClr val="bg1"/>
                </a:solidFill>
              </a:rPr>
              <a:t>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Special Features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Familiarizes users with executable properties such as strings, functions, imports, exports, and names.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not infect the workstation when analyzing malware as a disassembler.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719F4-F126-514E-41AD-CC5792C0F77A}"/>
              </a:ext>
            </a:extLst>
          </p:cNvPr>
          <p:cNvSpPr txBox="1"/>
          <p:nvPr/>
        </p:nvSpPr>
        <p:spPr>
          <a:xfrm>
            <a:off x="6096000" y="303043"/>
            <a:ext cx="61254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Ghidra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Tool Type</a:t>
            </a:r>
            <a:r>
              <a:rPr lang="en-US" dirty="0">
                <a:solidFill>
                  <a:schemeClr val="bg1"/>
                </a:solidFill>
              </a:rPr>
              <a:t>: Disassembler and </a:t>
            </a:r>
            <a:r>
              <a:rPr lang="en-US" dirty="0" err="1">
                <a:solidFill>
                  <a:schemeClr val="bg1"/>
                </a:solidFill>
              </a:rPr>
              <a:t>decompiler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Developer</a:t>
            </a:r>
            <a:r>
              <a:rPr lang="en-US" dirty="0">
                <a:solidFill>
                  <a:schemeClr val="bg1"/>
                </a:solidFill>
              </a:rPr>
              <a:t>: NSA (released in 2019, open-source).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Functionality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Translates assembly code into high-level programming languages (e.g., 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Includes both disassembled and decompiled code views, which are synchronized.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Primary Use</a:t>
            </a:r>
            <a:r>
              <a:rPr lang="en-US" dirty="0">
                <a:solidFill>
                  <a:schemeClr val="bg1"/>
                </a:solidFill>
              </a:rPr>
              <a:t>: A newer tool for reverse engineering, competing with IDA Free and surpassing it in </a:t>
            </a:r>
            <a:r>
              <a:rPr lang="en-US" dirty="0" err="1">
                <a:solidFill>
                  <a:schemeClr val="bg1"/>
                </a:solidFill>
              </a:rPr>
              <a:t>decompiler</a:t>
            </a:r>
            <a:r>
              <a:rPr lang="en-US" dirty="0">
                <a:solidFill>
                  <a:schemeClr val="bg1"/>
                </a:solidFill>
              </a:rPr>
              <a:t>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Assembly code view: Disassembled machine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Decompiled C code view: Provides structured and logical representation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171787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41E869-996F-6A29-2971-37B5AF4C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71103"/>
              </p:ext>
            </p:extLst>
          </p:nvPr>
        </p:nvGraphicFramePr>
        <p:xfrm>
          <a:off x="753979" y="272717"/>
          <a:ext cx="10844463" cy="617621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14821">
                  <a:extLst>
                    <a:ext uri="{9D8B030D-6E8A-4147-A177-3AD203B41FA5}">
                      <a16:colId xmlns:a16="http://schemas.microsoft.com/office/drawing/2014/main" val="3577484872"/>
                    </a:ext>
                  </a:extLst>
                </a:gridCol>
                <a:gridCol w="3614821">
                  <a:extLst>
                    <a:ext uri="{9D8B030D-6E8A-4147-A177-3AD203B41FA5}">
                      <a16:colId xmlns:a16="http://schemas.microsoft.com/office/drawing/2014/main" val="606010732"/>
                    </a:ext>
                  </a:extLst>
                </a:gridCol>
                <a:gridCol w="3614821">
                  <a:extLst>
                    <a:ext uri="{9D8B030D-6E8A-4147-A177-3AD203B41FA5}">
                      <a16:colId xmlns:a16="http://schemas.microsoft.com/office/drawing/2014/main" val="3208404271"/>
                    </a:ext>
                  </a:extLst>
                </a:gridCol>
              </a:tblGrid>
              <a:tr h="47161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IDA 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Ghidra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015967"/>
                  </a:ext>
                </a:extLst>
              </a:tr>
              <a:tr h="814020">
                <a:tc>
                  <a:txBody>
                    <a:bodyPr/>
                    <a:lstStyle/>
                    <a:p>
                      <a:r>
                        <a:rPr lang="en-US" b="1" dirty="0"/>
                        <a:t>Disassembly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Translates machine code into assembly language.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Translates machine code into assembly language.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119297"/>
                  </a:ext>
                </a:extLst>
              </a:tr>
              <a:tr h="814020">
                <a:tc>
                  <a:txBody>
                    <a:bodyPr/>
                    <a:lstStyle/>
                    <a:p>
                      <a:r>
                        <a:rPr lang="en-US" b="1"/>
                        <a:t>Decompiler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available in the free version.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Available; translates assembly code into 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763832"/>
                  </a:ext>
                </a:extLst>
              </a:tr>
              <a:tr h="1162885">
                <a:tc>
                  <a:txBody>
                    <a:bodyPr/>
                    <a:lstStyle/>
                    <a:p>
                      <a:r>
                        <a:rPr lang="en-US" b="1"/>
                        <a:t>Views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Text and graph views for assembly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Assembly and synchronized C code views.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501068"/>
                  </a:ext>
                </a:extLst>
              </a:tr>
              <a:tr h="471614">
                <a:tc>
                  <a:txBody>
                    <a:bodyPr/>
                    <a:lstStyle/>
                    <a:p>
                      <a:r>
                        <a:rPr lang="en-US" b="1"/>
                        <a:t>Ease of Use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User-friendly.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 user-friendly.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68116"/>
                  </a:ext>
                </a:extLst>
              </a:tr>
              <a:tr h="814020">
                <a:tc>
                  <a:txBody>
                    <a:bodyPr/>
                    <a:lstStyle/>
                    <a:p>
                      <a:r>
                        <a:rPr lang="en-US" b="1"/>
                        <a:t>History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Professional tool with significant history.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Released in 2019; newer to the field.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93380"/>
                  </a:ext>
                </a:extLst>
              </a:tr>
              <a:tr h="814020">
                <a:tc>
                  <a:txBody>
                    <a:bodyPr/>
                    <a:lstStyle/>
                    <a:p>
                      <a:r>
                        <a:rPr lang="en-US" b="1"/>
                        <a:t>Strings and Imports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Lists strings, imports, exports, and names.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Offers similar capabilities.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526064"/>
                  </a:ext>
                </a:extLst>
              </a:tr>
              <a:tr h="814020">
                <a:tc>
                  <a:txBody>
                    <a:bodyPr/>
                    <a:lstStyle/>
                    <a:p>
                      <a:r>
                        <a:rPr lang="en-US" b="1"/>
                        <a:t>Algorithm Logic Representation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Available in graph view (assembly only).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represented in decompiled C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56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67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274B24-508A-B6B9-9F46-E0DF2944EE6D}"/>
              </a:ext>
            </a:extLst>
          </p:cNvPr>
          <p:cNvSpPr txBox="1"/>
          <p:nvPr/>
        </p:nvSpPr>
        <p:spPr>
          <a:xfrm>
            <a:off x="405064" y="24847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Differences</a:t>
            </a:r>
            <a:endParaRPr lang="en-US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82479-011F-F376-BB39-BEC14B212068}"/>
              </a:ext>
            </a:extLst>
          </p:cNvPr>
          <p:cNvSpPr txBox="1"/>
          <p:nvPr/>
        </p:nvSpPr>
        <p:spPr>
          <a:xfrm>
            <a:off x="228601" y="954829"/>
            <a:ext cx="58673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IDA Free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Strengths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Established history and professional-grade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Offers graph view for better understanding of code 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Widely adopted by malware researchers and reverse engineers.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Limitations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No decompiler in the free 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Requires more time to analyze due to assembly-only 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D3CD5-2A54-B1A6-ACD9-B88D37695924}"/>
              </a:ext>
            </a:extLst>
          </p:cNvPr>
          <p:cNvSpPr txBox="1"/>
          <p:nvPr/>
        </p:nvSpPr>
        <p:spPr>
          <a:xfrm>
            <a:off x="6104021" y="954829"/>
            <a:ext cx="61040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Ghidra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Strengths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Open-source and free.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Integrated </a:t>
            </a:r>
            <a:r>
              <a:rPr lang="en-US" dirty="0" err="1">
                <a:solidFill>
                  <a:schemeClr val="bg1"/>
                </a:solidFill>
              </a:rPr>
              <a:t>decompiler</a:t>
            </a:r>
            <a:r>
              <a:rPr lang="en-US" dirty="0">
                <a:solidFill>
                  <a:schemeClr val="bg1"/>
                </a:solidFill>
              </a:rPr>
              <a:t> translates assembly code into structured C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Reduces analysis time by providing a high-level language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Synchronized views enhance usability and analysis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user-friendly compared to IDA Free.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Lacks the extensive history and commercial development of IDA.</a:t>
            </a:r>
          </a:p>
        </p:txBody>
      </p:sp>
    </p:spTree>
    <p:extLst>
      <p:ext uri="{BB962C8B-B14F-4D97-AF65-F5344CB8AC3E}">
        <p14:creationId xmlns:p14="http://schemas.microsoft.com/office/powerpoint/2010/main" val="134497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3C56-CF5B-6307-4418-911341FB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5109868" cy="2203704"/>
          </a:xfrm>
        </p:spPr>
        <p:txBody>
          <a:bodyPr/>
          <a:lstStyle/>
          <a:p>
            <a:r>
              <a:rPr lang="en-US" b="1" dirty="0"/>
              <a:t>Recommendations for Use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B361D-48EA-280D-9D26-CDEBE546625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F1107-E61D-6766-8D32-5CFC0B4FA96A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37436" y="2969460"/>
            <a:ext cx="4518821" cy="34706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Choose IDA Free</a:t>
            </a:r>
            <a:r>
              <a:rPr lang="en-US" dirty="0"/>
              <a:t> if you need a professional-grade disassembler with a long-standing reputation and user-friendly features, and you are comfortable working with assembly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Choose </a:t>
            </a:r>
            <a:r>
              <a:rPr lang="en-US" b="1" dirty="0" err="1"/>
              <a:t>Ghidra</a:t>
            </a:r>
            <a:r>
              <a:rPr lang="en-US" dirty="0"/>
              <a:t> if you require a powerful </a:t>
            </a:r>
            <a:r>
              <a:rPr lang="en-US" dirty="0" err="1"/>
              <a:t>decompiler</a:t>
            </a:r>
            <a:r>
              <a:rPr lang="en-US" dirty="0"/>
              <a:t> and prefer an open-source tool that provides a high-level representation of code logic.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C2E2C-6A81-F595-F713-CFAB7146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5C8682E3-D9B1-0659-0ED0-AB3D0CFB9E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07829" y="336550"/>
            <a:ext cx="530364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074" name="Picture 2" descr="How to Say 'Thank You' in Business | Proposify">
            <a:extLst>
              <a:ext uri="{FF2B5EF4-FFF2-40B4-BE49-F238E27FC236}">
                <a16:creationId xmlns:a16="http://schemas.microsoft.com/office/drawing/2014/main" id="{C0BE90AC-612A-85D6-BD0D-0127A1855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1. Overview</a:t>
            </a:r>
            <a:br>
              <a:rPr lang="en-US" dirty="0"/>
            </a:br>
            <a:r>
              <a:rPr lang="en-US" dirty="0"/>
              <a:t>2. Core Features</a:t>
            </a:r>
            <a:br>
              <a:rPr lang="en-US" dirty="0"/>
            </a:br>
            <a:r>
              <a:rPr lang="en-US" dirty="0"/>
              <a:t>3. Limitations of the Free Versions</a:t>
            </a:r>
            <a:br>
              <a:rPr lang="en-US" dirty="0"/>
            </a:br>
            <a:r>
              <a:rPr lang="en-US" dirty="0"/>
              <a:t>4. Use Cases</a:t>
            </a:r>
            <a:br>
              <a:rPr lang="en-US" dirty="0"/>
            </a:br>
            <a:r>
              <a:rPr lang="en-US" dirty="0"/>
              <a:t>5. How to Use Each Tool Effectively</a:t>
            </a:r>
            <a:br>
              <a:rPr lang="en-US" dirty="0"/>
            </a:br>
            <a:r>
              <a:rPr lang="en-US" dirty="0"/>
              <a:t>6.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Placeholder 2">
            <a:extLst>
              <a:ext uri="{FF2B5EF4-FFF2-40B4-BE49-F238E27FC236}">
                <a16:creationId xmlns:a16="http://schemas.microsoft.com/office/drawing/2014/main" id="{7A0DF8C9-DE06-217D-6089-A5E22335A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352451"/>
              </p:ext>
            </p:extLst>
          </p:nvPr>
        </p:nvGraphicFramePr>
        <p:xfrm>
          <a:off x="865239" y="761523"/>
          <a:ext cx="10323871" cy="564911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4412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96628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9163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8630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Feature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IDA Free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Ghidra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947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Developer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Hex-Rays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National Security Agency (NSA)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947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Cost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Free (with limitations)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Free and open-source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947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Platform Support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Windows, Linux, macOS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Windows, Linux, macOS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9479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Open Source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No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Yes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943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Community Support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Moderate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High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29D7296-8FD7-4ECE-5657-BE3C3E62366C}"/>
              </a:ext>
            </a:extLst>
          </p:cNvPr>
          <p:cNvSpPr txBox="1"/>
          <p:nvPr/>
        </p:nvSpPr>
        <p:spPr>
          <a:xfrm>
            <a:off x="489857" y="264370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1. Overview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2B5B-AC68-5090-6C68-05D17AD3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Placeholder 2">
            <a:extLst>
              <a:ext uri="{FF2B5EF4-FFF2-40B4-BE49-F238E27FC236}">
                <a16:creationId xmlns:a16="http://schemas.microsoft.com/office/drawing/2014/main" id="{2821B5AF-B6B9-0905-53E3-30D66432D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944083"/>
              </p:ext>
            </p:extLst>
          </p:nvPr>
        </p:nvGraphicFramePr>
        <p:xfrm>
          <a:off x="187569" y="726830"/>
          <a:ext cx="11863754" cy="5524644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93113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571394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3361224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573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Feature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IDA Free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Ghidra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1436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Disassembler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High-quality, supports many architectures (limitations in Free version).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High-quality, supports a wide range of architectures.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7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 err="1"/>
                        <a:t>Decompiler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Limited availability (only x86/x64 for the paid version).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Full </a:t>
                      </a:r>
                      <a:r>
                        <a:rPr lang="en-US" dirty="0" err="1"/>
                        <a:t>decompiler</a:t>
                      </a:r>
                      <a:r>
                        <a:rPr lang="en-US" dirty="0"/>
                        <a:t> support for various architectures.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301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Graph View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Available, but limited in the Free version.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Fully functional, intuitive graph view.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797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Scripting Support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Supports IDC (IDA scripting) and Python scripting (advanced versions).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Supports Python and Java scripting out of the box.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4076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Collaboration Tools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Limited.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Includes a robust collaborative mode for multiple users to analyze the same project.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9DB0B46-0AC2-52A2-01F1-8CDEB895C94D}"/>
              </a:ext>
            </a:extLst>
          </p:cNvPr>
          <p:cNvSpPr txBox="1"/>
          <p:nvPr/>
        </p:nvSpPr>
        <p:spPr>
          <a:xfrm>
            <a:off x="489857" y="264370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Core Features</a:t>
            </a:r>
          </a:p>
        </p:txBody>
      </p:sp>
    </p:spTree>
    <p:extLst>
      <p:ext uri="{BB962C8B-B14F-4D97-AF65-F5344CB8AC3E}">
        <p14:creationId xmlns:p14="http://schemas.microsoft.com/office/powerpoint/2010/main" val="319810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342133-D523-03E2-5CD1-818B0EB6138E}"/>
              </a:ext>
            </a:extLst>
          </p:cNvPr>
          <p:cNvSpPr txBox="1"/>
          <p:nvPr/>
        </p:nvSpPr>
        <p:spPr>
          <a:xfrm>
            <a:off x="489857" y="264370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2. Core Features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4C6A77-7921-74A8-E293-E4B4EC982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14421"/>
              </p:ext>
            </p:extLst>
          </p:nvPr>
        </p:nvGraphicFramePr>
        <p:xfrm>
          <a:off x="1172308" y="719666"/>
          <a:ext cx="9906000" cy="550528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77466029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4791937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52727019"/>
                    </a:ext>
                  </a:extLst>
                </a:gridCol>
              </a:tblGrid>
              <a:tr h="51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IDA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Ghidra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09658"/>
                  </a:ext>
                </a:extLst>
              </a:tr>
              <a:tr h="1662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 Format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Supports common executable formats (ELF, PE, Mach-O, etc.).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Supports a wide variety of formats, including custom formats with extensible loaders.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61387"/>
                  </a:ext>
                </a:extLst>
              </a:tr>
              <a:tr h="1662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Requires purchasing the professional version for many plugins and full extensibility.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Fully extensible; supports custom plugins and is open source for deeper modifications.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88893"/>
                  </a:ext>
                </a:extLst>
              </a:tr>
              <a:tr h="1662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Steeper, due to limited features in Free version and fewer user-friendly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Easier to start with, thanks to abundant tutorials and community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9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B8496E-9C4F-D453-7BE3-B3D33475FAFA}"/>
              </a:ext>
            </a:extLst>
          </p:cNvPr>
          <p:cNvSpPr txBox="1"/>
          <p:nvPr/>
        </p:nvSpPr>
        <p:spPr>
          <a:xfrm>
            <a:off x="6336325" y="1643804"/>
            <a:ext cx="57384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Ghidra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Fully functional but can have performance issues with very large binaries.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UI might feel outdated or less polished compared to paid tools like IDA Pro.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91AD3-B0FD-B21B-F8B8-AC30BB5FCC11}"/>
              </a:ext>
            </a:extLst>
          </p:cNvPr>
          <p:cNvSpPr txBox="1"/>
          <p:nvPr/>
        </p:nvSpPr>
        <p:spPr>
          <a:xfrm>
            <a:off x="319454" y="325288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Limitations of the Free Versions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04671F-6F7F-36BD-5751-016A6A2AC915}"/>
              </a:ext>
            </a:extLst>
          </p:cNvPr>
          <p:cNvSpPr txBox="1"/>
          <p:nvPr/>
        </p:nvSpPr>
        <p:spPr>
          <a:xfrm>
            <a:off x="1" y="1643805"/>
            <a:ext cx="6101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IDA Free: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Limited to 32-bit x86 binaries.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access to advanced </a:t>
            </a:r>
            <a:r>
              <a:rPr lang="en-US" dirty="0" err="1">
                <a:solidFill>
                  <a:schemeClr val="bg1"/>
                </a:solidFill>
              </a:rPr>
              <a:t>decompiler</a:t>
            </a:r>
            <a:r>
              <a:rPr lang="en-US" dirty="0">
                <a:solidFill>
                  <a:schemeClr val="bg1"/>
                </a:solidFill>
              </a:rPr>
              <a:t>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Cannot debug or analyze 64-bit binaries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1751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701DCB-76FE-2DF4-4E4A-08981EC110DA}"/>
              </a:ext>
            </a:extLst>
          </p:cNvPr>
          <p:cNvSpPr txBox="1"/>
          <p:nvPr/>
        </p:nvSpPr>
        <p:spPr>
          <a:xfrm>
            <a:off x="471854" y="360457"/>
            <a:ext cx="2154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4. Use Cases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B7B730-85ED-6E3C-0307-4166BAA1B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3903"/>
              </p:ext>
            </p:extLst>
          </p:nvPr>
        </p:nvGraphicFramePr>
        <p:xfrm>
          <a:off x="2032000" y="1140460"/>
          <a:ext cx="8127999" cy="4577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960559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67740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26068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IDA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Ghidra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4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Suitable for small-scale analysis of 32-bit binaries.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Suitable for both small- and large-scale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3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Malware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Effective for analyzing simpler, 32-bit malware.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powerful for complex malware due to better </a:t>
                      </a:r>
                      <a:r>
                        <a:rPr lang="en-US" dirty="0" err="1"/>
                        <a:t>decompiler</a:t>
                      </a:r>
                      <a:r>
                        <a:rPr lang="en-US" dirty="0"/>
                        <a:t> and collaboration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2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Limited, as many advanced features are locked behind the paid version.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 for learning and experimenting due to open-source nature.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3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limited.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Well-suited for collaborative reverse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3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8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A2C9FD-36A8-2B61-BF93-C07AE8B5D839}"/>
              </a:ext>
            </a:extLst>
          </p:cNvPr>
          <p:cNvSpPr txBox="1"/>
          <p:nvPr/>
        </p:nvSpPr>
        <p:spPr>
          <a:xfrm>
            <a:off x="6100916" y="1389820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Ghidra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and install </a:t>
            </a:r>
            <a:r>
              <a:rPr lang="en-US" dirty="0" err="1">
                <a:solidFill>
                  <a:schemeClr val="bg1"/>
                </a:solidFill>
              </a:rPr>
              <a:t>Ghidra</a:t>
            </a:r>
            <a:r>
              <a:rPr lang="en-US" dirty="0">
                <a:solidFill>
                  <a:schemeClr val="bg1"/>
                </a:solidFill>
              </a:rPr>
              <a:t> from the official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NSA website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 your binary file and let </a:t>
            </a:r>
            <a:r>
              <a:rPr lang="en-US" dirty="0" err="1">
                <a:solidFill>
                  <a:schemeClr val="bg1"/>
                </a:solidFill>
              </a:rPr>
              <a:t>Ghidra</a:t>
            </a:r>
            <a:r>
              <a:rPr lang="en-US" dirty="0">
                <a:solidFill>
                  <a:schemeClr val="bg1"/>
                </a:solidFill>
              </a:rPr>
              <a:t> analyze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its </a:t>
            </a:r>
            <a:r>
              <a:rPr lang="en-US" dirty="0" err="1">
                <a:solidFill>
                  <a:schemeClr val="bg1"/>
                </a:solidFill>
              </a:rPr>
              <a:t>decompiler</a:t>
            </a:r>
            <a:r>
              <a:rPr lang="en-US" dirty="0">
                <a:solidFill>
                  <a:schemeClr val="bg1"/>
                </a:solidFill>
              </a:rPr>
              <a:t> to understand the higher-level logic of the binary.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Python or Java scripting to customize your analysis workflow.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Take advantage of collaboration tools if working in a team.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7C3BF-DE72-1A77-D33A-52BA8881B14E}"/>
              </a:ext>
            </a:extLst>
          </p:cNvPr>
          <p:cNvSpPr txBox="1"/>
          <p:nvPr/>
        </p:nvSpPr>
        <p:spPr>
          <a:xfrm>
            <a:off x="346587" y="18404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5. How to Use Each Tool Effectively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C21E5-1022-159D-3C71-64D40B7653DD}"/>
              </a:ext>
            </a:extLst>
          </p:cNvPr>
          <p:cNvSpPr txBox="1"/>
          <p:nvPr/>
        </p:nvSpPr>
        <p:spPr>
          <a:xfrm>
            <a:off x="0" y="1389820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IDA Free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Install IDA Free from the official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Hex-Rays website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Load a binary file to start disassembling.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graph view for understanding the control 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Leverage basic scripting with IDC or Python to automate repetitive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Practice within the limitations of 32-bit binaries.</a:t>
            </a:r>
          </a:p>
        </p:txBody>
      </p:sp>
    </p:spTree>
    <p:extLst>
      <p:ext uri="{BB962C8B-B14F-4D97-AF65-F5344CB8AC3E}">
        <p14:creationId xmlns:p14="http://schemas.microsoft.com/office/powerpoint/2010/main" val="214788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6" y="173736"/>
            <a:ext cx="4965823" cy="220370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6. Recommendation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Beginners:</a:t>
            </a:r>
            <a:r>
              <a:rPr lang="en-US" dirty="0"/>
              <a:t> Start with </a:t>
            </a:r>
            <a:r>
              <a:rPr lang="en-US" dirty="0" err="1"/>
              <a:t>Ghidra</a:t>
            </a:r>
            <a:r>
              <a:rPr lang="en-US" dirty="0"/>
              <a:t>, as it’s free, fully functional, and has excellent documentation and community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 Professionals:</a:t>
            </a:r>
            <a:r>
              <a:rPr lang="en-US" dirty="0"/>
              <a:t> IDA Pro (paid version) is a stronger choice for advanced use cases, but </a:t>
            </a:r>
            <a:r>
              <a:rPr lang="en-US" dirty="0" err="1"/>
              <a:t>Ghidra</a:t>
            </a:r>
            <a:r>
              <a:rPr lang="en-US" dirty="0"/>
              <a:t> remains a strong competitor, especially for team projects.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{5CF864DD-B947-4DD2-A819-0A77BBD3C341}tf11936837_win32</Template>
  <TotalTime>58</TotalTime>
  <Words>1130</Words>
  <Application>Microsoft Office PowerPoint</Application>
  <PresentationFormat>Widescreen</PresentationFormat>
  <Paragraphs>176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ADLaM Display</vt:lpstr>
      <vt:lpstr>Arial</vt:lpstr>
      <vt:lpstr>Arial Nova</vt:lpstr>
      <vt:lpstr>Biome</vt:lpstr>
      <vt:lpstr>Calibri</vt:lpstr>
      <vt:lpstr>Custom</vt:lpstr>
      <vt:lpstr>IDA Free VS Ghidra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Recommendation</vt:lpstr>
      <vt:lpstr>PowerPoint Presentation</vt:lpstr>
      <vt:lpstr>PowerPoint Presentation</vt:lpstr>
      <vt:lpstr>PowerPoint Presentation</vt:lpstr>
      <vt:lpstr>PowerPoint Presentation</vt:lpstr>
      <vt:lpstr>Recommendations for Use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amira mohamed Menshawy</dc:creator>
  <cp:lastModifiedBy>amira mohamed Menshawy</cp:lastModifiedBy>
  <cp:revision>1</cp:revision>
  <dcterms:created xsi:type="dcterms:W3CDTF">2024-12-14T16:17:42Z</dcterms:created>
  <dcterms:modified xsi:type="dcterms:W3CDTF">2024-12-14T17:15:57Z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