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59" r:id="rId3"/>
    <p:sldId id="257"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12/14/2024</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227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12/14/2024</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9978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12/14/2024</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2799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12/14/2024</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5071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12/14/2024</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707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12/14/2024</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7531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12/14/2024</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4520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12/14/2024</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3256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12/14/2024</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2656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12/14/2024</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1252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12/14/2024</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7387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12/14/2024</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6303256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0" r:id="rId6"/>
    <p:sldLayoutId id="2147483686" r:id="rId7"/>
    <p:sldLayoutId id="2147483687" r:id="rId8"/>
    <p:sldLayoutId id="2147483688" r:id="rId9"/>
    <p:sldLayoutId id="2147483689" r:id="rId10"/>
    <p:sldLayoutId id="21474836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rextester.com/ATLK18469"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3" name="Arc 1032">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026" name="Picture 2" descr="Mastering App Hardening: A Deep Dive into Obfuscations | Blog | Digital.ai">
            <a:extLst>
              <a:ext uri="{FF2B5EF4-FFF2-40B4-BE49-F238E27FC236}">
                <a16:creationId xmlns:a16="http://schemas.microsoft.com/office/drawing/2014/main" id="{CA4FC937-031D-F381-9166-F795CC1C4B2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tretch>
            <a:fillRect/>
          </a:stretch>
        </p:blipFill>
        <p:spPr bwMode="auto">
          <a:xfrm>
            <a:off x="-127818" y="876710"/>
            <a:ext cx="12015018" cy="5981290"/>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141D11F-1EF1-AFEF-9091-57A2C19122F3}"/>
              </a:ext>
            </a:extLst>
          </p:cNvPr>
          <p:cNvSpPr txBox="1"/>
          <p:nvPr/>
        </p:nvSpPr>
        <p:spPr>
          <a:xfrm>
            <a:off x="3913238" y="168824"/>
            <a:ext cx="3893575" cy="707886"/>
          </a:xfrm>
          <a:prstGeom prst="rect">
            <a:avLst/>
          </a:prstGeom>
          <a:noFill/>
        </p:spPr>
        <p:txBody>
          <a:bodyPr wrap="square">
            <a:spAutoFit/>
          </a:bodyPr>
          <a:lstStyle/>
          <a:p>
            <a:pPr algn="ctr"/>
            <a:r>
              <a:rPr lang="en-US" sz="4000" dirty="0">
                <a:latin typeface="ADLaM Display" panose="02010000000000000000" pitchFamily="2" charset="0"/>
                <a:ea typeface="ADLaM Display" panose="02010000000000000000" pitchFamily="2" charset="0"/>
                <a:cs typeface="ADLaM Display" panose="02010000000000000000" pitchFamily="2" charset="0"/>
              </a:rPr>
              <a:t>Obfuscation </a:t>
            </a:r>
          </a:p>
        </p:txBody>
      </p:sp>
      <p:sp>
        <p:nvSpPr>
          <p:cNvPr id="7" name="TextBox 6">
            <a:extLst>
              <a:ext uri="{FF2B5EF4-FFF2-40B4-BE49-F238E27FC236}">
                <a16:creationId xmlns:a16="http://schemas.microsoft.com/office/drawing/2014/main" id="{5A9033AA-1B91-A646-8B69-BF1E26D88281}"/>
              </a:ext>
            </a:extLst>
          </p:cNvPr>
          <p:cNvSpPr txBox="1"/>
          <p:nvPr/>
        </p:nvSpPr>
        <p:spPr>
          <a:xfrm>
            <a:off x="2042302" y="3429000"/>
            <a:ext cx="7734855" cy="1996257"/>
          </a:xfrm>
          <a:prstGeom prst="rect">
            <a:avLst/>
          </a:prstGeom>
        </p:spPr>
        <p:txBody>
          <a:bodyPr vert="horz" lIns="91440" tIns="45720" rIns="91440" bIns="45720" rtlCol="0" anchor="b">
            <a:normAutofit fontScale="92500"/>
          </a:bodyPr>
          <a:lstStyle/>
          <a:p>
            <a:pPr algn="ctr">
              <a:lnSpc>
                <a:spcPct val="90000"/>
              </a:lnSpc>
              <a:spcBef>
                <a:spcPts val="1000"/>
              </a:spcBef>
            </a:pPr>
            <a:r>
              <a:rPr lang="en-US" sz="4000" b="1" kern="1200" dirty="0">
                <a:solidFill>
                  <a:schemeClr val="tx1">
                    <a:lumMod val="95000"/>
                    <a:lumOff val="5000"/>
                  </a:schemeClr>
                </a:solidFill>
                <a:latin typeface="ADLaM Display" panose="02010000000000000000" pitchFamily="2" charset="0"/>
                <a:ea typeface="ADLaM Display" panose="02010000000000000000" pitchFamily="2" charset="0"/>
                <a:cs typeface="ADLaM Display" panose="02010000000000000000" pitchFamily="2" charset="0"/>
              </a:rPr>
              <a:t>Dr: Nabil Ismail</a:t>
            </a:r>
            <a:br>
              <a:rPr lang="en-US" sz="4000" b="1" kern="1200" dirty="0">
                <a:solidFill>
                  <a:schemeClr val="tx1">
                    <a:lumMod val="95000"/>
                    <a:lumOff val="5000"/>
                  </a:schemeClr>
                </a:solidFill>
                <a:latin typeface="ADLaM Display" panose="02010000000000000000" pitchFamily="2" charset="0"/>
                <a:ea typeface="ADLaM Display" panose="02010000000000000000" pitchFamily="2" charset="0"/>
                <a:cs typeface="ADLaM Display" panose="02010000000000000000" pitchFamily="2" charset="0"/>
              </a:rPr>
            </a:br>
            <a:br>
              <a:rPr lang="en-US" sz="4000" b="1" kern="1200" dirty="0">
                <a:solidFill>
                  <a:schemeClr val="tx1">
                    <a:lumMod val="95000"/>
                    <a:lumOff val="5000"/>
                  </a:schemeClr>
                </a:solidFill>
                <a:latin typeface="ADLaM Display" panose="02010000000000000000" pitchFamily="2" charset="0"/>
                <a:ea typeface="ADLaM Display" panose="02010000000000000000" pitchFamily="2" charset="0"/>
                <a:cs typeface="ADLaM Display" panose="02010000000000000000" pitchFamily="2" charset="0"/>
              </a:rPr>
            </a:br>
            <a:r>
              <a:rPr lang="en-US" sz="4000" b="1" kern="1200" dirty="0">
                <a:solidFill>
                  <a:schemeClr val="tx1">
                    <a:lumMod val="95000"/>
                    <a:lumOff val="5000"/>
                  </a:schemeClr>
                </a:solidFill>
                <a:latin typeface="ADLaM Display" panose="02010000000000000000" pitchFamily="2" charset="0"/>
                <a:ea typeface="ADLaM Display" panose="02010000000000000000" pitchFamily="2" charset="0"/>
                <a:cs typeface="ADLaM Display" panose="02010000000000000000" pitchFamily="2" charset="0"/>
              </a:rPr>
              <a:t>By :Amira Mohamed Menshawy </a:t>
            </a:r>
          </a:p>
        </p:txBody>
      </p:sp>
    </p:spTree>
    <p:extLst>
      <p:ext uri="{BB962C8B-B14F-4D97-AF65-F5344CB8AC3E}">
        <p14:creationId xmlns:p14="http://schemas.microsoft.com/office/powerpoint/2010/main" val="3734097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5960B7-CA4A-9A0B-2934-FA6E1152A228}"/>
              </a:ext>
            </a:extLst>
          </p:cNvPr>
          <p:cNvSpPr txBox="1"/>
          <p:nvPr/>
        </p:nvSpPr>
        <p:spPr>
          <a:xfrm>
            <a:off x="363794" y="1565982"/>
            <a:ext cx="11454581" cy="2585323"/>
          </a:xfrm>
          <a:prstGeom prst="rect">
            <a:avLst/>
          </a:prstGeom>
          <a:noFill/>
        </p:spPr>
        <p:txBody>
          <a:bodyPr wrap="square">
            <a:spAutoFit/>
          </a:bodyPr>
          <a:lstStyle/>
          <a:p>
            <a:r>
              <a:rPr lang="en-US" dirty="0"/>
              <a:t>This project demonstrates a code obfuscation tool written in Python. The tool performs the following techniques:</a:t>
            </a:r>
            <a:br>
              <a:rPr lang="ar-EG" dirty="0"/>
            </a:br>
            <a:br>
              <a:rPr lang="ar-EG" dirty="0"/>
            </a:br>
            <a:br>
              <a:rPr lang="ar-EG" dirty="0"/>
            </a:br>
            <a:endParaRPr lang="en-US" dirty="0"/>
          </a:p>
          <a:p>
            <a:pPr>
              <a:buFont typeface="+mj-lt"/>
              <a:buAutoNum type="arabicPeriod"/>
            </a:pPr>
            <a:r>
              <a:rPr lang="en-US" b="1" dirty="0"/>
              <a:t>Renaming Variables:</a:t>
            </a:r>
            <a:r>
              <a:rPr lang="en-US" dirty="0"/>
              <a:t> Changes variable names to random meaningless strings.</a:t>
            </a:r>
          </a:p>
          <a:p>
            <a:pPr>
              <a:buFont typeface="+mj-lt"/>
              <a:buAutoNum type="arabicPeriod"/>
            </a:pPr>
            <a:r>
              <a:rPr lang="en-US" b="1" dirty="0"/>
              <a:t>Adding Dead Code:</a:t>
            </a:r>
            <a:r>
              <a:rPr lang="en-US" dirty="0"/>
              <a:t> Inserts unnecessary or unreachable code to confuse the reader.</a:t>
            </a:r>
          </a:p>
          <a:p>
            <a:pPr>
              <a:buFont typeface="+mj-lt"/>
              <a:buAutoNum type="arabicPeriod"/>
            </a:pPr>
            <a:r>
              <a:rPr lang="en-US" b="1" dirty="0"/>
              <a:t>Code Compression:</a:t>
            </a:r>
            <a:r>
              <a:rPr lang="en-US" dirty="0"/>
              <a:t> Removes whitespace to make the code harder to read.</a:t>
            </a:r>
          </a:p>
          <a:p>
            <a:pPr>
              <a:buFont typeface="+mj-lt"/>
              <a:buAutoNum type="arabicPeriod"/>
            </a:pPr>
            <a:r>
              <a:rPr lang="en-US" b="1" dirty="0"/>
              <a:t>Hiding Code as Comments:</a:t>
            </a:r>
            <a:r>
              <a:rPr lang="en-US" dirty="0"/>
              <a:t> Converts actual code into comments.</a:t>
            </a:r>
          </a:p>
        </p:txBody>
      </p:sp>
      <p:sp>
        <p:nvSpPr>
          <p:cNvPr id="5" name="TextBox 4">
            <a:extLst>
              <a:ext uri="{FF2B5EF4-FFF2-40B4-BE49-F238E27FC236}">
                <a16:creationId xmlns:a16="http://schemas.microsoft.com/office/drawing/2014/main" id="{BE342178-ADAC-D8E7-AF61-0036B6FA5594}"/>
              </a:ext>
            </a:extLst>
          </p:cNvPr>
          <p:cNvSpPr txBox="1"/>
          <p:nvPr/>
        </p:nvSpPr>
        <p:spPr>
          <a:xfrm>
            <a:off x="363794" y="395438"/>
            <a:ext cx="3234812" cy="369332"/>
          </a:xfrm>
          <a:prstGeom prst="rect">
            <a:avLst/>
          </a:prstGeom>
          <a:noFill/>
        </p:spPr>
        <p:txBody>
          <a:bodyPr wrap="square">
            <a:spAutoFit/>
          </a:bodyPr>
          <a:lstStyle/>
          <a:p>
            <a:r>
              <a:rPr lang="en-US" b="1" dirty="0"/>
              <a:t>Obfuscation Project</a:t>
            </a:r>
          </a:p>
        </p:txBody>
      </p:sp>
    </p:spTree>
    <p:extLst>
      <p:ext uri="{BB962C8B-B14F-4D97-AF65-F5344CB8AC3E}">
        <p14:creationId xmlns:p14="http://schemas.microsoft.com/office/powerpoint/2010/main" val="565381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5DDE55E-0ADC-2B7D-855D-A130D6708147}"/>
              </a:ext>
            </a:extLst>
          </p:cNvPr>
          <p:cNvSpPr>
            <a:spLocks noChangeArrowheads="1"/>
          </p:cNvSpPr>
          <p:nvPr/>
        </p:nvSpPr>
        <p:spPr bwMode="auto">
          <a:xfrm>
            <a:off x="294968" y="301286"/>
            <a:ext cx="58936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a:ln>
                  <a:noFill/>
                </a:ln>
                <a:solidFill>
                  <a:schemeClr val="tx1"/>
                </a:solidFill>
                <a:effectLst/>
                <a:latin typeface="Arial" panose="020B0604020202020204" pitchFamily="34" charset="0"/>
              </a:rPr>
              <a:t>Here’s the full implementation of the obfuscation tool:</a:t>
            </a:r>
            <a:endParaRPr kumimoji="0" lang="en-US" altLang="en-US" sz="1000" b="0" i="0" u="none" strike="noStrike" cap="none" normalizeH="0" baseline="0">
              <a:ln>
                <a:noFill/>
              </a:ln>
              <a:solidFill>
                <a:schemeClr val="tx1"/>
              </a:solidFill>
              <a:effectLst/>
              <a:latin typeface="Arial Unicode MS"/>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000" b="0" i="0" u="none" strike="noStrike" cap="none" normalizeH="0" baseline="0" dirty="0">
              <a:ln>
                <a:noFill/>
              </a:ln>
              <a:solidFill>
                <a:schemeClr val="tx1"/>
              </a:solidFill>
              <a:effectLst/>
              <a:latin typeface="Arial Unicode MS"/>
            </a:endParaRPr>
          </a:p>
        </p:txBody>
      </p:sp>
      <p:pic>
        <p:nvPicPr>
          <p:cNvPr id="9" name="Picture 8">
            <a:extLst>
              <a:ext uri="{FF2B5EF4-FFF2-40B4-BE49-F238E27FC236}">
                <a16:creationId xmlns:a16="http://schemas.microsoft.com/office/drawing/2014/main" id="{4AF46487-6E3F-91B2-37E2-3248743762F3}"/>
              </a:ext>
            </a:extLst>
          </p:cNvPr>
          <p:cNvPicPr>
            <a:picLocks noChangeAspect="1"/>
          </p:cNvPicPr>
          <p:nvPr/>
        </p:nvPicPr>
        <p:blipFill>
          <a:blip r:embed="rId2"/>
          <a:stretch>
            <a:fillRect/>
          </a:stretch>
        </p:blipFill>
        <p:spPr>
          <a:xfrm>
            <a:off x="294968" y="909805"/>
            <a:ext cx="8397968" cy="5646909"/>
          </a:xfrm>
          <a:prstGeom prst="rect">
            <a:avLst/>
          </a:prstGeom>
        </p:spPr>
      </p:pic>
      <p:sp>
        <p:nvSpPr>
          <p:cNvPr id="12" name="TextBox 11">
            <a:extLst>
              <a:ext uri="{FF2B5EF4-FFF2-40B4-BE49-F238E27FC236}">
                <a16:creationId xmlns:a16="http://schemas.microsoft.com/office/drawing/2014/main" id="{AA1546A1-525D-D385-EF42-75A4A7B6A384}"/>
              </a:ext>
            </a:extLst>
          </p:cNvPr>
          <p:cNvSpPr txBox="1"/>
          <p:nvPr/>
        </p:nvSpPr>
        <p:spPr>
          <a:xfrm>
            <a:off x="4139380" y="824506"/>
            <a:ext cx="6096000" cy="369332"/>
          </a:xfrm>
          <a:prstGeom prst="rect">
            <a:avLst/>
          </a:prstGeom>
          <a:noFill/>
        </p:spPr>
        <p:txBody>
          <a:bodyPr wrap="square">
            <a:spAutoFit/>
          </a:bodyPr>
          <a:lstStyle/>
          <a:p>
            <a:r>
              <a:rPr lang="en-US" dirty="0"/>
              <a:t>You can get the source code from the following link</a:t>
            </a:r>
          </a:p>
        </p:txBody>
      </p:sp>
      <p:sp>
        <p:nvSpPr>
          <p:cNvPr id="16" name="TextBox 15">
            <a:extLst>
              <a:ext uri="{FF2B5EF4-FFF2-40B4-BE49-F238E27FC236}">
                <a16:creationId xmlns:a16="http://schemas.microsoft.com/office/drawing/2014/main" id="{EFAB08C4-F71A-DC7E-2C4C-58347987A9DE}"/>
              </a:ext>
            </a:extLst>
          </p:cNvPr>
          <p:cNvSpPr txBox="1"/>
          <p:nvPr/>
        </p:nvSpPr>
        <p:spPr>
          <a:xfrm>
            <a:off x="8298426" y="1279137"/>
            <a:ext cx="3716593" cy="646331"/>
          </a:xfrm>
          <a:prstGeom prst="rect">
            <a:avLst/>
          </a:prstGeom>
          <a:noFill/>
        </p:spPr>
        <p:txBody>
          <a:bodyPr wrap="square">
            <a:spAutoFit/>
          </a:bodyPr>
          <a:lstStyle/>
          <a:p>
            <a:r>
              <a:rPr lang="en-US" dirty="0">
                <a:hlinkClick r:id="rId3"/>
              </a:rPr>
              <a:t>https://rextester.com/ATLK18469</a:t>
            </a:r>
            <a:br>
              <a:rPr lang="ar-EG" dirty="0"/>
            </a:br>
            <a:endParaRPr lang="en-US" dirty="0"/>
          </a:p>
        </p:txBody>
      </p:sp>
    </p:spTree>
    <p:extLst>
      <p:ext uri="{BB962C8B-B14F-4D97-AF65-F5344CB8AC3E}">
        <p14:creationId xmlns:p14="http://schemas.microsoft.com/office/powerpoint/2010/main" val="3567816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99B4002-1331-1B76-7FE4-6D01D3DA1407}"/>
              </a:ext>
            </a:extLst>
          </p:cNvPr>
          <p:cNvSpPr>
            <a:spLocks noChangeArrowheads="1"/>
          </p:cNvSpPr>
          <p:nvPr/>
        </p:nvSpPr>
        <p:spPr bwMode="auto">
          <a:xfrm>
            <a:off x="884903" y="1508617"/>
            <a:ext cx="10422194"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err="1">
                <a:ln>
                  <a:noFill/>
                </a:ln>
                <a:solidFill>
                  <a:schemeClr val="tx1"/>
                </a:solidFill>
                <a:effectLst/>
                <a:latin typeface="Arial Unicode MS"/>
              </a:rPr>
              <a:t>generate_random_name</a:t>
            </a:r>
            <a:r>
              <a:rPr kumimoji="0" lang="en-US" altLang="en-US" sz="2000" b="1" i="0" u="none" strike="noStrike" cap="none" normalizeH="0" baseline="0" dirty="0">
                <a:ln>
                  <a:noFill/>
                </a:ln>
                <a:solidFill>
                  <a:schemeClr val="tx1"/>
                </a:solidFill>
                <a:effectLst/>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Generates a random string to replace variable names.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err="1">
                <a:ln>
                  <a:noFill/>
                </a:ln>
                <a:solidFill>
                  <a:schemeClr val="tx1"/>
                </a:solidFill>
                <a:effectLst/>
                <a:latin typeface="Arial Unicode MS"/>
              </a:rPr>
              <a:t>rename_variables</a:t>
            </a:r>
            <a:r>
              <a:rPr kumimoji="0" lang="en-US" altLang="en-US" sz="2000" b="1" i="0" u="none" strike="noStrike" cap="none" normalizeH="0" baseline="0" dirty="0">
                <a:ln>
                  <a:noFill/>
                </a:ln>
                <a:solidFill>
                  <a:schemeClr val="tx1"/>
                </a:solidFill>
                <a:effectLst/>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Finds and renames all variables in the code to random meaningless strings.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err="1">
                <a:ln>
                  <a:noFill/>
                </a:ln>
                <a:solidFill>
                  <a:schemeClr val="tx1"/>
                </a:solidFill>
                <a:effectLst/>
                <a:latin typeface="Arial Unicode MS"/>
              </a:rPr>
              <a:t>add_dead_code</a:t>
            </a:r>
            <a:r>
              <a:rPr kumimoji="0" lang="en-US" altLang="en-US" sz="2000" b="1" i="0" u="none" strike="noStrike" cap="none" normalizeH="0" baseline="0" dirty="0">
                <a:ln>
                  <a:noFill/>
                </a:ln>
                <a:solidFill>
                  <a:schemeClr val="tx1"/>
                </a:solidFill>
                <a:effectLst/>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Inserts random, unused lines of code or comments to make the code harder to follow.</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err="1">
                <a:ln>
                  <a:noFill/>
                </a:ln>
                <a:solidFill>
                  <a:schemeClr val="tx1"/>
                </a:solidFill>
                <a:effectLst/>
                <a:latin typeface="Arial Unicode MS"/>
              </a:rPr>
              <a:t>compress_code</a:t>
            </a:r>
            <a:r>
              <a:rPr kumimoji="0" lang="en-US" altLang="en-US" sz="2000" b="1" i="0" u="none" strike="noStrike" cap="none" normalizeH="0" baseline="0" dirty="0">
                <a:ln>
                  <a:noFill/>
                </a:ln>
                <a:solidFill>
                  <a:schemeClr val="tx1"/>
                </a:solidFill>
                <a:effectLst/>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Removes unnecessary spaces and compresses the code into a single block.</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err="1">
                <a:ln>
                  <a:noFill/>
                </a:ln>
                <a:solidFill>
                  <a:schemeClr val="tx1"/>
                </a:solidFill>
                <a:effectLst/>
                <a:latin typeface="Arial Unicode MS"/>
              </a:rPr>
              <a:t>hide_code_as_comments</a:t>
            </a:r>
            <a:r>
              <a:rPr kumimoji="0" lang="en-US" altLang="en-US" sz="2000" b="1" i="0" u="none" strike="noStrike" cap="none" normalizeH="0" baseline="0" dirty="0">
                <a:ln>
                  <a:noFill/>
                </a:ln>
                <a:solidFill>
                  <a:schemeClr val="tx1"/>
                </a:solidFill>
                <a:effectLst/>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Converts the entire code into comments, making it look like documentation instead of functional code.</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err="1">
                <a:ln>
                  <a:noFill/>
                </a:ln>
                <a:solidFill>
                  <a:schemeClr val="tx1"/>
                </a:solidFill>
                <a:effectLst/>
                <a:latin typeface="Arial Unicode MS"/>
              </a:rPr>
              <a:t>obfuscate_code</a:t>
            </a:r>
            <a:r>
              <a:rPr kumimoji="0" lang="en-US" altLang="en-US" sz="2000" b="1" i="0" u="none" strike="noStrike" cap="none" normalizeH="0" baseline="0" dirty="0">
                <a:ln>
                  <a:noFill/>
                </a:ln>
                <a:solidFill>
                  <a:schemeClr val="tx1"/>
                </a:solidFill>
                <a:effectLst/>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Combines all the techniques to produce the obfuscated output.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1424623B-EE7E-CA2A-2B58-A5E3D37B7D76}"/>
              </a:ext>
            </a:extLst>
          </p:cNvPr>
          <p:cNvSpPr txBox="1"/>
          <p:nvPr/>
        </p:nvSpPr>
        <p:spPr>
          <a:xfrm>
            <a:off x="884903" y="365941"/>
            <a:ext cx="60960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Explanation of Functions</a:t>
            </a:r>
          </a:p>
        </p:txBody>
      </p:sp>
    </p:spTree>
    <p:extLst>
      <p:ext uri="{BB962C8B-B14F-4D97-AF65-F5344CB8AC3E}">
        <p14:creationId xmlns:p14="http://schemas.microsoft.com/office/powerpoint/2010/main" val="4171523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F7B9026-36AD-42E4-B172-8D68F3A33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 name="Picture 8">
            <a:extLst>
              <a:ext uri="{FF2B5EF4-FFF2-40B4-BE49-F238E27FC236}">
                <a16:creationId xmlns:a16="http://schemas.microsoft.com/office/drawing/2014/main" id="{839A5514-976F-0EFB-A8A0-23961864297F}"/>
              </a:ext>
            </a:extLst>
          </p:cNvPr>
          <p:cNvPicPr>
            <a:picLocks noChangeAspect="1"/>
          </p:cNvPicPr>
          <p:nvPr/>
        </p:nvPicPr>
        <p:blipFill>
          <a:blip r:embed="rId2"/>
          <a:srcRect r="47316" b="-3"/>
          <a:stretch/>
        </p:blipFill>
        <p:spPr>
          <a:xfrm>
            <a:off x="35039" y="-41052"/>
            <a:ext cx="3553562" cy="6102894"/>
          </a:xfrm>
          <a:prstGeom prst="rect">
            <a:avLst/>
          </a:prstGeom>
        </p:spPr>
      </p:pic>
      <p:pic>
        <p:nvPicPr>
          <p:cNvPr id="5" name="Picture 4">
            <a:extLst>
              <a:ext uri="{FF2B5EF4-FFF2-40B4-BE49-F238E27FC236}">
                <a16:creationId xmlns:a16="http://schemas.microsoft.com/office/drawing/2014/main" id="{3B8CF5A2-EC95-65BB-1FD6-DC5F3664A521}"/>
              </a:ext>
            </a:extLst>
          </p:cNvPr>
          <p:cNvPicPr>
            <a:picLocks noChangeAspect="1"/>
          </p:cNvPicPr>
          <p:nvPr/>
        </p:nvPicPr>
        <p:blipFill>
          <a:blip r:embed="rId3"/>
          <a:srcRect r="43462"/>
          <a:stretch/>
        </p:blipFill>
        <p:spPr>
          <a:xfrm>
            <a:off x="3909236" y="88492"/>
            <a:ext cx="3581344" cy="6102894"/>
          </a:xfrm>
          <a:prstGeom prst="rect">
            <a:avLst/>
          </a:prstGeom>
        </p:spPr>
      </p:pic>
      <p:pic>
        <p:nvPicPr>
          <p:cNvPr id="7" name="Picture 6">
            <a:extLst>
              <a:ext uri="{FF2B5EF4-FFF2-40B4-BE49-F238E27FC236}">
                <a16:creationId xmlns:a16="http://schemas.microsoft.com/office/drawing/2014/main" id="{8750D297-C702-421B-CEB8-7819919C93B5}"/>
              </a:ext>
            </a:extLst>
          </p:cNvPr>
          <p:cNvPicPr>
            <a:picLocks noChangeAspect="1"/>
          </p:cNvPicPr>
          <p:nvPr/>
        </p:nvPicPr>
        <p:blipFill>
          <a:blip r:embed="rId4"/>
          <a:srcRect l="4159" r="42278" b="-2"/>
          <a:stretch/>
        </p:blipFill>
        <p:spPr>
          <a:xfrm>
            <a:off x="8030717" y="-87847"/>
            <a:ext cx="3462804" cy="5938041"/>
          </a:xfrm>
          <a:prstGeom prst="rect">
            <a:avLst/>
          </a:prstGeom>
        </p:spPr>
      </p:pic>
      <p:sp>
        <p:nvSpPr>
          <p:cNvPr id="15" name="TextBox 14">
            <a:extLst>
              <a:ext uri="{FF2B5EF4-FFF2-40B4-BE49-F238E27FC236}">
                <a16:creationId xmlns:a16="http://schemas.microsoft.com/office/drawing/2014/main" id="{D6C51ABF-8066-F633-7689-49EB95365929}"/>
              </a:ext>
            </a:extLst>
          </p:cNvPr>
          <p:cNvSpPr txBox="1"/>
          <p:nvPr/>
        </p:nvSpPr>
        <p:spPr>
          <a:xfrm>
            <a:off x="313707" y="5932298"/>
            <a:ext cx="11060902"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solidFill>
                  <a:srgbClr val="FF0000"/>
                </a:solidFill>
              </a:rPr>
              <a:t>First Run                                                              Second Run                                                              Third Run</a:t>
            </a:r>
          </a:p>
        </p:txBody>
      </p:sp>
    </p:spTree>
    <p:extLst>
      <p:ext uri="{BB962C8B-B14F-4D97-AF65-F5344CB8AC3E}">
        <p14:creationId xmlns:p14="http://schemas.microsoft.com/office/powerpoint/2010/main" val="3568625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77370D-4BD4-3D8B-01E6-70A32BEEB04C}"/>
              </a:ext>
            </a:extLst>
          </p:cNvPr>
          <p:cNvSpPr txBox="1"/>
          <p:nvPr/>
        </p:nvSpPr>
        <p:spPr>
          <a:xfrm>
            <a:off x="668592" y="412558"/>
            <a:ext cx="11523407" cy="923330"/>
          </a:xfrm>
          <a:prstGeom prst="rect">
            <a:avLst/>
          </a:prstGeom>
          <a:noFill/>
        </p:spPr>
        <p:txBody>
          <a:bodyPr wrap="square">
            <a:spAutoFit/>
          </a:bodyPr>
          <a:lstStyle/>
          <a:p>
            <a:r>
              <a:rPr lang="en-US" dirty="0"/>
              <a:t>The </a:t>
            </a:r>
            <a:r>
              <a:rPr lang="en-US" b="1" dirty="0"/>
              <a:t>Obfuscated Code</a:t>
            </a:r>
            <a:r>
              <a:rPr lang="en-US" dirty="0"/>
              <a:t> provided is the result of applying the obfuscation techniques from your Python script to the </a:t>
            </a:r>
            <a:r>
              <a:rPr lang="en-US" b="1" dirty="0"/>
              <a:t>Original Code</a:t>
            </a:r>
            <a:r>
              <a:rPr lang="en-US" dirty="0"/>
              <a:t>. Let's break down the output to understand the various transformations and their effects:</a:t>
            </a:r>
          </a:p>
        </p:txBody>
      </p:sp>
      <p:sp>
        <p:nvSpPr>
          <p:cNvPr id="6" name="Rectangle 1">
            <a:extLst>
              <a:ext uri="{FF2B5EF4-FFF2-40B4-BE49-F238E27FC236}">
                <a16:creationId xmlns:a16="http://schemas.microsoft.com/office/drawing/2014/main" id="{5B058CC6-88C8-99A0-15B6-22D790AD90F1}"/>
              </a:ext>
            </a:extLst>
          </p:cNvPr>
          <p:cNvSpPr>
            <a:spLocks noChangeArrowheads="1"/>
          </p:cNvSpPr>
          <p:nvPr/>
        </p:nvSpPr>
        <p:spPr bwMode="auto">
          <a:xfrm>
            <a:off x="167148" y="1503863"/>
            <a:ext cx="12180223"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1. Random Comments:</a:t>
            </a:r>
            <a:r>
              <a:rPr kumimoji="0" lang="ar-EG"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accent2">
                    <a:lumMod val="75000"/>
                  </a:schemeClr>
                </a:solidFill>
                <a:effectLst/>
                <a:latin typeface="Arial Unicode MS"/>
              </a:rPr>
              <a:t># Random comment for confusion </a:t>
            </a:r>
            <a:br>
              <a:rPr kumimoji="0" lang="ar-EG" altLang="en-US" sz="1600" b="0" i="0" u="none" strike="noStrike" cap="none" normalizeH="0" baseline="0" dirty="0">
                <a:ln>
                  <a:noFill/>
                </a:ln>
                <a:solidFill>
                  <a:schemeClr val="accent2">
                    <a:lumMod val="75000"/>
                  </a:schemeClr>
                </a:solidFill>
                <a:effectLst/>
                <a:latin typeface="Arial Unicode MS"/>
              </a:rPr>
            </a:br>
            <a:endParaRPr kumimoji="0" lang="en-US" altLang="en-US" sz="1600" b="0" i="0" u="none" strike="noStrike" cap="none" normalizeH="0" baseline="0" dirty="0">
              <a:ln>
                <a:noFill/>
              </a:ln>
              <a:solidFill>
                <a:schemeClr val="accent2">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comment is randomly inserted before some lines of code to make it harder for someone to analyze the code quickly. These comments do not affect the program's behavior but increase the complexity.</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2. Renaming Variables:</a:t>
            </a:r>
            <a:r>
              <a:rPr kumimoji="0" lang="ar-EG"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accent2">
                    <a:lumMod val="75000"/>
                  </a:schemeClr>
                </a:solidFill>
                <a:effectLst/>
                <a:latin typeface="Arial Unicode MS"/>
              </a:rPr>
              <a:t>CTykmTGG</a:t>
            </a:r>
            <a:r>
              <a:rPr kumimoji="0" lang="en-US" altLang="en-US" sz="1600" b="0" i="0" u="none" strike="noStrike" cap="none" normalizeH="0" baseline="0" dirty="0">
                <a:ln>
                  <a:noFill/>
                </a:ln>
                <a:solidFill>
                  <a:schemeClr val="accent2">
                    <a:lumMod val="75000"/>
                  </a:schemeClr>
                </a:solidFill>
                <a:effectLst/>
                <a:latin typeface="Arial Unicode MS"/>
              </a:rPr>
              <a:t> </a:t>
            </a:r>
            <a:r>
              <a:rPr kumimoji="0" lang="en-US" altLang="en-US" sz="1600" b="0" i="0" u="none" strike="noStrike" cap="none" normalizeH="0" baseline="0" dirty="0" err="1">
                <a:ln>
                  <a:noFill/>
                </a:ln>
                <a:solidFill>
                  <a:schemeClr val="accent2">
                    <a:lumMod val="75000"/>
                  </a:schemeClr>
                </a:solidFill>
                <a:effectLst/>
                <a:latin typeface="Arial Unicode MS"/>
              </a:rPr>
              <a:t>add_numbers</a:t>
            </a:r>
            <a:r>
              <a:rPr kumimoji="0" lang="en-US" altLang="en-US" sz="1600" b="0" i="0" u="none" strike="noStrike" cap="none" normalizeH="0" baseline="0" dirty="0">
                <a:ln>
                  <a:noFill/>
                </a:ln>
                <a:solidFill>
                  <a:schemeClr val="accent2">
                    <a:lumMod val="75000"/>
                  </a:schemeClr>
                </a:solidFill>
                <a:effectLst/>
                <a:latin typeface="Arial Unicode MS"/>
              </a:rPr>
              <a:t>(a, b): </a:t>
            </a:r>
            <a:br>
              <a:rPr kumimoji="0" lang="ar-EG" altLang="en-US" sz="1600" b="0" i="0" u="none" strike="noStrike" cap="none" normalizeH="0" baseline="0" dirty="0">
                <a:ln>
                  <a:noFill/>
                </a:ln>
                <a:solidFill>
                  <a:schemeClr val="accent2">
                    <a:lumMod val="75000"/>
                  </a:schemeClr>
                </a:solidFill>
                <a:effectLst/>
                <a:latin typeface="Arial Unicode MS"/>
              </a:rPr>
            </a:br>
            <a:endParaRPr kumimoji="0" lang="en-US" altLang="en-US" sz="1600" b="0" i="0" u="none" strike="noStrike" cap="none" normalizeH="0" baseline="0" dirty="0">
              <a:ln>
                <a:noFill/>
              </a:ln>
              <a:solidFill>
                <a:schemeClr val="accent2">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Here, the function </a:t>
            </a:r>
            <a:r>
              <a:rPr kumimoji="0" lang="en-US" altLang="en-US" sz="1600" b="0" i="0" u="none" strike="noStrike" cap="none" normalizeH="0" baseline="0" dirty="0" err="1">
                <a:ln>
                  <a:noFill/>
                </a:ln>
                <a:solidFill>
                  <a:schemeClr val="tx1"/>
                </a:solidFill>
                <a:effectLst/>
                <a:latin typeface="Arial Unicode MS"/>
              </a:rPr>
              <a:t>add_numbers</a:t>
            </a:r>
            <a:r>
              <a:rPr kumimoji="0" lang="en-US" altLang="en-US" sz="1600" b="0" i="0" u="none" strike="noStrike" cap="none" normalizeH="0" baseline="0" dirty="0">
                <a:ln>
                  <a:noFill/>
                </a:ln>
                <a:solidFill>
                  <a:schemeClr val="tx1"/>
                </a:solidFill>
                <a:effectLst/>
              </a:rPr>
              <a:t> has been renamed to </a:t>
            </a:r>
            <a:r>
              <a:rPr kumimoji="0" lang="en-US" altLang="en-US" sz="1600" b="0" i="0" u="none" strike="noStrike" cap="none" normalizeH="0" baseline="0" dirty="0" err="1">
                <a:ln>
                  <a:noFill/>
                </a:ln>
                <a:solidFill>
                  <a:schemeClr val="tx1"/>
                </a:solidFill>
                <a:effectLst/>
                <a:latin typeface="Arial Unicode MS"/>
              </a:rPr>
              <a:t>CTykmTGG</a:t>
            </a:r>
            <a:r>
              <a:rPr kumimoji="0" lang="en-US" altLang="en-US" sz="1600" b="0" i="0" u="none" strike="noStrike" cap="none" normalizeH="0" baseline="0" dirty="0">
                <a:ln>
                  <a:noFill/>
                </a:ln>
                <a:solidFill>
                  <a:schemeClr val="tx1"/>
                </a:solidFill>
                <a:effectLst/>
              </a:rPr>
              <a:t>, and the original variable </a:t>
            </a:r>
            <a:r>
              <a:rPr kumimoji="0" lang="en-US" altLang="en-US" sz="1600" b="0" i="0" u="none" strike="noStrike" cap="none" normalizeH="0" baseline="0" dirty="0">
                <a:ln>
                  <a:noFill/>
                </a:ln>
                <a:solidFill>
                  <a:schemeClr val="tx1"/>
                </a:solidFill>
                <a:effectLst/>
                <a:latin typeface="Arial Unicode MS"/>
              </a:rPr>
              <a:t>result</a:t>
            </a:r>
            <a:r>
              <a:rPr kumimoji="0" lang="en-US" altLang="en-US" sz="1600" b="0" i="0" u="none" strike="noStrike" cap="none" normalizeH="0" baseline="0" dirty="0">
                <a:ln>
                  <a:noFill/>
                </a:ln>
                <a:solidFill>
                  <a:schemeClr val="tx1"/>
                </a:solidFill>
                <a:effectLst/>
              </a:rPr>
              <a:t> (and any other variables) would also be renamed in the real obfuscation. The idea is to replace meaningful names with random strings, making it harder for someone to understand the purpose of the code.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Other renamed variables include:</a:t>
            </a:r>
            <a:r>
              <a:rPr lang="ar-EG" altLang="en-US" sz="1600" b="1" dirty="0">
                <a:latin typeface="Arial Unicode MS"/>
              </a:rPr>
              <a:t>                                  </a:t>
            </a:r>
            <a:r>
              <a:rPr kumimoji="0" lang="en-US" altLang="en-US" sz="1600" b="0" i="0" u="none" strike="noStrike" cap="none" normalizeH="0" baseline="0" dirty="0" err="1">
                <a:ln>
                  <a:noFill/>
                </a:ln>
                <a:solidFill>
                  <a:schemeClr val="accent2">
                    <a:lumMod val="75000"/>
                  </a:schemeClr>
                </a:solidFill>
                <a:effectLst/>
                <a:latin typeface="Arial Unicode MS"/>
              </a:rPr>
              <a:t>NiFoOpFx</a:t>
            </a:r>
            <a:r>
              <a:rPr kumimoji="0" lang="en-US" altLang="en-US" sz="1600" b="0" i="0" u="none" strike="noStrike" cap="none" normalizeH="0" baseline="0" dirty="0">
                <a:ln>
                  <a:noFill/>
                </a:ln>
                <a:solidFill>
                  <a:schemeClr val="accent2">
                    <a:lumMod val="75000"/>
                  </a:schemeClr>
                </a:solidFill>
                <a:effectLst/>
                <a:latin typeface="Arial Unicode MS"/>
              </a:rPr>
              <a:t> = </a:t>
            </a:r>
            <a:r>
              <a:rPr kumimoji="0" lang="en-US" altLang="en-US" sz="1600" b="0" i="0" u="none" strike="noStrike" cap="none" normalizeH="0" baseline="0" dirty="0" err="1">
                <a:ln>
                  <a:noFill/>
                </a:ln>
                <a:solidFill>
                  <a:schemeClr val="accent2">
                    <a:lumMod val="75000"/>
                  </a:schemeClr>
                </a:solidFill>
                <a:effectLst/>
                <a:latin typeface="Arial Unicode MS"/>
              </a:rPr>
              <a:t>zkNKwrrJ</a:t>
            </a:r>
            <a:r>
              <a:rPr kumimoji="0" lang="en-US" altLang="en-US" sz="1600" b="0" i="0" u="none" strike="noStrike" cap="none" normalizeH="0" baseline="0" dirty="0">
                <a:ln>
                  <a:noFill/>
                </a:ln>
                <a:solidFill>
                  <a:schemeClr val="accent2">
                    <a:lumMod val="75000"/>
                  </a:schemeClr>
                </a:solidFill>
                <a:effectLst/>
                <a:latin typeface="Arial Unicode MS"/>
              </a:rPr>
              <a:t> + </a:t>
            </a:r>
            <a:r>
              <a:rPr kumimoji="0" lang="en-US" altLang="en-US" sz="1600" b="0" i="0" u="none" strike="noStrike" cap="none" normalizeH="0" baseline="0" dirty="0" err="1">
                <a:ln>
                  <a:noFill/>
                </a:ln>
                <a:solidFill>
                  <a:schemeClr val="accent2">
                    <a:lumMod val="75000"/>
                  </a:schemeClr>
                </a:solidFill>
                <a:effectLst/>
                <a:latin typeface="Arial Unicode MS"/>
              </a:rPr>
              <a:t>lsZsARNm</a:t>
            </a:r>
            <a:r>
              <a:rPr kumimoji="0" lang="en-US" altLang="en-US" sz="1600" b="0" i="0" u="none" strike="noStrike" cap="none" normalizeH="0" baseline="0" dirty="0">
                <a:ln>
                  <a:noFill/>
                </a:ln>
                <a:solidFill>
                  <a:schemeClr val="accent2">
                    <a:lumMod val="75000"/>
                  </a:schemeClr>
                </a:solidFill>
                <a:effectLst/>
                <a:latin typeface="Arial Unicode MS"/>
              </a:rPr>
              <a:t> </a:t>
            </a:r>
            <a:br>
              <a:rPr kumimoji="0" lang="ar-EG" altLang="en-US" sz="1600" b="0" i="0" u="none" strike="noStrike" cap="none" normalizeH="0" baseline="0" dirty="0">
                <a:ln>
                  <a:noFill/>
                </a:ln>
                <a:solidFill>
                  <a:schemeClr val="accent2">
                    <a:lumMod val="75000"/>
                  </a:schemeClr>
                </a:solidFill>
                <a:effectLst/>
                <a:latin typeface="Arial Unicode MS"/>
              </a:rPr>
            </a:br>
            <a:endParaRPr kumimoji="0" lang="en-US" altLang="en-US" sz="1600" b="0" i="0" u="none" strike="noStrike" cap="none" normalizeH="0" baseline="0" dirty="0">
              <a:ln>
                <a:noFill/>
              </a:ln>
              <a:solidFill>
                <a:schemeClr val="accent2">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Here, the </a:t>
            </a:r>
            <a:r>
              <a:rPr kumimoji="0" lang="en-US" altLang="en-US" sz="1600" b="0" i="0" u="none" strike="noStrike" cap="none" normalizeH="0" baseline="0" dirty="0">
                <a:ln>
                  <a:noFill/>
                </a:ln>
                <a:solidFill>
                  <a:schemeClr val="tx1"/>
                </a:solidFill>
                <a:effectLst/>
                <a:latin typeface="Arial Unicode MS"/>
              </a:rPr>
              <a:t>result</a:t>
            </a:r>
            <a:r>
              <a:rPr kumimoji="0" lang="en-US" altLang="en-US" sz="1600" b="0" i="0" u="none" strike="noStrike" cap="none" normalizeH="0" baseline="0" dirty="0">
                <a:ln>
                  <a:noFill/>
                </a:ln>
                <a:solidFill>
                  <a:schemeClr val="tx1"/>
                </a:solidFill>
                <a:effectLst/>
              </a:rPr>
              <a:t> variable has been renamed to </a:t>
            </a:r>
            <a:r>
              <a:rPr kumimoji="0" lang="en-US" altLang="en-US" sz="1600" b="0" i="0" u="none" strike="noStrike" cap="none" normalizeH="0" baseline="0" dirty="0" err="1">
                <a:ln>
                  <a:noFill/>
                </a:ln>
                <a:solidFill>
                  <a:schemeClr val="tx1"/>
                </a:solidFill>
                <a:effectLst/>
                <a:latin typeface="Arial Unicode MS"/>
              </a:rPr>
              <a:t>NiFoOpFx</a:t>
            </a:r>
            <a:r>
              <a:rPr kumimoji="0" lang="en-US" altLang="en-US" sz="1600" b="0" i="0" u="none" strike="noStrike" cap="none" normalizeH="0" baseline="0" dirty="0">
                <a:ln>
                  <a:noFill/>
                </a:ln>
                <a:solidFill>
                  <a:schemeClr val="tx1"/>
                </a:solidFill>
                <a:effectLst/>
              </a:rPr>
              <a:t>, and the </a:t>
            </a:r>
            <a:r>
              <a:rPr kumimoji="0" lang="en-US" altLang="en-US" sz="1600" b="0" i="0" u="none" strike="noStrike" cap="none" normalizeH="0" baseline="0" dirty="0">
                <a:ln>
                  <a:noFill/>
                </a:ln>
                <a:solidFill>
                  <a:schemeClr val="tx1"/>
                </a:solidFill>
                <a:effectLst/>
                <a:latin typeface="Arial Unicode MS"/>
              </a:rPr>
              <a:t>a + b</a:t>
            </a:r>
            <a:r>
              <a:rPr kumimoji="0" lang="en-US" altLang="en-US" sz="1600" b="0" i="0" u="none" strike="noStrike" cap="none" normalizeH="0" baseline="0" dirty="0">
                <a:ln>
                  <a:noFill/>
                </a:ln>
                <a:solidFill>
                  <a:schemeClr val="tx1"/>
                </a:solidFill>
                <a:effectLst/>
              </a:rPr>
              <a:t> expression has been renamed to random variables (</a:t>
            </a:r>
            <a:r>
              <a:rPr kumimoji="0" lang="en-US" altLang="en-US" sz="1600" b="0" i="0" u="none" strike="noStrike" cap="none" normalizeH="0" baseline="0" dirty="0" err="1">
                <a:ln>
                  <a:noFill/>
                </a:ln>
                <a:solidFill>
                  <a:schemeClr val="tx1"/>
                </a:solidFill>
                <a:effectLst/>
                <a:latin typeface="Arial Unicode MS"/>
              </a:rPr>
              <a:t>zkNKwrrJ</a:t>
            </a:r>
            <a:r>
              <a:rPr kumimoji="0" lang="en-US" altLang="en-US" sz="1600" b="0" i="0" u="none" strike="noStrike" cap="none" normalizeH="0" baseline="0" dirty="0">
                <a:ln>
                  <a:noFill/>
                </a:ln>
                <a:solidFill>
                  <a:schemeClr val="tx1"/>
                </a:solidFill>
                <a:effectLst/>
              </a:rPr>
              <a:t> and </a:t>
            </a:r>
            <a:r>
              <a:rPr kumimoji="0" lang="en-US" altLang="en-US" sz="1600" b="0" i="0" u="none" strike="noStrike" cap="none" normalizeH="0" baseline="0" dirty="0" err="1">
                <a:ln>
                  <a:noFill/>
                </a:ln>
                <a:solidFill>
                  <a:schemeClr val="tx1"/>
                </a:solidFill>
                <a:effectLst/>
                <a:latin typeface="Arial Unicode MS"/>
              </a:rPr>
              <a:t>lsZsARNm</a:t>
            </a:r>
            <a:r>
              <a:rPr kumimoji="0" lang="en-US" altLang="en-US" sz="1600" b="0" i="0" u="none" strike="noStrike" cap="none" normalizeH="0" baseline="0" dirty="0">
                <a:ln>
                  <a:noFill/>
                </a:ln>
                <a:solidFill>
                  <a:schemeClr val="tx1"/>
                </a:solidFill>
                <a:effectLst/>
              </a:rPr>
              <a:t>).</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3. Dead Code:</a:t>
            </a:r>
            <a:r>
              <a:rPr lang="ar-EG" altLang="en-US" sz="1600" dirty="0">
                <a:latin typeface="Arial Unicode MS"/>
              </a:rPr>
              <a:t>                                                               </a:t>
            </a:r>
            <a:r>
              <a:rPr kumimoji="0" lang="en-US" altLang="en-US" sz="1600" b="0" i="0" u="none" strike="noStrike" cap="none" normalizeH="0" baseline="0" dirty="0">
                <a:ln>
                  <a:noFill/>
                </a:ln>
                <a:solidFill>
                  <a:schemeClr val="accent2">
                    <a:lumMod val="75000"/>
                  </a:schemeClr>
                </a:solidFill>
                <a:effectLst/>
                <a:latin typeface="Arial Unicode MS"/>
              </a:rPr>
              <a:t>if False: print('This code will never run’) </a:t>
            </a:r>
            <a:br>
              <a:rPr kumimoji="0" lang="ar-EG" altLang="en-US" sz="1600" b="0" i="0" u="none" strike="noStrike" cap="none" normalizeH="0" baseline="0" dirty="0">
                <a:ln>
                  <a:noFill/>
                </a:ln>
                <a:solidFill>
                  <a:schemeClr val="accent2">
                    <a:lumMod val="75000"/>
                  </a:schemeClr>
                </a:solidFill>
                <a:effectLst/>
                <a:latin typeface="Arial Unicode MS"/>
              </a:rPr>
            </a:br>
            <a:endParaRPr kumimoji="0" lang="en-US" altLang="en-US" sz="1600" b="0" i="0" u="none" strike="noStrike" cap="none" normalizeH="0" baseline="0" dirty="0">
              <a:ln>
                <a:noFill/>
              </a:ln>
              <a:solidFill>
                <a:schemeClr val="accent2">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is a piece of </a:t>
            </a:r>
            <a:r>
              <a:rPr kumimoji="0" lang="en-US" altLang="en-US" sz="1600" b="1" i="0" u="none" strike="noStrike" cap="none" normalizeH="0" baseline="0" dirty="0">
                <a:ln>
                  <a:noFill/>
                </a:ln>
                <a:solidFill>
                  <a:schemeClr val="tx1"/>
                </a:solidFill>
                <a:effectLst/>
                <a:latin typeface="Arial" panose="020B0604020202020204" pitchFamily="34" charset="0"/>
              </a:rPr>
              <a:t>dead code</a:t>
            </a:r>
            <a:r>
              <a:rPr kumimoji="0" lang="en-US" altLang="en-US" sz="1600" b="0" i="0" u="none" strike="noStrike" cap="none" normalizeH="0" baseline="0" dirty="0">
                <a:ln>
                  <a:noFill/>
                </a:ln>
                <a:solidFill>
                  <a:schemeClr val="tx1"/>
                </a:solidFill>
                <a:effectLst/>
                <a:latin typeface="Arial" panose="020B0604020202020204" pitchFamily="34" charset="0"/>
              </a:rPr>
              <a:t>: it will never run because the condition is </a:t>
            </a:r>
            <a:r>
              <a:rPr kumimoji="0" lang="en-US" altLang="en-US" sz="1600" b="0" i="0" u="none" strike="noStrike" cap="none" normalizeH="0" baseline="0" dirty="0">
                <a:ln>
                  <a:noFill/>
                </a:ln>
                <a:solidFill>
                  <a:schemeClr val="tx1"/>
                </a:solidFill>
                <a:effectLst/>
                <a:latin typeface="Arial Unicode MS"/>
              </a:rPr>
              <a:t>False</a:t>
            </a:r>
            <a:r>
              <a:rPr kumimoji="0" lang="en-US" altLang="en-US" sz="1600" b="0" i="0" u="none" strike="noStrike" cap="none" normalizeH="0" baseline="0" dirty="0">
                <a:ln>
                  <a:noFill/>
                </a:ln>
                <a:solidFill>
                  <a:schemeClr val="tx1"/>
                </a:solidFill>
                <a:effectLst/>
              </a:rPr>
              <a:t>. The purpose is to add confusion without affecting the program's actual logic. These dead code snippets are inserted randomly at a 30% chance before each line.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6653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FE2DA81-0BF7-7FF8-1F67-246FF17F5E18}"/>
              </a:ext>
            </a:extLst>
          </p:cNvPr>
          <p:cNvSpPr>
            <a:spLocks noChangeArrowheads="1"/>
          </p:cNvSpPr>
          <p:nvPr/>
        </p:nvSpPr>
        <p:spPr bwMode="auto">
          <a:xfrm>
            <a:off x="127819" y="671690"/>
            <a:ext cx="12299182"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4. Function Renaming:</a:t>
            </a:r>
            <a:r>
              <a:rPr kumimoji="0" lang="ar-EG" altLang="en-US" b="1"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accent2">
                    <a:lumMod val="75000"/>
                  </a:schemeClr>
                </a:solidFill>
                <a:effectLst/>
                <a:latin typeface="Arial Unicode MS"/>
              </a:rPr>
              <a:t>CTykmTGG</a:t>
            </a:r>
            <a:r>
              <a:rPr kumimoji="0" lang="en-US" altLang="en-US" b="0" i="0" u="none" strike="noStrike" cap="none" normalizeH="0" baseline="0" dirty="0">
                <a:ln>
                  <a:noFill/>
                </a:ln>
                <a:solidFill>
                  <a:schemeClr val="accent2">
                    <a:lumMod val="75000"/>
                  </a:schemeClr>
                </a:solidFill>
                <a:effectLst/>
                <a:latin typeface="Arial Unicode MS"/>
              </a:rPr>
              <a:t> </a:t>
            </a:r>
            <a:r>
              <a:rPr kumimoji="0" lang="en-US" altLang="en-US" b="0" i="0" u="none" strike="noStrike" cap="none" normalizeH="0" baseline="0" dirty="0" err="1">
                <a:ln>
                  <a:noFill/>
                </a:ln>
                <a:solidFill>
                  <a:schemeClr val="accent2">
                    <a:lumMod val="75000"/>
                  </a:schemeClr>
                </a:solidFill>
                <a:effectLst/>
                <a:latin typeface="Arial Unicode MS"/>
              </a:rPr>
              <a:t>multiply_numlsZsARNmers</a:t>
            </a:r>
            <a:r>
              <a:rPr kumimoji="0" lang="en-US" altLang="en-US" b="0" i="0" u="none" strike="noStrike" cap="none" normalizeH="0" baseline="0" dirty="0">
                <a:ln>
                  <a:noFill/>
                </a:ln>
                <a:solidFill>
                  <a:schemeClr val="accent2">
                    <a:lumMod val="75000"/>
                  </a:schemeClr>
                </a:solidFill>
                <a:effectLst/>
                <a:latin typeface="Arial Unicode MS"/>
              </a:rPr>
              <a:t>(x, y): </a:t>
            </a:r>
            <a:br>
              <a:rPr kumimoji="0" lang="ar-EG" altLang="en-US" b="0" i="0" u="none" strike="noStrike" cap="none" normalizeH="0" baseline="0" dirty="0">
                <a:ln>
                  <a:noFill/>
                </a:ln>
                <a:solidFill>
                  <a:schemeClr val="accent2">
                    <a:lumMod val="75000"/>
                  </a:schemeClr>
                </a:solidFill>
                <a:effectLst/>
                <a:latin typeface="Arial Unicode MS"/>
              </a:rPr>
            </a:br>
            <a:endParaRPr kumimoji="0" lang="en-US" altLang="en-US" b="0" i="0" u="none" strike="noStrike" cap="none" normalizeH="0" baseline="0" dirty="0">
              <a:ln>
                <a:noFill/>
              </a:ln>
              <a:solidFill>
                <a:schemeClr val="accent2">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function </a:t>
            </a:r>
            <a:r>
              <a:rPr kumimoji="0" lang="en-US" altLang="en-US" b="0" i="0" u="none" strike="noStrike" cap="none" normalizeH="0" baseline="0" dirty="0" err="1">
                <a:ln>
                  <a:noFill/>
                </a:ln>
                <a:solidFill>
                  <a:schemeClr val="tx1"/>
                </a:solidFill>
                <a:effectLst/>
                <a:latin typeface="Arial Unicode MS"/>
              </a:rPr>
              <a:t>multiply_numbers</a:t>
            </a:r>
            <a:r>
              <a:rPr kumimoji="0" lang="en-US" altLang="en-US" b="0" i="0" u="none" strike="noStrike" cap="none" normalizeH="0" baseline="0" dirty="0">
                <a:ln>
                  <a:noFill/>
                </a:ln>
                <a:solidFill>
                  <a:schemeClr val="tx1"/>
                </a:solidFill>
                <a:effectLst/>
              </a:rPr>
              <a:t> has been renamed to </a:t>
            </a:r>
            <a:r>
              <a:rPr kumimoji="0" lang="en-US" altLang="en-US" b="0" i="0" u="none" strike="noStrike" cap="none" normalizeH="0" baseline="0" dirty="0" err="1">
                <a:ln>
                  <a:noFill/>
                </a:ln>
                <a:solidFill>
                  <a:schemeClr val="tx1"/>
                </a:solidFill>
                <a:effectLst/>
                <a:latin typeface="Arial Unicode MS"/>
              </a:rPr>
              <a:t>CTykmTGG</a:t>
            </a:r>
            <a:r>
              <a:rPr kumimoji="0" lang="en-US" altLang="en-US" b="0" i="0" u="none" strike="noStrike" cap="none" normalizeH="0" baseline="0" dirty="0">
                <a:ln>
                  <a:noFill/>
                </a:ln>
                <a:solidFill>
                  <a:schemeClr val="tx1"/>
                </a:solidFill>
                <a:effectLst/>
                <a:latin typeface="Arial Unicode MS"/>
              </a:rPr>
              <a:t> </a:t>
            </a:r>
            <a:r>
              <a:rPr kumimoji="0" lang="en-US" altLang="en-US" b="0" i="0" u="none" strike="noStrike" cap="none" normalizeH="0" baseline="0" dirty="0" err="1">
                <a:ln>
                  <a:noFill/>
                </a:ln>
                <a:solidFill>
                  <a:schemeClr val="tx1"/>
                </a:solidFill>
                <a:effectLst/>
                <a:latin typeface="Arial Unicode MS"/>
              </a:rPr>
              <a:t>multiply_numlsZsARNmers</a:t>
            </a:r>
            <a:r>
              <a:rPr kumimoji="0" lang="en-US" altLang="en-US" b="0" i="0" u="none" strike="noStrike" cap="none" normalizeH="0" baseline="0" dirty="0">
                <a:ln>
                  <a:noFill/>
                </a:ln>
                <a:solidFill>
                  <a:schemeClr val="tx1"/>
                </a:solidFill>
                <a:effectLst/>
              </a:rPr>
              <a:t>. The function's name and any arguments are renamed similarly to make it harder to link back to the original function.</a:t>
            </a: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5. Hidden Code:</a:t>
            </a:r>
            <a:r>
              <a:rPr kumimoji="0" lang="ar-EG" altLang="en-US" b="1"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accent2">
                    <a:lumMod val="75000"/>
                  </a:schemeClr>
                </a:solidFill>
                <a:effectLst/>
                <a:latin typeface="Arial Unicode MS"/>
              </a:rPr>
              <a:t>EAhyPDgG</a:t>
            </a:r>
            <a:r>
              <a:rPr kumimoji="0" lang="en-US" altLang="en-US" b="0" i="0" u="none" strike="noStrike" cap="none" normalizeH="0" baseline="0" dirty="0">
                <a:ln>
                  <a:noFill/>
                </a:ln>
                <a:solidFill>
                  <a:schemeClr val="accent2">
                    <a:lumMod val="75000"/>
                  </a:schemeClr>
                </a:solidFill>
                <a:effectLst/>
                <a:latin typeface="Arial Unicode MS"/>
              </a:rPr>
              <a:t> = None # Random variable </a:t>
            </a:r>
            <a:br>
              <a:rPr kumimoji="0" lang="ar-EG" altLang="en-US" b="0" i="0" u="none" strike="noStrike" cap="none" normalizeH="0" baseline="0" dirty="0">
                <a:ln>
                  <a:noFill/>
                </a:ln>
                <a:solidFill>
                  <a:schemeClr val="accent2">
                    <a:lumMod val="75000"/>
                  </a:schemeClr>
                </a:solidFill>
                <a:effectLst/>
                <a:latin typeface="Arial Unicode MS"/>
              </a:rPr>
            </a:br>
            <a:endParaRPr kumimoji="0" lang="en-US" altLang="en-US" b="0" i="0" u="none" strike="noStrike" cap="none" normalizeH="0" baseline="0" dirty="0">
              <a:ln>
                <a:noFill/>
              </a:ln>
              <a:solidFill>
                <a:schemeClr val="accent2">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This line is an </a:t>
            </a:r>
            <a:r>
              <a:rPr kumimoji="0" lang="en-US" altLang="en-US" b="1" i="0" u="none" strike="noStrike" cap="none" normalizeH="0" baseline="0" dirty="0">
                <a:ln>
                  <a:noFill/>
                </a:ln>
                <a:solidFill>
                  <a:schemeClr val="tx1"/>
                </a:solidFill>
                <a:effectLst/>
                <a:latin typeface="Arial" panose="020B0604020202020204" pitchFamily="34" charset="0"/>
              </a:rPr>
              <a:t>additional random variable assignment</a:t>
            </a:r>
            <a:r>
              <a:rPr kumimoji="0" lang="en-US" altLang="en-US" b="0" i="0" u="none" strike="noStrike" cap="none" normalizeH="0" baseline="0" dirty="0">
                <a:ln>
                  <a:noFill/>
                </a:ln>
                <a:solidFill>
                  <a:schemeClr val="tx1"/>
                </a:solidFill>
                <a:effectLst/>
                <a:latin typeface="Arial" panose="020B0604020202020204" pitchFamily="34" charset="0"/>
              </a:rPr>
              <a:t> that is inserted to confuse the reader. It doesn't affect the functionality of the code but increases its complexity.</a:t>
            </a: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6. Code Structure Alterations: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format of the code is slightly altered due to random insertion of dead code, unnecessary new lines, and extra variables, making it more difficult to understand without careful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Lines like </a:t>
            </a:r>
            <a:r>
              <a:rPr kumimoji="0" lang="en-US" altLang="en-US" b="0" i="0" u="none" strike="noStrike" cap="none" normalizeH="0" baseline="0" dirty="0" err="1">
                <a:ln>
                  <a:noFill/>
                </a:ln>
                <a:solidFill>
                  <a:schemeClr val="tx1"/>
                </a:solidFill>
                <a:effectLst/>
                <a:latin typeface="Arial Unicode MS"/>
              </a:rPr>
              <a:t>rHNwzZse</a:t>
            </a:r>
            <a:r>
              <a:rPr kumimoji="0" lang="en-US" altLang="en-US" b="0" i="0" u="none" strike="noStrike" cap="none" normalizeH="0" baseline="0" dirty="0">
                <a:ln>
                  <a:noFill/>
                </a:ln>
                <a:solidFill>
                  <a:schemeClr val="tx1"/>
                </a:solidFill>
                <a:effectLst/>
                <a:latin typeface="Arial Unicode MS"/>
              </a:rPr>
              <a:t> </a:t>
            </a:r>
            <a:r>
              <a:rPr kumimoji="0" lang="en-US" altLang="en-US" b="0" i="0" u="none" strike="noStrike" cap="none" normalizeH="0" baseline="0" dirty="0" err="1">
                <a:ln>
                  <a:noFill/>
                </a:ln>
                <a:solidFill>
                  <a:schemeClr val="tx1"/>
                </a:solidFill>
                <a:effectLst/>
                <a:latin typeface="Arial Unicode MS"/>
              </a:rPr>
              <a:t>NiFoOpFx</a:t>
            </a:r>
            <a:r>
              <a:rPr kumimoji="0" lang="en-US" altLang="en-US" b="0" i="0" u="none" strike="noStrike" cap="none" normalizeH="0" baseline="0" dirty="0">
                <a:ln>
                  <a:noFill/>
                </a:ln>
                <a:solidFill>
                  <a:schemeClr val="tx1"/>
                </a:solidFill>
                <a:effectLst/>
              </a:rPr>
              <a:t> don't serve any purpose but add extra complexity by confusing the flow of the program.</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7. Key Points of Obfuscation: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Variable Renaming</a:t>
            </a:r>
            <a:r>
              <a:rPr kumimoji="0" lang="en-US" altLang="en-US" b="0" i="0" u="none" strike="noStrike" cap="none" normalizeH="0" baseline="0" dirty="0">
                <a:ln>
                  <a:noFill/>
                </a:ln>
                <a:solidFill>
                  <a:schemeClr val="tx1"/>
                </a:solidFill>
                <a:effectLst/>
                <a:latin typeface="Arial" panose="020B0604020202020204" pitchFamily="34" charset="0"/>
              </a:rPr>
              <a:t>: This changes meaningful names to random strings, so understanding the purpose of each variable is harder.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Dead Code</a:t>
            </a:r>
            <a:r>
              <a:rPr kumimoji="0" lang="en-US" altLang="en-US" b="0" i="0" u="none" strike="noStrike" cap="none" normalizeH="0" baseline="0" dirty="0">
                <a:ln>
                  <a:noFill/>
                </a:ln>
                <a:solidFill>
                  <a:schemeClr val="tx1"/>
                </a:solidFill>
                <a:effectLst/>
                <a:latin typeface="Arial" panose="020B0604020202020204" pitchFamily="34" charset="0"/>
              </a:rPr>
              <a:t>: Inserting code that doesn't affect functionality but makes the program more confusing to read.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Code Compression</a:t>
            </a:r>
            <a:r>
              <a:rPr kumimoji="0" lang="en-US" altLang="en-US" b="0" i="0" u="none" strike="noStrike" cap="none" normalizeH="0" baseline="0" dirty="0">
                <a:ln>
                  <a:noFill/>
                </a:ln>
                <a:solidFill>
                  <a:schemeClr val="tx1"/>
                </a:solidFill>
                <a:effectLst/>
                <a:latin typeface="Arial" panose="020B0604020202020204" pitchFamily="34" charset="0"/>
              </a:rPr>
              <a:t>: Strips extra spaces, potentially making it denser and harder to decipher.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Commenting Code</a:t>
            </a:r>
            <a:r>
              <a:rPr kumimoji="0" lang="en-US" altLang="en-US" b="0" i="0" u="none" strike="noStrike" cap="none" normalizeH="0" baseline="0" dirty="0">
                <a:ln>
                  <a:noFill/>
                </a:ln>
                <a:solidFill>
                  <a:schemeClr val="tx1"/>
                </a:solidFill>
                <a:effectLst/>
                <a:latin typeface="Arial" panose="020B0604020202020204" pitchFamily="34" charset="0"/>
              </a:rPr>
              <a:t>: Hiding actual code inside comments (</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a:ln>
                  <a:noFill/>
                </a:ln>
                <a:solidFill>
                  <a:schemeClr val="tx1"/>
                </a:solidFill>
                <a:effectLst/>
              </a:rPr>
              <a:t>) to prevent execution while still keeping it in the file.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5471457"/>
      </p:ext>
    </p:extLst>
  </p:cSld>
  <p:clrMapOvr>
    <a:masterClrMapping/>
  </p:clrMapOvr>
</p:sld>
</file>

<file path=ppt/theme/theme1.xml><?xml version="1.0" encoding="utf-8"?>
<a:theme xmlns:a="http://schemas.openxmlformats.org/drawingml/2006/main" name="ShapesVTI">
  <a:themeElements>
    <a:clrScheme name="AnalogousFromLightSeedLeftStep">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59</TotalTime>
  <Words>725</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ADLaM Display</vt:lpstr>
      <vt:lpstr>Arial</vt:lpstr>
      <vt:lpstr>Arial Unicode MS</vt:lpstr>
      <vt:lpstr>Avenir Next LT Pro</vt:lpstr>
      <vt:lpstr>Calibri</vt:lpstr>
      <vt:lpstr>Tw Cen MT</vt:lpstr>
      <vt:lpstr>Wingdings</vt:lpstr>
      <vt:lpstr>ShapesVTI</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amira mohamed Menshawy</dc:creator>
  <cp:lastModifiedBy>amira mohamed Menshawy</cp:lastModifiedBy>
  <cp:revision>1</cp:revision>
  <dcterms:created xsi:type="dcterms:W3CDTF">2024-12-14T20:28:59Z</dcterms:created>
  <dcterms:modified xsi:type="dcterms:W3CDTF">2024-12-14T21:28:50Z</dcterms:modified>
</cp:coreProperties>
</file>