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64" r:id="rId4"/>
    <p:sldId id="263" r:id="rId5"/>
    <p:sldId id="262" r:id="rId6"/>
    <p:sldId id="261" r:id="rId7"/>
    <p:sldId id="26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5557-1A29-89E2-9C3E-038C08A5B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84343-3042-8B3C-2515-CBDB34E28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93F157-4677-B27B-1CC3-3DD6CB1712CA}"/>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5" name="Footer Placeholder 4">
            <a:extLst>
              <a:ext uri="{FF2B5EF4-FFF2-40B4-BE49-F238E27FC236}">
                <a16:creationId xmlns:a16="http://schemas.microsoft.com/office/drawing/2014/main" id="{B4425525-6DE5-792C-D8B9-BFA9D870B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B7C07-EB37-0B86-F64A-DED274868157}"/>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1608220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A166-185F-B644-12ED-E2CC97EDF9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547EC-552E-9CBB-366C-180142C311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30403-1130-C822-2E34-563CC052AD8A}"/>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5" name="Footer Placeholder 4">
            <a:extLst>
              <a:ext uri="{FF2B5EF4-FFF2-40B4-BE49-F238E27FC236}">
                <a16:creationId xmlns:a16="http://schemas.microsoft.com/office/drawing/2014/main" id="{9139144F-8D29-2A70-119E-856A24503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07F30-81A8-F3C6-29F0-801402ACB3E6}"/>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347256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67F17-64F6-510B-8C27-B980A8D2A8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1FE065-96D4-DEAB-CB09-F5889D196E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1E434-FEA1-B63B-455F-8163243F63A9}"/>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5" name="Footer Placeholder 4">
            <a:extLst>
              <a:ext uri="{FF2B5EF4-FFF2-40B4-BE49-F238E27FC236}">
                <a16:creationId xmlns:a16="http://schemas.microsoft.com/office/drawing/2014/main" id="{DC2D3CA5-499B-B7D9-381E-CCCF0D505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BB371-A773-A2ED-61E9-77174246C3E1}"/>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417863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5695-2F3E-63F9-7934-8F878B147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6304C-1891-3D29-F922-E2854EC2F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AD718-4585-293C-3510-43181B064A9A}"/>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5" name="Footer Placeholder 4">
            <a:extLst>
              <a:ext uri="{FF2B5EF4-FFF2-40B4-BE49-F238E27FC236}">
                <a16:creationId xmlns:a16="http://schemas.microsoft.com/office/drawing/2014/main" id="{194C68F3-0B5A-2DE1-CF0F-622C3E9ED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34B1A-6060-7A9B-4802-E00DB8CE6053}"/>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305779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79F0-139A-4038-1A3F-7BF4204F3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C9DAC-C19C-E6C0-ADCF-FB060B5DC3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D905A8-F068-2B6A-DA7D-D3449F4F7471}"/>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5" name="Footer Placeholder 4">
            <a:extLst>
              <a:ext uri="{FF2B5EF4-FFF2-40B4-BE49-F238E27FC236}">
                <a16:creationId xmlns:a16="http://schemas.microsoft.com/office/drawing/2014/main" id="{528AA982-18E4-75C6-DCAA-613C55123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EC064-768D-E699-42F9-CD57E254D2A5}"/>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180382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3A3C-AD3A-6FF7-0823-83FFB7099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0687E-701D-CB60-4B4C-952974A6B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C494EF-8987-D0B1-81F3-34D521B133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75C9B5-E469-D0BC-082F-FDB8CE34A376}"/>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6" name="Footer Placeholder 5">
            <a:extLst>
              <a:ext uri="{FF2B5EF4-FFF2-40B4-BE49-F238E27FC236}">
                <a16:creationId xmlns:a16="http://schemas.microsoft.com/office/drawing/2014/main" id="{AE4FD1E2-3590-06E4-AB82-9880DD9A9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10CF2-5577-A7DD-137B-488CC44D6F10}"/>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36683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AE88-BD68-7677-A373-23BECB22C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1FE636-6E45-22A6-F014-2DB56B49A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00CE9-F442-A350-5C30-1ECA1ACA8E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A6E6BE-942F-7D38-55E6-1DE4C3AAF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64F3C1-B755-97B4-1263-C72811C893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0CF978-6435-F17B-5BBA-EE92B1877B80}"/>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8" name="Footer Placeholder 7">
            <a:extLst>
              <a:ext uri="{FF2B5EF4-FFF2-40B4-BE49-F238E27FC236}">
                <a16:creationId xmlns:a16="http://schemas.microsoft.com/office/drawing/2014/main" id="{322BF39F-5DE2-B832-A4D7-264F2A3951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E673F5-0855-6742-4444-C258163C790F}"/>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339023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34E0-E15B-82D1-8EA8-966DF0427B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D81FD4-39A8-CCF0-DB3A-2E4E2F90B95F}"/>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4" name="Footer Placeholder 3">
            <a:extLst>
              <a:ext uri="{FF2B5EF4-FFF2-40B4-BE49-F238E27FC236}">
                <a16:creationId xmlns:a16="http://schemas.microsoft.com/office/drawing/2014/main" id="{CD29DDEC-66D1-1BC2-8AD1-E0F47262C2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76EC67-8D19-9CF6-0D3F-20800C10FF4F}"/>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19297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1EBD5-18AA-0C1C-0C91-E45714A19324}"/>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3" name="Footer Placeholder 2">
            <a:extLst>
              <a:ext uri="{FF2B5EF4-FFF2-40B4-BE49-F238E27FC236}">
                <a16:creationId xmlns:a16="http://schemas.microsoft.com/office/drawing/2014/main" id="{2EFC701B-EF74-8247-009C-D5D6EFD933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E3470D-83EB-4DFE-C011-42B19C0ADC45}"/>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299566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D2A3-FC2F-2B64-6F46-EFC545669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69795E-FFC6-D38F-E0AD-5B8F315B7F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1F39F-CCF5-11AE-FC76-A4D25F337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34751-ECDA-85AC-7B2B-75E46DAC9D51}"/>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6" name="Footer Placeholder 5">
            <a:extLst>
              <a:ext uri="{FF2B5EF4-FFF2-40B4-BE49-F238E27FC236}">
                <a16:creationId xmlns:a16="http://schemas.microsoft.com/office/drawing/2014/main" id="{EA42DAB9-19C0-3AFD-15B7-31DF1080E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0619CE-0D18-E856-8935-75044C1861CD}"/>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311681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D6D8-9430-F8C8-627F-07DA7B39E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4AFF43-DEE2-8113-B052-D586D1D8B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F420E3-C1B1-FB8A-ED7D-06C6AA361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222A4-1E41-637B-343A-6F2C739E4F69}"/>
              </a:ext>
            </a:extLst>
          </p:cNvPr>
          <p:cNvSpPr>
            <a:spLocks noGrp="1"/>
          </p:cNvSpPr>
          <p:nvPr>
            <p:ph type="dt" sz="half" idx="10"/>
          </p:nvPr>
        </p:nvSpPr>
        <p:spPr/>
        <p:txBody>
          <a:bodyPr/>
          <a:lstStyle/>
          <a:p>
            <a:fld id="{6F5E43C1-52BE-4CA8-AD2C-B1C770CA486E}" type="datetimeFigureOut">
              <a:rPr lang="en-US" smtClean="0"/>
              <a:t>12/13/2024</a:t>
            </a:fld>
            <a:endParaRPr lang="en-US"/>
          </a:p>
        </p:txBody>
      </p:sp>
      <p:sp>
        <p:nvSpPr>
          <p:cNvPr id="6" name="Footer Placeholder 5">
            <a:extLst>
              <a:ext uri="{FF2B5EF4-FFF2-40B4-BE49-F238E27FC236}">
                <a16:creationId xmlns:a16="http://schemas.microsoft.com/office/drawing/2014/main" id="{A904CB4C-ACF1-1EE6-D9EA-9A4DEBC04C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815DD-FFE2-9ACB-1BC4-971525D8D426}"/>
              </a:ext>
            </a:extLst>
          </p:cNvPr>
          <p:cNvSpPr>
            <a:spLocks noGrp="1"/>
          </p:cNvSpPr>
          <p:nvPr>
            <p:ph type="sldNum" sz="quarter" idx="12"/>
          </p:nvPr>
        </p:nvSpPr>
        <p:spPr/>
        <p:txBody>
          <a:bodyPr/>
          <a:lstStyle/>
          <a:p>
            <a:fld id="{A5A6736C-039C-4561-9D34-D0872C07E874}" type="slidenum">
              <a:rPr lang="en-US" smtClean="0"/>
              <a:t>‹#›</a:t>
            </a:fld>
            <a:endParaRPr lang="en-US"/>
          </a:p>
        </p:txBody>
      </p:sp>
    </p:spTree>
    <p:extLst>
      <p:ext uri="{BB962C8B-B14F-4D97-AF65-F5344CB8AC3E}">
        <p14:creationId xmlns:p14="http://schemas.microsoft.com/office/powerpoint/2010/main" val="421769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0908D-D632-8AB3-B0FC-50279332E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E33CC-4F90-478E-10DE-222843CAF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E57A5-3B93-AA8B-1690-F2996E770E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5E43C1-52BE-4CA8-AD2C-B1C770CA486E}" type="datetimeFigureOut">
              <a:rPr lang="en-US" smtClean="0"/>
              <a:t>12/13/2024</a:t>
            </a:fld>
            <a:endParaRPr lang="en-US"/>
          </a:p>
        </p:txBody>
      </p:sp>
      <p:sp>
        <p:nvSpPr>
          <p:cNvPr id="5" name="Footer Placeholder 4">
            <a:extLst>
              <a:ext uri="{FF2B5EF4-FFF2-40B4-BE49-F238E27FC236}">
                <a16:creationId xmlns:a16="http://schemas.microsoft.com/office/drawing/2014/main" id="{EB1376AF-F06D-ADE9-D429-30108936C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A88359-30F7-1C0E-2FE8-7441882C5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A6736C-039C-4561-9D34-D0872C07E874}" type="slidenum">
              <a:rPr lang="en-US" smtClean="0"/>
              <a:t>‹#›</a:t>
            </a:fld>
            <a:endParaRPr lang="en-US"/>
          </a:p>
        </p:txBody>
      </p:sp>
    </p:spTree>
    <p:extLst>
      <p:ext uri="{BB962C8B-B14F-4D97-AF65-F5344CB8AC3E}">
        <p14:creationId xmlns:p14="http://schemas.microsoft.com/office/powerpoint/2010/main" val="64303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red dragon with yellow text&#10;&#10;Description automatically generated">
            <a:extLst>
              <a:ext uri="{FF2B5EF4-FFF2-40B4-BE49-F238E27FC236}">
                <a16:creationId xmlns:a16="http://schemas.microsoft.com/office/drawing/2014/main" id="{1318C7C9-7E3C-8B82-F274-EB7E22E38288}"/>
              </a:ext>
            </a:extLst>
          </p:cNvPr>
          <p:cNvPicPr>
            <a:picLocks noChangeAspect="1"/>
          </p:cNvPicPr>
          <p:nvPr/>
        </p:nvPicPr>
        <p:blipFill>
          <a:blip r:embed="rId2">
            <a:alphaModFix/>
            <a:extLst>
              <a:ext uri="{28A0092B-C50C-407E-A947-70E740481C1C}">
                <a14:useLocalDpi xmlns:a14="http://schemas.microsoft.com/office/drawing/2010/main" val="0"/>
              </a:ext>
            </a:extLst>
          </a:blip>
          <a:srcRect t="35521" r="-2" b="27756"/>
          <a:stretch/>
        </p:blipFill>
        <p:spPr>
          <a:xfrm>
            <a:off x="4547937" y="-5"/>
            <a:ext cx="7644062" cy="3681406"/>
          </a:xfrm>
          <a:prstGeom prst="rect">
            <a:avLst/>
          </a:prstGeom>
        </p:spPr>
      </p:pic>
      <p:pic>
        <p:nvPicPr>
          <p:cNvPr id="18" name="Picture 17">
            <a:extLst>
              <a:ext uri="{FF2B5EF4-FFF2-40B4-BE49-F238E27FC236}">
                <a16:creationId xmlns:a16="http://schemas.microsoft.com/office/drawing/2014/main" id="{471800DD-52A1-CDB9-3AB3-648D8657BC0E}"/>
              </a:ext>
            </a:extLst>
          </p:cNvPr>
          <p:cNvPicPr>
            <a:picLocks noChangeAspect="1"/>
          </p:cNvPicPr>
          <p:nvPr/>
        </p:nvPicPr>
        <p:blipFill>
          <a:blip r:embed="rId3"/>
          <a:srcRect t="11370" r="-1" b="14752"/>
          <a:stretch/>
        </p:blipFill>
        <p:spPr>
          <a:xfrm>
            <a:off x="4547938" y="3681409"/>
            <a:ext cx="7644062" cy="3176595"/>
          </a:xfrm>
          <a:prstGeom prst="rect">
            <a:avLst/>
          </a:prstGeom>
        </p:spPr>
      </p:pic>
      <p:sp>
        <p:nvSpPr>
          <p:cNvPr id="36" name="Rectangle 35">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B3FA0BC-6F9A-B382-D51A-F0BE7B89C09B}"/>
              </a:ext>
            </a:extLst>
          </p:cNvPr>
          <p:cNvSpPr txBox="1"/>
          <p:nvPr/>
        </p:nvSpPr>
        <p:spPr>
          <a:xfrm>
            <a:off x="838200" y="1115219"/>
            <a:ext cx="5395912" cy="2387600"/>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5000" kern="1200" dirty="0">
              <a:solidFill>
                <a:schemeClr val="bg1"/>
              </a:solidFill>
              <a:latin typeface="+mj-lt"/>
              <a:ea typeface="+mj-ea"/>
              <a:cs typeface="+mj-cs"/>
            </a:endParaRPr>
          </a:p>
        </p:txBody>
      </p:sp>
      <p:sp>
        <p:nvSpPr>
          <p:cNvPr id="6" name="TextBox 5">
            <a:extLst>
              <a:ext uri="{FF2B5EF4-FFF2-40B4-BE49-F238E27FC236}">
                <a16:creationId xmlns:a16="http://schemas.microsoft.com/office/drawing/2014/main" id="{81C793D2-3CF6-C9DC-3B5C-637C610569BD}"/>
              </a:ext>
            </a:extLst>
          </p:cNvPr>
          <p:cNvSpPr txBox="1"/>
          <p:nvPr/>
        </p:nvSpPr>
        <p:spPr>
          <a:xfrm>
            <a:off x="838200" y="3902075"/>
            <a:ext cx="5395912" cy="1655762"/>
          </a:xfrm>
          <a:prstGeom prst="rect">
            <a:avLst/>
          </a:prstGeom>
        </p:spPr>
        <p:txBody>
          <a:bodyPr vert="horz" lIns="91440" tIns="45720" rIns="91440" bIns="45720" rtlCol="0">
            <a:normAutofit/>
          </a:bodyPr>
          <a:lstStyle/>
          <a:p>
            <a:pPr>
              <a:lnSpc>
                <a:spcPct val="90000"/>
              </a:lnSpc>
              <a:spcBef>
                <a:spcPts val="1000"/>
              </a:spcBef>
            </a:pPr>
            <a:r>
              <a:rPr lang="en-US" sz="2000" b="1" kern="1200" dirty="0">
                <a:solidFill>
                  <a:schemeClr val="bg1"/>
                </a:solidFill>
                <a:latin typeface="+mn-lt"/>
                <a:ea typeface="+mn-ea"/>
                <a:cs typeface="+mn-cs"/>
              </a:rPr>
              <a:t>Dr: Nabil Ismail</a:t>
            </a:r>
            <a:br>
              <a:rPr lang="en-US" sz="2000" b="1" kern="1200" dirty="0">
                <a:solidFill>
                  <a:schemeClr val="bg1"/>
                </a:solidFill>
                <a:latin typeface="+mn-lt"/>
                <a:ea typeface="+mn-ea"/>
                <a:cs typeface="+mn-cs"/>
              </a:rPr>
            </a:br>
            <a:br>
              <a:rPr lang="en-US" sz="2000" b="1" kern="1200" dirty="0">
                <a:solidFill>
                  <a:schemeClr val="bg1"/>
                </a:solidFill>
                <a:latin typeface="+mn-lt"/>
                <a:ea typeface="+mn-ea"/>
                <a:cs typeface="+mn-cs"/>
              </a:rPr>
            </a:br>
            <a:r>
              <a:rPr lang="en-US" sz="2000" b="1" kern="1200" dirty="0">
                <a:solidFill>
                  <a:schemeClr val="bg1"/>
                </a:solidFill>
                <a:latin typeface="+mn-lt"/>
                <a:ea typeface="+mn-ea"/>
                <a:cs typeface="+mn-cs"/>
              </a:rPr>
              <a:t>By :Amira Mohamed Menshawy </a:t>
            </a:r>
          </a:p>
        </p:txBody>
      </p:sp>
      <p:cxnSp>
        <p:nvCxnSpPr>
          <p:cNvPr id="37" name="Straight Connector 36">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1BF4854-4324-D60C-36E8-7D5200E1992A}"/>
              </a:ext>
            </a:extLst>
          </p:cNvPr>
          <p:cNvSpPr txBox="1"/>
          <p:nvPr/>
        </p:nvSpPr>
        <p:spPr>
          <a:xfrm>
            <a:off x="838199" y="1840698"/>
            <a:ext cx="5021828" cy="1569660"/>
          </a:xfrm>
          <a:prstGeom prst="rect">
            <a:avLst/>
          </a:prstGeom>
          <a:noFill/>
        </p:spPr>
        <p:txBody>
          <a:bodyPr wrap="square" rtlCol="0">
            <a:spAutoFit/>
          </a:bodyPr>
          <a:lstStyle/>
          <a:p>
            <a:r>
              <a:rPr lang="en-US" sz="4800" dirty="0">
                <a:solidFill>
                  <a:schemeClr val="bg1"/>
                </a:solidFill>
              </a:rPr>
              <a:t>Malware analysis with </a:t>
            </a:r>
            <a:r>
              <a:rPr lang="en-US" sz="4800" dirty="0" err="1">
                <a:solidFill>
                  <a:schemeClr val="bg1"/>
                </a:solidFill>
              </a:rPr>
              <a:t>Ghidra</a:t>
            </a:r>
            <a:endParaRPr lang="en-US" sz="4800" dirty="0">
              <a:solidFill>
                <a:schemeClr val="bg1"/>
              </a:solidFill>
            </a:endParaRPr>
          </a:p>
        </p:txBody>
      </p:sp>
    </p:spTree>
    <p:extLst>
      <p:ext uri="{BB962C8B-B14F-4D97-AF65-F5344CB8AC3E}">
        <p14:creationId xmlns:p14="http://schemas.microsoft.com/office/powerpoint/2010/main" val="411998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300516-4E49-FD49-87BA-1113405E378E}"/>
            </a:ext>
          </a:extLst>
        </p:cNvPr>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oint-of-sale malware - Wikipedia">
            <a:extLst>
              <a:ext uri="{FF2B5EF4-FFF2-40B4-BE49-F238E27FC236}">
                <a16:creationId xmlns:a16="http://schemas.microsoft.com/office/drawing/2014/main" id="{414C84C2-CA80-9A8A-414D-4FD333AFB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6" name="Rectangle 308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8E6E3E8-0E8F-C3B7-99E7-F00A8FF86007}"/>
              </a:ext>
            </a:extLst>
          </p:cNvPr>
          <p:cNvSpPr txBox="1"/>
          <p:nvPr/>
        </p:nvSpPr>
        <p:spPr>
          <a:xfrm>
            <a:off x="7053943" y="1436915"/>
            <a:ext cx="5003241" cy="476014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What are </a:t>
            </a:r>
            <a:r>
              <a:rPr lang="en-US" dirty="0" err="1"/>
              <a:t>PoS</a:t>
            </a:r>
            <a:r>
              <a:rPr lang="en-US" dirty="0"/>
              <a:t>?</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A </a:t>
            </a:r>
            <a:r>
              <a:rPr lang="en-US" dirty="0" err="1"/>
              <a:t>PoS</a:t>
            </a:r>
            <a:r>
              <a:rPr lang="en-US" dirty="0"/>
              <a:t> device is designed to complete a retail transaction. It calculates the amount customers must pay for their purchases and provide options for customers to make said payment. </a:t>
            </a:r>
            <a:r>
              <a:rPr lang="en-US" dirty="0" err="1"/>
              <a:t>PoS</a:t>
            </a:r>
            <a:r>
              <a:rPr lang="en-US" dirty="0"/>
              <a:t> devices are connected to the Internet to authorize transactions by sellers.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Most </a:t>
            </a:r>
            <a:r>
              <a:rPr lang="en-US" dirty="0" err="1"/>
              <a:t>PoS</a:t>
            </a:r>
            <a:r>
              <a:rPr lang="en-US" dirty="0"/>
              <a:t> devices run on some variant of Windows and Unix. The decision to run on Windows could be seen as an advantage: it’s easier to run, maintain, and develop apps for devices running on Windows. On the flip side, it also means that malware can run on these systems, given that these are like stripped-down computers. </a:t>
            </a:r>
          </a:p>
        </p:txBody>
      </p:sp>
    </p:spTree>
    <p:extLst>
      <p:ext uri="{BB962C8B-B14F-4D97-AF65-F5344CB8AC3E}">
        <p14:creationId xmlns:p14="http://schemas.microsoft.com/office/powerpoint/2010/main" val="103183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B004-38DC-B6A6-F60B-6D3E6EFBF1FC}"/>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6665BBB1-ADF2-E0C8-AC14-DBBC4F30D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EB12A68-FF36-2884-2A33-8F6B4F60FA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9358C67-9EEB-813D-1869-FD0B3E4147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130052EF-9A4B-1C31-CADC-9E21F0458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C1E9304E-C1C2-4512-58A0-10F85A170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D79E4D4-23A1-6891-5C68-372A24CBC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1AEB699-30B8-996C-C558-EA407D9B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4EC0D21A-8B8C-5997-F30F-469453D2E7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205337F1-7D0F-0506-DA83-5FF144A01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E3557E7-EBB7-1DF1-6409-A9C3CE25E7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46E910D-615B-C25D-E5AE-970A8EA1C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E6CED397-7ED4-AA93-7C3F-7EF6B28FFA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098" name="Picture 2" descr="Prilex: Brazilian PoS malware evolution | Securelist">
            <a:extLst>
              <a:ext uri="{FF2B5EF4-FFF2-40B4-BE49-F238E27FC236}">
                <a16:creationId xmlns:a16="http://schemas.microsoft.com/office/drawing/2014/main" id="{0296C2B0-B444-5C0D-73A0-2BCF3C0C0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3" y="110602"/>
            <a:ext cx="11766620" cy="638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52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597D1-B793-1F02-40A9-7201395F817B}"/>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B2D9F893-0937-98BF-828A-9CBE9F389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3820885-5091-1B97-58A4-26783FF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B82AFAB-BE75-3255-DA51-C26B61622BB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25325C05-414B-6146-15CE-694BCD10E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1983C92-8DFE-CD58-58FA-E76C397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F37128AD-FDEB-9589-F406-042767CAB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8922766-A312-131E-21F0-4008D0BE9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E1CDBDC-92A8-AF2F-38CA-CC7FE04C5B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375AF935-2120-660C-DCC2-DDB6351A4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5DA8943-E849-5328-99DD-1FDC2DCF7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B41B481-5992-8D9A-EB12-6D953D911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82F44343-7367-09EE-B484-7F7D5DAD4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19A5B626-1965-46F2-58C7-55E2C34C25A4}"/>
              </a:ext>
            </a:extLst>
          </p:cNvPr>
          <p:cNvPicPr>
            <a:picLocks noChangeAspect="1"/>
          </p:cNvPicPr>
          <p:nvPr/>
        </p:nvPicPr>
        <p:blipFill>
          <a:blip r:embed="rId2"/>
          <a:stretch>
            <a:fillRect/>
          </a:stretch>
        </p:blipFill>
        <p:spPr>
          <a:xfrm>
            <a:off x="2564220" y="0"/>
            <a:ext cx="9296236" cy="6858000"/>
          </a:xfrm>
          <a:prstGeom prst="rect">
            <a:avLst/>
          </a:prstGeom>
        </p:spPr>
      </p:pic>
      <p:sp>
        <p:nvSpPr>
          <p:cNvPr id="17" name="TextBox 16">
            <a:extLst>
              <a:ext uri="{FF2B5EF4-FFF2-40B4-BE49-F238E27FC236}">
                <a16:creationId xmlns:a16="http://schemas.microsoft.com/office/drawing/2014/main" id="{858ED166-B8B1-2DDD-6F28-8951B27CEED1}"/>
              </a:ext>
            </a:extLst>
          </p:cNvPr>
          <p:cNvSpPr txBox="1"/>
          <p:nvPr/>
        </p:nvSpPr>
        <p:spPr>
          <a:xfrm>
            <a:off x="115529" y="1540895"/>
            <a:ext cx="2372032" cy="646331"/>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You enter a credit card number.</a:t>
            </a:r>
          </a:p>
        </p:txBody>
      </p:sp>
      <p:sp>
        <p:nvSpPr>
          <p:cNvPr id="19" name="TextBox 18">
            <a:extLst>
              <a:ext uri="{FF2B5EF4-FFF2-40B4-BE49-F238E27FC236}">
                <a16:creationId xmlns:a16="http://schemas.microsoft.com/office/drawing/2014/main" id="{25B791FE-3372-8127-AF07-355E1FA0688F}"/>
              </a:ext>
            </a:extLst>
          </p:cNvPr>
          <p:cNvSpPr txBox="1"/>
          <p:nvPr/>
        </p:nvSpPr>
        <p:spPr>
          <a:xfrm>
            <a:off x="0" y="3662158"/>
            <a:ext cx="2399071" cy="2862322"/>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The code executes but there is no check if the entered number is greater than 16 elements, so if you enter a value larger than the array size a Buffer Overflow may occur.</a:t>
            </a:r>
          </a:p>
        </p:txBody>
      </p:sp>
      <p:cxnSp>
        <p:nvCxnSpPr>
          <p:cNvPr id="22" name="Straight Arrow Connector 21">
            <a:extLst>
              <a:ext uri="{FF2B5EF4-FFF2-40B4-BE49-F238E27FC236}">
                <a16:creationId xmlns:a16="http://schemas.microsoft.com/office/drawing/2014/main" id="{A6D226BE-2083-8A9A-CC13-27D72C6AFE09}"/>
              </a:ext>
            </a:extLst>
          </p:cNvPr>
          <p:cNvCxnSpPr>
            <a:cxnSpLocks/>
          </p:cNvCxnSpPr>
          <p:nvPr/>
        </p:nvCxnSpPr>
        <p:spPr>
          <a:xfrm flipH="1" flipV="1">
            <a:off x="10736826" y="4719484"/>
            <a:ext cx="668593" cy="1376516"/>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05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A62D5-A972-FC5A-61BF-C0400525472D}"/>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AD9A1A75-3CD1-D821-2B74-F838201D0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97BFC76-BF88-31F7-CE40-540B0F0A89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034E4F88-B2F2-5949-4878-409B22CB5ED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84200FD4-7C50-4DD8-C031-702C8E809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01A6B5F-DA18-4B7A-CBDC-90D37E2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2ADFECC-2E5C-DC43-F1F0-1055E4595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2218EA6-344A-D4AF-91AF-606DC2B3F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3AEEC750-07C6-10A1-C2E0-C119785EFE7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8C2BA277-8846-C7E2-583E-45C1122A4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83FD27F-E9F0-DC2C-AAEB-46088EA2D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0BAF6A-486B-9721-C34C-B6EBD310C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F89601EF-F583-5144-0D06-B2356F952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22DF2E75-D75C-5D25-8E46-259C5E3FAA3F}"/>
              </a:ext>
            </a:extLst>
          </p:cNvPr>
          <p:cNvSpPr txBox="1"/>
          <p:nvPr/>
        </p:nvSpPr>
        <p:spPr>
          <a:xfrm>
            <a:off x="646470" y="311744"/>
            <a:ext cx="11309556" cy="923330"/>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a:t>The purpose of using Ghidra here is to analyze the compiled code (the program that has been translated into an executable file) to discover how data is handled in memory, and to look for vulnerabilities (such as </a:t>
            </a:r>
            <a:r>
              <a:rPr lang="en-US" b="1"/>
              <a:t>Buffer Overflow</a:t>
            </a:r>
            <a:r>
              <a:rPr lang="en-US"/>
              <a:t>) that might be exploited.</a:t>
            </a:r>
            <a:endParaRPr lang="en-US" dirty="0"/>
          </a:p>
        </p:txBody>
      </p:sp>
      <p:pic>
        <p:nvPicPr>
          <p:cNvPr id="17" name="Picture 16">
            <a:extLst>
              <a:ext uri="{FF2B5EF4-FFF2-40B4-BE49-F238E27FC236}">
                <a16:creationId xmlns:a16="http://schemas.microsoft.com/office/drawing/2014/main" id="{DE111FD1-8794-2A3E-528D-1789DA27C3D1}"/>
              </a:ext>
            </a:extLst>
          </p:cNvPr>
          <p:cNvPicPr>
            <a:picLocks noChangeAspect="1"/>
          </p:cNvPicPr>
          <p:nvPr/>
        </p:nvPicPr>
        <p:blipFill>
          <a:blip r:embed="rId2"/>
          <a:stretch>
            <a:fillRect/>
          </a:stretch>
        </p:blipFill>
        <p:spPr>
          <a:xfrm>
            <a:off x="4566686" y="1003366"/>
            <a:ext cx="7416686" cy="5622926"/>
          </a:xfrm>
          <a:prstGeom prst="rect">
            <a:avLst/>
          </a:prstGeom>
        </p:spPr>
      </p:pic>
    </p:spTree>
    <p:extLst>
      <p:ext uri="{BB962C8B-B14F-4D97-AF65-F5344CB8AC3E}">
        <p14:creationId xmlns:p14="http://schemas.microsoft.com/office/powerpoint/2010/main" val="327465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E6E9E-3A34-1496-EA40-3E7F45EC8402}"/>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AF2753A6-8769-F0F0-A0C1-27668B6B9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2AA717B-FB6A-614F-1289-14107FE5A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A5E34C7-F8F7-A83E-7AA6-5CEB2778342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68E00B30-4456-9E0A-EC0A-725D5F4CF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749B87B9-4114-C3DA-4614-8F568A15B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1355997-219D-86B0-CC82-67E61F5138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970955F-4C85-A525-6613-0729C48D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DEF8945-A201-91BC-B22C-11133F4571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E86EAADE-3631-34AA-B9E4-F56418E49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45F7217-9900-0624-19FF-41C6B29AB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949FEC7-3C1D-6EE7-8292-D36DCEBD7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5EF70C4D-0AA4-EA8A-AFFB-0AE8A2991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7CF80B15-FF50-D6D8-76F0-47E18ED83025}"/>
              </a:ext>
            </a:extLst>
          </p:cNvPr>
          <p:cNvSpPr txBox="1"/>
          <p:nvPr/>
        </p:nvSpPr>
        <p:spPr>
          <a:xfrm>
            <a:off x="521110" y="308257"/>
            <a:ext cx="10962968" cy="646331"/>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In </a:t>
            </a:r>
            <a:r>
              <a:rPr lang="en-US" dirty="0" err="1"/>
              <a:t>Decompiler</a:t>
            </a:r>
            <a:r>
              <a:rPr lang="en-US" dirty="0"/>
              <a:t>, you will be able to see how the program reads input (such as a credit card number) and how the data is copied into </a:t>
            </a:r>
            <a:r>
              <a:rPr lang="en-US" dirty="0" err="1"/>
              <a:t>card_data</a:t>
            </a:r>
            <a:r>
              <a:rPr lang="en-US" dirty="0"/>
              <a:t>.</a:t>
            </a:r>
          </a:p>
        </p:txBody>
      </p:sp>
      <p:pic>
        <p:nvPicPr>
          <p:cNvPr id="17" name="Picture 16">
            <a:extLst>
              <a:ext uri="{FF2B5EF4-FFF2-40B4-BE49-F238E27FC236}">
                <a16:creationId xmlns:a16="http://schemas.microsoft.com/office/drawing/2014/main" id="{0A1E011A-68C4-77C3-8450-EE41551BA675}"/>
              </a:ext>
            </a:extLst>
          </p:cNvPr>
          <p:cNvPicPr>
            <a:picLocks noChangeAspect="1"/>
          </p:cNvPicPr>
          <p:nvPr/>
        </p:nvPicPr>
        <p:blipFill>
          <a:blip r:embed="rId2"/>
          <a:stretch>
            <a:fillRect/>
          </a:stretch>
        </p:blipFill>
        <p:spPr>
          <a:xfrm>
            <a:off x="555081" y="866097"/>
            <a:ext cx="11081838" cy="5881809"/>
          </a:xfrm>
          <a:prstGeom prst="rect">
            <a:avLst/>
          </a:prstGeom>
        </p:spPr>
      </p:pic>
    </p:spTree>
    <p:extLst>
      <p:ext uri="{BB962C8B-B14F-4D97-AF65-F5344CB8AC3E}">
        <p14:creationId xmlns:p14="http://schemas.microsoft.com/office/powerpoint/2010/main" val="63479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D4CEC-4BDE-170E-1EF4-621485676F02}"/>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AEEE69C5-C55C-3CD0-B1D4-3A83D6F99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0EACF4-CCCB-CC50-4259-6B8D29348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B786C730-F7CC-090F-F770-090D03D847B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F1A7324C-FF76-8D08-C390-54C99AF521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DBF966E-DD69-7EFA-C522-BBD548973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6AC3AF2-EE96-B5A3-18FF-79D363CAD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3E987EF-23BA-07E9-5C53-87BEB31DB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68300B0-6B85-D96F-7990-B0B0FCDC7F1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D05959DC-4EA9-B6C3-6A8F-36DBC5991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663FDF4-1E8B-438A-451D-08352C54F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3DC9FC7-6214-EEA5-C2CD-769DBEF1B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13AE0006-EA41-F249-4B83-A23441ED42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Picture 16">
            <a:extLst>
              <a:ext uri="{FF2B5EF4-FFF2-40B4-BE49-F238E27FC236}">
                <a16:creationId xmlns:a16="http://schemas.microsoft.com/office/drawing/2014/main" id="{B668FF1A-31E6-6556-23EC-A2ECD1EA93FC}"/>
              </a:ext>
            </a:extLst>
          </p:cNvPr>
          <p:cNvPicPr>
            <a:picLocks noChangeAspect="1"/>
          </p:cNvPicPr>
          <p:nvPr/>
        </p:nvPicPr>
        <p:blipFill>
          <a:blip r:embed="rId2"/>
          <a:stretch>
            <a:fillRect/>
          </a:stretch>
        </p:blipFill>
        <p:spPr>
          <a:xfrm>
            <a:off x="160774" y="67771"/>
            <a:ext cx="12029153" cy="6760598"/>
          </a:xfrm>
          <a:prstGeom prst="rect">
            <a:avLst/>
          </a:prstGeom>
        </p:spPr>
      </p:pic>
      <p:sp>
        <p:nvSpPr>
          <p:cNvPr id="3" name="TextBox 2">
            <a:extLst>
              <a:ext uri="{FF2B5EF4-FFF2-40B4-BE49-F238E27FC236}">
                <a16:creationId xmlns:a16="http://schemas.microsoft.com/office/drawing/2014/main" id="{BD396A21-274F-BD55-8AA5-B08F0FD14B73}"/>
              </a:ext>
            </a:extLst>
          </p:cNvPr>
          <p:cNvSpPr txBox="1"/>
          <p:nvPr/>
        </p:nvSpPr>
        <p:spPr>
          <a:xfrm>
            <a:off x="3687745" y="2469189"/>
            <a:ext cx="5898382" cy="1200329"/>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Find </a:t>
            </a:r>
            <a:r>
              <a:rPr lang="en-US" b="1" dirty="0" err="1"/>
              <a:t>strcpy</a:t>
            </a:r>
            <a:r>
              <a:rPr lang="en-US" dirty="0"/>
              <a:t> function</a:t>
            </a:r>
          </a:p>
          <a:p>
            <a:r>
              <a:rPr lang="en-US" dirty="0">
                <a:sym typeface="Wingdings" panose="05000000000000000000" pitchFamily="2" charset="2"/>
              </a:rPr>
              <a:t>                  </a:t>
            </a:r>
            <a:r>
              <a:rPr lang="en-US" dirty="0">
                <a:solidFill>
                  <a:srgbClr val="FF0000"/>
                </a:solidFill>
                <a:sym typeface="Wingdings" panose="05000000000000000000" pitchFamily="2" charset="2"/>
              </a:rPr>
              <a:t></a:t>
            </a:r>
            <a:r>
              <a:rPr lang="ar-EG" dirty="0"/>
              <a:t> </a:t>
            </a:r>
            <a:r>
              <a:rPr lang="en-US" dirty="0"/>
              <a:t>   Find how to use </a:t>
            </a:r>
            <a:r>
              <a:rPr lang="en-US" dirty="0" err="1"/>
              <a:t>strcpy</a:t>
            </a:r>
            <a:r>
              <a:rPr lang="en-US" dirty="0"/>
              <a:t> function in your code.</a:t>
            </a:r>
          </a:p>
          <a:p>
            <a:r>
              <a:rPr lang="ar-EG" dirty="0"/>
              <a:t>             </a:t>
            </a:r>
            <a:r>
              <a:rPr lang="en-US" dirty="0">
                <a:solidFill>
                  <a:srgbClr val="FF0000"/>
                </a:solidFill>
                <a:sym typeface="Wingdings" panose="05000000000000000000" pitchFamily="2" charset="2"/>
              </a:rPr>
              <a:t></a:t>
            </a:r>
            <a:r>
              <a:rPr lang="ar-EG" dirty="0"/>
              <a:t>   </a:t>
            </a:r>
            <a:r>
              <a:rPr lang="en-US" dirty="0"/>
              <a:t>Check if there is a possibility of </a:t>
            </a:r>
            <a:r>
              <a:rPr lang="en-US" b="1" dirty="0"/>
              <a:t>Buffer Overflow </a:t>
            </a:r>
            <a:r>
              <a:rPr lang="en-US" dirty="0"/>
              <a:t>when copying large data from input.</a:t>
            </a:r>
          </a:p>
        </p:txBody>
      </p:sp>
    </p:spTree>
    <p:extLst>
      <p:ext uri="{BB962C8B-B14F-4D97-AF65-F5344CB8AC3E}">
        <p14:creationId xmlns:p14="http://schemas.microsoft.com/office/powerpoint/2010/main" val="185295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3F5387-9F26-09FF-BAD1-3D70B4703E71}"/>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58" name="Rectangle 57">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2" name="Picture 31" descr="A logo of a shield with a hat and sunglasses&#10;&#10;Description automatically generated">
            <a:extLst>
              <a:ext uri="{FF2B5EF4-FFF2-40B4-BE49-F238E27FC236}">
                <a16:creationId xmlns:a16="http://schemas.microsoft.com/office/drawing/2014/main" id="{55A81C43-9C00-B4C7-52F3-E1C1EC0C78CF}"/>
              </a:ext>
            </a:extLst>
          </p:cNvPr>
          <p:cNvPicPr>
            <a:picLocks noChangeAspect="1"/>
          </p:cNvPicPr>
          <p:nvPr/>
        </p:nvPicPr>
        <p:blipFill>
          <a:blip r:embed="rId3">
            <a:alphaModFix amt="60000"/>
            <a:extLst>
              <a:ext uri="{28A0092B-C50C-407E-A947-70E740481C1C}">
                <a14:useLocalDpi xmlns:a14="http://schemas.microsoft.com/office/drawing/2010/main" val="0"/>
              </a:ext>
            </a:extLst>
          </a:blip>
          <a:srcRect l="4571" r="6540"/>
          <a:stretch/>
        </p:blipFill>
        <p:spPr>
          <a:xfrm>
            <a:off x="20" y="10"/>
            <a:ext cx="6095980" cy="6857990"/>
          </a:xfrm>
          <a:prstGeom prst="rect">
            <a:avLst/>
          </a:prstGeom>
        </p:spPr>
      </p:pic>
      <p:pic>
        <p:nvPicPr>
          <p:cNvPr id="36" name="Picture 35" descr="A black background with a black square&#10;&#10;Description automatically generated with medium confidence">
            <a:extLst>
              <a:ext uri="{FF2B5EF4-FFF2-40B4-BE49-F238E27FC236}">
                <a16:creationId xmlns:a16="http://schemas.microsoft.com/office/drawing/2014/main" id="{164B968B-6CEA-5642-5E4D-A83773FF1656}"/>
              </a:ext>
            </a:extLst>
          </p:cNvPr>
          <p:cNvPicPr>
            <a:picLocks noChangeAspect="1"/>
          </p:cNvPicPr>
          <p:nvPr/>
        </p:nvPicPr>
        <p:blipFill>
          <a:blip r:embed="rId4">
            <a:alphaModFix amt="60000"/>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3456" r="7658" b="4"/>
          <a:stretch/>
        </p:blipFill>
        <p:spPr>
          <a:xfrm>
            <a:off x="10064362" y="0"/>
            <a:ext cx="1858914" cy="2091276"/>
          </a:xfrm>
          <a:prstGeom prst="rect">
            <a:avLst/>
          </a:prstGeom>
        </p:spPr>
      </p:pic>
      <p:sp>
        <p:nvSpPr>
          <p:cNvPr id="34" name="TextBox 33">
            <a:extLst>
              <a:ext uri="{FF2B5EF4-FFF2-40B4-BE49-F238E27FC236}">
                <a16:creationId xmlns:a16="http://schemas.microsoft.com/office/drawing/2014/main" id="{B1D60A9A-9D88-6945-B866-091110912A27}"/>
              </a:ext>
            </a:extLst>
          </p:cNvPr>
          <p:cNvSpPr txBox="1"/>
          <p:nvPr/>
        </p:nvSpPr>
        <p:spPr>
          <a:xfrm>
            <a:off x="1191965" y="552807"/>
            <a:ext cx="9801854" cy="279033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a:solidFill>
                  <a:srgbClr val="FFFFFF"/>
                </a:solidFill>
                <a:latin typeface="+mj-lt"/>
                <a:ea typeface="+mj-ea"/>
                <a:cs typeface="+mj-cs"/>
              </a:rPr>
              <a:t>Remember that unauthorized exploitation exposes you to legal issues.</a:t>
            </a:r>
          </a:p>
        </p:txBody>
      </p:sp>
      <p:sp>
        <p:nvSpPr>
          <p:cNvPr id="26" name="TextBox 25">
            <a:extLst>
              <a:ext uri="{FF2B5EF4-FFF2-40B4-BE49-F238E27FC236}">
                <a16:creationId xmlns:a16="http://schemas.microsoft.com/office/drawing/2014/main" id="{A0F0049A-59D4-FE2D-0B2A-C7D08CEFF225}"/>
              </a:ext>
            </a:extLst>
          </p:cNvPr>
          <p:cNvSpPr txBox="1"/>
          <p:nvPr/>
        </p:nvSpPr>
        <p:spPr>
          <a:xfrm>
            <a:off x="1191966" y="3510476"/>
            <a:ext cx="9801854" cy="2614231"/>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r>
              <a:rPr lang="en-US" sz="2400" dirty="0">
                <a:solidFill>
                  <a:srgbClr val="FFFFFF"/>
                </a:solidFill>
                <a:sym typeface="Wingdings" panose="05000000000000000000" pitchFamily="2" charset="2"/>
              </a:rPr>
              <a:t></a:t>
            </a:r>
            <a:r>
              <a:rPr lang="en-US" sz="2400" dirty="0">
                <a:solidFill>
                  <a:srgbClr val="FFFFFF"/>
                </a:solidFill>
              </a:rPr>
              <a:t>Monitor pointers and arrays in memory (e.g. </a:t>
            </a:r>
            <a:r>
              <a:rPr lang="en-US" sz="2400" dirty="0" err="1">
                <a:solidFill>
                  <a:srgbClr val="FFFFFF"/>
                </a:solidFill>
              </a:rPr>
              <a:t>card_data</a:t>
            </a:r>
            <a:r>
              <a:rPr lang="en-US" sz="2400" dirty="0">
                <a:solidFill>
                  <a:srgbClr val="FFFFFF"/>
                </a:solidFill>
              </a:rPr>
              <a:t>).</a:t>
            </a:r>
          </a:p>
          <a:p>
            <a:pPr indent="-228600" algn="ctr">
              <a:lnSpc>
                <a:spcPct val="90000"/>
              </a:lnSpc>
              <a:spcAft>
                <a:spcPts val="600"/>
              </a:spcAft>
              <a:buFont typeface="Arial" panose="020B0604020202020204" pitchFamily="34" charset="0"/>
              <a:buChar char="•"/>
            </a:pPr>
            <a:r>
              <a:rPr lang="en-US" sz="2400" dirty="0">
                <a:solidFill>
                  <a:srgbClr val="FFFFFF"/>
                </a:solidFill>
              </a:rPr>
              <a:t>Try to determine if the array size could be exceeded and unwanted data stored in memory.</a:t>
            </a:r>
          </a:p>
          <a:p>
            <a:pPr indent="-228600" algn="ctr">
              <a:lnSpc>
                <a:spcPct val="90000"/>
              </a:lnSpc>
              <a:spcAft>
                <a:spcPts val="600"/>
              </a:spcAft>
              <a:buFont typeface="Arial" panose="020B0604020202020204" pitchFamily="34" charset="0"/>
              <a:buChar char="•"/>
            </a:pPr>
            <a:endParaRPr lang="en-US" sz="2400" dirty="0">
              <a:solidFill>
                <a:srgbClr val="FFFFFF"/>
              </a:solidFill>
            </a:endParaRPr>
          </a:p>
          <a:p>
            <a:pPr indent="-228600" algn="ctr">
              <a:lnSpc>
                <a:spcPct val="90000"/>
              </a:lnSpc>
              <a:spcAft>
                <a:spcPts val="600"/>
              </a:spcAft>
              <a:buFont typeface="Arial" panose="020B0604020202020204" pitchFamily="34" charset="0"/>
              <a:buChar char="•"/>
            </a:pPr>
            <a:r>
              <a:rPr lang="en-US" sz="2400" dirty="0">
                <a:solidFill>
                  <a:srgbClr val="FFFFFF"/>
                </a:solidFill>
                <a:sym typeface="Wingdings" panose="05000000000000000000" pitchFamily="2" charset="2"/>
              </a:rPr>
              <a:t></a:t>
            </a:r>
            <a:r>
              <a:rPr lang="en-US" sz="2400" dirty="0">
                <a:solidFill>
                  <a:srgbClr val="FFFFFF"/>
                </a:solidFill>
              </a:rPr>
              <a:t> Buffer Overflow could allow an attacker to control the flow of a program or run malicious code</a:t>
            </a:r>
          </a:p>
        </p:txBody>
      </p:sp>
    </p:spTree>
    <p:extLst>
      <p:ext uri="{BB962C8B-B14F-4D97-AF65-F5344CB8AC3E}">
        <p14:creationId xmlns:p14="http://schemas.microsoft.com/office/powerpoint/2010/main" val="366196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346</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amira mohamed Menshawy</dc:creator>
  <cp:lastModifiedBy>amira mohamed Menshawy</cp:lastModifiedBy>
  <cp:revision>1</cp:revision>
  <dcterms:created xsi:type="dcterms:W3CDTF">2024-12-02T20:48:20Z</dcterms:created>
  <dcterms:modified xsi:type="dcterms:W3CDTF">2024-12-13T18:37:58Z</dcterms:modified>
</cp:coreProperties>
</file>