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6" r:id="rId6"/>
    <p:sldId id="263" r:id="rId7"/>
    <p:sldId id="267" r:id="rId8"/>
    <p:sldId id="264" r:id="rId9"/>
    <p:sldId id="265" r:id="rId10"/>
    <p:sldId id="26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436"/>
  </p:normalViewPr>
  <p:slideViewPr>
    <p:cSldViewPr snapToGrid="0" snapToObjects="1">
      <p:cViewPr>
        <p:scale>
          <a:sx n="90" d="100"/>
          <a:sy n="90" d="100"/>
        </p:scale>
        <p:origin x="125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0F8BE-D472-5843-B797-8123DE605056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7FCB-06AE-A74A-883C-76EDACE4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5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6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7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6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191D-7EBB-284B-812F-7AF3CD2237C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Exercise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</a:t>
            </a:r>
            <a:r>
              <a:rPr lang="en-US" dirty="0" smtClean="0"/>
              <a:t>30, 2018</a:t>
            </a:r>
            <a:endParaRPr lang="en-US" dirty="0" smtClean="0"/>
          </a:p>
          <a:p>
            <a:r>
              <a:rPr lang="en-US" dirty="0" smtClean="0"/>
              <a:t>Evolutionary Genetics 462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lots of data for fine scale population structure</a:t>
            </a:r>
          </a:p>
          <a:p>
            <a:r>
              <a:rPr lang="en-US" dirty="0" smtClean="0"/>
              <a:t>Not as rapidly evolving as microsatellites</a:t>
            </a:r>
          </a:p>
          <a:p>
            <a:r>
              <a:rPr lang="en-US" dirty="0" smtClean="0"/>
              <a:t>Can be in coding regions (genes) or in neutral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7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Sayres</a:t>
            </a:r>
            <a:r>
              <a:rPr lang="en-US" dirty="0" smtClean="0">
                <a:effectLst/>
              </a:rPr>
              <a:t>, M. A. W. </a:t>
            </a:r>
            <a:r>
              <a:rPr lang="en-US" i="1" dirty="0" smtClean="0">
                <a:effectLst/>
              </a:rPr>
              <a:t>et al.</a:t>
            </a:r>
            <a:r>
              <a:rPr lang="en-US" dirty="0" smtClean="0">
                <a:effectLst/>
              </a:rPr>
              <a:t> Bioinformatics Core Competencies for Undergraduate Life Sciences Education. </a:t>
            </a:r>
            <a:r>
              <a:rPr lang="en-US" i="1" dirty="0" err="1" smtClean="0">
                <a:effectLst/>
              </a:rPr>
              <a:t>bioRxiv</a:t>
            </a:r>
            <a:r>
              <a:rPr lang="en-US" dirty="0" smtClean="0">
                <a:effectLst/>
              </a:rPr>
              <a:t> 170993 (2017).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www.biology-pages.info</a:t>
            </a:r>
            <a:r>
              <a:rPr lang="en-US" dirty="0" smtClean="0"/>
              <a:t>/P/</a:t>
            </a:r>
            <a:r>
              <a:rPr lang="en-US" dirty="0" err="1" smtClean="0"/>
              <a:t>Polymorphisms.html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www.informatics.jax.org</a:t>
            </a:r>
            <a:r>
              <a:rPr lang="en-US" dirty="0" smtClean="0"/>
              <a:t>/silver/figures/figure8-10.shtml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neuroendoimmune.wordpress.com</a:t>
            </a:r>
            <a:r>
              <a:rPr lang="en-US" dirty="0" smtClean="0"/>
              <a:t>/2014/03/27/</a:t>
            </a:r>
            <a:r>
              <a:rPr lang="en-US" dirty="0" err="1" smtClean="0"/>
              <a:t>dna</a:t>
            </a:r>
            <a:r>
              <a:rPr lang="en-US" dirty="0" smtClean="0"/>
              <a:t>-</a:t>
            </a:r>
            <a:r>
              <a:rPr lang="en-US" dirty="0" err="1" smtClean="0"/>
              <a:t>rna</a:t>
            </a:r>
            <a:r>
              <a:rPr lang="en-US" dirty="0" smtClean="0"/>
              <a:t>-</a:t>
            </a:r>
            <a:r>
              <a:rPr lang="en-US" dirty="0" err="1" smtClean="0"/>
              <a:t>snp</a:t>
            </a:r>
            <a:r>
              <a:rPr lang="en-US" dirty="0" smtClean="0"/>
              <a:t>-alphabet-soup-or-an-introduction-to-genetics/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9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 about bioinformatics?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348"/>
            <a:ext cx="10515600" cy="4351338"/>
          </a:xfrm>
        </p:spPr>
        <p:txBody>
          <a:bodyPr/>
          <a:lstStyle/>
          <a:p>
            <a:r>
              <a:rPr lang="en-US" dirty="0" smtClean="0"/>
              <a:t>Genetic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3"/>
          <a:stretch/>
        </p:blipFill>
        <p:spPr>
          <a:xfrm>
            <a:off x="1155700" y="2533817"/>
            <a:ext cx="9880600" cy="12781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58009" y="3461730"/>
            <a:ext cx="1995791" cy="350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91324" y="3836638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Sayres</a:t>
            </a:r>
            <a:r>
              <a:rPr lang="en-US" dirty="0" smtClean="0"/>
              <a:t> et al. 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59" y="4137778"/>
            <a:ext cx="5041214" cy="1560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551" y="4411721"/>
            <a:ext cx="5338790" cy="1914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48407"/>
          <a:stretch/>
        </p:blipFill>
        <p:spPr>
          <a:xfrm>
            <a:off x="630194" y="5683245"/>
            <a:ext cx="4794422" cy="9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5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https://isu-gen-462-2018.slack.com/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1028" name="Picture 4" descr="mage result for s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3148"/>
            <a:ext cx="3734628" cy="107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038" y="239140"/>
            <a:ext cx="3787775" cy="63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7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543619"/>
            <a:ext cx="10515600" cy="6336348"/>
          </a:xfrm>
        </p:spPr>
        <p:txBody>
          <a:bodyPr>
            <a:normAutofit/>
          </a:bodyPr>
          <a:lstStyle/>
          <a:p>
            <a:r>
              <a:rPr lang="en-US" sz="3600" dirty="0"/>
              <a:t>https://</a:t>
            </a:r>
            <a:r>
              <a:rPr lang="en-US" sz="3600" dirty="0" err="1" smtClean="0"/>
              <a:t>github.com</a:t>
            </a:r>
            <a:r>
              <a:rPr lang="en-US" sz="3600" dirty="0" smtClean="0"/>
              <a:t>/jjudson28/GEN_462_2018</a:t>
            </a:r>
          </a:p>
          <a:p>
            <a:r>
              <a:rPr lang="en-US" sz="3600" dirty="0" smtClean="0"/>
              <a:t>On </a:t>
            </a:r>
            <a:r>
              <a:rPr lang="en-US" sz="3600" dirty="0" smtClean="0"/>
              <a:t>your computer:</a:t>
            </a:r>
          </a:p>
          <a:p>
            <a:pPr lvl="1"/>
            <a:r>
              <a:rPr lang="en-US" sz="3200" dirty="0" smtClean="0"/>
              <a:t>Move </a:t>
            </a:r>
            <a:r>
              <a:rPr lang="en-US" sz="3200" dirty="0"/>
              <a:t>into the </a:t>
            </a:r>
            <a:r>
              <a:rPr lang="en-US" sz="3200" dirty="0" smtClean="0"/>
              <a:t>GEN_462_2018 </a:t>
            </a:r>
            <a:r>
              <a:rPr lang="en-US" sz="3200" dirty="0" smtClean="0"/>
              <a:t>Folder</a:t>
            </a:r>
            <a:endParaRPr lang="en-US" sz="3200" dirty="0"/>
          </a:p>
          <a:p>
            <a:pPr lvl="2"/>
            <a:r>
              <a:rPr lang="en-US" sz="2800" dirty="0"/>
              <a:t>cd </a:t>
            </a:r>
            <a:r>
              <a:rPr lang="en-US" sz="2800" dirty="0" smtClean="0"/>
              <a:t>GEN_462_2018</a:t>
            </a:r>
            <a:endParaRPr lang="en-US" sz="2800" dirty="0"/>
          </a:p>
          <a:p>
            <a:pPr lvl="1"/>
            <a:r>
              <a:rPr lang="en-US" sz="3200" dirty="0"/>
              <a:t>Type ls to list the folder’s contents</a:t>
            </a:r>
          </a:p>
          <a:p>
            <a:pPr lvl="1"/>
            <a:r>
              <a:rPr lang="en-US" sz="3200" dirty="0"/>
              <a:t>To update your repository to be consistent with what is online, type </a:t>
            </a:r>
            <a:r>
              <a:rPr lang="en-US" sz="3200" dirty="0" err="1"/>
              <a:t>git</a:t>
            </a:r>
            <a:r>
              <a:rPr lang="en-US" sz="3200" dirty="0"/>
              <a:t> pull and then press </a:t>
            </a:r>
            <a:r>
              <a:rPr lang="en-US" sz="3200" dirty="0" smtClean="0"/>
              <a:t>enter</a:t>
            </a:r>
          </a:p>
          <a:p>
            <a:pPr lvl="1"/>
            <a:endParaRPr lang="en-US" sz="3200" dirty="0"/>
          </a:p>
          <a:p>
            <a:r>
              <a:rPr lang="en-US" sz="3600" dirty="0" smtClean="0"/>
              <a:t>If you are on a cart computer:</a:t>
            </a:r>
          </a:p>
          <a:p>
            <a:pPr lvl="1"/>
            <a:r>
              <a:rPr lang="en-US" sz="3200" dirty="0" smtClean="0"/>
              <a:t>Go to the </a:t>
            </a:r>
            <a:r>
              <a:rPr lang="en-US" sz="3200" dirty="0" smtClean="0"/>
              <a:t>website for </a:t>
            </a:r>
            <a:r>
              <a:rPr lang="en-US" sz="3200" dirty="0" smtClean="0"/>
              <a:t>the </a:t>
            </a:r>
            <a:r>
              <a:rPr lang="en-US" sz="3200" dirty="0" err="1" smtClean="0"/>
              <a:t>github</a:t>
            </a:r>
            <a:r>
              <a:rPr lang="en-US" sz="3200" dirty="0" smtClean="0"/>
              <a:t> repository on your browser</a:t>
            </a:r>
          </a:p>
          <a:p>
            <a:pPr lvl="1"/>
            <a:r>
              <a:rPr lang="en-US" sz="3200" dirty="0" smtClean="0"/>
              <a:t>Click the files you want to download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mage result for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 b="11613"/>
          <a:stretch/>
        </p:blipFill>
        <p:spPr bwMode="auto">
          <a:xfrm>
            <a:off x="7365052" y="1630633"/>
            <a:ext cx="4462619" cy="117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75390" y="3657600"/>
            <a:ext cx="1228877" cy="513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316" y="3620211"/>
            <a:ext cx="10515600" cy="2015067"/>
          </a:xfrm>
        </p:spPr>
        <p:txBody>
          <a:bodyPr/>
          <a:lstStyle/>
          <a:p>
            <a:r>
              <a:rPr lang="en-US" dirty="0" smtClean="0"/>
              <a:t>Go to File, Save as in your web browser</a:t>
            </a:r>
          </a:p>
          <a:p>
            <a:r>
              <a:rPr lang="en-US" dirty="0" smtClean="0"/>
              <a:t>Choose location to save that you can find easily</a:t>
            </a:r>
          </a:p>
          <a:p>
            <a:r>
              <a:rPr lang="en-US" dirty="0" smtClean="0"/>
              <a:t>Don’t append the “.txt” file ending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2" y="636497"/>
            <a:ext cx="11999768" cy="240471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556625" y="2223029"/>
            <a:ext cx="880533" cy="660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775" y="128058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Objectives for Today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75" y="1690688"/>
            <a:ext cx="10165492" cy="4862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Basics of R Studio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Review different marker types and their pros/cons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Use R Studio and the packages ”</a:t>
            </a:r>
            <a:r>
              <a:rPr lang="en-US" dirty="0" err="1" smtClean="0"/>
              <a:t>adegenet</a:t>
            </a:r>
            <a:r>
              <a:rPr lang="en-US" dirty="0" smtClean="0"/>
              <a:t>” and “</a:t>
            </a:r>
            <a:r>
              <a:rPr lang="en-US" dirty="0" err="1" smtClean="0"/>
              <a:t>pegas</a:t>
            </a:r>
            <a:r>
              <a:rPr lang="en-US" dirty="0" smtClean="0"/>
              <a:t>” to generate basic statistics and HWE estimates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Interpret these values in a biological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8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ge result for r studi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5" b="27311"/>
          <a:stretch/>
        </p:blipFill>
        <p:spPr bwMode="auto">
          <a:xfrm>
            <a:off x="804333" y="314325"/>
            <a:ext cx="37433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0332" y="1736725"/>
            <a:ext cx="11235267" cy="271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r>
              <a:rPr lang="en-US" sz="3600" dirty="0" smtClean="0"/>
              <a:t>Discuss basics of R Studio: Open R Studio</a:t>
            </a:r>
          </a:p>
          <a:p>
            <a:pPr lvl="1"/>
            <a:r>
              <a:rPr lang="en-US" sz="3200" dirty="0" smtClean="0"/>
              <a:t>Open file in Example Data called </a:t>
            </a:r>
            <a:r>
              <a:rPr lang="en-US" sz="3200" dirty="0" err="1" smtClean="0"/>
              <a:t>Basics_of_R.Rmd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979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Marker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5053914"/>
          </a:xfrm>
        </p:spPr>
        <p:txBody>
          <a:bodyPr>
            <a:normAutofit/>
          </a:bodyPr>
          <a:lstStyle/>
          <a:p>
            <a:r>
              <a:rPr lang="en-US" dirty="0" err="1" smtClean="0"/>
              <a:t>Allozymes</a:t>
            </a:r>
            <a:endParaRPr lang="en-US" dirty="0" smtClean="0"/>
          </a:p>
          <a:p>
            <a:pPr lvl="1"/>
            <a:r>
              <a:rPr lang="en-US" dirty="0" smtClean="0"/>
              <a:t>Different forms of an enzyme coded by different alleles at the same locus</a:t>
            </a:r>
          </a:p>
          <a:p>
            <a:pPr lvl="1"/>
            <a:r>
              <a:rPr lang="en-US" u="sng" dirty="0" smtClean="0"/>
              <a:t>Not very variable</a:t>
            </a:r>
          </a:p>
          <a:p>
            <a:pPr lvl="1"/>
            <a:r>
              <a:rPr lang="en-US" dirty="0" smtClean="0"/>
              <a:t>Potentially under selection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Microsatellites</a:t>
            </a:r>
          </a:p>
          <a:p>
            <a:pPr lvl="1"/>
            <a:r>
              <a:rPr lang="en-US" dirty="0" smtClean="0"/>
              <a:t>Tandem repeats in DNA sequence</a:t>
            </a:r>
          </a:p>
          <a:p>
            <a:pPr lvl="1"/>
            <a:r>
              <a:rPr lang="en-US" u="sng" dirty="0" smtClean="0"/>
              <a:t>Rapidly evolving</a:t>
            </a:r>
          </a:p>
          <a:p>
            <a:pPr lvl="1"/>
            <a:r>
              <a:rPr lang="en-US" dirty="0" smtClean="0"/>
              <a:t>Neutral (?)</a:t>
            </a:r>
          </a:p>
        </p:txBody>
      </p:sp>
      <p:pic>
        <p:nvPicPr>
          <p:cNvPr id="1026" name="Picture 2" descr="mage result for allozyme g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64" y="2376424"/>
            <a:ext cx="44291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10" y="4596713"/>
            <a:ext cx="5688859" cy="21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9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518984"/>
            <a:ext cx="10515600" cy="61819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Sequence data (shorter or genomic sequence data)</a:t>
            </a:r>
          </a:p>
          <a:p>
            <a:pPr lvl="1"/>
            <a:r>
              <a:rPr lang="en-US" dirty="0" smtClean="0"/>
              <a:t>Mitochondrial or Chloroplast</a:t>
            </a:r>
          </a:p>
          <a:p>
            <a:pPr lvl="1"/>
            <a:r>
              <a:rPr lang="en-US" dirty="0" smtClean="0"/>
              <a:t>Full genome sequence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Single Nucleotide </a:t>
            </a:r>
          </a:p>
          <a:p>
            <a:pPr marL="0" indent="0">
              <a:buNone/>
            </a:pPr>
            <a:r>
              <a:rPr lang="en-US" dirty="0" smtClean="0"/>
              <a:t>Polymorphisms (SNPs)</a:t>
            </a:r>
          </a:p>
          <a:p>
            <a:pPr lvl="1"/>
            <a:r>
              <a:rPr lang="en-US" dirty="0" smtClean="0"/>
              <a:t>An example of use of sequence</a:t>
            </a:r>
          </a:p>
          <a:p>
            <a:pPr marL="457200" lvl="1" indent="0">
              <a:buNone/>
            </a:pPr>
            <a:r>
              <a:rPr lang="en-US" dirty="0" smtClean="0"/>
              <a:t> data</a:t>
            </a:r>
          </a:p>
          <a:p>
            <a:endParaRPr lang="en-US" dirty="0"/>
          </a:p>
        </p:txBody>
      </p:sp>
      <p:pic>
        <p:nvPicPr>
          <p:cNvPr id="2050" name="Picture 2" descr="mage result for mitochondrial 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82" y="976183"/>
            <a:ext cx="4641695" cy="340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2/2e/Mapping_Rea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71" y="1766647"/>
            <a:ext cx="3756456" cy="271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s://neuroendoimmune.files.wordpress.com/2014/03/sn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56" y="4467246"/>
            <a:ext cx="4160108" cy="22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6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308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Computational Exercise #1</vt:lpstr>
      <vt:lpstr>Why do we care about bioinformatics?</vt:lpstr>
      <vt:lpstr>PowerPoint Presentation</vt:lpstr>
      <vt:lpstr>PowerPoint Presentation</vt:lpstr>
      <vt:lpstr>PowerPoint Presentation</vt:lpstr>
      <vt:lpstr>Objectives for Today</vt:lpstr>
      <vt:lpstr>PowerPoint Presentation</vt:lpstr>
      <vt:lpstr>Common Marker Types</vt:lpstr>
      <vt:lpstr>PowerPoint Presentation</vt:lpstr>
      <vt:lpstr>SNPs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Exercise #1</dc:title>
  <dc:creator>Jessica Judson</dc:creator>
  <cp:lastModifiedBy>Jessica Judson</cp:lastModifiedBy>
  <cp:revision>50</cp:revision>
  <dcterms:created xsi:type="dcterms:W3CDTF">2017-08-16T15:47:42Z</dcterms:created>
  <dcterms:modified xsi:type="dcterms:W3CDTF">2018-08-23T18:20:57Z</dcterms:modified>
</cp:coreProperties>
</file>