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0"/>
  </p:notesMasterIdLst>
  <p:sldIdLst>
    <p:sldId id="257" r:id="rId3"/>
    <p:sldId id="290" r:id="rId4"/>
    <p:sldId id="264" r:id="rId5"/>
    <p:sldId id="291" r:id="rId6"/>
    <p:sldId id="292" r:id="rId7"/>
    <p:sldId id="293" r:id="rId8"/>
    <p:sldId id="294" r:id="rId9"/>
    <p:sldId id="295" r:id="rId10"/>
    <p:sldId id="268" r:id="rId11"/>
    <p:sldId id="301" r:id="rId12"/>
    <p:sldId id="302" r:id="rId13"/>
    <p:sldId id="296" r:id="rId14"/>
    <p:sldId id="298" r:id="rId15"/>
    <p:sldId id="300" r:id="rId16"/>
    <p:sldId id="299" r:id="rId17"/>
    <p:sldId id="25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017617-E9EE-4BB9-8733-8D0CA0FA7877}">
          <p14:sldIdLst>
            <p14:sldId id="257"/>
            <p14:sldId id="290"/>
          </p14:sldIdLst>
        </p14:section>
        <p14:section name="Beginning" id="{7D07ADD5-EBA3-49DD-8837-C21AC6AD905E}">
          <p14:sldIdLst>
            <p14:sldId id="264"/>
            <p14:sldId id="291"/>
            <p14:sldId id="292"/>
            <p14:sldId id="293"/>
            <p14:sldId id="294"/>
            <p14:sldId id="295"/>
            <p14:sldId id="268"/>
            <p14:sldId id="301"/>
            <p14:sldId id="302"/>
            <p14:sldId id="296"/>
            <p14:sldId id="298"/>
            <p14:sldId id="300"/>
            <p14:sldId id="299"/>
          </p14:sldIdLst>
        </p14:section>
        <p14:section name="Conclusion" id="{001A2737-5BD4-41FF-9AD4-ED530984CA6A}">
          <p14:sldIdLst>
            <p14:sldId id="25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316E0DD-2F78-4369-9778-247F0755CE27}" type="datetimeFigureOut">
              <a:rPr lang="fa-IR" smtClean="0"/>
              <a:t>06/06/41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EDCE900-5E9E-49AA-A491-E6EAA3ACB03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1330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1E4F3-243A-4549-AC05-3C49A082D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0540" y="2269148"/>
            <a:ext cx="6162919" cy="914400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3684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5290-C5AE-4E9C-AEDB-03A2AA9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8" y="96960"/>
            <a:ext cx="6686546" cy="52729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BF5C08-3ECD-4941-BC41-199DACBDE91C}"/>
              </a:ext>
            </a:extLst>
          </p:cNvPr>
          <p:cNvSpPr/>
          <p:nvPr userDrawn="1"/>
        </p:nvSpPr>
        <p:spPr>
          <a:xfrm>
            <a:off x="7228840" y="6403035"/>
            <a:ext cx="906169" cy="363827"/>
          </a:xfrm>
          <a:custGeom>
            <a:avLst/>
            <a:gdLst>
              <a:gd name="connsiteX0" fmla="*/ 0 w 2708032"/>
              <a:gd name="connsiteY0" fmla="*/ 0 h 1556238"/>
              <a:gd name="connsiteX1" fmla="*/ 899015 w 2708032"/>
              <a:gd name="connsiteY1" fmla="*/ 0 h 1556238"/>
              <a:gd name="connsiteX2" fmla="*/ 1740877 w 2708032"/>
              <a:gd name="connsiteY2" fmla="*/ 0 h 1556238"/>
              <a:gd name="connsiteX3" fmla="*/ 2708032 w 2708032"/>
              <a:gd name="connsiteY3" fmla="*/ 0 h 1556238"/>
              <a:gd name="connsiteX4" fmla="*/ 2318973 w 2708032"/>
              <a:gd name="connsiteY4" fmla="*/ 1556238 h 1556238"/>
              <a:gd name="connsiteX5" fmla="*/ 1740877 w 2708032"/>
              <a:gd name="connsiteY5" fmla="*/ 1556238 h 1556238"/>
              <a:gd name="connsiteX6" fmla="*/ 509955 w 2708032"/>
              <a:gd name="connsiteY6" fmla="*/ 1556238 h 1556238"/>
              <a:gd name="connsiteX7" fmla="*/ 0 w 2708032"/>
              <a:gd name="connsiteY7" fmla="*/ 1556238 h 155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8032" h="1556238">
                <a:moveTo>
                  <a:pt x="0" y="0"/>
                </a:moveTo>
                <a:lnTo>
                  <a:pt x="899015" y="0"/>
                </a:lnTo>
                <a:lnTo>
                  <a:pt x="1740877" y="0"/>
                </a:lnTo>
                <a:lnTo>
                  <a:pt x="2708032" y="0"/>
                </a:lnTo>
                <a:lnTo>
                  <a:pt x="2318973" y="1556238"/>
                </a:lnTo>
                <a:lnTo>
                  <a:pt x="1740877" y="1556238"/>
                </a:lnTo>
                <a:lnTo>
                  <a:pt x="509955" y="1556238"/>
                </a:lnTo>
                <a:lnTo>
                  <a:pt x="0" y="1556238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9EC370-483A-4E26-9105-D03B8DDCEF41}"/>
              </a:ext>
            </a:extLst>
          </p:cNvPr>
          <p:cNvSpPr/>
          <p:nvPr userDrawn="1"/>
        </p:nvSpPr>
        <p:spPr>
          <a:xfrm>
            <a:off x="8112683" y="6403035"/>
            <a:ext cx="782398" cy="363826"/>
          </a:xfrm>
          <a:custGeom>
            <a:avLst/>
            <a:gdLst>
              <a:gd name="connsiteX0" fmla="*/ 867508 w 2608385"/>
              <a:gd name="connsiteY0" fmla="*/ 0 h 1559171"/>
              <a:gd name="connsiteX1" fmla="*/ 2608385 w 2608385"/>
              <a:gd name="connsiteY1" fmla="*/ 0 h 1559171"/>
              <a:gd name="connsiteX2" fmla="*/ 2608385 w 2608385"/>
              <a:gd name="connsiteY2" fmla="*/ 1556238 h 1559171"/>
              <a:gd name="connsiteX3" fmla="*/ 1809751 w 2608385"/>
              <a:gd name="connsiteY3" fmla="*/ 1556238 h 1559171"/>
              <a:gd name="connsiteX4" fmla="*/ 1809018 w 2608385"/>
              <a:gd name="connsiteY4" fmla="*/ 1559171 h 1559171"/>
              <a:gd name="connsiteX5" fmla="*/ 0 w 2608385"/>
              <a:gd name="connsiteY5" fmla="*/ 1559171 h 1559171"/>
              <a:gd name="connsiteX6" fmla="*/ 389060 w 2608385"/>
              <a:gd name="connsiteY6" fmla="*/ 2933 h 1559171"/>
              <a:gd name="connsiteX7" fmla="*/ 867508 w 2608385"/>
              <a:gd name="connsiteY7" fmla="*/ 2933 h 155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8385" h="1559171">
                <a:moveTo>
                  <a:pt x="867508" y="0"/>
                </a:moveTo>
                <a:lnTo>
                  <a:pt x="2608385" y="0"/>
                </a:lnTo>
                <a:lnTo>
                  <a:pt x="2608385" y="1556238"/>
                </a:lnTo>
                <a:lnTo>
                  <a:pt x="1809751" y="1556238"/>
                </a:lnTo>
                <a:lnTo>
                  <a:pt x="1809018" y="1559171"/>
                </a:lnTo>
                <a:lnTo>
                  <a:pt x="0" y="1559171"/>
                </a:lnTo>
                <a:lnTo>
                  <a:pt x="389060" y="2933"/>
                </a:lnTo>
                <a:lnTo>
                  <a:pt x="867508" y="293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27</a:t>
            </a:r>
            <a:endParaRPr lang="fa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3680A-B041-4963-BC51-B88F4977E435}"/>
              </a:ext>
            </a:extLst>
          </p:cNvPr>
          <p:cNvSpPr txBox="1"/>
          <p:nvPr userDrawn="1"/>
        </p:nvSpPr>
        <p:spPr>
          <a:xfrm>
            <a:off x="7245811" y="6397530"/>
            <a:ext cx="716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fld id="{687B4F58-FD11-4A18-BC3E-AD3347EFFAB4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544FC4A-407F-4601-BD26-9D02873FE8B5}"/>
              </a:ext>
            </a:extLst>
          </p:cNvPr>
          <p:cNvSpPr txBox="1">
            <a:spLocks/>
          </p:cNvSpPr>
          <p:nvPr userDrawn="1"/>
        </p:nvSpPr>
        <p:spPr>
          <a:xfrm>
            <a:off x="82060" y="6402386"/>
            <a:ext cx="3644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Defensive Programming – Mahrad Hanaforoosh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536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1B9-1046-46E7-9ED0-97530171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233EDE0-38A2-4C24-8477-C75361774D52}"/>
              </a:ext>
            </a:extLst>
          </p:cNvPr>
          <p:cNvSpPr txBox="1">
            <a:spLocks/>
          </p:cNvSpPr>
          <p:nvPr userDrawn="1"/>
        </p:nvSpPr>
        <p:spPr>
          <a:xfrm>
            <a:off x="82060" y="6402386"/>
            <a:ext cx="3644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Defensive Programming – Mahrad Hanaforoosh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8552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FA8D-150C-427F-AC16-CACD9972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>
            <a:lvl1pPr algn="ctr" rtl="0"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844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1B9-1046-46E7-9ED0-97530171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64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1D92D9-5B74-4487-B5F6-5D77CFEA8259}"/>
              </a:ext>
            </a:extLst>
          </p:cNvPr>
          <p:cNvSpPr/>
          <p:nvPr userDrawn="1"/>
        </p:nvSpPr>
        <p:spPr>
          <a:xfrm>
            <a:off x="2931" y="6176963"/>
            <a:ext cx="9144000" cy="683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DECD9-9377-4160-8BC6-DFD3392E2185}"/>
              </a:ext>
            </a:extLst>
          </p:cNvPr>
          <p:cNvSpPr/>
          <p:nvPr userDrawn="1"/>
        </p:nvSpPr>
        <p:spPr>
          <a:xfrm>
            <a:off x="0" y="6311899"/>
            <a:ext cx="9144000" cy="54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</p:sldLayoutIdLs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E8A47-D67B-4CDE-B37E-E01F356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BB77A-C083-42C3-884E-ED1F6062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B700-CA87-4149-A852-E9F61F98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F668-5568-4A71-8358-B4494D05F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VM Placement Schemes – Mahrad Hanaforoosh</a:t>
            </a:r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A5CC-BC7A-42AA-803C-38F2E2D5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89A6F-3050-4251-91B1-0B8518DBC026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162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aforoosh/FinalSSA/blob/master/FeatureList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014A69-2789-4614-8EE4-4EA5DDA65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5960" y="2291769"/>
            <a:ext cx="6032080" cy="9867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err="1">
                <a:latin typeface="+mj-lt"/>
              </a:rPr>
              <a:t>Massenger</a:t>
            </a:r>
            <a:r>
              <a:rPr lang="en-US" sz="3200" b="1" dirty="0">
                <a:latin typeface="+mj-lt"/>
              </a:rPr>
              <a:t>: a Messenger As a Service</a:t>
            </a:r>
          </a:p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FD84E-26A2-48C7-BA20-288B20862B0F}"/>
              </a:ext>
            </a:extLst>
          </p:cNvPr>
          <p:cNvSpPr txBox="1"/>
          <p:nvPr/>
        </p:nvSpPr>
        <p:spPr>
          <a:xfrm>
            <a:off x="0" y="3933614"/>
            <a:ext cx="914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By: </a:t>
            </a:r>
            <a:r>
              <a:rPr lang="en-US" dirty="0">
                <a:latin typeface="+mj-lt"/>
              </a:rPr>
              <a:t>Mahrad Hanaforoosh &amp; </a:t>
            </a:r>
            <a:r>
              <a:rPr lang="en-US" dirty="0" err="1">
                <a:latin typeface="+mj-lt"/>
              </a:rPr>
              <a:t>AmirAbbas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Majd</a:t>
            </a:r>
            <a:endParaRPr lang="fa-IR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CBBE0-5989-4D13-84BB-AECF090C282F}"/>
              </a:ext>
            </a:extLst>
          </p:cNvPr>
          <p:cNvSpPr txBox="1"/>
          <p:nvPr/>
        </p:nvSpPr>
        <p:spPr>
          <a:xfrm>
            <a:off x="2999421" y="4976743"/>
            <a:ext cx="31451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Instructor: </a:t>
            </a:r>
            <a:r>
              <a:rPr lang="en-US" dirty="0">
                <a:latin typeface="+mj-lt"/>
              </a:rPr>
              <a:t>Dr. Mehrdad Ashtiani</a:t>
            </a:r>
            <a:endParaRPr lang="fa-IR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6EEA2-9239-494F-BA7C-A261109CF376}"/>
              </a:ext>
            </a:extLst>
          </p:cNvPr>
          <p:cNvSpPr txBox="1"/>
          <p:nvPr/>
        </p:nvSpPr>
        <p:spPr>
          <a:xfrm>
            <a:off x="3895277" y="6383044"/>
            <a:ext cx="13534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Winter 2019</a:t>
            </a: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EDB53-EFB1-43E3-8379-AE2FFB22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13" y="550421"/>
            <a:ext cx="1346973" cy="13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2EEF1-1433-44F9-8FB2-F2301F539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82" y="725305"/>
            <a:ext cx="6912436" cy="5238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351795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Models (Conversations)</a:t>
            </a:r>
            <a:endParaRPr lang="fa-I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91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2EEF1-1433-44F9-8FB2-F2301F539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82" y="725305"/>
            <a:ext cx="6912436" cy="5238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351795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Models (Conversations)</a:t>
            </a:r>
            <a:endParaRPr lang="fa-I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058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170F-9C91-4F22-8AB0-E76F1D23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8960" y="202085"/>
            <a:ext cx="7540213" cy="5809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74058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DAL</a:t>
            </a:r>
            <a:endParaRPr lang="fa-IR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2955D-8565-49BA-B602-A281292E5404}"/>
              </a:ext>
            </a:extLst>
          </p:cNvPr>
          <p:cNvSpPr txBox="1"/>
          <p:nvPr/>
        </p:nvSpPr>
        <p:spPr>
          <a:xfrm>
            <a:off x="24157" y="654284"/>
            <a:ext cx="419913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Repository Pattern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Bridge Pattern</a:t>
            </a:r>
          </a:p>
        </p:txBody>
      </p:sp>
    </p:spTree>
    <p:extLst>
      <p:ext uri="{BB962C8B-B14F-4D97-AF65-F5344CB8AC3E}">
        <p14:creationId xmlns:p14="http://schemas.microsoft.com/office/powerpoint/2010/main" val="21022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170F-9C91-4F22-8AB0-E76F1D23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558" y="1033733"/>
            <a:ext cx="7945515" cy="4835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412401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Controllers (Authentication)</a:t>
            </a:r>
            <a:endParaRPr lang="fa-IR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2955D-8565-49BA-B602-A281292E5404}"/>
              </a:ext>
            </a:extLst>
          </p:cNvPr>
          <p:cNvSpPr txBox="1"/>
          <p:nvPr/>
        </p:nvSpPr>
        <p:spPr>
          <a:xfrm>
            <a:off x="24157" y="654284"/>
            <a:ext cx="4199139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Semi Decorator!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Calibri Light (Headings)"/>
              </a:rPr>
              <a:t>Todo</a:t>
            </a:r>
            <a:r>
              <a:rPr lang="en-US" sz="2800" dirty="0">
                <a:latin typeface="Calibri Light (Headings)"/>
              </a:rPr>
              <a:t> : Decorator for SSO!</a:t>
            </a:r>
          </a:p>
        </p:txBody>
      </p:sp>
    </p:spTree>
    <p:extLst>
      <p:ext uri="{BB962C8B-B14F-4D97-AF65-F5344CB8AC3E}">
        <p14:creationId xmlns:p14="http://schemas.microsoft.com/office/powerpoint/2010/main" val="15323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170F-9C91-4F22-8AB0-E76F1D23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558" y="1624545"/>
            <a:ext cx="7945515" cy="3654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327435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Controllers (Message)</a:t>
            </a:r>
            <a:endParaRPr lang="fa-IR" sz="2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2955D-8565-49BA-B602-A281292E5404}"/>
              </a:ext>
            </a:extLst>
          </p:cNvPr>
          <p:cNvSpPr txBox="1"/>
          <p:nvPr/>
        </p:nvSpPr>
        <p:spPr>
          <a:xfrm>
            <a:off x="130689" y="796326"/>
            <a:ext cx="419913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Using Interfaces (Façade Pattern)</a:t>
            </a:r>
          </a:p>
        </p:txBody>
      </p:sp>
    </p:spTree>
    <p:extLst>
      <p:ext uri="{BB962C8B-B14F-4D97-AF65-F5344CB8AC3E}">
        <p14:creationId xmlns:p14="http://schemas.microsoft.com/office/powerpoint/2010/main" val="27531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170F-9C91-4F22-8AB0-E76F1D23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342" y="796326"/>
            <a:ext cx="7239185" cy="5260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330904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Controllers (The rests)</a:t>
            </a:r>
            <a:endParaRPr lang="fa-IR" sz="2800" b="1" dirty="0">
              <a:latin typeface="+mj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356CA8-C28B-4526-B1E6-43BCB9A0B458}"/>
              </a:ext>
            </a:extLst>
          </p:cNvPr>
          <p:cNvCxnSpPr/>
          <p:nvPr/>
        </p:nvCxnSpPr>
        <p:spPr>
          <a:xfrm flipH="1">
            <a:off x="3566160" y="1225296"/>
            <a:ext cx="341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01C0A5-CBD2-42C5-99C5-64C988B267F3}"/>
              </a:ext>
            </a:extLst>
          </p:cNvPr>
          <p:cNvSpPr txBox="1"/>
          <p:nvPr/>
        </p:nvSpPr>
        <p:spPr>
          <a:xfrm>
            <a:off x="177553" y="748242"/>
            <a:ext cx="419913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Single Responsibility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4843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C1847C-A7B1-4DAC-8519-97122B7E803C}"/>
              </a:ext>
            </a:extLst>
          </p:cNvPr>
          <p:cNvSpPr txBox="1">
            <a:spLocks/>
          </p:cNvSpPr>
          <p:nvPr/>
        </p:nvSpPr>
        <p:spPr>
          <a:xfrm>
            <a:off x="0" y="1987497"/>
            <a:ext cx="9143999" cy="168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</a:rPr>
              <a:t>Thank You</a:t>
            </a:r>
            <a:endParaRPr lang="fa-IR" sz="96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999014-5C1D-417A-85FC-74ACA36AE0F0}"/>
              </a:ext>
            </a:extLst>
          </p:cNvPr>
          <p:cNvSpPr txBox="1">
            <a:spLocks/>
          </p:cNvSpPr>
          <p:nvPr/>
        </p:nvSpPr>
        <p:spPr>
          <a:xfrm>
            <a:off x="1" y="3064457"/>
            <a:ext cx="9143999" cy="168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For your attention</a:t>
            </a:r>
            <a:endParaRPr lang="fa-I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3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C1847C-A7B1-4DAC-8519-97122B7E803C}"/>
              </a:ext>
            </a:extLst>
          </p:cNvPr>
          <p:cNvSpPr txBox="1">
            <a:spLocks/>
          </p:cNvSpPr>
          <p:nvPr/>
        </p:nvSpPr>
        <p:spPr>
          <a:xfrm>
            <a:off x="1" y="1550617"/>
            <a:ext cx="9143999" cy="168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</a:rPr>
              <a:t>Any Questions?</a:t>
            </a:r>
            <a:endParaRPr lang="fa-IR" sz="9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CDCE6-5AE0-4F29-8BD9-073189035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3" y="3922671"/>
            <a:ext cx="2265374" cy="22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886E4-7F0B-4F2D-AA0D-88EED53D0C8C}"/>
              </a:ext>
            </a:extLst>
          </p:cNvPr>
          <p:cNvSpPr txBox="1"/>
          <p:nvPr/>
        </p:nvSpPr>
        <p:spPr>
          <a:xfrm>
            <a:off x="408373" y="202085"/>
            <a:ext cx="125124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Agenda</a:t>
            </a:r>
            <a:endParaRPr lang="fa-IR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7EE59-7872-4FB8-B111-0DDC1C2A8E62}"/>
              </a:ext>
            </a:extLst>
          </p:cNvPr>
          <p:cNvSpPr txBox="1"/>
          <p:nvPr/>
        </p:nvSpPr>
        <p:spPr>
          <a:xfrm>
            <a:off x="514905" y="1182230"/>
            <a:ext cx="430567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Light (Headings)"/>
              </a:rPr>
              <a:t>Features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Light (Headings)"/>
              </a:rPr>
              <a:t>Deployment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Light (Headings)"/>
              </a:rPr>
              <a:t>Development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Light (Headings)"/>
              </a:rPr>
              <a:t>Logical 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12DB2-48DE-4865-BA71-1F7F591DB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5" y="1458185"/>
            <a:ext cx="3630967" cy="36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5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EB43C-BBE3-4099-B96B-14DD51AF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0" y="1038689"/>
            <a:ext cx="7901680" cy="4483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AA93E4B-8DC4-40AB-BE9F-08688DF429A2}"/>
              </a:ext>
            </a:extLst>
          </p:cNvPr>
          <p:cNvSpPr/>
          <p:nvPr/>
        </p:nvSpPr>
        <p:spPr>
          <a:xfrm>
            <a:off x="5823752" y="2010793"/>
            <a:ext cx="2254928" cy="131389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Double Chat</a:t>
            </a:r>
            <a:endParaRPr lang="fa-I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B7492D-8995-444E-8380-AFC4748FD2C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572000" y="1411550"/>
            <a:ext cx="1581979" cy="7916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1A24443-4896-4994-9EBD-C6D1A9101AF8}"/>
              </a:ext>
            </a:extLst>
          </p:cNvPr>
          <p:cNvSpPr/>
          <p:nvPr/>
        </p:nvSpPr>
        <p:spPr>
          <a:xfrm>
            <a:off x="3586579" y="2249042"/>
            <a:ext cx="2254928" cy="131389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Group</a:t>
            </a:r>
            <a:endParaRPr lang="fa-I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B78A2B-39BE-4314-8BCC-F746C8341EF6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2334827" y="1649799"/>
            <a:ext cx="1581979" cy="7916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401EB8-A357-4E3F-B409-BFF75CE209E1}"/>
              </a:ext>
            </a:extLst>
          </p:cNvPr>
          <p:cNvSpPr/>
          <p:nvPr/>
        </p:nvSpPr>
        <p:spPr>
          <a:xfrm>
            <a:off x="3916806" y="3923931"/>
            <a:ext cx="2254928" cy="131389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Channels</a:t>
            </a:r>
            <a:endParaRPr lang="fa-I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F81CDA-0B53-4877-A3D7-5645451CFAE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556769" y="3766352"/>
            <a:ext cx="1690264" cy="349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1CE0D4B-9DD8-4738-A26E-8FE2A8A1CBC0}"/>
              </a:ext>
            </a:extLst>
          </p:cNvPr>
          <p:cNvSpPr/>
          <p:nvPr/>
        </p:nvSpPr>
        <p:spPr>
          <a:xfrm>
            <a:off x="3241830" y="5326652"/>
            <a:ext cx="2254928" cy="131389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Bots</a:t>
            </a:r>
            <a:endParaRPr lang="fa-I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22A292-ADD5-44C3-8E85-9DD0359B09F4}"/>
              </a:ext>
            </a:extLst>
          </p:cNvPr>
          <p:cNvCxnSpPr>
            <a:cxnSpLocks/>
          </p:cNvCxnSpPr>
          <p:nvPr/>
        </p:nvCxnSpPr>
        <p:spPr>
          <a:xfrm flipH="1" flipV="1">
            <a:off x="1864311" y="5268125"/>
            <a:ext cx="1707746" cy="268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595BCE6-6F47-4BD1-A25C-7B94BA68EB10}"/>
              </a:ext>
            </a:extLst>
          </p:cNvPr>
          <p:cNvSpPr/>
          <p:nvPr/>
        </p:nvSpPr>
        <p:spPr>
          <a:xfrm>
            <a:off x="5632227" y="366829"/>
            <a:ext cx="2254928" cy="131389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Account and profile settings</a:t>
            </a:r>
            <a:endParaRPr lang="fa-I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2793DE-4D06-4728-8E14-93D064E7862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67669" y="1023777"/>
            <a:ext cx="4664558" cy="1669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403F68-D40A-4CBF-82DB-580107D7E407}"/>
              </a:ext>
            </a:extLst>
          </p:cNvPr>
          <p:cNvSpPr txBox="1"/>
          <p:nvPr/>
        </p:nvSpPr>
        <p:spPr>
          <a:xfrm>
            <a:off x="408373" y="202085"/>
            <a:ext cx="152144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Overview</a:t>
            </a:r>
            <a:endParaRPr lang="fa-I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6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7403F68-D40A-4CBF-82DB-580107D7E407}"/>
              </a:ext>
            </a:extLst>
          </p:cNvPr>
          <p:cNvSpPr txBox="1"/>
          <p:nvPr/>
        </p:nvSpPr>
        <p:spPr>
          <a:xfrm>
            <a:off x="408373" y="202085"/>
            <a:ext cx="195681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Features List</a:t>
            </a:r>
            <a:endParaRPr lang="fa-IR" sz="28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916E0-53CB-4177-A463-CB383D67C356}"/>
              </a:ext>
            </a:extLst>
          </p:cNvPr>
          <p:cNvSpPr txBox="1"/>
          <p:nvPr/>
        </p:nvSpPr>
        <p:spPr>
          <a:xfrm>
            <a:off x="408371" y="902561"/>
            <a:ext cx="3906175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Account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Bots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Log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D5691-0668-4535-AD28-6E12F673023D}"/>
              </a:ext>
            </a:extLst>
          </p:cNvPr>
          <p:cNvSpPr txBox="1"/>
          <p:nvPr/>
        </p:nvSpPr>
        <p:spPr>
          <a:xfrm>
            <a:off x="4609729" y="2849533"/>
            <a:ext cx="356882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Notification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Channels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1E276-976D-4EB1-B00B-C8159A26DD39}"/>
              </a:ext>
            </a:extLst>
          </p:cNvPr>
          <p:cNvSpPr/>
          <p:nvPr/>
        </p:nvSpPr>
        <p:spPr>
          <a:xfrm>
            <a:off x="4572000" y="90256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Conversations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Double Chats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ECD45-118F-41D0-BE6F-4E97E151079A}"/>
              </a:ext>
            </a:extLst>
          </p:cNvPr>
          <p:cNvSpPr txBox="1"/>
          <p:nvPr/>
        </p:nvSpPr>
        <p:spPr>
          <a:xfrm>
            <a:off x="577047" y="3326587"/>
            <a:ext cx="356882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Profile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Bio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Avatar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Visible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Contacts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Privacy Policies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DAE4E-496F-43D6-8690-0820F207698C}"/>
              </a:ext>
            </a:extLst>
          </p:cNvPr>
          <p:cNvSpPr/>
          <p:nvPr/>
        </p:nvSpPr>
        <p:spPr>
          <a:xfrm>
            <a:off x="4051915" y="5245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  <a:hlinkClick r:id="rId2"/>
              </a:rPr>
              <a:t>https://github.com/hanaforoosh/FinalSSA/blob/master/FeatureList.md</a:t>
            </a:r>
            <a:endParaRPr lang="fa-IR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F92DB-B4B3-4342-9DF2-6321FB636977}"/>
              </a:ext>
            </a:extLst>
          </p:cNvPr>
          <p:cNvSpPr txBox="1"/>
          <p:nvPr/>
        </p:nvSpPr>
        <p:spPr>
          <a:xfrm>
            <a:off x="4051915" y="4744908"/>
            <a:ext cx="412663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 (Headings)"/>
              </a:rPr>
              <a:t>The full list is available at</a:t>
            </a:r>
          </a:p>
        </p:txBody>
      </p:sp>
    </p:spTree>
    <p:extLst>
      <p:ext uri="{BB962C8B-B14F-4D97-AF65-F5344CB8AC3E}">
        <p14:creationId xmlns:p14="http://schemas.microsoft.com/office/powerpoint/2010/main" val="8129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7403F68-D40A-4CBF-82DB-580107D7E407}"/>
              </a:ext>
            </a:extLst>
          </p:cNvPr>
          <p:cNvSpPr txBox="1"/>
          <p:nvPr/>
        </p:nvSpPr>
        <p:spPr>
          <a:xfrm>
            <a:off x="408373" y="202085"/>
            <a:ext cx="271907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Essential Features</a:t>
            </a:r>
            <a:endParaRPr lang="fa-IR" sz="2800" b="1" dirty="0"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1AFF10-D76B-443D-8650-0038F8626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62194"/>
              </p:ext>
            </p:extLst>
          </p:nvPr>
        </p:nvGraphicFramePr>
        <p:xfrm>
          <a:off x="696896" y="917602"/>
          <a:ext cx="7750208" cy="47374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37552">
                  <a:extLst>
                    <a:ext uri="{9D8B030D-6E8A-4147-A177-3AD203B41FA5}">
                      <a16:colId xmlns:a16="http://schemas.microsoft.com/office/drawing/2014/main" val="1761607080"/>
                    </a:ext>
                  </a:extLst>
                </a:gridCol>
                <a:gridCol w="1937552">
                  <a:extLst>
                    <a:ext uri="{9D8B030D-6E8A-4147-A177-3AD203B41FA5}">
                      <a16:colId xmlns:a16="http://schemas.microsoft.com/office/drawing/2014/main" val="2135527860"/>
                    </a:ext>
                  </a:extLst>
                </a:gridCol>
                <a:gridCol w="1937552">
                  <a:extLst>
                    <a:ext uri="{9D8B030D-6E8A-4147-A177-3AD203B41FA5}">
                      <a16:colId xmlns:a16="http://schemas.microsoft.com/office/drawing/2014/main" val="2245326418"/>
                    </a:ext>
                  </a:extLst>
                </a:gridCol>
                <a:gridCol w="1937552">
                  <a:extLst>
                    <a:ext uri="{9D8B030D-6E8A-4147-A177-3AD203B41FA5}">
                      <a16:colId xmlns:a16="http://schemas.microsoft.com/office/drawing/2014/main" val="1033493365"/>
                    </a:ext>
                  </a:extLst>
                </a:gridCol>
              </a:tblGrid>
              <a:tr h="592184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As a Service?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Important?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Essential?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Feature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799645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Users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39508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Bots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161666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Double Chats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4790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Groups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403024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Channels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247064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Authentication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995583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fa-I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+mj-lt"/>
                        </a:rPr>
                        <a:t>Notification</a:t>
                      </a:r>
                      <a:endParaRPr lang="fa-IR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59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7403F68-D40A-4CBF-82DB-580107D7E407}"/>
              </a:ext>
            </a:extLst>
          </p:cNvPr>
          <p:cNvSpPr txBox="1"/>
          <p:nvPr/>
        </p:nvSpPr>
        <p:spPr>
          <a:xfrm>
            <a:off x="408373" y="202085"/>
            <a:ext cx="269439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Deployment View</a:t>
            </a:r>
            <a:endParaRPr lang="fa-IR" sz="2800" b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6DA9D9-056E-4271-A2F2-7FB3294C3928}"/>
              </a:ext>
            </a:extLst>
          </p:cNvPr>
          <p:cNvCxnSpPr/>
          <p:nvPr/>
        </p:nvCxnSpPr>
        <p:spPr>
          <a:xfrm>
            <a:off x="501588" y="1606861"/>
            <a:ext cx="814082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49FD23-10FD-4A82-94FB-ED626B94080F}"/>
              </a:ext>
            </a:extLst>
          </p:cNvPr>
          <p:cNvSpPr txBox="1"/>
          <p:nvPr/>
        </p:nvSpPr>
        <p:spPr>
          <a:xfrm>
            <a:off x="501587" y="1145221"/>
            <a:ext cx="90705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Client</a:t>
            </a:r>
            <a:endParaRPr lang="fa-IR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EC650-1D71-485F-84EF-DBF8D96AED26}"/>
              </a:ext>
            </a:extLst>
          </p:cNvPr>
          <p:cNvSpPr txBox="1"/>
          <p:nvPr/>
        </p:nvSpPr>
        <p:spPr>
          <a:xfrm>
            <a:off x="501587" y="1668392"/>
            <a:ext cx="90705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Server</a:t>
            </a:r>
            <a:endParaRPr lang="fa-IR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8285-AB9C-4D0E-926E-F612280899A7}"/>
              </a:ext>
            </a:extLst>
          </p:cNvPr>
          <p:cNvSpPr/>
          <p:nvPr/>
        </p:nvSpPr>
        <p:spPr>
          <a:xfrm>
            <a:off x="2414726" y="932158"/>
            <a:ext cx="4332303" cy="40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Clients</a:t>
            </a:r>
            <a:endParaRPr lang="fa-I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A2C64E-7AFC-464B-BC76-821C5F9A7CA9}"/>
              </a:ext>
            </a:extLst>
          </p:cNvPr>
          <p:cNvCxnSpPr>
            <a:cxnSpLocks/>
          </p:cNvCxnSpPr>
          <p:nvPr/>
        </p:nvCxnSpPr>
        <p:spPr>
          <a:xfrm>
            <a:off x="4181383" y="1345276"/>
            <a:ext cx="0" cy="672077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51CF35-37DA-4D26-96FA-59C82DE3553F}"/>
              </a:ext>
            </a:extLst>
          </p:cNvPr>
          <p:cNvCxnSpPr>
            <a:cxnSpLocks/>
          </p:cNvCxnSpPr>
          <p:nvPr/>
        </p:nvCxnSpPr>
        <p:spPr>
          <a:xfrm flipV="1">
            <a:off x="4972975" y="1345278"/>
            <a:ext cx="0" cy="672075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588A9B-48DA-4EF9-954B-7BE36B4490E2}"/>
              </a:ext>
            </a:extLst>
          </p:cNvPr>
          <p:cNvSpPr txBox="1"/>
          <p:nvPr/>
        </p:nvSpPr>
        <p:spPr>
          <a:xfrm>
            <a:off x="3014234" y="1653622"/>
            <a:ext cx="10419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latin typeface="+mj-lt"/>
              </a:rPr>
              <a:t>Request</a:t>
            </a:r>
            <a:endParaRPr lang="fa-IR" sz="20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DEF8CE-2E60-4D9B-9D68-6B993164A4C8}"/>
              </a:ext>
            </a:extLst>
          </p:cNvPr>
          <p:cNvSpPr txBox="1"/>
          <p:nvPr/>
        </p:nvSpPr>
        <p:spPr>
          <a:xfrm>
            <a:off x="5087804" y="1653622"/>
            <a:ext cx="11887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latin typeface="+mj-lt"/>
              </a:rPr>
              <a:t>Response</a:t>
            </a:r>
            <a:endParaRPr lang="fa-IR" sz="2000" b="1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4FA7D8-0E97-4C63-AA68-696579FAC4F4}"/>
              </a:ext>
            </a:extLst>
          </p:cNvPr>
          <p:cNvSpPr/>
          <p:nvPr/>
        </p:nvSpPr>
        <p:spPr>
          <a:xfrm>
            <a:off x="2414726" y="2017353"/>
            <a:ext cx="4332303" cy="400041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err="1"/>
              <a:t>FireWall</a:t>
            </a:r>
            <a:endParaRPr lang="fa-I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5EBF01-DAC6-476D-BFC6-A3CE95193DB1}"/>
              </a:ext>
            </a:extLst>
          </p:cNvPr>
          <p:cNvSpPr/>
          <p:nvPr/>
        </p:nvSpPr>
        <p:spPr>
          <a:xfrm>
            <a:off x="2416628" y="2679963"/>
            <a:ext cx="4332303" cy="400041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API Gateway</a:t>
            </a:r>
            <a:endParaRPr lang="fa-I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30CFD9-C7F4-4370-924E-7732E37F673D}"/>
              </a:ext>
            </a:extLst>
          </p:cNvPr>
          <p:cNvSpPr/>
          <p:nvPr/>
        </p:nvSpPr>
        <p:spPr>
          <a:xfrm>
            <a:off x="2434383" y="3314446"/>
            <a:ext cx="4332303" cy="223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392185-952D-47F5-AEB5-B6DBC25EF90E}"/>
              </a:ext>
            </a:extLst>
          </p:cNvPr>
          <p:cNvSpPr/>
          <p:nvPr/>
        </p:nvSpPr>
        <p:spPr>
          <a:xfrm>
            <a:off x="1855433" y="3986076"/>
            <a:ext cx="133165" cy="115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46135B-4A6E-4549-A5A2-45B9831F260E}"/>
              </a:ext>
            </a:extLst>
          </p:cNvPr>
          <p:cNvSpPr/>
          <p:nvPr/>
        </p:nvSpPr>
        <p:spPr>
          <a:xfrm>
            <a:off x="1634747" y="3986076"/>
            <a:ext cx="133165" cy="115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952F4A-28CC-47F4-A3D5-C2C7E8A8776A}"/>
              </a:ext>
            </a:extLst>
          </p:cNvPr>
          <p:cNvSpPr/>
          <p:nvPr/>
        </p:nvSpPr>
        <p:spPr>
          <a:xfrm>
            <a:off x="1391892" y="3986076"/>
            <a:ext cx="133165" cy="115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3418D-AE5B-4059-A7A5-2C5AB84EAD70}"/>
              </a:ext>
            </a:extLst>
          </p:cNvPr>
          <p:cNvSpPr/>
          <p:nvPr/>
        </p:nvSpPr>
        <p:spPr>
          <a:xfrm>
            <a:off x="7578359" y="3986076"/>
            <a:ext cx="133165" cy="115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63A331-036D-46C7-9282-63FF7EECB546}"/>
              </a:ext>
            </a:extLst>
          </p:cNvPr>
          <p:cNvSpPr/>
          <p:nvPr/>
        </p:nvSpPr>
        <p:spPr>
          <a:xfrm>
            <a:off x="7357673" y="3986076"/>
            <a:ext cx="133165" cy="115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5FD551-04F5-4C97-85B6-F5C20C36A9AE}"/>
              </a:ext>
            </a:extLst>
          </p:cNvPr>
          <p:cNvSpPr/>
          <p:nvPr/>
        </p:nvSpPr>
        <p:spPr>
          <a:xfrm>
            <a:off x="7114818" y="3986076"/>
            <a:ext cx="133165" cy="115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79B7CD-A61A-45D7-9A37-5C0F3361D01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4580878" y="2417394"/>
            <a:ext cx="1902" cy="262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4E5F9-3056-47CD-8FE3-5847ACBCAFD9}"/>
              </a:ext>
            </a:extLst>
          </p:cNvPr>
          <p:cNvCxnSpPr/>
          <p:nvPr/>
        </p:nvCxnSpPr>
        <p:spPr>
          <a:xfrm>
            <a:off x="4600534" y="3080004"/>
            <a:ext cx="1902" cy="262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99914E5-DC4F-4E45-AA67-CBFF9C22E8E7}"/>
              </a:ext>
            </a:extLst>
          </p:cNvPr>
          <p:cNvSpPr txBox="1"/>
          <p:nvPr/>
        </p:nvSpPr>
        <p:spPr>
          <a:xfrm>
            <a:off x="2495155" y="3330154"/>
            <a:ext cx="11916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b="1" dirty="0" err="1">
                <a:latin typeface="+mj-lt"/>
              </a:rPr>
              <a:t>MAssenger</a:t>
            </a:r>
            <a:endParaRPr lang="fa-IR" sz="1600" b="1" dirty="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6DB3B-1B71-484F-9AF8-C713B41FFBC3}"/>
              </a:ext>
            </a:extLst>
          </p:cNvPr>
          <p:cNvSpPr/>
          <p:nvPr/>
        </p:nvSpPr>
        <p:spPr>
          <a:xfrm>
            <a:off x="2815276" y="4928407"/>
            <a:ext cx="3513445" cy="449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Data Layer</a:t>
            </a:r>
            <a:endParaRPr lang="fa-I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2A20D9-B329-4AA0-BCBF-4EFD89C79782}"/>
              </a:ext>
            </a:extLst>
          </p:cNvPr>
          <p:cNvSpPr/>
          <p:nvPr/>
        </p:nvSpPr>
        <p:spPr>
          <a:xfrm>
            <a:off x="2815275" y="4377586"/>
            <a:ext cx="3513445" cy="449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38F959-2E8C-4AE5-98CB-677AC044A494}"/>
              </a:ext>
            </a:extLst>
          </p:cNvPr>
          <p:cNvSpPr/>
          <p:nvPr/>
        </p:nvSpPr>
        <p:spPr>
          <a:xfrm>
            <a:off x="2858766" y="4405482"/>
            <a:ext cx="1588948" cy="382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/>
              <a:t>Models</a:t>
            </a:r>
            <a:endParaRPr lang="fa-IR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5EA0BF-8E81-4E77-AEBE-C43D311C9F1A}"/>
              </a:ext>
            </a:extLst>
          </p:cNvPr>
          <p:cNvSpPr/>
          <p:nvPr/>
        </p:nvSpPr>
        <p:spPr>
          <a:xfrm>
            <a:off x="4696287" y="4405482"/>
            <a:ext cx="1580218" cy="382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/>
              <a:t>DAL</a:t>
            </a:r>
            <a:endParaRPr lang="fa-IR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35C45-3CAE-4A4E-A414-49CDE5411DE7}"/>
              </a:ext>
            </a:extLst>
          </p:cNvPr>
          <p:cNvSpPr/>
          <p:nvPr/>
        </p:nvSpPr>
        <p:spPr>
          <a:xfrm>
            <a:off x="2815274" y="3799549"/>
            <a:ext cx="3513445" cy="449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Controllers</a:t>
            </a:r>
            <a:endParaRPr lang="fa-IR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B2101B7-7AD9-4F09-ACBD-6677C9FF2587}"/>
              </a:ext>
            </a:extLst>
          </p:cNvPr>
          <p:cNvCxnSpPr>
            <a:cxnSpLocks/>
            <a:stCxn id="41" idx="3"/>
            <a:endCxn id="40" idx="3"/>
          </p:cNvCxnSpPr>
          <p:nvPr/>
        </p:nvCxnSpPr>
        <p:spPr>
          <a:xfrm>
            <a:off x="6328720" y="4602272"/>
            <a:ext cx="1" cy="55082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42DC067-FFE2-4AFB-8D9A-0E2BF81AB461}"/>
              </a:ext>
            </a:extLst>
          </p:cNvPr>
          <p:cNvCxnSpPr/>
          <p:nvPr/>
        </p:nvCxnSpPr>
        <p:spPr>
          <a:xfrm rot="10800000" flipH="1" flipV="1">
            <a:off x="2796992" y="4029666"/>
            <a:ext cx="1" cy="55082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5B684BDA-3ABA-40E8-ADEC-9B67E71A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74" y="4960746"/>
            <a:ext cx="717552" cy="371333"/>
          </a:xfrm>
          <a:prstGeom prst="rect">
            <a:avLst/>
          </a:prstGeom>
        </p:spPr>
      </p:pic>
      <p:pic>
        <p:nvPicPr>
          <p:cNvPr id="1026" name="Picture 2" descr="Image result for sqlite">
            <a:extLst>
              <a:ext uri="{FF2B5EF4-FFF2-40B4-BE49-F238E27FC236}">
                <a16:creationId xmlns:a16="http://schemas.microsoft.com/office/drawing/2014/main" id="{4F2EFE13-0E2A-4B05-948A-C2182E8C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69" y="4978506"/>
            <a:ext cx="805859" cy="38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3D4F652-5B39-4EA4-BC2D-99E14D200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38" y="575708"/>
            <a:ext cx="573609" cy="57360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1DC694F-0C15-49A8-A0E3-056403B56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97" y="575708"/>
            <a:ext cx="499553" cy="4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33EC-2168-4BD2-BA27-F8939E89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0" y="292963"/>
            <a:ext cx="7955270" cy="566401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7403F68-D40A-4CBF-82DB-580107D7E407}"/>
              </a:ext>
            </a:extLst>
          </p:cNvPr>
          <p:cNvSpPr txBox="1"/>
          <p:nvPr/>
        </p:nvSpPr>
        <p:spPr>
          <a:xfrm>
            <a:off x="408373" y="202085"/>
            <a:ext cx="286559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Development View</a:t>
            </a:r>
            <a:endParaRPr lang="fa-I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95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170F-9C91-4F22-8AB0-E76F1D23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1424"/>
            <a:ext cx="9144000" cy="5795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283077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Models Big Picture</a:t>
            </a:r>
            <a:endParaRPr lang="fa-IR" sz="28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1D7C6-72C6-4F51-9EC8-5B6177E6E596}"/>
              </a:ext>
            </a:extLst>
          </p:cNvPr>
          <p:cNvSpPr txBox="1"/>
          <p:nvPr/>
        </p:nvSpPr>
        <p:spPr>
          <a:xfrm>
            <a:off x="24157" y="654284"/>
            <a:ext cx="4199139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Cyclically-dependent Modularization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Observer Pattern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 Light (Headings)"/>
              </a:rPr>
              <a:t>Missing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4476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2EEF1-1433-44F9-8FB2-F2301F539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487" y="809550"/>
            <a:ext cx="6021025" cy="5238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FE7FE5-795F-4EE9-BEDA-D8C4BA9E0AF3}"/>
              </a:ext>
            </a:extLst>
          </p:cNvPr>
          <p:cNvSpPr txBox="1"/>
          <p:nvPr/>
        </p:nvSpPr>
        <p:spPr>
          <a:xfrm>
            <a:off x="408373" y="202085"/>
            <a:ext cx="268951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latin typeface="+mj-lt"/>
              </a:rPr>
              <a:t>Models (Account)</a:t>
            </a:r>
            <a:endParaRPr lang="fa-IR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38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1871</TotalTime>
  <Words>207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Calibri Light (Headings)</vt:lpstr>
      <vt:lpstr>Comic Sans MS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Mahrad Hanaforoosh</dc:creator>
  <cp:lastModifiedBy>Mahrad Hanaforoosh</cp:lastModifiedBy>
  <cp:revision>215</cp:revision>
  <dcterms:created xsi:type="dcterms:W3CDTF">2019-12-07T06:21:52Z</dcterms:created>
  <dcterms:modified xsi:type="dcterms:W3CDTF">2020-01-31T19:05:57Z</dcterms:modified>
</cp:coreProperties>
</file>