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1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3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3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8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a.org/sites/default/files/pdf/Mathhorizons/NetworkofThrones%20%281%29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00FD0-18DD-5C65-C060-6EBD12EF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Social 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53085-FD86-DBF8-1AFA-EA6D41929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______________________________________________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-up of a ferris wheel&#10;&#10;Description automatically generated with low confidence">
            <a:extLst>
              <a:ext uri="{FF2B5EF4-FFF2-40B4-BE49-F238E27FC236}">
                <a16:creationId xmlns:a16="http://schemas.microsoft.com/office/drawing/2014/main" id="{8A4F8B89-AC90-AD1E-0494-964093050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6" r="655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7C8E3-A3D6-E199-EB32-3A0A799D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E5F1250B-59CB-B529-8B90-3ED8779D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524866"/>
            <a:ext cx="1984947" cy="15679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_________________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552E2D0-C028-AD88-A5FC-5F872FEF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68" y="549275"/>
            <a:ext cx="4330899" cy="2771775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7364EB1-1F96-51C8-7102-B835D127C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87" y="3536951"/>
            <a:ext cx="4202063" cy="2773362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29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C2F64-8F06-4CEE-9EA2-76D0D212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232" y="437141"/>
            <a:ext cx="631474" cy="634502"/>
            <a:chOff x="-61232" y="437141"/>
            <a:chExt cx="631474" cy="634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0B7B3-EF52-4999-A926-D35E4F0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5" y="375204"/>
              <a:ext cx="507599" cy="631474"/>
            </a:xfrm>
            <a:custGeom>
              <a:avLst/>
              <a:gdLst>
                <a:gd name="connsiteX0" fmla="*/ 237599 w 507599"/>
                <a:gd name="connsiteY0" fmla="*/ 0 h 631474"/>
                <a:gd name="connsiteX1" fmla="*/ 499786 w 507599"/>
                <a:gd name="connsiteY1" fmla="*/ 465517 h 631474"/>
                <a:gd name="connsiteX2" fmla="*/ 502114 w 507599"/>
                <a:gd name="connsiteY2" fmla="*/ 469267 h 631474"/>
                <a:gd name="connsiteX3" fmla="*/ 507599 w 507599"/>
                <a:gd name="connsiteY3" fmla="*/ 496474 h 631474"/>
                <a:gd name="connsiteX4" fmla="*/ 237599 w 507599"/>
                <a:gd name="connsiteY4" fmla="*/ 631474 h 631474"/>
                <a:gd name="connsiteX5" fmla="*/ 206472 w 507599"/>
                <a:gd name="connsiteY5" fmla="*/ 628332 h 631474"/>
                <a:gd name="connsiteX6" fmla="*/ 0 w 507599"/>
                <a:gd name="connsiteY6" fmla="*/ 421860 h 6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99" h="631474">
                  <a:moveTo>
                    <a:pt x="237599" y="0"/>
                  </a:moveTo>
                  <a:lnTo>
                    <a:pt x="499786" y="465517"/>
                  </a:lnTo>
                  <a:lnTo>
                    <a:pt x="502114" y="469267"/>
                  </a:lnTo>
                  <a:cubicBezTo>
                    <a:pt x="505711" y="478055"/>
                    <a:pt x="507599" y="487154"/>
                    <a:pt x="507599" y="496474"/>
                  </a:cubicBezTo>
                  <a:cubicBezTo>
                    <a:pt x="507599" y="571032"/>
                    <a:pt x="386716" y="631474"/>
                    <a:pt x="237599" y="631474"/>
                  </a:cubicBezTo>
                  <a:lnTo>
                    <a:pt x="206472" y="628332"/>
                  </a:lnTo>
                  <a:lnTo>
                    <a:pt x="0" y="42186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552C80-AED0-4927-9F36-CD15EC9C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-6132" y="570168"/>
              <a:ext cx="270000" cy="501475"/>
            </a:xfrm>
            <a:custGeom>
              <a:avLst/>
              <a:gdLst>
                <a:gd name="connsiteX0" fmla="*/ 66509 w 270000"/>
                <a:gd name="connsiteY0" fmla="*/ 501475 h 501475"/>
                <a:gd name="connsiteX1" fmla="*/ 59520 w 270000"/>
                <a:gd name="connsiteY1" fmla="*/ 493888 h 501475"/>
                <a:gd name="connsiteX2" fmla="*/ 0 w 270000"/>
                <a:gd name="connsiteY2" fmla="*/ 270000 h 501475"/>
                <a:gd name="connsiteX3" fmla="*/ 135000 w 270000"/>
                <a:gd name="connsiteY3" fmla="*/ 0 h 501475"/>
                <a:gd name="connsiteX4" fmla="*/ 270000 w 270000"/>
                <a:gd name="connsiteY4" fmla="*/ 270000 h 501475"/>
                <a:gd name="connsiteX5" fmla="*/ 266858 w 270000"/>
                <a:gd name="connsiteY5" fmla="*/ 301126 h 501475"/>
                <a:gd name="connsiteX6" fmla="*/ 144422 w 270000"/>
                <a:gd name="connsiteY6" fmla="*/ 423562 h 50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0" h="501475">
                  <a:moveTo>
                    <a:pt x="66509" y="501475"/>
                  </a:moveTo>
                  <a:lnTo>
                    <a:pt x="59520" y="493888"/>
                  </a:lnTo>
                  <a:cubicBezTo>
                    <a:pt x="23610" y="445367"/>
                    <a:pt x="0" y="363198"/>
                    <a:pt x="0" y="270000"/>
                  </a:cubicBezTo>
                  <a:cubicBezTo>
                    <a:pt x="0" y="120883"/>
                    <a:pt x="60442" y="0"/>
                    <a:pt x="135000" y="0"/>
                  </a:cubicBezTo>
                  <a:cubicBezTo>
                    <a:pt x="209558" y="0"/>
                    <a:pt x="270000" y="120883"/>
                    <a:pt x="270000" y="270000"/>
                  </a:cubicBezTo>
                  <a:lnTo>
                    <a:pt x="266858" y="301126"/>
                  </a:lnTo>
                  <a:lnTo>
                    <a:pt x="144422" y="423562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8C5738-35A0-4B90-ACFF-B79E2EBC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147"/>
            <a:ext cx="3565524" cy="30357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7FE770-280D-4DDD-96A8-7FD8E9BC3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6566" y="91366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56A5BB-CA33-5D7B-ED98-0E85FC35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76" y="3849955"/>
            <a:ext cx="4152225" cy="2750850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75B58EF-85F8-6569-7E41-A674376FB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07" y="698578"/>
            <a:ext cx="4411161" cy="2734921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3437291-597B-452C-9CD1-AAA2D823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914626" y="5988981"/>
            <a:ext cx="1564187" cy="926985"/>
          </a:xfrm>
          <a:custGeom>
            <a:avLst/>
            <a:gdLst>
              <a:gd name="connsiteX0" fmla="*/ 1292680 w 1564187"/>
              <a:gd name="connsiteY0" fmla="*/ 271508 h 926985"/>
              <a:gd name="connsiteX1" fmla="*/ 1564187 w 1564187"/>
              <a:gd name="connsiteY1" fmla="*/ 926985 h 926985"/>
              <a:gd name="connsiteX2" fmla="*/ 1100694 w 1564187"/>
              <a:gd name="connsiteY2" fmla="*/ 926985 h 926985"/>
              <a:gd name="connsiteX3" fmla="*/ 637203 w 1564187"/>
              <a:gd name="connsiteY3" fmla="*/ 463493 h 926985"/>
              <a:gd name="connsiteX4" fmla="*/ 378060 w 1564187"/>
              <a:gd name="connsiteY4" fmla="*/ 542650 h 926985"/>
              <a:gd name="connsiteX5" fmla="*/ 328577 w 1564187"/>
              <a:gd name="connsiteY5" fmla="*/ 583476 h 926985"/>
              <a:gd name="connsiteX6" fmla="*/ 0 w 1564187"/>
              <a:gd name="connsiteY6" fmla="*/ 254899 h 926985"/>
              <a:gd name="connsiteX7" fmla="*/ 47554 w 1564187"/>
              <a:gd name="connsiteY7" fmla="*/ 211679 h 926985"/>
              <a:gd name="connsiteX8" fmla="*/ 637203 w 1564187"/>
              <a:gd name="connsiteY8" fmla="*/ 0 h 926985"/>
              <a:gd name="connsiteX9" fmla="*/ 1292680 w 1564187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4187" h="926985">
                <a:moveTo>
                  <a:pt x="1292680" y="271508"/>
                </a:moveTo>
                <a:cubicBezTo>
                  <a:pt x="1460431" y="439259"/>
                  <a:pt x="1564187" y="671005"/>
                  <a:pt x="1564187" y="926985"/>
                </a:cubicBezTo>
                <a:lnTo>
                  <a:pt x="1100694" y="926985"/>
                </a:lnTo>
                <a:cubicBezTo>
                  <a:pt x="1100694" y="671005"/>
                  <a:pt x="893182" y="463493"/>
                  <a:pt x="637203" y="463493"/>
                </a:cubicBezTo>
                <a:cubicBezTo>
                  <a:pt x="541210" y="463493"/>
                  <a:pt x="452034" y="492674"/>
                  <a:pt x="378060" y="542650"/>
                </a:cubicBezTo>
                <a:lnTo>
                  <a:pt x="328577" y="583476"/>
                </a:lnTo>
                <a:lnTo>
                  <a:pt x="0" y="254899"/>
                </a:lnTo>
                <a:lnTo>
                  <a:pt x="47554" y="211679"/>
                </a:lnTo>
                <a:cubicBezTo>
                  <a:pt x="207792" y="79438"/>
                  <a:pt x="413221" y="0"/>
                  <a:pt x="637203" y="0"/>
                </a:cubicBezTo>
                <a:cubicBezTo>
                  <a:pt x="893182" y="0"/>
                  <a:pt x="1124928" y="103757"/>
                  <a:pt x="1292680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07E0C9-4EB6-4A7B-809B-0C5C5E213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006442" y="5981236"/>
            <a:ext cx="1534673" cy="1042921"/>
          </a:xfrm>
          <a:custGeom>
            <a:avLst/>
            <a:gdLst>
              <a:gd name="connsiteX0" fmla="*/ 1197337 w 1534673"/>
              <a:gd name="connsiteY0" fmla="*/ 238153 h 1042921"/>
              <a:gd name="connsiteX1" fmla="*/ 1534673 w 1534673"/>
              <a:gd name="connsiteY1" fmla="*/ 1042921 h 1042921"/>
              <a:gd name="connsiteX2" fmla="*/ 1071180 w 1534673"/>
              <a:gd name="connsiteY2" fmla="*/ 1042921 h 1042921"/>
              <a:gd name="connsiteX3" fmla="*/ 607688 w 1534673"/>
              <a:gd name="connsiteY3" fmla="*/ 521461 h 1042921"/>
              <a:gd name="connsiteX4" fmla="*/ 427277 w 1534673"/>
              <a:gd name="connsiteY4" fmla="*/ 562440 h 1042921"/>
              <a:gd name="connsiteX5" fmla="*/ 351882 w 1534673"/>
              <a:gd name="connsiteY5" fmla="*/ 608481 h 1042921"/>
              <a:gd name="connsiteX6" fmla="*/ 0 w 1534673"/>
              <a:gd name="connsiteY6" fmla="*/ 256600 h 1042921"/>
              <a:gd name="connsiteX7" fmla="*/ 18040 w 1534673"/>
              <a:gd name="connsiteY7" fmla="*/ 238152 h 1042921"/>
              <a:gd name="connsiteX8" fmla="*/ 607688 w 1534673"/>
              <a:gd name="connsiteY8" fmla="*/ 0 h 1042921"/>
              <a:gd name="connsiteX9" fmla="*/ 1197337 w 1534673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73" h="1042921">
                <a:moveTo>
                  <a:pt x="1197337" y="238153"/>
                </a:moveTo>
                <a:cubicBezTo>
                  <a:pt x="1403356" y="429440"/>
                  <a:pt x="1534673" y="718927"/>
                  <a:pt x="1534673" y="1042921"/>
                </a:cubicBezTo>
                <a:lnTo>
                  <a:pt x="1071180" y="1042921"/>
                </a:lnTo>
                <a:cubicBezTo>
                  <a:pt x="1071180" y="754926"/>
                  <a:pt x="863668" y="521461"/>
                  <a:pt x="607688" y="521461"/>
                </a:cubicBezTo>
                <a:cubicBezTo>
                  <a:pt x="543694" y="521461"/>
                  <a:pt x="482728" y="536052"/>
                  <a:pt x="427277" y="562440"/>
                </a:cubicBezTo>
                <a:lnTo>
                  <a:pt x="351882" y="608481"/>
                </a:lnTo>
                <a:lnTo>
                  <a:pt x="0" y="256600"/>
                </a:lnTo>
                <a:lnTo>
                  <a:pt x="18040" y="238152"/>
                </a:lnTo>
                <a:cubicBezTo>
                  <a:pt x="178278" y="89374"/>
                  <a:pt x="383706" y="0"/>
                  <a:pt x="607688" y="0"/>
                </a:cubicBezTo>
                <a:cubicBezTo>
                  <a:pt x="831670" y="0"/>
                  <a:pt x="1037099" y="89374"/>
                  <a:pt x="1197337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5AEBCB-3691-4336-A5FB-0B0991ADA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0438" y="6160328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C2F64-8F06-4CEE-9EA2-76D0D212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232" y="437141"/>
            <a:ext cx="631474" cy="634502"/>
            <a:chOff x="-61232" y="437141"/>
            <a:chExt cx="631474" cy="634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0B7B3-EF52-4999-A926-D35E4F0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5" y="375204"/>
              <a:ext cx="507599" cy="631474"/>
            </a:xfrm>
            <a:custGeom>
              <a:avLst/>
              <a:gdLst>
                <a:gd name="connsiteX0" fmla="*/ 237599 w 507599"/>
                <a:gd name="connsiteY0" fmla="*/ 0 h 631474"/>
                <a:gd name="connsiteX1" fmla="*/ 499786 w 507599"/>
                <a:gd name="connsiteY1" fmla="*/ 465517 h 631474"/>
                <a:gd name="connsiteX2" fmla="*/ 502114 w 507599"/>
                <a:gd name="connsiteY2" fmla="*/ 469267 h 631474"/>
                <a:gd name="connsiteX3" fmla="*/ 507599 w 507599"/>
                <a:gd name="connsiteY3" fmla="*/ 496474 h 631474"/>
                <a:gd name="connsiteX4" fmla="*/ 237599 w 507599"/>
                <a:gd name="connsiteY4" fmla="*/ 631474 h 631474"/>
                <a:gd name="connsiteX5" fmla="*/ 206472 w 507599"/>
                <a:gd name="connsiteY5" fmla="*/ 628332 h 631474"/>
                <a:gd name="connsiteX6" fmla="*/ 0 w 507599"/>
                <a:gd name="connsiteY6" fmla="*/ 421860 h 6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99" h="631474">
                  <a:moveTo>
                    <a:pt x="237599" y="0"/>
                  </a:moveTo>
                  <a:lnTo>
                    <a:pt x="499786" y="465517"/>
                  </a:lnTo>
                  <a:lnTo>
                    <a:pt x="502114" y="469267"/>
                  </a:lnTo>
                  <a:cubicBezTo>
                    <a:pt x="505711" y="478055"/>
                    <a:pt x="507599" y="487154"/>
                    <a:pt x="507599" y="496474"/>
                  </a:cubicBezTo>
                  <a:cubicBezTo>
                    <a:pt x="507599" y="571032"/>
                    <a:pt x="386716" y="631474"/>
                    <a:pt x="237599" y="631474"/>
                  </a:cubicBezTo>
                  <a:lnTo>
                    <a:pt x="206472" y="628332"/>
                  </a:lnTo>
                  <a:lnTo>
                    <a:pt x="0" y="42186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552C80-AED0-4927-9F36-CD15EC9C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-6132" y="570168"/>
              <a:ext cx="270000" cy="501475"/>
            </a:xfrm>
            <a:custGeom>
              <a:avLst/>
              <a:gdLst>
                <a:gd name="connsiteX0" fmla="*/ 66509 w 270000"/>
                <a:gd name="connsiteY0" fmla="*/ 501475 h 501475"/>
                <a:gd name="connsiteX1" fmla="*/ 59520 w 270000"/>
                <a:gd name="connsiteY1" fmla="*/ 493888 h 501475"/>
                <a:gd name="connsiteX2" fmla="*/ 0 w 270000"/>
                <a:gd name="connsiteY2" fmla="*/ 270000 h 501475"/>
                <a:gd name="connsiteX3" fmla="*/ 135000 w 270000"/>
                <a:gd name="connsiteY3" fmla="*/ 0 h 501475"/>
                <a:gd name="connsiteX4" fmla="*/ 270000 w 270000"/>
                <a:gd name="connsiteY4" fmla="*/ 270000 h 501475"/>
                <a:gd name="connsiteX5" fmla="*/ 266858 w 270000"/>
                <a:gd name="connsiteY5" fmla="*/ 301126 h 501475"/>
                <a:gd name="connsiteX6" fmla="*/ 144422 w 270000"/>
                <a:gd name="connsiteY6" fmla="*/ 423562 h 50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0" h="501475">
                  <a:moveTo>
                    <a:pt x="66509" y="501475"/>
                  </a:moveTo>
                  <a:lnTo>
                    <a:pt x="59520" y="493888"/>
                  </a:lnTo>
                  <a:cubicBezTo>
                    <a:pt x="23610" y="445367"/>
                    <a:pt x="0" y="363198"/>
                    <a:pt x="0" y="270000"/>
                  </a:cubicBezTo>
                  <a:cubicBezTo>
                    <a:pt x="0" y="120883"/>
                    <a:pt x="60442" y="0"/>
                    <a:pt x="135000" y="0"/>
                  </a:cubicBezTo>
                  <a:cubicBezTo>
                    <a:pt x="209558" y="0"/>
                    <a:pt x="270000" y="120883"/>
                    <a:pt x="270000" y="270000"/>
                  </a:cubicBezTo>
                  <a:lnTo>
                    <a:pt x="266858" y="301126"/>
                  </a:lnTo>
                  <a:lnTo>
                    <a:pt x="144422" y="423562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76D107-696F-0540-BDBD-78966E93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147"/>
            <a:ext cx="3565524" cy="30357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7FE770-280D-4DDD-96A8-7FD8E9BC3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6566" y="91366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44C9C97-C4CF-96FC-F4D8-3ABCF076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57" y="570200"/>
            <a:ext cx="3901914" cy="2750850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9F79CCC-F26A-472B-6771-7CB75E0D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97" y="3547849"/>
            <a:ext cx="3921033" cy="2734921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3437291-597B-452C-9CD1-AAA2D823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914626" y="5988981"/>
            <a:ext cx="1564187" cy="926985"/>
          </a:xfrm>
          <a:custGeom>
            <a:avLst/>
            <a:gdLst>
              <a:gd name="connsiteX0" fmla="*/ 1292680 w 1564187"/>
              <a:gd name="connsiteY0" fmla="*/ 271508 h 926985"/>
              <a:gd name="connsiteX1" fmla="*/ 1564187 w 1564187"/>
              <a:gd name="connsiteY1" fmla="*/ 926985 h 926985"/>
              <a:gd name="connsiteX2" fmla="*/ 1100694 w 1564187"/>
              <a:gd name="connsiteY2" fmla="*/ 926985 h 926985"/>
              <a:gd name="connsiteX3" fmla="*/ 637203 w 1564187"/>
              <a:gd name="connsiteY3" fmla="*/ 463493 h 926985"/>
              <a:gd name="connsiteX4" fmla="*/ 378060 w 1564187"/>
              <a:gd name="connsiteY4" fmla="*/ 542650 h 926985"/>
              <a:gd name="connsiteX5" fmla="*/ 328577 w 1564187"/>
              <a:gd name="connsiteY5" fmla="*/ 583476 h 926985"/>
              <a:gd name="connsiteX6" fmla="*/ 0 w 1564187"/>
              <a:gd name="connsiteY6" fmla="*/ 254899 h 926985"/>
              <a:gd name="connsiteX7" fmla="*/ 47554 w 1564187"/>
              <a:gd name="connsiteY7" fmla="*/ 211679 h 926985"/>
              <a:gd name="connsiteX8" fmla="*/ 637203 w 1564187"/>
              <a:gd name="connsiteY8" fmla="*/ 0 h 926985"/>
              <a:gd name="connsiteX9" fmla="*/ 1292680 w 1564187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4187" h="926985">
                <a:moveTo>
                  <a:pt x="1292680" y="271508"/>
                </a:moveTo>
                <a:cubicBezTo>
                  <a:pt x="1460431" y="439259"/>
                  <a:pt x="1564187" y="671005"/>
                  <a:pt x="1564187" y="926985"/>
                </a:cubicBezTo>
                <a:lnTo>
                  <a:pt x="1100694" y="926985"/>
                </a:lnTo>
                <a:cubicBezTo>
                  <a:pt x="1100694" y="671005"/>
                  <a:pt x="893182" y="463493"/>
                  <a:pt x="637203" y="463493"/>
                </a:cubicBezTo>
                <a:cubicBezTo>
                  <a:pt x="541210" y="463493"/>
                  <a:pt x="452034" y="492674"/>
                  <a:pt x="378060" y="542650"/>
                </a:cubicBezTo>
                <a:lnTo>
                  <a:pt x="328577" y="583476"/>
                </a:lnTo>
                <a:lnTo>
                  <a:pt x="0" y="254899"/>
                </a:lnTo>
                <a:lnTo>
                  <a:pt x="47554" y="211679"/>
                </a:lnTo>
                <a:cubicBezTo>
                  <a:pt x="207792" y="79438"/>
                  <a:pt x="413221" y="0"/>
                  <a:pt x="637203" y="0"/>
                </a:cubicBezTo>
                <a:cubicBezTo>
                  <a:pt x="893182" y="0"/>
                  <a:pt x="1124928" y="103757"/>
                  <a:pt x="1292680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07E0C9-4EB6-4A7B-809B-0C5C5E213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006442" y="5981236"/>
            <a:ext cx="1534673" cy="1042921"/>
          </a:xfrm>
          <a:custGeom>
            <a:avLst/>
            <a:gdLst>
              <a:gd name="connsiteX0" fmla="*/ 1197337 w 1534673"/>
              <a:gd name="connsiteY0" fmla="*/ 238153 h 1042921"/>
              <a:gd name="connsiteX1" fmla="*/ 1534673 w 1534673"/>
              <a:gd name="connsiteY1" fmla="*/ 1042921 h 1042921"/>
              <a:gd name="connsiteX2" fmla="*/ 1071180 w 1534673"/>
              <a:gd name="connsiteY2" fmla="*/ 1042921 h 1042921"/>
              <a:gd name="connsiteX3" fmla="*/ 607688 w 1534673"/>
              <a:gd name="connsiteY3" fmla="*/ 521461 h 1042921"/>
              <a:gd name="connsiteX4" fmla="*/ 427277 w 1534673"/>
              <a:gd name="connsiteY4" fmla="*/ 562440 h 1042921"/>
              <a:gd name="connsiteX5" fmla="*/ 351882 w 1534673"/>
              <a:gd name="connsiteY5" fmla="*/ 608481 h 1042921"/>
              <a:gd name="connsiteX6" fmla="*/ 0 w 1534673"/>
              <a:gd name="connsiteY6" fmla="*/ 256600 h 1042921"/>
              <a:gd name="connsiteX7" fmla="*/ 18040 w 1534673"/>
              <a:gd name="connsiteY7" fmla="*/ 238152 h 1042921"/>
              <a:gd name="connsiteX8" fmla="*/ 607688 w 1534673"/>
              <a:gd name="connsiteY8" fmla="*/ 0 h 1042921"/>
              <a:gd name="connsiteX9" fmla="*/ 1197337 w 1534673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73" h="1042921">
                <a:moveTo>
                  <a:pt x="1197337" y="238153"/>
                </a:moveTo>
                <a:cubicBezTo>
                  <a:pt x="1403356" y="429440"/>
                  <a:pt x="1534673" y="718927"/>
                  <a:pt x="1534673" y="1042921"/>
                </a:cubicBezTo>
                <a:lnTo>
                  <a:pt x="1071180" y="1042921"/>
                </a:lnTo>
                <a:cubicBezTo>
                  <a:pt x="1071180" y="754926"/>
                  <a:pt x="863668" y="521461"/>
                  <a:pt x="607688" y="521461"/>
                </a:cubicBezTo>
                <a:cubicBezTo>
                  <a:pt x="543694" y="521461"/>
                  <a:pt x="482728" y="536052"/>
                  <a:pt x="427277" y="562440"/>
                </a:cubicBezTo>
                <a:lnTo>
                  <a:pt x="351882" y="608481"/>
                </a:lnTo>
                <a:lnTo>
                  <a:pt x="0" y="256600"/>
                </a:lnTo>
                <a:lnTo>
                  <a:pt x="18040" y="238152"/>
                </a:lnTo>
                <a:cubicBezTo>
                  <a:pt x="178278" y="89374"/>
                  <a:pt x="383706" y="0"/>
                  <a:pt x="607688" y="0"/>
                </a:cubicBezTo>
                <a:cubicBezTo>
                  <a:pt x="831670" y="0"/>
                  <a:pt x="1037099" y="89374"/>
                  <a:pt x="1197337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5AEBCB-3691-4336-A5FB-0B0991ADA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0438" y="6160328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0B644E-0FF0-20A3-7228-3DCC73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Simulation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92AC8B6-AD99-7F44-F0F6-FB7726508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088459"/>
            <a:ext cx="7345363" cy="46826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788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1D05-64CC-6F5A-16D7-AF44BF41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THANX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1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9C4C-F36C-C588-63E1-52B7F852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الاسماء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B7BC-152C-3AD7-A75C-293CF67F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 algn="r">
              <a:buNone/>
            </a:pPr>
            <a:r>
              <a:rPr lang="ar-EG" sz="2800" dirty="0"/>
              <a:t>1- </a:t>
            </a:r>
          </a:p>
          <a:p>
            <a:pPr marL="914400" lvl="2" indent="0" algn="r">
              <a:buNone/>
            </a:pPr>
            <a:r>
              <a:rPr lang="ar-EG" sz="2800" dirty="0"/>
              <a:t>2- </a:t>
            </a:r>
          </a:p>
          <a:p>
            <a:pPr marL="914400" lvl="2" indent="0" algn="r">
              <a:buNone/>
            </a:pPr>
            <a:r>
              <a:rPr lang="ar-EG" sz="2800" dirty="0"/>
              <a:t>3- </a:t>
            </a:r>
          </a:p>
          <a:p>
            <a:pPr marL="914400" lvl="2" indent="0" algn="r">
              <a:buNone/>
            </a:pPr>
            <a:r>
              <a:rPr lang="ar-EG" sz="2800" dirty="0"/>
              <a:t>4-</a:t>
            </a:r>
          </a:p>
          <a:p>
            <a:pPr marL="914400" lvl="2" indent="0" algn="r">
              <a:buNone/>
            </a:pPr>
            <a:r>
              <a:rPr lang="ar-EG" sz="2800" dirty="0"/>
              <a:t>5- </a:t>
            </a:r>
          </a:p>
          <a:p>
            <a:pPr marL="914400" lvl="2" indent="0" algn="r">
              <a:buNone/>
            </a:pPr>
            <a:r>
              <a:rPr lang="ar-EG" sz="2800" dirty="0"/>
              <a:t>6- </a:t>
            </a:r>
          </a:p>
          <a:p>
            <a:pPr marL="914400" lvl="2" indent="0" algn="r">
              <a:buNone/>
            </a:pPr>
            <a:r>
              <a:rPr lang="ar-EG" sz="2800" dirty="0"/>
              <a:t>7-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04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5CEF-4339-DFA0-53A2-13347CB0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12EB-7F46-B496-82FD-DCD34644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contains network data for character relationships within George R. R. Martin's  </a:t>
            </a:r>
            <a:r>
              <a:rPr lang="en-US" b="0" i="1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*A Storm of Swords*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, the third novel in his series </a:t>
            </a:r>
            <a:r>
              <a:rPr lang="en-US" b="0" i="1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*A Song of Ice and Fire*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 (also known as the HBO television adaptation </a:t>
            </a:r>
            <a:r>
              <a:rPr lang="en-US" b="0" i="1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*Game of Thrones*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). This data was originally compiled by [</a:t>
            </a:r>
            <a:r>
              <a:rPr lang="en-US" b="0" dirty="0">
                <a:solidFill>
                  <a:srgbClr val="CE9178"/>
                </a:solidFill>
                <a:effectLst/>
                <a:latin typeface="Hack" panose="020B0609030202020204" pitchFamily="49" charset="0"/>
              </a:rPr>
              <a:t>A. Beveridge and J. Shan, "Network of Thrones," Math Horizons Magazine , Vol. 23, No. 4 (2016), pp. 18-22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](</a:t>
            </a:r>
            <a:r>
              <a:rPr lang="en-US" b="0" u="sng" dirty="0">
                <a:solidFill>
                  <a:srgbClr val="D4D4D4"/>
                </a:solidFill>
                <a:effectLst/>
                <a:latin typeface="Hack" panose="020B0609030202020204" pitchFamily="49" charset="0"/>
                <a:hlinkClick r:id="rId2"/>
              </a:rPr>
              <a:t>https://www.maa.org/sites/default/files/pdf/Mathhorizons/NetworkofThrones%20%281%29.pdf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).</a:t>
            </a:r>
          </a:p>
          <a:p>
            <a:r>
              <a:rPr lang="en-US" b="0" dirty="0">
                <a:solidFill>
                  <a:srgbClr val="FFFF00"/>
                </a:solidFill>
                <a:effectLst/>
                <a:latin typeface="Hack" panose="020B0609030202020204" pitchFamily="49" charset="0"/>
              </a:rPr>
              <a:t>Nodes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: 107; unimodal</a:t>
            </a:r>
          </a:p>
          <a:p>
            <a:r>
              <a:rPr lang="en-US" b="0" dirty="0">
                <a:solidFill>
                  <a:srgbClr val="FFFF00"/>
                </a:solidFill>
                <a:effectLst/>
                <a:latin typeface="Hack" panose="020B0609030202020204" pitchFamily="49" charset="0"/>
              </a:rPr>
              <a:t>Edges</a:t>
            </a:r>
            <a: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  <a:t>: 353; weighted; undirected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Hack" panose="020B0609030202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Hack" panose="020B0609030202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1EC0-38E6-1C7D-16B7-1FC9A5D7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Dataset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B625C-6001-D27E-3E29-8C54E9FD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9" y="3311679"/>
            <a:ext cx="9258061" cy="1332000"/>
          </a:xfrm>
        </p:spPr>
      </p:pic>
    </p:spTree>
    <p:extLst>
      <p:ext uri="{BB962C8B-B14F-4D97-AF65-F5344CB8AC3E}">
        <p14:creationId xmlns:p14="http://schemas.microsoft.com/office/powerpoint/2010/main" val="103888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B88273-29DB-A718-6CCE-DFDE5C33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3C1A980A-9E33-308B-B1D1-E0E71DEA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r="19984" b="1"/>
          <a:stretch/>
        </p:blipFill>
        <p:spPr>
          <a:xfrm>
            <a:off x="4839915" y="549275"/>
            <a:ext cx="6257084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18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325AF5-2B0D-7BD5-77E7-2A755C08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Degree Distribution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354160-F8F0-C29B-E89A-F156C3DA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042550"/>
            <a:ext cx="7345363" cy="477448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243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5B2A7-AEE5-37E5-99E3-36DA9268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Degree Distribution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74C802-5C42-C565-2A8D-4D618D037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18" y="549275"/>
            <a:ext cx="600107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323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8966D-C93A-5023-3194-DB90DD64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Community Detection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34A8D82F-D388-1D43-B86D-AAB4B342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235367"/>
            <a:ext cx="7345363" cy="438885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484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14B23-ECA8-E14F-E7C4-F8694D03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Adjacency matrix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42F98227-A134-84CB-1289-1151E3E4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832032"/>
            <a:ext cx="7345363" cy="319552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00573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C34DA2"/>
      </a:accent1>
      <a:accent2>
        <a:srgbClr val="B13B5F"/>
      </a:accent2>
      <a:accent3>
        <a:srgbClr val="C35A4D"/>
      </a:accent3>
      <a:accent4>
        <a:srgbClr val="B1793B"/>
      </a:accent4>
      <a:accent5>
        <a:srgbClr val="ACA643"/>
      </a:accent5>
      <a:accent6>
        <a:srgbClr val="87B13B"/>
      </a:accent6>
      <a:hlink>
        <a:srgbClr val="31944D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</TotalTime>
  <Words>155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Hack</vt:lpstr>
      <vt:lpstr>3DFloatVTI</vt:lpstr>
      <vt:lpstr>Social IS Project </vt:lpstr>
      <vt:lpstr>الاسماء : </vt:lpstr>
      <vt:lpstr>The Dataset :</vt:lpstr>
      <vt:lpstr>Read The Dataset</vt:lpstr>
      <vt:lpstr>Visualization</vt:lpstr>
      <vt:lpstr>Degree Distribution</vt:lpstr>
      <vt:lpstr>Degree Distribution</vt:lpstr>
      <vt:lpstr>Community Detection</vt:lpstr>
      <vt:lpstr>Adjacency matrix</vt:lpstr>
      <vt:lpstr>Simulation</vt:lpstr>
      <vt:lpstr>Simulation</vt:lpstr>
      <vt:lpstr>Simulation</vt:lpstr>
      <vt:lpstr>Simulation</vt:lpstr>
      <vt:lpstr>THANX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IS Project </dc:title>
  <dc:creator>Mahmud 18321675</dc:creator>
  <cp:lastModifiedBy>Mahmud 18321675</cp:lastModifiedBy>
  <cp:revision>3</cp:revision>
  <dcterms:created xsi:type="dcterms:W3CDTF">2022-06-13T06:34:11Z</dcterms:created>
  <dcterms:modified xsi:type="dcterms:W3CDTF">2022-06-13T07:22:32Z</dcterms:modified>
</cp:coreProperties>
</file>