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880" r:id="rId2"/>
    <p:sldMasterId id="2147483904" r:id="rId3"/>
    <p:sldMasterId id="2147483928" r:id="rId4"/>
    <p:sldMasterId id="2147483940" r:id="rId5"/>
    <p:sldMasterId id="2147483952" r:id="rId6"/>
    <p:sldMasterId id="2147483964" r:id="rId7"/>
  </p:sldMasterIdLst>
  <p:notesMasterIdLst>
    <p:notesMasterId r:id="rId41"/>
  </p:notesMasterIdLst>
  <p:sldIdLst>
    <p:sldId id="256" r:id="rId8"/>
    <p:sldId id="431" r:id="rId9"/>
    <p:sldId id="577" r:id="rId10"/>
    <p:sldId id="497" r:id="rId11"/>
    <p:sldId id="524" r:id="rId12"/>
    <p:sldId id="514" r:id="rId13"/>
    <p:sldId id="526" r:id="rId14"/>
    <p:sldId id="527" r:id="rId15"/>
    <p:sldId id="525" r:id="rId16"/>
    <p:sldId id="533" r:id="rId17"/>
    <p:sldId id="537" r:id="rId18"/>
    <p:sldId id="515" r:id="rId19"/>
    <p:sldId id="516" r:id="rId20"/>
    <p:sldId id="571" r:id="rId21"/>
    <p:sldId id="572" r:id="rId22"/>
    <p:sldId id="518" r:id="rId23"/>
    <p:sldId id="563" r:id="rId24"/>
    <p:sldId id="558" r:id="rId25"/>
    <p:sldId id="560" r:id="rId26"/>
    <p:sldId id="561" r:id="rId27"/>
    <p:sldId id="564" r:id="rId28"/>
    <p:sldId id="567" r:id="rId29"/>
    <p:sldId id="508" r:id="rId30"/>
    <p:sldId id="509" r:id="rId31"/>
    <p:sldId id="512" r:id="rId32"/>
    <p:sldId id="513" r:id="rId33"/>
    <p:sldId id="565" r:id="rId34"/>
    <p:sldId id="566" r:id="rId35"/>
    <p:sldId id="510" r:id="rId36"/>
    <p:sldId id="511" r:id="rId37"/>
    <p:sldId id="544" r:id="rId38"/>
    <p:sldId id="573" r:id="rId39"/>
    <p:sldId id="562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1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gs" Target="tags/tag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7C06181-B566-496D-8AAB-D31A7CB56977}" type="slidenum">
              <a:rPr lang="en-US" sz="1200" baseline="0" smtClean="0">
                <a:latin typeface="Arial" charset="0"/>
              </a:rPr>
              <a:pPr eaLnBrk="1" hangingPunct="1"/>
              <a:t>6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DEFE9B-086A-46AD-BC22-F580E10B09DE}" type="slidenum">
              <a:rPr lang="en-US" sz="1200" baseline="0" smtClean="0">
                <a:latin typeface="Arial" charset="0"/>
              </a:rPr>
              <a:pPr eaLnBrk="1" hangingPunct="1"/>
              <a:t>20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C81A675-EE58-43C4-9E67-547DBA43B806}" type="slidenum">
              <a:rPr lang="en-US" sz="1200" baseline="0" smtClean="0">
                <a:latin typeface="Arial" charset="0"/>
              </a:rPr>
              <a:pPr eaLnBrk="1" hangingPunct="1"/>
              <a:t>21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BCA21E8-6B19-469D-9C78-BB15CA342ED3}" type="slidenum">
              <a:rPr lang="en-US" sz="1200" baseline="0" smtClean="0">
                <a:latin typeface="Arial" charset="0"/>
              </a:rPr>
              <a:pPr eaLnBrk="1" hangingPunct="1"/>
              <a:t>22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0C96991-29B9-498B-9896-2860D8399073}" type="slidenum">
              <a:rPr lang="en-US" sz="1200" baseline="0" smtClean="0">
                <a:latin typeface="Arial" charset="0"/>
              </a:rPr>
              <a:pPr eaLnBrk="1" hangingPunct="1"/>
              <a:t>27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EE16BD4-F387-4A33-B6FD-8C48032BE10C}" type="slidenum">
              <a:rPr lang="en-US" sz="1200" baseline="0" smtClean="0">
                <a:latin typeface="Arial" charset="0"/>
              </a:rPr>
              <a:pPr eaLnBrk="1" hangingPunct="1"/>
              <a:t>28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C694-ED1C-4544-B2BA-82F857784A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56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C694-ED1C-4544-B2BA-82F857784A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DEFE9B-086A-46AD-BC22-F580E10B09DE}" type="slidenum">
              <a:rPr lang="en-US" sz="1200" baseline="0" smtClean="0">
                <a:latin typeface="Arial" charset="0"/>
              </a:rPr>
              <a:pPr eaLnBrk="1" hangingPunct="1"/>
              <a:t>33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DEFE9B-086A-46AD-BC22-F580E10B09DE}" type="slidenum">
              <a:rPr lang="en-US" sz="1200" baseline="0" smtClean="0">
                <a:latin typeface="Arial" charset="0"/>
              </a:rPr>
              <a:pPr eaLnBrk="1" hangingPunct="1"/>
              <a:t>10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DC8F870-D1FE-4367-876D-E4D1AFB9EC1D}" type="slidenum">
              <a:rPr lang="en-US" sz="1200" baseline="0" smtClean="0">
                <a:latin typeface="Arial" charset="0"/>
              </a:rPr>
              <a:pPr eaLnBrk="1" hangingPunct="1"/>
              <a:t>11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4D73D40-0474-487E-9F0A-BA2455776947}" type="slidenum">
              <a:rPr lang="en-US" sz="1200" baseline="0" smtClean="0">
                <a:latin typeface="Arial" charset="0"/>
              </a:rPr>
              <a:pPr eaLnBrk="1" hangingPunct="1"/>
              <a:t>12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025648C-171D-4010-865B-F86D68A85DC4}" type="slidenum">
              <a:rPr lang="en-US" sz="1200" baseline="0" smtClean="0">
                <a:latin typeface="Arial" charset="0"/>
              </a:rPr>
              <a:pPr eaLnBrk="1" hangingPunct="1"/>
              <a:t>13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C694-ED1C-4544-B2BA-82F857784A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56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C694-ED1C-4544-B2BA-82F857784A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A188C4C-E7F8-4CD7-BCA2-5387F37C1ACF}" type="slidenum">
              <a:rPr lang="en-US" sz="1200" baseline="0" smtClean="0">
                <a:latin typeface="Arial" charset="0"/>
              </a:rPr>
              <a:pPr eaLnBrk="1" hangingPunct="1"/>
              <a:t>16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DEFE9B-086A-46AD-BC22-F580E10B09DE}" type="slidenum">
              <a:rPr lang="en-US" sz="1200" baseline="0" smtClean="0">
                <a:latin typeface="Arial" charset="0"/>
              </a:rPr>
              <a:pPr eaLnBrk="1" hangingPunct="1"/>
              <a:t>19</a:t>
            </a:fld>
            <a:endParaRPr lang="en-US" sz="1200" baseline="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A309-945B-4723-9AD9-4411318B7F51}" type="datetime1">
              <a:rPr lang="en-US" smtClean="0"/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69BE-3717-4DFF-BA9E-085BA1A164B8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198-2971-481E-88B1-1C87A85DA204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3491-C352-4110-8F42-718901E4FAF3}" type="datetime1">
              <a:rPr lang="en-US" smtClean="0"/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4A1-C52E-49A1-8FD3-721A27846678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78EC-8ADB-475D-B32A-CB2391DA9B2F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8026350-F380-4175-B30F-F4A42285A5D2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C720-4C61-48E6-BBFA-C2178DF084B9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3292-4AFD-4DAB-B3B4-0307B2E9BC71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D9A5-F50D-4D66-B4F9-E6B2ABF8E6FE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73F8-AE2A-420B-BEE6-F598743004B9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30BF-D346-4F13-B1A1-546EE5E83C7C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C5B6C4C-3E29-47A3-BAAF-0B7BE39EF3F5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5D68-966E-49CB-B2A4-1DA0DA4A9BF9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E98-2049-4126-A384-771C478BF1C8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447FE56-9235-4EE7-9DF2-9D3F82CD6C27}" type="datetime1">
              <a:rPr lang="en-US" smtClean="0"/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F6E-BCEB-4BA5-826C-5793D3764689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48A5-9EE4-4A7B-A877-D358E485BF00}" type="datetime1">
              <a:rPr lang="en-US" smtClean="0"/>
              <a:t>9/27/2016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5D73FEA-B4CE-4F4D-9D1F-8CB87004E747}" type="datetime1">
              <a:rPr lang="en-US" smtClean="0"/>
              <a:t>9/27/2016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A30DBD-9113-4991-85F8-D1F450309A15}" type="datetime1">
              <a:rPr lang="en-US" smtClean="0"/>
              <a:t>9/27/2016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3F1-3232-4909-9ACF-C8DBA6B95C63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3B86-47B1-4387-AA07-A3B0DCE29025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7CFF-860A-422B-9C4E-CBF78B5575F4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BAB9-F843-4CF5-A3AD-6ACC8543EDD6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6B2EAEB-987D-4688-A7AB-979747DF0B32}" type="datetime1">
              <a:rPr lang="en-US" smtClean="0"/>
              <a:t>9/27/2016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2861-0EE5-404D-97D8-C32A3599A902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93001D6-9ACD-432D-B405-08511DF8F84F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DDEE-C1C0-4B02-B42E-4B50F333740D}" type="datetime1">
              <a:rPr lang="en-US" smtClean="0"/>
              <a:t>9/27/2016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5F72-7DA8-4E6C-BF98-8D77AC7471C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5AC6-09AD-4892-8CFD-6AA9060D8801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ECF6-3C84-44AF-AF70-69852178E590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7A0-7E3B-4218-9588-09F5230BAD5A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73C3-5542-4172-83B9-DAF8B3CAA1FC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582-458A-4214-9E67-B407B094C268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6517-2763-46F7-85B5-E06BF1E727D5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51B-928D-411C-B625-728B66E68F6B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3980-8150-4736-958B-7D81E52F72D4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E1A3-DC00-4B1F-94A1-8DB9D268C2C2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BE61-8CAC-4D70-AF0A-136F3AD69284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BF53-AFC5-4608-8407-67C680FAC92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C39E-1351-4B0E-99AC-5489C4F04BD2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98F2-4085-4924-9DFB-6073408621E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BCDA-0062-468C-923F-C9DAB7A97638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F09C-193C-47CB-B580-AB7A94E68C83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143C-1DA6-4E47-8A73-D08DB70BFF61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F1C5-E317-4208-BE53-781E4E547DDB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98C1-0F08-4C2F-9835-3E5B57041DAA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F4-E650-49EE-9E47-35A638F48200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574C-58BF-49CD-8F55-BE4F39CB8182}" type="datetime1">
              <a:rPr lang="en-US" smtClean="0"/>
              <a:t>9/27/2016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7A66-6466-4C96-BCCD-D50F965C4F3C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C09A-E376-4D34-A6E0-AB5E6F6C4784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8C7E-BA4D-43F7-BC90-574AF0315852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E1EB-5085-47B7-A9C0-6590FBFA8104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131E-7A55-4DBD-A486-700A46D804DC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9FF5-59C3-451A-8171-7B50B3BF6643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2ED-AA01-475D-811E-D590E83C5906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E67D-4A2C-4ADB-8BFD-5BC89DCFCD3A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4328-93C7-410B-886C-D9D69595D1F0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C528-A984-4474-A701-0443A98BC6FB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CBE-E8CF-4250-A247-2DC2AC491003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731F-BBDA-4694-A2AF-87907FC1F77E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E370-882A-4AF5-B214-394622D912BC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743-6A65-49C0-890B-76FCB6E59FD7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016C39-B1EA-467C-A820-1C6EF47CBDBA}" type="datetime1">
              <a:rPr lang="en-US" smtClean="0"/>
              <a:t>9/27/2016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B9A7-2DEF-4DFF-A79F-B7605B08B1AA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A2EC-7179-4483-8524-A89601D467DD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DC90-6EA0-4BE3-8089-E1F75522B709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AD40-E6AE-48BF-930D-462D4AAC88B0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AC8C-282F-4B5E-A6D7-09234D2EF512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DE6-00BE-45FC-89C9-610395466D22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B62-EAA4-4FB0-8DEF-5436E74F5682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E305-B7A9-4697-ACAE-70531CC9F805}" type="datetime1">
              <a:rPr lang="en-US" smtClean="0"/>
              <a:t>9/27/2016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3B43-184D-4F0E-BFD5-B59DEC936804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812-B0CC-4133-8805-6E87FD88F06F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F565-F017-421C-8AA2-390A830ED233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B7F9-28C3-43B9-A397-CA5BC215D54E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BB5-67F7-4B41-8E56-E5F41A808BA6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F534A4-7824-42BF-87CD-2204C2E23B82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D127747-22D8-4928-925B-9378D52BD566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9B9633-E053-4C68-82FF-9F324657A37D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5B8109-1233-48C1-B2A5-6438A9B9ABB2}" type="datetime1">
              <a:rPr lang="en-US" smtClean="0"/>
              <a:t>9/27/2016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9811032-A236-4514-8C4C-C9FB5FE43CFB}" type="datetime1">
              <a:rPr lang="en-US" smtClean="0"/>
              <a:t>9/27/2016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1DC5F7-4298-4B24-B41B-E415372F70F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FEC860A-4119-406C-80CC-DA0717432E6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Relationship Id="rId4" Type="http://schemas.openxmlformats.org/officeDocument/2006/relationships/hyperlink" Target="PROGRAM%20CHAPTER%201/Example%201.19.cp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20.c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21.cpp" TargetMode="External"/><Relationship Id="rId7" Type="http://schemas.openxmlformats.org/officeDocument/2006/relationships/hyperlink" Target="PROGRAM%20CHAPTER%201/Example%201.25.c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Relationship Id="rId6" Type="http://schemas.openxmlformats.org/officeDocument/2006/relationships/hyperlink" Target="PROGRAM%20CHAPTER%201/Example%201.24.cpp" TargetMode="External"/><Relationship Id="rId5" Type="http://schemas.openxmlformats.org/officeDocument/2006/relationships/hyperlink" Target="PROGRAM%20CHAPTER%201/Example%201.23.cpp" TargetMode="External"/><Relationship Id="rId4" Type="http://schemas.openxmlformats.org/officeDocument/2006/relationships/hyperlink" Target="PROGRAM%20CHAPTER%201/Example%201.22.cp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26.c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Relationship Id="rId6" Type="http://schemas.openxmlformats.org/officeDocument/2006/relationships/hyperlink" Target="PROGRAM%20CHAPTER%201/Example%201.29.cpp" TargetMode="External"/><Relationship Id="rId5" Type="http://schemas.openxmlformats.org/officeDocument/2006/relationships/hyperlink" Target="PROGRAM%20CHAPTER%201/Example%201.28.cpp" TargetMode="External"/><Relationship Id="rId4" Type="http://schemas.openxmlformats.org/officeDocument/2006/relationships/hyperlink" Target="PROGRAM%20CHAPTER%201/Example%201.27.cp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Relationship Id="rId4" Type="http://schemas.openxmlformats.org/officeDocument/2006/relationships/hyperlink" Target="PROGRAM%20CHAPTER%201/Example%201.30.cp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8.xml"/><Relationship Id="rId6" Type="http://schemas.openxmlformats.org/officeDocument/2006/relationships/hyperlink" Target="PROGRAM%20CHAPTER%201/Example%201.31.cpp" TargetMode="Externa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32.cp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8.xml"/><Relationship Id="rId5" Type="http://schemas.openxmlformats.org/officeDocument/2006/relationships/hyperlink" Target="PROGRAM%20CHAPTER%201/Example%201.34.cpp" TargetMode="External"/><Relationship Id="rId4" Type="http://schemas.openxmlformats.org/officeDocument/2006/relationships/hyperlink" Target="PROGRAM%20CHAPTER%201/Example%201.33.c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smtClean="0"/>
              <a:t>ECE </a:t>
            </a:r>
            <a:r>
              <a:rPr lang="en-US" smtClean="0"/>
              <a:t>532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CHAPTER 1: REVISION OF COMPUTER PROGRAMMING CONCEPT (FUNCTION PART 1)</a:t>
            </a:r>
            <a:endParaRPr lang="en-US" dirty="0"/>
          </a:p>
          <a:p>
            <a:r>
              <a:rPr lang="en-US" dirty="0" smtClean="0"/>
              <a:t>Lecturer: Dr. </a:t>
            </a:r>
            <a:r>
              <a:rPr lang="en-US" dirty="0" err="1" smtClean="0"/>
              <a:t>Roslina</a:t>
            </a:r>
            <a:r>
              <a:rPr lang="en-US" dirty="0" smtClean="0"/>
              <a:t> </a:t>
            </a:r>
            <a:r>
              <a:rPr lang="en-US" dirty="0" err="1" smtClean="0"/>
              <a:t>Mohamad</a:t>
            </a:r>
            <a:endParaRPr lang="en-US" dirty="0" smtClean="0"/>
          </a:p>
          <a:p>
            <a:r>
              <a:rPr lang="en-US" dirty="0" smtClean="0"/>
              <a:t>Room: Tower 2, Level 13, No: 14C</a:t>
            </a:r>
          </a:p>
          <a:p>
            <a:r>
              <a:rPr lang="en-US" dirty="0" smtClean="0"/>
              <a:t>Tel: 03-55436068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E62E83A-17ED-45FC-BA7F-341F40EAF99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dirty="0" smtClean="0"/>
              <a:t>To call a function, use the function name followed by 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printHeading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When a function is called, the program  executes the body of the function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After the function terminates, execution resumes in the calling module at the point of call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Format Function Call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91200"/>
            <a:ext cx="541178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4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Calling Functions with </a:t>
            </a:r>
            <a:br>
              <a:rPr lang="en-US" smtClean="0"/>
            </a:br>
            <a:r>
              <a:rPr lang="en-US" smtClean="0"/>
              <a:t>Multiple Arguments Illustration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61D7F58-7420-4AAD-93F6-5E2DA99FE8B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81000" y="2286000"/>
            <a:ext cx="87630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displayData(height, weight);  // call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void displayData(int h, int w)// heading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cout &lt;&lt; "Height = " &lt;&lt; h &lt;&lt; endl;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cout &lt;&lt; "Weight = " &lt;&lt; w &lt;&lt; endl;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509" name="Line 1029"/>
          <p:cNvSpPr>
            <a:spLocks noChangeShapeType="1"/>
          </p:cNvSpPr>
          <p:nvPr/>
        </p:nvSpPr>
        <p:spPr bwMode="auto">
          <a:xfrm>
            <a:off x="3657600" y="2667000"/>
            <a:ext cx="129540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1030"/>
          <p:cNvSpPr>
            <a:spLocks noChangeShapeType="1"/>
          </p:cNvSpPr>
          <p:nvPr/>
        </p:nvSpPr>
        <p:spPr bwMode="auto">
          <a:xfrm>
            <a:off x="5181600" y="2743200"/>
            <a:ext cx="129540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82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Definition includes </a:t>
            </a:r>
          </a:p>
          <a:p>
            <a:pPr lvl="1">
              <a:buNone/>
            </a:pPr>
            <a:r>
              <a:rPr lang="en-US" sz="3200" dirty="0">
                <a:solidFill>
                  <a:schemeClr val="accent2"/>
                </a:solidFill>
              </a:rPr>
              <a:t>return type</a:t>
            </a:r>
            <a:r>
              <a:rPr lang="en-US" dirty="0"/>
              <a:t>:</a:t>
            </a:r>
            <a:r>
              <a:rPr lang="en-US" sz="3200" dirty="0"/>
              <a:t> </a:t>
            </a:r>
            <a:r>
              <a:rPr lang="en-US" dirty="0"/>
              <a:t>data type of the value the function returns to the part of the program that called it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: name of the function.  Function names follow same rules as variable names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parameter list</a:t>
            </a:r>
            <a:r>
              <a:rPr lang="en-US" dirty="0" smtClean="0"/>
              <a:t>: variables that hold the values passed to the function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body</a:t>
            </a:r>
            <a:r>
              <a:rPr lang="en-US" dirty="0" smtClean="0"/>
              <a:t>: statements that perform the function’s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F3D2C-745D-41B3-8B5A-73E2594A0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3E0A9-A949-4590-A9F7-9E16A9E6377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220" name="Picture 5" descr="PPT46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981200"/>
            <a:ext cx="74580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5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 descr="ch06imageslides_Page_066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304800"/>
            <a:ext cx="8458200" cy="96837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Example using a Function Prototype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6108412"/>
            <a:ext cx="342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//See </a:t>
            </a:r>
            <a:r>
              <a:rPr lang="en-US" sz="3200" dirty="0" smtClean="0">
                <a:hlinkClick r:id="rId4" action="ppaction://hlinkfile"/>
              </a:rPr>
              <a:t>Example 1.19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00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304800"/>
            <a:ext cx="8458200" cy="96837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Example using a Function Definition (without Function Prototype)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2133600"/>
            <a:ext cx="8382000" cy="3733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dirty="0" smtClean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2133600"/>
            <a:ext cx="6781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square(</a:t>
            </a:r>
            <a:r>
              <a:rPr lang="en-US" dirty="0" err="1" smtClean="0"/>
              <a:t>int</a:t>
            </a:r>
            <a:r>
              <a:rPr lang="en-US" dirty="0" smtClean="0"/>
              <a:t> x)  // Function Definition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x*x;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a=10;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&lt;&lt;a&lt;&lt;" squared: "&lt;&lt;square(a)&lt;&lt;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6025039"/>
            <a:ext cx="3424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//See </a:t>
            </a:r>
            <a:r>
              <a:rPr lang="en-US" sz="3200" dirty="0" smtClean="0">
                <a:hlinkClick r:id="rId3" action="ppaction://hlinkfile"/>
              </a:rPr>
              <a:t>Example 1.20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66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Void Function (Non-return Type</a:t>
            </a:r>
            <a:r>
              <a:rPr lang="en-US" dirty="0"/>
              <a:t>) </a:t>
            </a:r>
            <a:r>
              <a:rPr lang="en-US" dirty="0" smtClean="0"/>
              <a:t>&amp; Function </a:t>
            </a:r>
            <a:r>
              <a:rPr lang="en-US" dirty="0"/>
              <a:t>Return Type 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495800"/>
          </a:xfrm>
        </p:spPr>
        <p:txBody>
          <a:bodyPr/>
          <a:lstStyle/>
          <a:p>
            <a:r>
              <a:rPr lang="en-US" dirty="0"/>
              <a:t>If a function does not return a value, its return type is </a:t>
            </a:r>
            <a:r>
              <a:rPr lang="en-US" b="1" dirty="0">
                <a:latin typeface="Courier New" pitchFamily="49" charset="0"/>
              </a:rPr>
              <a:t>void</a:t>
            </a:r>
            <a:endParaRPr lang="en-US" dirty="0"/>
          </a:p>
          <a:p>
            <a:pPr lvl="1">
              <a:spcBef>
                <a:spcPct val="0"/>
              </a:spcBef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printHeading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{	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	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&lt;&lt; "\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tMonthly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Sales\n";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}</a:t>
            </a:r>
            <a:endParaRPr lang="en-US" b="1" dirty="0">
              <a:solidFill>
                <a:srgbClr val="3D8963"/>
              </a:solidFill>
            </a:endParaRP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If a function returns a value, the type of the value must be indicated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main()</a:t>
            </a:r>
            <a:endParaRPr lang="en-US" b="1" dirty="0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FFD83-4B6F-460C-9C90-FD837B1FD85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PASS-BY-VALUE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E01F008-B014-440B-B6A1-A472595AFEF3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When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an argument is passed by value, a 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</a:rPr>
              <a:t>copy of the </a:t>
            </a:r>
            <a:r>
              <a:rPr lang="en-US" i="1" dirty="0" smtClean="0">
                <a:solidFill>
                  <a:srgbClr val="000000"/>
                </a:solidFill>
                <a:latin typeface="Times New Roman" charset="0"/>
              </a:rPr>
              <a:t>argument’s value 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</a:rPr>
              <a:t>is made and passed (on the function call </a:t>
            </a:r>
            <a:r>
              <a:rPr lang="en-US" i="1" dirty="0" smtClean="0">
                <a:solidFill>
                  <a:srgbClr val="000000"/>
                </a:solidFill>
                <a:latin typeface="Times New Roman" charset="0"/>
              </a:rPr>
              <a:t>stack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</a:rPr>
              <a:t>) to the </a:t>
            </a:r>
            <a:r>
              <a:rPr lang="en-US" i="1" dirty="0" smtClean="0">
                <a:solidFill>
                  <a:srgbClr val="000000"/>
                </a:solidFill>
                <a:latin typeface="Times New Roman" charset="0"/>
              </a:rPr>
              <a:t>called function.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Changes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to the copy do not affect the original variable’s value in the caller.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Void Functions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9FEBA60-3DC9-4D77-87A4-980FA2E54AF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922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3326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Void Functions with no Parameter (Refer to Gaddis)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170000"/>
              </a:lnSpc>
              <a:spcBef>
                <a:spcPct val="0"/>
              </a:spcBef>
            </a:pPr>
            <a:r>
              <a:rPr lang="en-US" sz="5900" dirty="0" smtClean="0"/>
              <a:t>Program without using function prototype</a:t>
            </a: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5900" dirty="0"/>
              <a:t> </a:t>
            </a:r>
            <a:r>
              <a:rPr lang="en-US" sz="5900" dirty="0" smtClean="0"/>
              <a:t>//See </a:t>
            </a:r>
            <a:r>
              <a:rPr lang="en-US" sz="5900" dirty="0" smtClean="0">
                <a:hlinkClick r:id="rId3" action="ppaction://hlinkfile"/>
              </a:rPr>
              <a:t>Example 1.21</a:t>
            </a:r>
            <a:r>
              <a:rPr lang="en-US" sz="5900" dirty="0" smtClean="0"/>
              <a:t>, </a:t>
            </a:r>
            <a:r>
              <a:rPr lang="en-US" sz="5900" dirty="0" smtClean="0">
                <a:hlinkClick r:id="rId4" action="ppaction://hlinkfile"/>
              </a:rPr>
              <a:t>Example 1.22</a:t>
            </a:r>
            <a:r>
              <a:rPr lang="en-US" sz="5900" dirty="0" smtClean="0"/>
              <a:t>, </a:t>
            </a: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5900" dirty="0" smtClean="0">
                <a:hlinkClick r:id="rId5" action="ppaction://hlinkfile"/>
              </a:rPr>
              <a:t>Example 1.23</a:t>
            </a:r>
            <a:r>
              <a:rPr lang="en-US" sz="5900" dirty="0" smtClean="0"/>
              <a:t>, </a:t>
            </a:r>
            <a:r>
              <a:rPr lang="en-US" sz="5900" dirty="0" smtClean="0">
                <a:hlinkClick r:id="rId6" action="ppaction://hlinkfile"/>
              </a:rPr>
              <a:t>Example 1.24</a:t>
            </a:r>
            <a:endParaRPr lang="en-US" sz="5900" dirty="0" smtClean="0"/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endParaRPr lang="en-US" sz="5900" dirty="0" smtClean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sz="5900" dirty="0" smtClean="0"/>
              <a:t>Program using function prototype</a:t>
            </a: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5900" dirty="0"/>
              <a:t> </a:t>
            </a:r>
            <a:r>
              <a:rPr lang="en-US" sz="5900" dirty="0" smtClean="0"/>
              <a:t>// See  </a:t>
            </a:r>
            <a:r>
              <a:rPr lang="en-US" sz="5900" dirty="0" smtClean="0">
                <a:hlinkClick r:id="rId7" action="ppaction://hlinkfile"/>
              </a:rPr>
              <a:t>Example 1.25</a:t>
            </a:r>
            <a:endParaRPr lang="en-US" sz="5900" dirty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dirty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dirty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 smtClean="0"/>
              <a:t>         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endParaRPr lang="en-US" dirty="0" smtClean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62E83A-17ED-45FC-BA7F-341F40EAF99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 smtClean="0"/>
              <a:t>FUNCTION </a:t>
            </a:r>
          </a:p>
          <a:p>
            <a:pPr>
              <a:spcBef>
                <a:spcPct val="80000"/>
              </a:spcBef>
              <a:buNone/>
            </a:pPr>
            <a:r>
              <a:rPr lang="en-US" dirty="0"/>
              <a:t>PART </a:t>
            </a:r>
            <a:r>
              <a:rPr lang="en-US" dirty="0" smtClean="0"/>
              <a:t>1 – PASS-BY-VALUE FUNCTION</a:t>
            </a:r>
          </a:p>
          <a:p>
            <a:pPr>
              <a:spcBef>
                <a:spcPct val="80000"/>
              </a:spcBef>
              <a:buNone/>
            </a:pPr>
            <a:r>
              <a:rPr lang="en-US" dirty="0" smtClean="0"/>
              <a:t>1)VOID </a:t>
            </a:r>
            <a:r>
              <a:rPr lang="en-US" dirty="0"/>
              <a:t>FUNCTION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 smtClean="0"/>
              <a:t>2)VALUE-RETURNING FUNCTION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Void Functions with a Parameter(s)/ Pass-by-Value (Refer to Gaddis)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60320"/>
            <a:ext cx="7772400" cy="361188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3200" dirty="0" smtClean="0"/>
              <a:t>// See </a:t>
            </a:r>
            <a:r>
              <a:rPr lang="en-US" sz="3200" dirty="0" smtClean="0">
                <a:hlinkClick r:id="rId3" action="ppaction://hlinkfile"/>
              </a:rPr>
              <a:t>Example 1.26</a:t>
            </a:r>
            <a:r>
              <a:rPr lang="en-US" sz="3200" dirty="0" smtClean="0"/>
              <a:t>, </a:t>
            </a:r>
            <a:r>
              <a:rPr lang="en-US" sz="3200" dirty="0" smtClean="0">
                <a:hlinkClick r:id="rId4" action="ppaction://hlinkfile"/>
              </a:rPr>
              <a:t>Example 1.27</a:t>
            </a:r>
            <a:r>
              <a:rPr lang="en-US" sz="3200" dirty="0" smtClean="0"/>
              <a:t>, </a:t>
            </a:r>
            <a:r>
              <a:rPr lang="en-US" sz="3200" dirty="0" smtClean="0">
                <a:hlinkClick r:id="rId5" action="ppaction://hlinkfile"/>
              </a:rPr>
              <a:t>Example 1.28</a:t>
            </a:r>
            <a:r>
              <a:rPr lang="en-US" sz="3200" dirty="0" smtClean="0"/>
              <a:t>, </a:t>
            </a:r>
            <a:r>
              <a:rPr lang="en-US" sz="3200" dirty="0" smtClean="0">
                <a:hlinkClick r:id="rId6" action="ppaction://hlinkfile"/>
              </a:rPr>
              <a:t>Example 1.29</a:t>
            </a:r>
            <a:endParaRPr lang="en-US" sz="3200" dirty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dirty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 smtClean="0"/>
              <a:t>         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endParaRPr lang="en-US" dirty="0" smtClean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62E83A-17ED-45FC-BA7F-341F40EAF99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Passing Data by Value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153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solidFill>
                  <a:schemeClr val="accent2"/>
                </a:solidFill>
              </a:rPr>
              <a:t>Pass by value</a:t>
            </a:r>
            <a:r>
              <a:rPr lang="en-US" dirty="0" smtClean="0"/>
              <a:t>: when an argument is passed to a function, a copy of its value is placed in the parameter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The function cannot access the original argument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Changes to the parameter in the function do not affect the value of the argument in the calling function</a:t>
            </a:r>
            <a:endParaRPr lang="en-US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463D9-6998-485E-8205-31EA08F92F3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Passing Data by Value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val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= 5;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			  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evenOrOdd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val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);</a:t>
            </a:r>
            <a:endParaRPr lang="en-US" sz="3200" b="1" dirty="0" smtClean="0">
              <a:solidFill>
                <a:srgbClr val="3D8963"/>
              </a:solidFill>
            </a:endParaRPr>
          </a:p>
          <a:p>
            <a:pPr eaLnBrk="1" hangingPunct="1"/>
            <a:endParaRPr lang="en-US" b="1" dirty="0" smtClean="0">
              <a:solidFill>
                <a:srgbClr val="3D8963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b="1" dirty="0" smtClean="0">
              <a:latin typeface="Courier New" pitchFamily="49" charset="0"/>
            </a:endParaRPr>
          </a:p>
          <a:p>
            <a:pPr eaLnBrk="1" hangingPunct="1"/>
            <a:r>
              <a:rPr lang="en-US" b="1" dirty="0" err="1" smtClean="0">
                <a:latin typeface="Courier New" pitchFamily="49" charset="0"/>
              </a:rPr>
              <a:t>evenOrOdd</a:t>
            </a:r>
            <a:r>
              <a:rPr lang="en-US" dirty="0" smtClean="0"/>
              <a:t> can change variable </a:t>
            </a:r>
            <a:r>
              <a:rPr lang="en-US" b="1" dirty="0" err="1" smtClean="0">
                <a:latin typeface="Courier New" pitchFamily="49" charset="0"/>
              </a:rPr>
              <a:t>num</a:t>
            </a:r>
            <a:r>
              <a:rPr lang="en-US" dirty="0" smtClean="0"/>
              <a:t>, but it will have no effect on variable </a:t>
            </a:r>
            <a:r>
              <a:rPr lang="en-US" b="1" dirty="0" err="1" smtClean="0">
                <a:latin typeface="Courier New" pitchFamily="49" charset="0"/>
              </a:rPr>
              <a:t>val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BD2F9-4813-49B7-8835-C9F2656A685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6400800" y="3581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sz="3200" b="1" baseline="0">
                <a:latin typeface="Courier New" pitchFamily="49" charset="0"/>
              </a:rPr>
              <a:t>5</a:t>
            </a:r>
          </a:p>
        </p:txBody>
      </p:sp>
      <p:sp>
        <p:nvSpPr>
          <p:cNvPr id="23558" name="Text Box 9"/>
          <p:cNvSpPr txBox="1">
            <a:spLocks noChangeArrowheads="1"/>
          </p:cNvSpPr>
          <p:nvPr/>
        </p:nvSpPr>
        <p:spPr bwMode="auto">
          <a:xfrm>
            <a:off x="1447800" y="30480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3200" b="1" baseline="0">
                <a:latin typeface="Courier New" pitchFamily="49" charset="0"/>
              </a:rPr>
              <a:t>val</a:t>
            </a:r>
          </a:p>
        </p:txBody>
      </p:sp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685800" y="4038600"/>
            <a:ext cx="2514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1" baseline="0">
                <a:latin typeface="Arial" charset="0"/>
              </a:rPr>
              <a:t>argument in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1" baseline="0">
                <a:latin typeface="Arial" charset="0"/>
              </a:rPr>
              <a:t>calling function</a:t>
            </a:r>
          </a:p>
        </p:txBody>
      </p:sp>
      <p:sp>
        <p:nvSpPr>
          <p:cNvPr id="23560" name="Rectangle 12"/>
          <p:cNvSpPr>
            <a:spLocks noChangeArrowheads="1"/>
          </p:cNvSpPr>
          <p:nvPr/>
        </p:nvSpPr>
        <p:spPr bwMode="auto">
          <a:xfrm>
            <a:off x="1447800" y="3581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sz="3200" b="1" baseline="0">
                <a:latin typeface="Courier New" pitchFamily="49" charset="0"/>
              </a:rPr>
              <a:t>5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6400800" y="30480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3200" b="1" baseline="0">
                <a:latin typeface="Courier New" pitchFamily="49" charset="0"/>
              </a:rPr>
              <a:t>num</a:t>
            </a:r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5257800" y="4038600"/>
            <a:ext cx="3276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b="1" baseline="0">
                <a:latin typeface="Arial" charset="0"/>
              </a:rPr>
              <a:t>parameter in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b="1" baseline="0">
                <a:latin typeface="Courier New" pitchFamily="49" charset="0"/>
              </a:rPr>
              <a:t>evenOrOdd</a:t>
            </a:r>
            <a:r>
              <a:rPr lang="en-US" b="1" baseline="0">
                <a:latin typeface="Arial" charset="0"/>
              </a:rPr>
              <a:t> function</a:t>
            </a:r>
          </a:p>
        </p:txBody>
      </p:sp>
      <p:sp>
        <p:nvSpPr>
          <p:cNvPr id="23563" name="Line 15"/>
          <p:cNvSpPr>
            <a:spLocks noChangeShapeType="1"/>
          </p:cNvSpPr>
          <p:nvPr/>
        </p:nvSpPr>
        <p:spPr bwMode="auto">
          <a:xfrm>
            <a:off x="2667000" y="3810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Value-Returning Functions with Passing by Value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To use these functions you must:</a:t>
            </a:r>
          </a:p>
          <a:p>
            <a:pPr lvl="1" eaLnBrk="1" hangingPunct="1"/>
            <a:r>
              <a:rPr lang="en-US" dirty="0" smtClean="0"/>
              <a:t>Include the appropriate header file in your program using the include statement</a:t>
            </a:r>
          </a:p>
          <a:p>
            <a:pPr lvl="1" eaLnBrk="1" hangingPunct="1"/>
            <a:r>
              <a:rPr lang="en-US" dirty="0" smtClean="0"/>
              <a:t>Know the following items:</a:t>
            </a:r>
          </a:p>
          <a:p>
            <a:pPr lvl="2" eaLnBrk="1" hangingPunct="1"/>
            <a:r>
              <a:rPr lang="en-US" sz="2500" dirty="0" smtClean="0"/>
              <a:t>Name of the function</a:t>
            </a:r>
          </a:p>
          <a:p>
            <a:pPr lvl="2" eaLnBrk="1" hangingPunct="1"/>
            <a:r>
              <a:rPr lang="en-US" sz="2500" dirty="0" smtClean="0"/>
              <a:t>Number of parameters, if any</a:t>
            </a:r>
          </a:p>
          <a:p>
            <a:pPr lvl="2" eaLnBrk="1" hangingPunct="1"/>
            <a:r>
              <a:rPr lang="en-US" sz="2500" dirty="0" smtClean="0"/>
              <a:t>Data type of each parameter</a:t>
            </a:r>
          </a:p>
          <a:p>
            <a:pPr lvl="2" eaLnBrk="1" hangingPunct="1"/>
            <a:r>
              <a:rPr lang="en-US" sz="2500" dirty="0" smtClean="0"/>
              <a:t>Data type of the value returned: c</a:t>
            </a:r>
            <a:r>
              <a:rPr lang="en-US" dirty="0" smtClean="0"/>
              <a:t>alled the type of the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E01F008-B014-440B-B6A1-A472595AFE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Value-Returning Functions with Passing by Value </a:t>
            </a:r>
            <a:endParaRPr lang="en-US" dirty="0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Because the value returned by a value-returning function is unique, must: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Save the value for further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the value in some calculation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Print the value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value-returning function is used in an assignment or in an output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One more thing is associated with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code required to accomplish the task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E01F008-B014-440B-B6A1-A472595AFE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Syntax: Value-Returning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Syntax: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dirty="0" err="1" smtClean="0">
                <a:latin typeface="Courier New" pitchFamily="49" charset="0"/>
              </a:rPr>
              <a:t>functionType</a:t>
            </a:r>
            <a:r>
              <a:rPr lang="en-US" dirty="0" smtClean="0"/>
              <a:t> is also called the data type or return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E01F008-B014-440B-B6A1-A472595AFEF3}" type="slidenum">
              <a:rPr lang="en-US" smtClean="0"/>
              <a:t>25</a:t>
            </a:fld>
            <a:endParaRPr lang="en-US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72580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Syntax: Formal Parameter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E01F008-B014-440B-B6A1-A472595AFEF3}" type="slidenum">
              <a:rPr lang="en-US" smtClean="0"/>
              <a:t>26</a:t>
            </a:fld>
            <a:endParaRPr lang="en-US"/>
          </a:p>
        </p:txBody>
      </p:sp>
      <p:pic>
        <p:nvPicPr>
          <p:cNvPr id="2560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048000"/>
            <a:ext cx="67278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57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Returning a Value from a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106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b="1" smtClean="0">
                <a:latin typeface="Courier New" pitchFamily="49" charset="0"/>
              </a:rPr>
              <a:t>return</a:t>
            </a:r>
            <a:r>
              <a:rPr lang="en-US" smtClean="0"/>
              <a:t> statement can be used to return a value from the function to the module that made the function call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mtClean="0"/>
              <a:t>Prototype and definition must indicate data type of return value (not </a:t>
            </a:r>
            <a:r>
              <a:rPr lang="en-US" b="1" smtClean="0">
                <a:latin typeface="Courier New" pitchFamily="49" charset="0"/>
              </a:rPr>
              <a:t>void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mtClean="0"/>
              <a:t>Calling function should use return value, </a:t>
            </a:r>
            <a:r>
              <a:rPr lang="en-US" i="1" smtClean="0"/>
              <a:t>e.g.</a:t>
            </a:r>
            <a:r>
              <a:rPr lang="en-US" smtClean="0"/>
              <a:t>, 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smtClean="0"/>
              <a:t>assign it to a variable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send it to </a:t>
            </a:r>
            <a:r>
              <a:rPr lang="en-US" b="1" smtClean="0">
                <a:latin typeface="Courier New" pitchFamily="49" charset="0"/>
              </a:rPr>
              <a:t>cout</a:t>
            </a:r>
            <a:endParaRPr lang="en-US" b="1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use it in an arithmetic computation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use it in a relational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1FCE3-E980-42DB-A8F2-99F39822961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Returning a Value –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cs typeface="Courier New" pitchFamily="49" charset="0"/>
              </a:rPr>
              <a:t> Statement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514600"/>
            <a:ext cx="8610600" cy="3581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dirty="0" smtClean="0"/>
              <a:t>Format: 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return </a:t>
            </a:r>
            <a:r>
              <a:rPr lang="en-US" b="1" i="1" dirty="0" smtClean="0">
                <a:solidFill>
                  <a:srgbClr val="3D8963"/>
                </a:solidFill>
                <a:latin typeface="Courier New" pitchFamily="49" charset="0"/>
              </a:rPr>
              <a:t>expression;</a:t>
            </a:r>
            <a:endParaRPr lang="en-US" dirty="0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expression </a:t>
            </a:r>
            <a:r>
              <a:rPr lang="en-US" dirty="0" smtClean="0">
                <a:cs typeface="Courier New" pitchFamily="49" charset="0"/>
              </a:rPr>
              <a:t>may be a variable, a literal value, or an expression.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expression </a:t>
            </a:r>
            <a:r>
              <a:rPr lang="en-US" dirty="0" smtClean="0">
                <a:cs typeface="Courier New" pitchFamily="49" charset="0"/>
              </a:rPr>
              <a:t>should be of the same data type as the declared return type of the function (will be converted if not)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73C043-6147-4025-B84B-1FF053275C1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Value-Returning Functions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E01F008-B014-440B-B6A1-A472595AFEF3}" type="slidenum">
              <a:rPr lang="en-US" smtClean="0"/>
              <a:t>29</a:t>
            </a:fld>
            <a:endParaRPr lang="en-US"/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434816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3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 smtClean="0"/>
              <a:t>At the end of this lecture, you will be able to:</a:t>
            </a:r>
          </a:p>
          <a:p>
            <a:r>
              <a:rPr lang="en-US" sz="2800" dirty="0" smtClean="0"/>
              <a:t>Revise </a:t>
            </a:r>
            <a:r>
              <a:rPr lang="en-US" sz="2800" dirty="0"/>
              <a:t>how to construct and use a value-returning</a:t>
            </a:r>
            <a:r>
              <a:rPr lang="en-US" sz="2800" dirty="0" smtClean="0"/>
              <a:t>, void, </a:t>
            </a:r>
            <a:r>
              <a:rPr lang="en-US" sz="2800" dirty="0"/>
              <a:t>user-defined function in a </a:t>
            </a:r>
            <a:r>
              <a:rPr lang="en-US" sz="2800" dirty="0" smtClean="0"/>
              <a:t>program</a:t>
            </a:r>
          </a:p>
          <a:p>
            <a:r>
              <a:rPr lang="en-US" sz="2800" smtClean="0"/>
              <a:t>Revise </a:t>
            </a:r>
            <a:r>
              <a:rPr lang="en-US" sz="2800" dirty="0" smtClean="0"/>
              <a:t>the concept of pass-by-value function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Value-Returning Functions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Heading</a:t>
            </a:r>
            <a:r>
              <a:rPr lang="en-US" smtClean="0"/>
              <a:t>: first four properties above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Example: </a:t>
            </a:r>
            <a:r>
              <a:rPr lang="en-US" smtClean="0">
                <a:latin typeface="Courier New" pitchFamily="49" charset="0"/>
              </a:rPr>
              <a:t>int abs(int number)</a:t>
            </a:r>
          </a:p>
          <a:p>
            <a:pPr eaLnBrk="1" hangingPunct="1"/>
            <a:r>
              <a:rPr lang="en-US" u="sng" smtClean="0"/>
              <a:t>Formal Parameter</a:t>
            </a:r>
            <a:r>
              <a:rPr lang="en-US" smtClean="0"/>
              <a:t>: variable declared in the heading </a:t>
            </a:r>
          </a:p>
          <a:p>
            <a:pPr lvl="1" eaLnBrk="1" hangingPunct="1"/>
            <a:r>
              <a:rPr lang="en-US" smtClean="0"/>
              <a:t>Example: </a:t>
            </a:r>
            <a:r>
              <a:rPr lang="en-US" smtClean="0">
                <a:latin typeface="Courier New" pitchFamily="49" charset="0"/>
              </a:rPr>
              <a:t>number</a:t>
            </a:r>
          </a:p>
          <a:p>
            <a:pPr eaLnBrk="1" hangingPunct="1"/>
            <a:r>
              <a:rPr lang="en-US" u="sng" smtClean="0"/>
              <a:t>Actual Parameter</a:t>
            </a:r>
            <a:r>
              <a:rPr lang="en-US" smtClean="0"/>
              <a:t>: variable or expression listed in a call to a function</a:t>
            </a:r>
          </a:p>
          <a:p>
            <a:pPr lvl="1" eaLnBrk="1" hangingPunct="1"/>
            <a:r>
              <a:rPr lang="en-US" smtClean="0"/>
              <a:t>Example: </a:t>
            </a:r>
            <a:r>
              <a:rPr lang="en-US" smtClean="0">
                <a:latin typeface="Courier New" pitchFamily="49" charset="0"/>
              </a:rPr>
              <a:t>x = pow(u, v)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E01F008-B014-440B-B6A1-A472595AFEF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 descr="ch06imageslides_Page_066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6002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304800"/>
            <a:ext cx="8458200" cy="96837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67300" y="2362200"/>
            <a:ext cx="3639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//See </a:t>
            </a:r>
            <a:r>
              <a:rPr lang="en-US" sz="2800" dirty="0" smtClean="0">
                <a:hlinkClick r:id="rId4" action="ppaction://hlinkfile"/>
              </a:rPr>
              <a:t>Example 1.30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pic>
        <p:nvPicPr>
          <p:cNvPr id="307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0163"/>
            <a:ext cx="342900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273425"/>
            <a:ext cx="32877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37150"/>
            <a:ext cx="6865938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67300" y="2362200"/>
            <a:ext cx="3639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//See </a:t>
            </a:r>
            <a:r>
              <a:rPr lang="en-US" sz="2800" dirty="0" smtClean="0">
                <a:hlinkClick r:id="rId6" action="ppaction://hlinkfile"/>
              </a:rPr>
              <a:t>Example 1.31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35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43000"/>
            <a:ext cx="702474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Value-Returning Functions (Refer to Gaddis)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4267200"/>
          </a:xfrm>
        </p:spPr>
        <p:txBody>
          <a:bodyPr>
            <a:normAutofit/>
          </a:bodyPr>
          <a:lstStyle/>
          <a:p>
            <a:pPr indent="-342900">
              <a:lnSpc>
                <a:spcPct val="85000"/>
              </a:lnSpc>
              <a:spcBef>
                <a:spcPct val="0"/>
              </a:spcBef>
            </a:pPr>
            <a:r>
              <a:rPr lang="en-US" dirty="0" smtClean="0"/>
              <a:t>// See </a:t>
            </a:r>
            <a:r>
              <a:rPr lang="en-US" dirty="0" smtClean="0">
                <a:hlinkClick r:id="rId3" action="ppaction://hlinkfile"/>
              </a:rPr>
              <a:t>Example  1.32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/>
              </a:rPr>
              <a:t>Example 1.33</a:t>
            </a:r>
            <a:r>
              <a:rPr lang="en-US" dirty="0" smtClean="0"/>
              <a:t>, </a:t>
            </a:r>
            <a:r>
              <a:rPr lang="en-US" dirty="0" smtClean="0">
                <a:hlinkClick r:id="rId5" action="ppaction://hlinkfile"/>
              </a:rPr>
              <a:t>Example 1.34</a:t>
            </a:r>
            <a:endParaRPr lang="en-US" dirty="0" smtClean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dirty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dirty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 smtClean="0"/>
              <a:t>          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endParaRPr lang="en-US" dirty="0" smtClean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2E83A-17ED-45FC-BA7F-341F40EAF99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772400" cy="4454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Functions are like building blocks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They allow complicated programs to be divided into manageable pieces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Some advantages of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A programmer can focus on just that part of the program and construct it, debug it, and perfect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Different people can work on different functions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Can be re-used (even in different programs)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Enhance program readability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User-Defined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454525"/>
          </a:xfrm>
        </p:spPr>
        <p:txBody>
          <a:bodyPr/>
          <a:lstStyle/>
          <a:p>
            <a:pPr eaLnBrk="1" hangingPunct="1"/>
            <a:r>
              <a:rPr lang="en-US" u="sng" smtClean="0"/>
              <a:t>Value-returning functions</a:t>
            </a:r>
            <a:r>
              <a:rPr lang="en-US" smtClean="0"/>
              <a:t>: have a return type</a:t>
            </a:r>
          </a:p>
          <a:p>
            <a:pPr lvl="1" eaLnBrk="1" hangingPunct="1"/>
            <a:r>
              <a:rPr lang="en-US" smtClean="0"/>
              <a:t>Return a value of a specific data type using the </a:t>
            </a:r>
            <a:r>
              <a:rPr lang="en-US" smtClean="0">
                <a:latin typeface="Courier New" pitchFamily="49" charset="0"/>
              </a:rPr>
              <a:t>return</a:t>
            </a:r>
            <a:r>
              <a:rPr lang="en-US" smtClean="0"/>
              <a:t> statement</a:t>
            </a:r>
          </a:p>
          <a:p>
            <a:pPr eaLnBrk="1" hangingPunct="1"/>
            <a:r>
              <a:rPr lang="en-US" u="sng" smtClean="0"/>
              <a:t>Void functions</a:t>
            </a:r>
            <a:r>
              <a:rPr lang="en-US" smtClean="0"/>
              <a:t>: do not have a return type</a:t>
            </a:r>
          </a:p>
          <a:p>
            <a:pPr lvl="1" eaLnBrk="1" hangingPunct="1"/>
            <a:r>
              <a:rPr lang="en-US" i="1" smtClean="0"/>
              <a:t>Do not </a:t>
            </a:r>
            <a:r>
              <a:rPr lang="en-US" smtClean="0"/>
              <a:t>use a </a:t>
            </a:r>
            <a:r>
              <a:rPr lang="en-US" smtClean="0">
                <a:latin typeface="Courier New" pitchFamily="49" charset="0"/>
              </a:rPr>
              <a:t>return</a:t>
            </a:r>
            <a:r>
              <a:rPr lang="en-US" smtClean="0"/>
              <a:t> statement to return a value</a:t>
            </a:r>
          </a:p>
          <a:p>
            <a:pPr lvl="1"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E01F008-B014-440B-B6A1-A472595AFE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Prototyping, Calling and Defining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38338"/>
            <a:ext cx="8294688" cy="41497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Function prototype: </a:t>
            </a:r>
            <a:r>
              <a:rPr lang="en-US" dirty="0" smtClean="0"/>
              <a:t>a function </a:t>
            </a:r>
            <a:r>
              <a:rPr lang="en-US" dirty="0"/>
              <a:t>d</a:t>
            </a:r>
            <a:r>
              <a:rPr lang="en-US" dirty="0" smtClean="0"/>
              <a:t>eclaration 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Function call</a:t>
            </a:r>
            <a:r>
              <a:rPr lang="en-US" dirty="0" smtClean="0"/>
              <a:t>: a statement that causes a function to execute</a:t>
            </a:r>
            <a:endParaRPr lang="en-US" u="sng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Function definition</a:t>
            </a:r>
            <a:r>
              <a:rPr lang="en-US" dirty="0" smtClean="0"/>
              <a:t>: the statements that make up a function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B8EAE-81C2-42A1-AA81-E8FF210AD21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Function </a:t>
            </a:r>
          </a:p>
        </p:txBody>
      </p:sp>
      <p:pic>
        <p:nvPicPr>
          <p:cNvPr id="327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4864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2" name="Group 10"/>
          <p:cNvGrpSpPr>
            <a:grpSpLocks/>
          </p:cNvGrpSpPr>
          <p:nvPr/>
        </p:nvGrpSpPr>
        <p:grpSpPr bwMode="auto">
          <a:xfrm>
            <a:off x="1828800" y="1312863"/>
            <a:ext cx="5257800" cy="4935537"/>
            <a:chOff x="966" y="192"/>
            <a:chExt cx="3827" cy="3592"/>
          </a:xfrm>
        </p:grpSpPr>
        <p:pic>
          <p:nvPicPr>
            <p:cNvPr id="32773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" y="192"/>
              <a:ext cx="3827" cy="2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4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" y="3024"/>
              <a:ext cx="3781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Arrow Connector 2"/>
          <p:cNvCxnSpPr/>
          <p:nvPr/>
        </p:nvCxnSpPr>
        <p:spPr>
          <a:xfrm>
            <a:off x="1134839" y="2133600"/>
            <a:ext cx="61776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134839" y="2590800"/>
            <a:ext cx="72556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" y="2054274"/>
            <a:ext cx="1165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Prototype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4419600"/>
            <a:ext cx="1600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95400" y="5562600"/>
            <a:ext cx="3200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4686300"/>
            <a:ext cx="108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 </a:t>
            </a:r>
            <a:endParaRPr lang="en-US" dirty="0" smtClean="0"/>
          </a:p>
        </p:txBody>
      </p:sp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4864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Brace 1"/>
          <p:cNvSpPr/>
          <p:nvPr/>
        </p:nvSpPr>
        <p:spPr>
          <a:xfrm>
            <a:off x="1295400" y="2133600"/>
            <a:ext cx="426719" cy="2590800"/>
          </a:xfrm>
          <a:prstGeom prst="leftBrace">
            <a:avLst>
              <a:gd name="adj1" fmla="val 8333"/>
              <a:gd name="adj2" fmla="val 482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843" y="3398520"/>
            <a:ext cx="121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Prototype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u="sng" smtClean="0"/>
              <a:t>Function prototype</a:t>
            </a:r>
            <a:r>
              <a:rPr lang="en-US" smtClean="0"/>
              <a:t>: function heading without the body of the function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Syntax: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mtClean="0"/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It is not necessary to specify the variable name in the parameter list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The data type of each parameter must be specified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454400"/>
            <a:ext cx="6389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283ecf3522d43d2952ec6269d296e819d5a0c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29859</TotalTime>
  <Words>1070</Words>
  <Application>Microsoft Office PowerPoint</Application>
  <PresentationFormat>On-screen Show (4:3)</PresentationFormat>
  <Paragraphs>251</Paragraphs>
  <Slides>33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Apex</vt:lpstr>
      <vt:lpstr>Civic</vt:lpstr>
      <vt:lpstr>Median</vt:lpstr>
      <vt:lpstr>Flow</vt:lpstr>
      <vt:lpstr>Adjacency</vt:lpstr>
      <vt:lpstr>Clarity</vt:lpstr>
      <vt:lpstr>Austin</vt:lpstr>
      <vt:lpstr>ECE 532</vt:lpstr>
      <vt:lpstr>Learning Outcomes</vt:lpstr>
      <vt:lpstr>Learning Outcomes</vt:lpstr>
      <vt:lpstr>Introduction</vt:lpstr>
      <vt:lpstr>User-Defined Functions</vt:lpstr>
      <vt:lpstr>Prototyping, Calling and Defining Functions</vt:lpstr>
      <vt:lpstr>Example of Function </vt:lpstr>
      <vt:lpstr>Example of Function </vt:lpstr>
      <vt:lpstr>Function Prototype</vt:lpstr>
      <vt:lpstr>Calling a Function</vt:lpstr>
      <vt:lpstr>Calling Functions with  Multiple Arguments Illustration</vt:lpstr>
      <vt:lpstr>Function Definition</vt:lpstr>
      <vt:lpstr>Function Definition</vt:lpstr>
      <vt:lpstr>PowerPoint Presentation</vt:lpstr>
      <vt:lpstr>PowerPoint Presentation</vt:lpstr>
      <vt:lpstr>Void Function (Non-return Type) &amp; Function Return Type </vt:lpstr>
      <vt:lpstr>PASS-BY-VALUE FUNCTION</vt:lpstr>
      <vt:lpstr>Void Functions</vt:lpstr>
      <vt:lpstr>Example of Void Functions with no Parameter (Refer to Gaddis) </vt:lpstr>
      <vt:lpstr>Example of Void Functions with a Parameter(s)/ Pass-by-Value (Refer to Gaddis) </vt:lpstr>
      <vt:lpstr>Passing Data by Value</vt:lpstr>
      <vt:lpstr>Passing Data by Value</vt:lpstr>
      <vt:lpstr>Value-Returning Functions with Passing by Value </vt:lpstr>
      <vt:lpstr>Value-Returning Functions with Passing by Value </vt:lpstr>
      <vt:lpstr>Syntax: Value-Returning Function</vt:lpstr>
      <vt:lpstr>Syntax: Formal Parameter List</vt:lpstr>
      <vt:lpstr>Returning a Value from a Function</vt:lpstr>
      <vt:lpstr>Returning a Value – the return Statement</vt:lpstr>
      <vt:lpstr>Example of Value-Returning Functions </vt:lpstr>
      <vt:lpstr>Value-Returning Functions </vt:lpstr>
      <vt:lpstr>PowerPoint Presentation</vt:lpstr>
      <vt:lpstr>Example</vt:lpstr>
      <vt:lpstr>Example of Value-Returning Functions (Refer to Gaddis) 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Asus</cp:lastModifiedBy>
  <cp:revision>312</cp:revision>
  <dcterms:created xsi:type="dcterms:W3CDTF">2015-08-28T06:37:10Z</dcterms:created>
  <dcterms:modified xsi:type="dcterms:W3CDTF">2016-09-27T04:57:44Z</dcterms:modified>
</cp:coreProperties>
</file>