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880" r:id="rId2"/>
    <p:sldMasterId id="2147483904" r:id="rId3"/>
    <p:sldMasterId id="2147483916" r:id="rId4"/>
  </p:sldMasterIdLst>
  <p:notesMasterIdLst>
    <p:notesMasterId r:id="rId17"/>
  </p:notesMasterIdLst>
  <p:sldIdLst>
    <p:sldId id="256" r:id="rId5"/>
    <p:sldId id="431" r:id="rId6"/>
    <p:sldId id="548" r:id="rId7"/>
    <p:sldId id="543" r:id="rId8"/>
    <p:sldId id="507" r:id="rId9"/>
    <p:sldId id="508" r:id="rId10"/>
    <p:sldId id="547" r:id="rId11"/>
    <p:sldId id="535" r:id="rId12"/>
    <p:sldId id="536" r:id="rId13"/>
    <p:sldId id="510" r:id="rId14"/>
    <p:sldId id="511" r:id="rId15"/>
    <p:sldId id="512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12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B9F90-613E-4C54-AB49-A0F2D2AB4736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BC694-ED1C-4544-B2BA-82F85778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1B44430-C1A7-43F0-9A34-8879B2A65A0E}" type="slidenum">
              <a:rPr lang="en-US" sz="1200" baseline="0" smtClean="0">
                <a:latin typeface="Arial" charset="0"/>
              </a:rPr>
              <a:pPr eaLnBrk="1" hangingPunct="1"/>
              <a:t>5</a:t>
            </a:fld>
            <a:endParaRPr lang="en-US" sz="1200" baseline="0" smtClean="0">
              <a:latin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2377B2E-53B5-4DDA-9464-6DD09FEB8110}" type="slidenum">
              <a:rPr lang="en-US" sz="1200" baseline="0" smtClean="0">
                <a:latin typeface="Arial" charset="0"/>
              </a:rPr>
              <a:pPr eaLnBrk="1" hangingPunct="1"/>
              <a:t>6</a:t>
            </a:fld>
            <a:endParaRPr lang="en-US" sz="1200" baseline="0" smtClean="0">
              <a:latin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DFB8932-D1DD-4DDD-98E5-F5890829B3F3}" type="slidenum">
              <a:rPr lang="en-US" sz="1200" baseline="0" smtClean="0"/>
              <a:pPr eaLnBrk="1" hangingPunct="1"/>
              <a:t>10</a:t>
            </a:fld>
            <a:endParaRPr lang="en-US" sz="1200" baseline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0AD1E7A-C8C5-4FA5-8BDA-D5DE3FF94BC7}" type="slidenum">
              <a:rPr lang="en-US" sz="1200" baseline="0" smtClean="0"/>
              <a:pPr eaLnBrk="1" hangingPunct="1"/>
              <a:t>11</a:t>
            </a:fld>
            <a:endParaRPr lang="en-US" sz="1200" baseline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DFF0C3F-833D-485F-BB18-3E2185535DE4}" type="slidenum">
              <a:rPr lang="en-US" sz="1200" baseline="0" smtClean="0"/>
              <a:pPr eaLnBrk="1" hangingPunct="1"/>
              <a:t>12</a:t>
            </a:fld>
            <a:endParaRPr lang="en-US" sz="1200" baseline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73A2-14F0-40F9-9C30-5541783EF638}" type="datetime1">
              <a:rPr lang="en-US" smtClean="0"/>
              <a:t>9/27/2016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67C-58CA-4AF9-8C79-DA99852C1BB9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2776-53FD-4F26-AF69-AC4A64B9B701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3160-765F-42BA-AE09-EB363FF37531}" type="datetime1">
              <a:rPr lang="en-US" smtClean="0"/>
              <a:t>9/27/2016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0C3F-3722-4D37-9BA1-704D49EF78E9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118E-ABCD-44AB-9861-9BAE334DA1FF}" type="datetime1">
              <a:rPr lang="en-US" smtClean="0"/>
              <a:t>9/27/2016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7B5B5AF-0991-477D-8301-FD8D07E3F055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1F6-55AC-4276-B6BF-3FD687CA05A8}" type="datetime1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3BF8-720F-4796-B515-A68270CA946C}" type="datetime1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8859-F8F1-4775-AEA1-6AE6C69B3AAA}" type="datetime1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321F-16F1-48D8-9548-7E9E4F0F108D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4DF5-73CC-4E66-960D-25728EDCAED8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BC90AE3-B278-4AE7-A343-CB6CA49EF882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F823-124B-4599-9A95-D263ACFD2BF5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D2B9-94A8-458F-920A-447378F647F2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F6B09E9-8922-4B1E-BA8E-2D292DC4F934}" type="datetime1">
              <a:rPr lang="en-US" smtClean="0"/>
              <a:t>9/27/2016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709DA-1235-4696-8A0C-E06834B986EA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3F3E-F66D-4798-93A1-3E557956E55A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81AC-2AEE-4E17-A169-2E2A88A460D4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EE2F-B873-45FA-98AB-87C3AFC15BE4}" type="datetime1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2C0-2E1D-42A6-9DC6-E06347CC44AD}" type="datetime1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9814-0B24-4361-8393-75DA1758799E}" type="datetime1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CCA5-64C2-4FB8-9967-55618F84CBD7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DDE-A491-4641-B242-275C4C82EFEA}" type="datetime1">
              <a:rPr lang="en-US" smtClean="0"/>
              <a:t>9/27/2016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1E8F-EBCD-4B12-8098-4B5834AF40E6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90A3-E953-4F95-843C-051E5908481E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08F2-D241-4608-8BF3-360D5C91D41A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59F5-C24A-444A-A4FE-92A2F301D6F4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53C8-C4DC-421E-A74C-820E231F4875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3D39-7C7D-40FF-8933-1ED539C3CA26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11D5-CF7E-483F-88FE-A2B4EC094807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3DD5-A28D-41C3-B690-8918AF0F254D}" type="datetime1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C527-5743-4C6F-BB60-D910D5AF63D6}" type="datetime1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9A6C-6FEC-498A-AA0C-63E3213B0999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B44-CBDA-4770-94D8-FDA9D035C4EC}" type="datetime1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8D6C-AAFD-45A5-8261-E36D22965769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D467-348A-4E81-BCC6-68C0FA8BB4CC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39DA-89D6-40A5-90DC-87F40772C1C4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9847-BB86-429A-91AD-9735313F93EB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4AA8-01A5-48C6-8C46-806B7F5E5A2C}" type="datetime1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6250-CA39-46E9-95D3-8B29286A6CAB}" type="datetime1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A95A-821F-4788-BA7F-F3ED547DDBD6}" type="datetime1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C0D4-43A2-43C2-A9A5-FAEB5F22F2B2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395E-833E-4F95-BCC9-5EB2DCB1F268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8EA801A-BEB9-4EA6-A816-64CDD5FF3CE3}" type="datetime1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F05788-4CE8-4E81-9A7E-35FA5669F4EF}" type="datetime1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648D4E-7B68-4FBB-A725-125BE712BED8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F7EA709-FA47-46B4-9E42-5514AAA5D858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1/Example%201.38.c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1/Example%201.39.c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1/Example%201.35.c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1/Example%201.37.cpp" TargetMode="External"/><Relationship Id="rId2" Type="http://schemas.openxmlformats.org/officeDocument/2006/relationships/hyperlink" Target="PROGRAM%20CHAPTER%201/Example%201.36.cpp" TargetMode="Externa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1470025"/>
          </a:xfrm>
        </p:spPr>
        <p:txBody>
          <a:bodyPr/>
          <a:lstStyle/>
          <a:p>
            <a:r>
              <a:rPr lang="en-US" dirty="0" smtClean="0"/>
              <a:t>ECE </a:t>
            </a:r>
            <a:r>
              <a:rPr lang="en-US" dirty="0" smtClean="0"/>
              <a:t>532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3276600"/>
          </a:xfrm>
        </p:spPr>
        <p:txBody>
          <a:bodyPr>
            <a:normAutofit/>
          </a:bodyPr>
          <a:lstStyle/>
          <a:p>
            <a:r>
              <a:rPr lang="en-US" dirty="0"/>
              <a:t>CHAPTER 1: REVISION OF COMPUTER PROGRAMMING CONCEPT (FUNCTION PART </a:t>
            </a:r>
            <a:r>
              <a:rPr lang="en-US" dirty="0" smtClean="0"/>
              <a:t>2)</a:t>
            </a:r>
            <a:endParaRPr lang="en-US" dirty="0"/>
          </a:p>
          <a:p>
            <a:r>
              <a:rPr lang="en-US" dirty="0"/>
              <a:t>Lecturer: Dr. </a:t>
            </a:r>
            <a:r>
              <a:rPr lang="en-US" dirty="0" err="1"/>
              <a:t>Roslina</a:t>
            </a:r>
            <a:r>
              <a:rPr lang="en-US" dirty="0"/>
              <a:t> </a:t>
            </a:r>
            <a:r>
              <a:rPr lang="en-US" dirty="0" err="1"/>
              <a:t>Mohamad</a:t>
            </a:r>
            <a:endParaRPr lang="en-US" dirty="0"/>
          </a:p>
          <a:p>
            <a:r>
              <a:rPr lang="en-US" dirty="0" smtClean="0"/>
              <a:t>Room: Tower 2, Level 13, No:14C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610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Pointers as Function Parameters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362200"/>
            <a:ext cx="8382000" cy="3581400"/>
          </a:xfrm>
        </p:spPr>
        <p:txBody>
          <a:bodyPr/>
          <a:lstStyle/>
          <a:p>
            <a:pPr marL="533400" indent="-533400" eaLnBrk="1" hangingPunct="1">
              <a:lnSpc>
                <a:spcPct val="85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smtClean="0"/>
              <a:t>A pointer can be a parameter</a:t>
            </a:r>
          </a:p>
          <a:p>
            <a:pPr marL="533400" indent="-533400" eaLnBrk="1" hangingPunct="1">
              <a:lnSpc>
                <a:spcPct val="85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smtClean="0"/>
              <a:t>It works like a reference parameter to allow changes to argument from within a function</a:t>
            </a:r>
          </a:p>
          <a:p>
            <a:pPr marL="533400" indent="-533400" eaLnBrk="1" hangingPunct="1">
              <a:lnSpc>
                <a:spcPct val="85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smtClean="0"/>
              <a:t>A pointer parameter must be explicitly dereferenced to access the contents at that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62441-6C64-4779-898F-F54CFB603FA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915400" cy="1143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mtClean="0"/>
              <a:t>Pointers as Function Parameters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57400"/>
            <a:ext cx="8458200" cy="3962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dirty="0" smtClean="0"/>
              <a:t>Requires: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dirty="0" smtClean="0"/>
              <a:t>  1)  </a:t>
            </a:r>
            <a:r>
              <a:rPr lang="en-US" sz="2800" dirty="0" smtClean="0"/>
              <a:t>asterisk </a:t>
            </a:r>
            <a:r>
              <a:rPr lang="en-US" sz="2800" b="1" dirty="0" smtClean="0">
                <a:latin typeface="Courier New" pitchFamily="49" charset="0"/>
              </a:rPr>
              <a:t>*</a:t>
            </a:r>
            <a:r>
              <a:rPr lang="en-US" sz="2800" dirty="0" smtClean="0"/>
              <a:t> on parameter in prototype and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2800" dirty="0" smtClean="0"/>
              <a:t>        heading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    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void 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getNum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(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*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ptr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);</a:t>
            </a:r>
            <a:r>
              <a:rPr lang="en-US" dirty="0" smtClean="0"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dirty="0" smtClean="0"/>
              <a:t>  2)   </a:t>
            </a:r>
            <a:r>
              <a:rPr lang="en-US" sz="2800" dirty="0" smtClean="0"/>
              <a:t>asterisk </a:t>
            </a:r>
            <a:r>
              <a:rPr lang="en-US" sz="2800" b="1" dirty="0" smtClean="0">
                <a:latin typeface="Courier New" pitchFamily="49" charset="0"/>
              </a:rPr>
              <a:t>*</a:t>
            </a:r>
            <a:r>
              <a:rPr lang="en-US" sz="2800" dirty="0" smtClean="0"/>
              <a:t> in body to dereference the pointer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800" dirty="0" smtClean="0"/>
              <a:t>	                 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cin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&gt;&gt; *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ptr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;</a:t>
            </a:r>
            <a:r>
              <a:rPr lang="en-US" sz="2800" dirty="0" smtClean="0">
                <a:latin typeface="Courier New" pitchFamily="49" charset="0"/>
              </a:rPr>
              <a:t>     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dirty="0" smtClean="0"/>
              <a:t>  3)   </a:t>
            </a:r>
            <a:r>
              <a:rPr lang="en-US" sz="2800" dirty="0" smtClean="0"/>
              <a:t>address as argument to the function in the call</a:t>
            </a:r>
            <a:endParaRPr lang="en-US" sz="2800" dirty="0" smtClean="0">
              <a:latin typeface="Courier New" pitchFamily="49" charset="0"/>
            </a:endParaRP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getNum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(&amp;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);</a:t>
            </a:r>
            <a:r>
              <a:rPr lang="en-US" dirty="0" smtClean="0">
                <a:latin typeface="Courier New" pitchFamily="49" charset="0"/>
              </a:rPr>
              <a:t> 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//See </a:t>
            </a:r>
            <a:r>
              <a:rPr lang="en-US" sz="2800" b="1" dirty="0" smtClean="0">
                <a:latin typeface="Courier New" pitchFamily="49" charset="0"/>
                <a:hlinkClick r:id="rId3" action="ppaction://hlinkfile"/>
              </a:rPr>
              <a:t>Example 1.3</a:t>
            </a:r>
            <a:r>
              <a:rPr lang="en-US" sz="2800" b="1" dirty="0">
                <a:latin typeface="Courier New" pitchFamily="49" charset="0"/>
                <a:hlinkClick r:id="rId3" action="ppaction://hlinkfile"/>
              </a:rPr>
              <a:t>8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0418D-272D-4184-AC38-8E3C3F5368D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8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Pointers as Function Parameters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001000" cy="4419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     void swap(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*x,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*y)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     {	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       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temp;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		      temp = *x;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		      *x = *y;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		      *y = temp;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     }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    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num1 = 2, num2 = -3;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     swap(&amp;num1, &amp;num2);  //call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en-US" sz="2800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//See 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  <a:hlinkClick r:id="rId3" action="ppaction://hlinkfile"/>
              </a:rPr>
              <a:t>Example 1.39</a:t>
            </a:r>
            <a:endParaRPr lang="en-US" sz="2800" b="1" dirty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en-US" sz="2800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en-US" sz="2800" b="1" dirty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en-US" sz="2800" b="1" dirty="0" smtClean="0">
              <a:solidFill>
                <a:srgbClr val="3D8963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A15CF8-9A30-44A3-8685-244DB20D24C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9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Learning Outcomes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dirty="0" smtClean="0"/>
              <a:t>At the end of this lecture, you will be able to:</a:t>
            </a:r>
          </a:p>
          <a:p>
            <a:r>
              <a:rPr lang="en-US" dirty="0"/>
              <a:t>Discover the difference between value and reference parameters</a:t>
            </a:r>
          </a:p>
          <a:p>
            <a:r>
              <a:rPr lang="en-US" dirty="0"/>
              <a:t>Explore reference parameters and value-returning functions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4B84-804E-4FB8-9801-9FD0D5C8C4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Learning Outcomes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dirty="0" smtClean="0"/>
              <a:t>FUNCTION </a:t>
            </a:r>
          </a:p>
          <a:p>
            <a:pPr>
              <a:spcBef>
                <a:spcPct val="80000"/>
              </a:spcBef>
              <a:buNone/>
            </a:pPr>
            <a:r>
              <a:rPr lang="en-US" dirty="0"/>
              <a:t>PART </a:t>
            </a:r>
            <a:r>
              <a:rPr lang="en-US" dirty="0" smtClean="0"/>
              <a:t>2– PASS-BY-REFERENCE FUNCTION</a:t>
            </a:r>
          </a:p>
          <a:p>
            <a:pPr>
              <a:spcBef>
                <a:spcPct val="80000"/>
              </a:spcBef>
              <a:buNone/>
            </a:pPr>
            <a:r>
              <a:rPr lang="en-US" dirty="0" smtClean="0"/>
              <a:t>1)VOID </a:t>
            </a:r>
            <a:r>
              <a:rPr lang="en-US" dirty="0"/>
              <a:t>FUNCTION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4B84-804E-4FB8-9801-9FD0D5C8C427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14400"/>
            <a:ext cx="7024744" cy="951464"/>
          </a:xfrm>
        </p:spPr>
        <p:txBody>
          <a:bodyPr>
            <a:normAutofit/>
          </a:bodyPr>
          <a:lstStyle/>
          <a:p>
            <a:r>
              <a:rPr lang="en-US" dirty="0" smtClean="0"/>
              <a:t>Pass-by-Reference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981200"/>
            <a:ext cx="6777317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Times New Roman" charset="0"/>
              </a:rPr>
              <a:t> pass-by-reference</a:t>
            </a:r>
            <a:endParaRPr lang="en-US" dirty="0" smtClean="0">
              <a:solidFill>
                <a:srgbClr val="000000"/>
              </a:solidFill>
              <a:latin typeface="Times New Roman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With 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pass-by-reference, the caller gives the called function the 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ability 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to access the caller’s data directly, and to modify that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data.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A 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reference parameter is an alias for its corresponding argument in a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function call.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 charset="0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E01F008-B014-440B-B6A1-A472595AFE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18160" y="381000"/>
            <a:ext cx="8610600" cy="793750"/>
          </a:xfrm>
        </p:spPr>
        <p:txBody>
          <a:bodyPr/>
          <a:lstStyle/>
          <a:p>
            <a:pPr eaLnBrk="1" hangingPunct="1"/>
            <a:r>
              <a:rPr lang="en-US" dirty="0" smtClean="0"/>
              <a:t>Reference Variables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reference variable</a:t>
            </a:r>
            <a:r>
              <a:rPr lang="en-US" dirty="0" smtClean="0"/>
              <a:t> is an alias for another variable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It is defined with an ampersand (</a:t>
            </a:r>
            <a:r>
              <a:rPr lang="en-US" b="1" dirty="0" smtClean="0">
                <a:latin typeface="Courier New" pitchFamily="49" charset="0"/>
              </a:rPr>
              <a:t>&amp;</a:t>
            </a:r>
            <a:r>
              <a:rPr lang="en-US" dirty="0" smtClean="0"/>
              <a:t>) in the prototype and in the header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void 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getDimensions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(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&amp;, 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&amp;);</a:t>
            </a:r>
            <a:endParaRPr lang="en-US" b="1" dirty="0" smtClean="0">
              <a:solidFill>
                <a:srgbClr val="3D8963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Changes to a reference variable are made to the variable it refers to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Use reference variables to implement passing parameters by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654F9C-6F3D-4B07-8C75-C74FB55ACDB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024744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Pass by Reference Example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153400" cy="4343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void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squareIt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&amp;);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//prototype</a:t>
            </a:r>
          </a:p>
          <a:p>
            <a:pPr eaLnBrk="1" hangingPunct="1"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void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squareIt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&amp;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		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*=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75000"/>
              </a:spcBef>
              <a:buFontTx/>
              <a:buNone/>
            </a:pP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localVar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= 5;</a:t>
            </a:r>
          </a:p>
          <a:p>
            <a:pPr eaLnBrk="1" hangingPunct="1">
              <a:buFontTx/>
              <a:buNone/>
            </a:pP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squareIt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localVar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); 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//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localVar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now</a:t>
            </a:r>
            <a:endParaRPr lang="en-US" sz="2800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                  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// contains 25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400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3000" b="1" dirty="0" smtClean="0">
                <a:solidFill>
                  <a:srgbClr val="3D8963"/>
                </a:solidFill>
                <a:latin typeface="Courier New" pitchFamily="49" charset="0"/>
              </a:rPr>
              <a:t>//See </a:t>
            </a:r>
            <a:r>
              <a:rPr lang="en-US" sz="3000" b="1" dirty="0" smtClean="0">
                <a:solidFill>
                  <a:srgbClr val="3D8963"/>
                </a:solidFill>
                <a:latin typeface="Courier New" pitchFamily="49" charset="0"/>
                <a:hlinkClick r:id="rId3" action="ppaction://hlinkfile"/>
              </a:rPr>
              <a:t>Example 1.35</a:t>
            </a:r>
            <a:endParaRPr lang="en-US" sz="3000" b="1" dirty="0" smtClean="0">
              <a:solidFill>
                <a:srgbClr val="3D8963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E5903-3E79-42A2-AB67-02659B0F864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9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Pass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3D8963"/>
                </a:solidFill>
                <a:latin typeface="Courier New" pitchFamily="49" charset="0"/>
              </a:rPr>
              <a:t>See </a:t>
            </a:r>
            <a:r>
              <a:rPr lang="en-US" sz="3200" b="1" dirty="0">
                <a:solidFill>
                  <a:srgbClr val="3D8963"/>
                </a:solidFill>
                <a:latin typeface="Courier New" pitchFamily="49" charset="0"/>
                <a:hlinkClick r:id="rId2" action="ppaction://hlinkfile"/>
              </a:rPr>
              <a:t>Example 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  <a:hlinkClick r:id="rId2" action="ppaction://hlinkfile"/>
              </a:rPr>
              <a:t>1.36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,</a:t>
            </a:r>
          </a:p>
          <a:p>
            <a:pPr marL="68580" indent="0">
              <a:buNone/>
            </a:pPr>
            <a:r>
              <a:rPr lang="en-US" sz="3200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    </a:t>
            </a:r>
            <a:r>
              <a:rPr lang="en-US" sz="3200" b="1" dirty="0">
                <a:solidFill>
                  <a:srgbClr val="3D8963"/>
                </a:solidFill>
                <a:latin typeface="Courier New" pitchFamily="49" charset="0"/>
                <a:hlinkClick r:id="rId3" action="ppaction://hlinkfile"/>
              </a:rPr>
              <a:t>Example 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  <a:hlinkClick r:id="rId3" action="ppaction://hlinkfile"/>
              </a:rPr>
              <a:t>1.37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1" descr="ch06imageslides_Page_084.pn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1" descr="ch06imageslides_Page_085.pn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9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ad06ecfaa2888e0bb6815ed58b9fa6b3b8634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41162</TotalTime>
  <Words>271</Words>
  <Application>Microsoft Office PowerPoint</Application>
  <PresentationFormat>On-screen Show (4:3)</PresentationFormat>
  <Paragraphs>84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Apex</vt:lpstr>
      <vt:lpstr>Civic</vt:lpstr>
      <vt:lpstr>Austin</vt:lpstr>
      <vt:lpstr>Clarity</vt:lpstr>
      <vt:lpstr>ECE 532</vt:lpstr>
      <vt:lpstr>Learning Outcomes</vt:lpstr>
      <vt:lpstr>Learning Outcomes</vt:lpstr>
      <vt:lpstr>Pass-by-Reference Function</vt:lpstr>
      <vt:lpstr>Reference Variables</vt:lpstr>
      <vt:lpstr>Pass by Reference Example</vt:lpstr>
      <vt:lpstr>Example Pass by Reference</vt:lpstr>
      <vt:lpstr>PowerPoint Presentation</vt:lpstr>
      <vt:lpstr>PowerPoint Presentation</vt:lpstr>
      <vt:lpstr>Pointers as Function Parameters</vt:lpstr>
      <vt:lpstr>Pointers as Function Parameters</vt:lpstr>
      <vt:lpstr>Pointers as Function Parameters</vt:lpstr>
    </vt:vector>
  </TitlesOfParts>
  <Company>TEAM 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431</dc:title>
  <dc:creator>Asus</dc:creator>
  <cp:lastModifiedBy>Asus</cp:lastModifiedBy>
  <cp:revision>317</cp:revision>
  <dcterms:created xsi:type="dcterms:W3CDTF">2015-08-28T06:37:10Z</dcterms:created>
  <dcterms:modified xsi:type="dcterms:W3CDTF">2016-09-27T04:57:58Z</dcterms:modified>
</cp:coreProperties>
</file>