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  <p:sldMasterId id="2147483916" r:id="rId2"/>
    <p:sldMasterId id="2147483928" r:id="rId3"/>
    <p:sldMasterId id="2147483940" r:id="rId4"/>
    <p:sldMasterId id="2147483952" r:id="rId5"/>
    <p:sldMasterId id="2147483964" r:id="rId6"/>
    <p:sldMasterId id="2147483976" r:id="rId7"/>
    <p:sldMasterId id="2147483988" r:id="rId8"/>
    <p:sldMasterId id="2147484000" r:id="rId9"/>
    <p:sldMasterId id="2147484012" r:id="rId10"/>
  </p:sldMasterIdLst>
  <p:notesMasterIdLst>
    <p:notesMasterId r:id="rId38"/>
  </p:notesMasterIdLst>
  <p:sldIdLst>
    <p:sldId id="256" r:id="rId11"/>
    <p:sldId id="613" r:id="rId12"/>
    <p:sldId id="614" r:id="rId13"/>
    <p:sldId id="615" r:id="rId14"/>
    <p:sldId id="616" r:id="rId15"/>
    <p:sldId id="619" r:id="rId16"/>
    <p:sldId id="431" r:id="rId17"/>
    <p:sldId id="620" r:id="rId18"/>
    <p:sldId id="568" r:id="rId19"/>
    <p:sldId id="586" r:id="rId20"/>
    <p:sldId id="569" r:id="rId21"/>
    <p:sldId id="570" r:id="rId22"/>
    <p:sldId id="571" r:id="rId23"/>
    <p:sldId id="572" r:id="rId24"/>
    <p:sldId id="584" r:id="rId25"/>
    <p:sldId id="585" r:id="rId26"/>
    <p:sldId id="601" r:id="rId27"/>
    <p:sldId id="573" r:id="rId28"/>
    <p:sldId id="621" r:id="rId29"/>
    <p:sldId id="590" r:id="rId30"/>
    <p:sldId id="591" r:id="rId31"/>
    <p:sldId id="622" r:id="rId32"/>
    <p:sldId id="608" r:id="rId33"/>
    <p:sldId id="623" r:id="rId34"/>
    <p:sldId id="611" r:id="rId35"/>
    <p:sldId id="612" r:id="rId36"/>
    <p:sldId id="6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gs" Target="tags/tag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51230F7-BABC-4D0B-A721-15DB9B57F8B4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CC33E4-1494-47A8-9E4C-1DECC30ECCB6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5120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B8BBD39-D96C-4E3C-A7FB-E1E886E82ADE}" type="slidenum">
              <a:rPr lang="en-US" sz="1200" baseline="0" smtClean="0"/>
              <a:pPr eaLnBrk="1" hangingPunct="1"/>
              <a:t>14</a:t>
            </a:fld>
            <a:endParaRPr lang="en-US" sz="1200" baseline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77DBFE-01B8-43C6-B182-D0B86B808030}" type="slidenum">
              <a:rPr lang="en-US" sz="1200" baseline="0" smtClean="0"/>
              <a:pPr eaLnBrk="1" hangingPunct="1"/>
              <a:t>17</a:t>
            </a:fld>
            <a:endParaRPr lang="en-US" sz="1200" baseline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867571E-FF71-4579-88B3-B09168BEBE71}" type="slidenum">
              <a:rPr lang="en-US" sz="1200" baseline="0" smtClean="0"/>
              <a:pPr eaLnBrk="1" hangingPunct="1"/>
              <a:t>18</a:t>
            </a:fld>
            <a:endParaRPr lang="en-US" sz="1200" baseline="0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90ABCDD-2EFB-4F13-92A1-D3DB4C1A2754}" type="slidenum">
              <a:rPr lang="en-US" sz="1200" baseline="0" smtClean="0"/>
              <a:pPr eaLnBrk="1" hangingPunct="1"/>
              <a:t>23</a:t>
            </a:fld>
            <a:endParaRPr lang="en-US" sz="1200" baseline="0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ABE2588-5A3C-43A5-AF2B-0ECE41E7A134}" type="slidenum">
              <a:rPr lang="en-US" sz="1200" baseline="0" smtClean="0"/>
              <a:pPr eaLnBrk="1" hangingPunct="1"/>
              <a:t>25</a:t>
            </a:fld>
            <a:endParaRPr lang="en-US" sz="1200" baseline="0" smtClean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pr10-14.cpp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E8A12E-ACF0-4C50-BB3C-AE99E88AD4FE}" type="slidenum">
              <a:rPr lang="en-US" sz="1200" baseline="0" smtClean="0"/>
              <a:pPr eaLnBrk="1" hangingPunct="1"/>
              <a:t>27</a:t>
            </a:fld>
            <a:endParaRPr lang="en-US" sz="1200" baseline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08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7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464-A39C-4A50-89AF-4C97CF63C42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86-A928-486F-979F-A4C069E97EE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2859-246D-4EF9-9C0A-A6D07BB3349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39F8-A8B7-4106-9351-25247743F329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6B30-701C-4E4C-9DED-F9BFEF24D171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E021-386D-4CE7-8E4D-010FA09EBD24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591C-E50F-4FB0-B24D-F2C90EA06C55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1DF-AD8A-47F9-942D-3F7D0DED885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A45-B345-4B34-B0E4-ED24046261B6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0067-E23D-435F-91F6-9DC5F90DE98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D98A-5620-473A-9B6D-F670973C9B86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464-A39C-4A50-89AF-4C97CF63C42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86-A928-486F-979F-A4C069E97EE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2859-246D-4EF9-9C0A-A6D07BB3349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39F8-A8B7-4106-9351-25247743F329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6B30-701C-4E4C-9DED-F9BFEF24D171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E021-386D-4CE7-8E4D-010FA09EBD24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591C-E50F-4FB0-B24D-F2C90EA06C55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5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1DF-AD8A-47F9-942D-3F7D0DED885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A45-B345-4B34-B0E4-ED24046261B6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0067-E23D-435F-91F6-9DC5F90DE98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D98A-5620-473A-9B6D-F670973C9B86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8B4B76-5279-44EE-973C-7AC7E702D5E3}" type="datetime1">
              <a:rPr lang="en-US" smtClean="0"/>
              <a:t>9/2/2019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CA350-7DB1-48EA-9119-A68D025F7AC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F6ED79-BEA2-4AF0-B5F8-8AAF4C03BBAF}" type="datetime1">
              <a:rPr lang="en-US" smtClean="0"/>
              <a:t>9/2/2019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5AF09-304B-4C6B-8903-ACBA25B51BA5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F7D56-BD00-4B08-ACF3-43A7924C20B4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4B565-A231-4843-B77E-796AAA6A4A4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6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754E5-F177-4186-90EE-E03C9E7A1916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52230D7-9C39-46D8-B754-FF9D3BB27200}" type="datetime1">
              <a:rPr lang="en-US" smtClean="0"/>
              <a:t>9/2/2019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67E5FB5-2837-4BF2-847E-8B7CF281877E}" type="datetime1">
              <a:rPr lang="en-US" smtClean="0"/>
              <a:t>9/2/2019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06394-C268-4701-A3B1-757D7D9C689B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C59C45-7A9F-4383-B57F-3499E0DF4B6C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7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4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4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9E21-0B65-4373-895C-22971346D8C3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97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8727-ED4C-4869-BFBF-AFCA81D04B95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4CF-3147-4FB5-92FD-2C76B2CAC23D}" type="datetime1">
              <a:rPr lang="en-US" smtClean="0"/>
              <a:t>9/2/2019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D1A-A82A-46A7-8056-B4073C300BD1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3AFB-F228-4060-BB34-0D044AA1B256}" type="datetime1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3C2F-447F-4F1F-93DA-8216273287D6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F2C4-F1C9-414E-8A04-5BB17FAB3704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FE63-0612-4B24-887A-13E6A1B464F4}" type="datetime1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F3A2-6307-4504-9551-6517A4701EA7}" type="datetime1">
              <a:rPr lang="en-US" smtClean="0"/>
              <a:t>9/2/2019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65B-5E1D-42F0-B59A-524D5B70EC2F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886C-C09D-42DD-A2C4-E7136A0B46C8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65B498-FB72-4013-9E99-E42B36E95209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65B498-FB72-4013-9E99-E42B36E95209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565B498-FB72-4013-9E99-E42B36E95209}" type="datetime1">
              <a:rPr lang="en-US" smtClean="0"/>
              <a:t>9/2/2019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0B36D1-AB04-45B5-B3E4-6263E747F620}" type="datetime1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6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6.wmf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Relationship Id="rId6" Type="http://schemas.openxmlformats.org/officeDocument/2006/relationships/hyperlink" Target="PROGRAM%20CHAPTER%201/CHAPTER%201.1/Example%201.4.cpp" TargetMode="External"/><Relationship Id="rId5" Type="http://schemas.openxmlformats.org/officeDocument/2006/relationships/hyperlink" Target="PROGRAM%20CHAPTER%201/CHAPTER%201.1/Example%201.3.cpp" TargetMode="External"/><Relationship Id="rId4" Type="http://schemas.openxmlformats.org/officeDocument/2006/relationships/hyperlink" Target="PROGRAM%20CHAPTER%201/CHAPTER%201.1/Example%201.2.c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oFCOjaEmYo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0rr66pZlQX4&amp;list=PLrKBFf87Cy9BVBAZ1Y-6Olzz0KTU4Qw6L&amp;index=48" TargetMode="External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iDuJa2b1QtQ&amp;list=PLrKBFf87Cy9BVBAZ1Y-6Olzz0KTU4Qw6L&amp;index=49" TargetMode="Externa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CHAPTER%201.1/Example%201.5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COURSE%20OUTLINES/Course%20Outlines%20&amp;%20Lesson%20Plan%20ECE532%20Sept%202019%20-%20Jan%202019.pdf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_XvFOkQz5k&amp;list=PLhb7SOmGNUc5AZurO-im4t_RDr-ymjz0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-q-3b_093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77s9vqrTOwg&amp;list=PLrKBFf87Cy9BVBAZ1Y-6Olzz0KTU4Qw6L&amp;index=11" TargetMode="Externa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CHAPTER%201.1/Example%201.1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6400800" cy="2819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CHAPTER </a:t>
            </a:r>
            <a:r>
              <a:rPr lang="en-US" sz="2800" dirty="0"/>
              <a:t>1: REVISION OF COMPUTER PROGRAMMING CONCEPT</a:t>
            </a:r>
          </a:p>
          <a:p>
            <a:r>
              <a:rPr lang="en-US" sz="2800" dirty="0" smtClean="0"/>
              <a:t>(POINTERS)</a:t>
            </a:r>
            <a:endParaRPr lang="en-US" sz="2800" dirty="0"/>
          </a:p>
          <a:p>
            <a:r>
              <a:rPr lang="en-US" sz="2800" dirty="0" smtClean="0"/>
              <a:t>Lecturer: Dr. </a:t>
            </a:r>
            <a:r>
              <a:rPr lang="en-US" sz="2800" dirty="0" err="1" smtClean="0"/>
              <a:t>Roslina</a:t>
            </a:r>
            <a:r>
              <a:rPr lang="en-US" sz="2800" dirty="0" smtClean="0"/>
              <a:t> </a:t>
            </a:r>
            <a:r>
              <a:rPr lang="en-US" sz="2800" dirty="0" err="1" smtClean="0"/>
              <a:t>Mohamad</a:t>
            </a:r>
            <a:endParaRPr lang="en-US" sz="2800" dirty="0" smtClean="0"/>
          </a:p>
          <a:p>
            <a:r>
              <a:rPr lang="en-US" sz="2800" dirty="0" smtClean="0"/>
              <a:t>Room: Tower 2, Level 13, No:14C</a:t>
            </a:r>
          </a:p>
          <a:p>
            <a:r>
              <a:rPr lang="en-US" sz="2800" dirty="0" smtClean="0"/>
              <a:t>Contact No: </a:t>
            </a:r>
            <a:r>
              <a:rPr lang="en-US" sz="2800" dirty="0" smtClean="0"/>
              <a:t>03-55436068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1470025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ECE </a:t>
            </a:r>
            <a:r>
              <a:rPr lang="en-US" dirty="0" smtClean="0"/>
              <a:t>532 </a:t>
            </a:r>
            <a:br>
              <a:rPr lang="en-US" dirty="0" smtClean="0"/>
            </a:br>
            <a:r>
              <a:rPr lang="en-US" dirty="0" smtClean="0"/>
              <a:t>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of Operator (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ampersand, 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, is called the address of operator</a:t>
            </a:r>
          </a:p>
          <a:p>
            <a:pPr eaLnBrk="1" hangingPunct="1"/>
            <a:r>
              <a:rPr lang="en-US" smtClean="0"/>
              <a:t>The address of operator is a unary operator that returns the address of its operand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8E141-95FB-427F-A532-310B984219D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5952923" cy="209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1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294688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chemeClr val="accent2"/>
                </a:solidFill>
              </a:rPr>
              <a:t>Pointer variable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chemeClr val="accent2"/>
                </a:solidFill>
              </a:rPr>
              <a:t>pointer</a:t>
            </a:r>
            <a:r>
              <a:rPr lang="en-US" sz="2800" dirty="0" smtClean="0"/>
              <a:t>): a variable that holds an address</a:t>
            </a:r>
          </a:p>
          <a:p>
            <a:pPr eaLnBrk="1" hangingPunct="1"/>
            <a:r>
              <a:rPr lang="en-US" sz="2800" dirty="0" smtClean="0"/>
              <a:t>Pointers provide an alternate way to access memory locations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B4A6-14C6-4B96-BE17-D6FCC5BA4FE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57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  Pointer </a:t>
            </a:r>
            <a:r>
              <a:rPr lang="en-US" dirty="0" smtClean="0"/>
              <a:t>Variables (*)</a:t>
            </a:r>
            <a:endParaRPr lang="en-US" dirty="0" smtClean="0"/>
          </a:p>
        </p:txBody>
      </p:sp>
      <p:pic>
        <p:nvPicPr>
          <p:cNvPr id="7173" name="Picture 6" descr="BD0537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5410200" cy="288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Pointer Variables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Syntax:</a:t>
            </a:r>
          </a:p>
          <a:p>
            <a:pPr lvl="1" eaLnBrk="1" fontAlgn="auto" hangingPunct="1">
              <a:lnSpc>
                <a:spcPct val="3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These statements are equivalent: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*  p;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* p;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9EFD3-6C4F-45AD-B234-20B9F3C2A5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07870"/>
            <a:ext cx="360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4905"/>
            <a:ext cx="2867025" cy="302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33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73000"/>
                    </a14:imgEffect>
                    <a14:imgEffect>
                      <a14:brightnessContrast bright="16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300369"/>
            <a:ext cx="9113520" cy="55576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In the statement: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* p, q;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/>
              <a:t>	only </a:t>
            </a:r>
            <a:r>
              <a:rPr lang="en-US" b="1" dirty="0" smtClean="0">
                <a:latin typeface="Courier New" pitchFamily="49" charset="0"/>
              </a:rPr>
              <a:t>p</a:t>
            </a:r>
            <a:r>
              <a:rPr lang="en-US" b="1" dirty="0" smtClean="0"/>
              <a:t> is the pointer variable, not </a:t>
            </a:r>
            <a:r>
              <a:rPr lang="en-US" b="1" dirty="0" smtClean="0">
                <a:latin typeface="Courier New" pitchFamily="49" charset="0"/>
              </a:rPr>
              <a:t>q</a:t>
            </a:r>
            <a:r>
              <a:rPr lang="en-US" b="1" dirty="0" smtClean="0"/>
              <a:t>; here </a:t>
            </a:r>
            <a:r>
              <a:rPr lang="en-US" b="1" dirty="0" smtClean="0">
                <a:latin typeface="Courier New" pitchFamily="49" charset="0"/>
              </a:rPr>
              <a:t>q</a:t>
            </a:r>
            <a:r>
              <a:rPr lang="en-US" b="1" dirty="0" smtClean="0"/>
              <a:t> is an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/>
              <a:t> variable </a:t>
            </a:r>
          </a:p>
          <a:p>
            <a:pPr eaLnBrk="1" fontAlgn="auto" hangingPunct="1">
              <a:lnSpc>
                <a:spcPct val="10000"/>
              </a:lnSpc>
              <a:spcAft>
                <a:spcPts val="0"/>
              </a:spcAft>
              <a:buFontTx/>
              <a:buNone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To avoid confusion, attach the character </a:t>
            </a: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smtClean="0"/>
              <a:t> to the variable name: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  *p, q;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   *p, *q;</a:t>
            </a:r>
            <a:endParaRPr lang="en-US" b="1" dirty="0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1B7A9-AE6F-4901-8DA0-94BC968E1B4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Declaring Pointer Variables</a:t>
            </a:r>
          </a:p>
        </p:txBody>
      </p:sp>
    </p:spTree>
    <p:extLst>
      <p:ext uri="{BB962C8B-B14F-4D97-AF65-F5344CB8AC3E}">
        <p14:creationId xmlns:p14="http://schemas.microsoft.com/office/powerpoint/2010/main" val="338367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smtClean="0"/>
              <a:t>Pointer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205740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/>
              <a:t>Definition: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*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/>
              <a:t>Read as: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	“</a:t>
            </a:r>
            <a:r>
              <a:rPr lang="en-US" sz="2800" b="1" dirty="0" err="1" smtClean="0">
                <a:latin typeface="Courier New" pitchFamily="49" charset="0"/>
              </a:rPr>
              <a:t>intptr</a:t>
            </a:r>
            <a:r>
              <a:rPr lang="en-US" sz="2800" dirty="0" smtClean="0"/>
              <a:t> can hold the address of an </a:t>
            </a:r>
            <a:r>
              <a:rPr lang="en-US" sz="2800" dirty="0" err="1" smtClean="0"/>
              <a:t>int</a:t>
            </a:r>
            <a:r>
              <a:rPr lang="en-US" sz="2800" dirty="0" smtClean="0"/>
              <a:t>” or “the variable that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800" dirty="0" smtClean="0">
                <a:cs typeface="Courier New" pitchFamily="49" charset="0"/>
              </a:rPr>
              <a:t> points to has type </a:t>
            </a:r>
            <a:r>
              <a:rPr lang="en-US" sz="2800" dirty="0" err="1" smtClean="0">
                <a:cs typeface="Courier New" pitchFamily="49" charset="0"/>
              </a:rPr>
              <a:t>int</a:t>
            </a:r>
            <a:r>
              <a:rPr lang="en-US" sz="2800" dirty="0" smtClean="0">
                <a:cs typeface="Courier New" pitchFamily="49" charset="0"/>
              </a:rPr>
              <a:t>”</a:t>
            </a:r>
            <a:endParaRPr lang="en-US" sz="2800" dirty="0" smtClean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smtClean="0"/>
              <a:t>The spacing in the definition does not matter: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*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*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endParaRPr lang="en-US" dirty="0" smtClean="0"/>
          </a:p>
          <a:p>
            <a:pPr>
              <a:spcBef>
                <a:spcPct val="40000"/>
              </a:spcBef>
              <a:defRPr/>
            </a:pPr>
            <a:r>
              <a:rPr lang="en-US" sz="2800" b="1" dirty="0" smtClean="0">
                <a:latin typeface="+mj-lt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 smtClean="0"/>
              <a:t>  </a:t>
            </a:r>
            <a:r>
              <a:rPr lang="en-US" sz="2800" dirty="0" smtClean="0"/>
              <a:t>is called the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indirection operator/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d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ereferencing operator 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4C1A2-77E9-49B6-B613-B05CC04F2F1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41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6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grayscl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When used as a unary operator, </a:t>
            </a:r>
            <a:r>
              <a:rPr lang="en-US" sz="2800" dirty="0" smtClean="0">
                <a:latin typeface="Courier New" pitchFamily="49" charset="0"/>
              </a:rPr>
              <a:t>*</a:t>
            </a:r>
            <a:r>
              <a:rPr lang="en-US" sz="2800" dirty="0" smtClean="0"/>
              <a:t> is the dereferencing operator or indirection operator</a:t>
            </a:r>
          </a:p>
          <a:p>
            <a:pPr lvl="1" eaLnBrk="1" hangingPunct="1"/>
            <a:r>
              <a:rPr lang="en-US" sz="2400" dirty="0" smtClean="0"/>
              <a:t>Refers to object to which its operand points</a:t>
            </a:r>
          </a:p>
          <a:p>
            <a:pPr eaLnBrk="1" hangingPunct="1"/>
            <a:r>
              <a:rPr lang="en-US" sz="2800" dirty="0" smtClean="0"/>
              <a:t>Example: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/>
            <a:r>
              <a:rPr lang="en-US" sz="2400" dirty="0" smtClean="0"/>
              <a:t>To print the value of </a:t>
            </a:r>
            <a:r>
              <a:rPr lang="en-US" sz="2400" dirty="0" smtClean="0">
                <a:latin typeface="Courier New" pitchFamily="49" charset="0"/>
              </a:rPr>
              <a:t>x</a:t>
            </a:r>
            <a:r>
              <a:rPr lang="en-US" sz="2400" dirty="0" smtClean="0"/>
              <a:t>, using </a:t>
            </a:r>
            <a:r>
              <a:rPr lang="en-US" sz="2400" dirty="0" smtClean="0">
                <a:latin typeface="Courier New" pitchFamily="49" charset="0"/>
              </a:rPr>
              <a:t>p</a:t>
            </a:r>
            <a:r>
              <a:rPr lang="en-US" sz="2400" dirty="0" smtClean="0"/>
              <a:t>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To store a value in </a:t>
            </a:r>
            <a:r>
              <a:rPr lang="en-US" sz="2400" dirty="0" smtClean="0">
                <a:latin typeface="Courier New" pitchFamily="49" charset="0"/>
              </a:rPr>
              <a:t>x</a:t>
            </a:r>
            <a:r>
              <a:rPr lang="en-US" sz="2400" dirty="0" smtClean="0"/>
              <a:t>, using </a:t>
            </a:r>
            <a:r>
              <a:rPr lang="en-US" sz="2400" dirty="0" smtClean="0">
                <a:latin typeface="Courier New" pitchFamily="49" charset="0"/>
              </a:rPr>
              <a:t>p</a:t>
            </a:r>
            <a:r>
              <a:rPr lang="en-US" sz="2400" dirty="0" smtClean="0"/>
              <a:t>: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CC64C-A9DD-4D72-BB61-B6F6A4DBC15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Dereferencing Operator (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smtClean="0"/>
              <a:t>)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505200"/>
            <a:ext cx="61245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4953000"/>
            <a:ext cx="2970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5867400"/>
            <a:ext cx="1398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06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79538"/>
            <a:ext cx="6572250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Dereferencing Operator (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smtClean="0"/>
              <a:t>)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81A56-918B-49A0-8D5B-67C7CF2CC35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Initializing Pointers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Can initialize to NULL or 0 (zero)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= NULL;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initialize to addresses of other variables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, *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numPtr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= &amp;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endParaRPr lang="en-US" sz="32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Initial value must have correct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float cost;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ptr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= &amp;cost; // won't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E3892-43B1-47D3-B90D-1ABEBA7D97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7026F-0F28-4575-88F6-72A96368528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Assignment: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25;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	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&amp;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dirty="0" smtClean="0"/>
              <a:t>Memory layout:</a:t>
            </a:r>
          </a:p>
          <a:p>
            <a:pPr eaLnBrk="1" hangingPunct="1"/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Can access </a:t>
            </a:r>
            <a:r>
              <a:rPr lang="en-US" sz="2800" b="1" dirty="0" err="1" smtClean="0">
                <a:latin typeface="Courier New" pitchFamily="49" charset="0"/>
              </a:rPr>
              <a:t>num</a:t>
            </a:r>
            <a:r>
              <a:rPr lang="en-US" sz="2800" dirty="0" smtClean="0"/>
              <a:t> using </a:t>
            </a:r>
            <a:r>
              <a:rPr lang="en-US" sz="2800" b="1" dirty="0" err="1" smtClean="0">
                <a:latin typeface="Courier New" pitchFamily="49" charset="0"/>
              </a:rPr>
              <a:t>intptr</a:t>
            </a:r>
            <a:r>
              <a:rPr lang="en-US" sz="2800" dirty="0" smtClean="0"/>
              <a:t> and indirection operator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*</a:t>
            </a:r>
            <a:r>
              <a:rPr lang="en-US" sz="2800" dirty="0" smtClean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&lt;&lt;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// prints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0x4a00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&lt;&lt; *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; // prints 25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*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intptr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= 20;    // puts 20 in </a:t>
            </a:r>
            <a:r>
              <a:rPr lang="en-US" sz="28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</a:p>
          <a:p>
            <a:pPr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Example 1.2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, 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  <a:hlinkClick r:id="rId5" action="ppaction://hlinkfile"/>
              </a:rPr>
              <a:t>Example 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  <a:hlinkClick r:id="rId5" action="ppaction://hlinkfile"/>
              </a:rPr>
              <a:t>1.3 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</a:rPr>
              <a:t>,</a:t>
            </a:r>
            <a:r>
              <a:rPr lang="en-US" sz="2800" dirty="0" smtClean="0">
                <a:solidFill>
                  <a:srgbClr val="3D8963"/>
                </a:solidFill>
                <a:latin typeface="Courier New" pitchFamily="49" charset="0"/>
                <a:hlinkClick r:id="rId6" action="ppaction://hlinkfile"/>
              </a:rPr>
              <a:t>Example 1.4</a:t>
            </a:r>
            <a:endParaRPr lang="en-US" sz="2800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grpSp>
        <p:nvGrpSpPr>
          <p:cNvPr id="9221" name="Group 13"/>
          <p:cNvGrpSpPr>
            <a:grpSpLocks/>
          </p:cNvGrpSpPr>
          <p:nvPr/>
        </p:nvGrpSpPr>
        <p:grpSpPr bwMode="auto">
          <a:xfrm>
            <a:off x="3362325" y="2071687"/>
            <a:ext cx="5308600" cy="1158875"/>
            <a:chOff x="1344" y="1872"/>
            <a:chExt cx="3344" cy="730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2496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3984" y="211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2640" y="1872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sz="2000" b="1" baseline="0">
                  <a:latin typeface="Courier New" pitchFamily="49" charset="0"/>
                </a:rPr>
                <a:t>num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3936" y="1872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sz="2000" b="1" baseline="0">
                  <a:latin typeface="Courier New" pitchFamily="49" charset="0"/>
                </a:rPr>
                <a:t>intptr</a:t>
              </a:r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2688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b="1" baseline="0" dirty="0">
                  <a:latin typeface="Courier New" pitchFamily="49" charset="0"/>
                </a:rPr>
                <a:t>25</a:t>
              </a: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3936" y="2112"/>
              <a:ext cx="7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sz="2200" b="1" baseline="0">
                  <a:latin typeface="Courier New" pitchFamily="49" charset="0"/>
                </a:rPr>
                <a:t>0x4a00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 flipH="1">
              <a:off x="3216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1344" y="2352"/>
              <a:ext cx="19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sz="2000" b="1" baseline="0">
                  <a:latin typeface="Arial" charset="0"/>
                </a:rPr>
                <a:t>address of </a:t>
              </a:r>
              <a:r>
                <a:rPr lang="en-US" sz="2000" b="1" baseline="0">
                  <a:latin typeface="Courier New" pitchFamily="49" charset="0"/>
                </a:rPr>
                <a:t>num</a:t>
              </a:r>
              <a:r>
                <a:rPr lang="en-US" sz="2000" b="1" baseline="0">
                  <a:latin typeface="Arial" charset="0"/>
                </a:rPr>
                <a:t>: </a:t>
              </a:r>
              <a:r>
                <a:rPr lang="en-US" sz="2000" b="1" baseline="0">
                  <a:latin typeface="Courier New" pitchFamily="49" charset="0"/>
                </a:rPr>
                <a:t>0x4a00</a:t>
              </a:r>
              <a:endParaRPr lang="en-US" sz="2000" b="1" baseline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4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for a pointer application</a:t>
            </a:r>
            <a:endParaRPr lang="en-MY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527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Recite </a:t>
            </a:r>
            <a:r>
              <a:rPr lang="en-MY" dirty="0" err="1" smtClean="0"/>
              <a:t>Du’a</a:t>
            </a:r>
            <a:r>
              <a:rPr lang="en-MY" dirty="0" smtClean="0"/>
              <a:t> </a:t>
            </a:r>
          </a:p>
          <a:p>
            <a:endParaRPr lang="en-MY" dirty="0">
              <a:hlinkClick r:id="rId2"/>
            </a:endParaRPr>
          </a:p>
          <a:p>
            <a:endParaRPr lang="en-MY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MY" dirty="0">
              <a:hlinkClick r:id="rId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752599"/>
            <a:ext cx="4998269" cy="403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ch08imageslides_Page_14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ch08imageslides_Page_15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MEMORY ALLOCATION</a:t>
            </a:r>
            <a:endParaRPr lang="en-MY" dirty="0"/>
          </a:p>
        </p:txBody>
      </p:sp>
      <p:pic>
        <p:nvPicPr>
          <p:cNvPr id="16386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5" y="1752600"/>
            <a:ext cx="721178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Memory Allocation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7772400" cy="3429000"/>
          </a:xfrm>
        </p:spPr>
        <p:txBody>
          <a:bodyPr/>
          <a:lstStyle/>
          <a:p>
            <a:pPr eaLnBrk="1" hangingPunct="1"/>
            <a:r>
              <a:rPr lang="en-US" dirty="0" smtClean="0"/>
              <a:t>Can allocate storage for a variable while program is running</a:t>
            </a:r>
          </a:p>
          <a:p>
            <a:pPr eaLnBrk="1" hangingPunct="1"/>
            <a:r>
              <a:rPr lang="en-US" dirty="0" smtClean="0"/>
              <a:t>Uses </a:t>
            </a:r>
            <a:r>
              <a:rPr lang="en-US" b="1" dirty="0" smtClean="0">
                <a:latin typeface="Courier New" pitchFamily="49" charset="0"/>
              </a:rPr>
              <a:t>new</a:t>
            </a:r>
            <a:r>
              <a:rPr lang="en-US" dirty="0" smtClean="0"/>
              <a:t> operator to allocate memory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double *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dptr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dptr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= new double;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new</a:t>
            </a:r>
            <a:r>
              <a:rPr lang="en-US" dirty="0" smtClean="0"/>
              <a:t> returns address of memory location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500ED-A29D-40B9-862C-F4FBA79FBFA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dynamic memory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24</a:t>
            </a:fld>
            <a:endParaRPr lang="en-US"/>
          </a:p>
        </p:txBody>
      </p:sp>
      <p:pic>
        <p:nvPicPr>
          <p:cNvPr id="17410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48392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Releasing Dynamic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</a:rPr>
              <a:t>delete</a:t>
            </a:r>
            <a:r>
              <a:rPr lang="en-US" dirty="0" smtClean="0"/>
              <a:t>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delete count;</a:t>
            </a:r>
            <a:endParaRPr lang="en-US" sz="3200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Only use </a:t>
            </a:r>
            <a:r>
              <a:rPr lang="en-US" b="1" dirty="0" smtClean="0">
                <a:latin typeface="Courier New" pitchFamily="49" charset="0"/>
              </a:rPr>
              <a:t>delete</a:t>
            </a:r>
            <a:r>
              <a:rPr lang="en-US" dirty="0" smtClean="0"/>
              <a:t> with dynamic memory!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58B46-7F94-4B02-972F-B4861320E47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Dangling Pointers and Memory Leaks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 pointer is </a:t>
            </a:r>
            <a:r>
              <a:rPr lang="en-US" smtClean="0">
                <a:solidFill>
                  <a:schemeClr val="accent2"/>
                </a:solidFill>
              </a:rPr>
              <a:t>dangling</a:t>
            </a:r>
            <a:r>
              <a:rPr lang="en-US" smtClean="0"/>
              <a:t> if it contains the address of memory that has been freed by a call to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mtClean="0">
                <a:cs typeface="Courier New" pitchFamily="49" charset="0"/>
              </a:rPr>
              <a:t>.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Solution: set such pointers to 0 as soon as memory is freed.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A </a:t>
            </a:r>
            <a:r>
              <a:rPr lang="en-US" smtClean="0">
                <a:solidFill>
                  <a:schemeClr val="accent2"/>
                </a:solidFill>
                <a:cs typeface="Courier New" pitchFamily="49" charset="0"/>
              </a:rPr>
              <a:t>memory leak</a:t>
            </a:r>
            <a:r>
              <a:rPr lang="en-US" smtClean="0">
                <a:cs typeface="Courier New" pitchFamily="49" charset="0"/>
              </a:rPr>
              <a:t> occurs if no-longer-needed dynamic memory is not freed.  The memory is unavailable for reuse within the program.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Solution:  free up dynamic memory after use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C2A0E-FD42-48DB-BBCE-B8E8B9D0461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Memory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*count;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 = new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&lt;&lt;"How many students? ";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&gt;&gt; *count;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delete count;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count=NULL;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400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hlinkClick r:id="rId3" action="ppaction://hlinkfile"/>
              </a:rPr>
              <a:t>Example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hlinkClick r:id="rId3" action="ppaction://hlinkfile"/>
              </a:rPr>
              <a:t>1.5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solidFill>
                  <a:srgbClr val="3D8963"/>
                </a:solidFill>
              </a:rPr>
              <a:t>	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98DB1-299D-4442-A27E-71207E03CDA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457200"/>
            <a:ext cx="8229600" cy="990600"/>
          </a:xfrm>
        </p:spPr>
        <p:txBody>
          <a:bodyPr/>
          <a:lstStyle/>
          <a:p>
            <a:r>
              <a:rPr lang="en-US" dirty="0"/>
              <a:t>Class Representative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3886200"/>
            <a:ext cx="501598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86" y="1463040"/>
            <a:ext cx="53935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file"/>
              </a:rPr>
              <a:t>COURSE OUTLINES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52" y="2133600"/>
            <a:ext cx="678942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 NEED TO LEARN DATA STRUCTURES??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 smtClean="0">
              <a:hlinkClick r:id="rId3"/>
            </a:endParaRPr>
          </a:p>
          <a:p>
            <a:endParaRPr lang="en-MY" dirty="0">
              <a:hlinkClick r:id="rId3"/>
            </a:endParaRPr>
          </a:p>
          <a:p>
            <a:endParaRPr lang="en-MY" dirty="0" smtClean="0">
              <a:hlinkClick r:id="rId3"/>
            </a:endParaRPr>
          </a:p>
          <a:p>
            <a:endParaRPr lang="en-MY" dirty="0">
              <a:hlinkClick r:id="rId3"/>
            </a:endParaRPr>
          </a:p>
          <a:p>
            <a:endParaRPr lang="en-MY" dirty="0" smtClean="0">
              <a:hlinkClick r:id="rId3"/>
            </a:endParaRPr>
          </a:p>
          <a:p>
            <a:endParaRPr lang="en-MY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5</a:t>
            </a:fld>
            <a:endParaRPr lang="en-US"/>
          </a:p>
        </p:txBody>
      </p:sp>
      <p:pic>
        <p:nvPicPr>
          <p:cNvPr id="409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209800"/>
            <a:ext cx="7222671" cy="404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0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WE LEARN </a:t>
            </a:r>
            <a:r>
              <a:rPr lang="en-US" smtClean="0"/>
              <a:t>DATA STRUCTURES </a:t>
            </a:r>
            <a:r>
              <a:rPr lang="en-US" dirty="0" smtClean="0"/>
              <a:t>IN DETAILS, WE WILL REVISE </a:t>
            </a:r>
            <a:r>
              <a:rPr lang="en-US" smtClean="0"/>
              <a:t>THESE TOPICS IN CHAPTER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429000"/>
          </a:xfrm>
        </p:spPr>
        <p:txBody>
          <a:bodyPr/>
          <a:lstStyle/>
          <a:p>
            <a:r>
              <a:rPr lang="en-US" dirty="0" smtClean="0"/>
              <a:t>POINTERS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FUNCTIONS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52084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3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75000"/>
              </a:schemeClr>
            </a:gs>
            <a:gs pos="20000">
              <a:schemeClr val="bg1">
                <a:tint val="80000"/>
                <a:satMod val="355000"/>
              </a:schemeClr>
            </a:gs>
            <a:gs pos="100000">
              <a:schemeClr val="bg1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31720"/>
            <a:ext cx="8229600" cy="452628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r>
              <a:rPr lang="en-US" sz="2800" dirty="0" smtClean="0"/>
              <a:t>Understand </a:t>
            </a:r>
            <a:r>
              <a:rPr lang="en-US" sz="2800" dirty="0"/>
              <a:t>about the </a:t>
            </a:r>
            <a:r>
              <a:rPr lang="en-US" sz="2800" dirty="0" smtClean="0"/>
              <a:t>pointer data </a:t>
            </a:r>
            <a:r>
              <a:rPr lang="en-US" sz="2800" dirty="0"/>
              <a:t>type and </a:t>
            </a:r>
            <a:r>
              <a:rPr lang="en-US" sz="2800" dirty="0" smtClean="0"/>
              <a:t>pointer variables</a:t>
            </a:r>
            <a:endParaRPr lang="en-US" sz="2800" dirty="0"/>
          </a:p>
          <a:p>
            <a:r>
              <a:rPr lang="en-US" sz="2800" dirty="0" smtClean="0"/>
              <a:t>Understand </a:t>
            </a:r>
            <a:r>
              <a:rPr lang="en-US" sz="2800" dirty="0"/>
              <a:t>how to declare and manipulate pointer </a:t>
            </a:r>
            <a:r>
              <a:rPr lang="en-US" sz="2800" dirty="0" smtClean="0"/>
              <a:t>variables</a:t>
            </a:r>
            <a:endParaRPr lang="en-US" sz="2800" dirty="0"/>
          </a:p>
          <a:p>
            <a:r>
              <a:rPr lang="en-US" sz="2800" dirty="0" smtClean="0"/>
              <a:t>Revise </a:t>
            </a:r>
            <a:r>
              <a:rPr lang="en-US" sz="2800" dirty="0"/>
              <a:t>about the address of operator and the </a:t>
            </a:r>
            <a:r>
              <a:rPr lang="en-US" sz="2800" dirty="0" smtClean="0"/>
              <a:t>dereferencing/indirection </a:t>
            </a:r>
            <a:r>
              <a:rPr lang="en-US" sz="2800" dirty="0"/>
              <a:t>operator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1"/>
            <a:ext cx="6096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8</a:t>
            </a:fld>
            <a:endParaRPr lang="en-US"/>
          </a:p>
        </p:txBody>
      </p:sp>
      <p:pic>
        <p:nvPicPr>
          <p:cNvPr id="10242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0668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3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44000">
              <a:schemeClr val="bg1">
                <a:tint val="93000"/>
                <a:satMod val="115000"/>
              </a:schemeClr>
            </a:gs>
            <a:gs pos="100000">
              <a:schemeClr val="bg1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Pointers and the Address Operator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81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Each  variable in a program is stored at a unique location in memory that has an address</a:t>
            </a:r>
          </a:p>
          <a:p>
            <a:pPr eaLnBrk="1" hangingPunct="1"/>
            <a:r>
              <a:rPr lang="en-US" sz="2800" dirty="0" smtClean="0"/>
              <a:t>Use the address operator </a:t>
            </a:r>
            <a:r>
              <a:rPr lang="en-US" sz="2800" b="1" dirty="0" smtClean="0">
                <a:latin typeface="Courier New" pitchFamily="49" charset="0"/>
              </a:rPr>
              <a:t>&amp;</a:t>
            </a:r>
            <a:r>
              <a:rPr lang="en-US" sz="2800" dirty="0" smtClean="0"/>
              <a:t> to get the address of a variable: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10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&lt;&lt; &amp;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num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; // prints address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			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 in hexadecimal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The address of a memory location is a </a:t>
            </a:r>
            <a:r>
              <a:rPr lang="en-US" sz="2800" dirty="0" smtClean="0">
                <a:solidFill>
                  <a:schemeClr val="accent2"/>
                </a:solidFill>
              </a:rPr>
              <a:t>pointer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//See </a:t>
            </a:r>
            <a:r>
              <a:rPr lang="en-US" sz="2800" dirty="0" smtClean="0">
                <a:hlinkClick r:id="rId3" action="ppaction://hlinkfile"/>
              </a:rPr>
              <a:t>Example </a:t>
            </a:r>
            <a:r>
              <a:rPr lang="en-US" sz="2800" dirty="0" smtClean="0">
                <a:hlinkClick r:id="rId3" action="ppaction://hlinkfile"/>
              </a:rPr>
              <a:t>1.1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B7556-94EF-4323-96F5-F4FEC6EB2A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105400"/>
            <a:ext cx="4162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4c5fbe09714a80f1d3cd3a6abe6833b7c449bc"/>
</p:tagLst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oundr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5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7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40907</TotalTime>
  <Words>528</Words>
  <Application>Microsoft Office PowerPoint</Application>
  <PresentationFormat>On-screen Show (4:3)</PresentationFormat>
  <Paragraphs>183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Office Theme</vt:lpstr>
      <vt:lpstr>Clarity</vt:lpstr>
      <vt:lpstr>Slipstream</vt:lpstr>
      <vt:lpstr>Foundry</vt:lpstr>
      <vt:lpstr>Essential</vt:lpstr>
      <vt:lpstr>1_Foundry</vt:lpstr>
      <vt:lpstr>Waveform</vt:lpstr>
      <vt:lpstr>Urban</vt:lpstr>
      <vt:lpstr>Apothecary</vt:lpstr>
      <vt:lpstr>Opulent</vt:lpstr>
      <vt:lpstr>ECE 532  DATA STRUCTURES AND ALGORITHMS</vt:lpstr>
      <vt:lpstr>Before We Begin…</vt:lpstr>
      <vt:lpstr>Class Representative</vt:lpstr>
      <vt:lpstr>COURSE OUTLINES</vt:lpstr>
      <vt:lpstr>WHY WE NEED TO LEARN DATA STRUCTURES??</vt:lpstr>
      <vt:lpstr>BEFORE WE LEARN DATA STRUCTURES IN DETAILS, WE WILL REVISE THESE TOPICS IN CHAPTER 1</vt:lpstr>
      <vt:lpstr>PowerPoint Presentation</vt:lpstr>
      <vt:lpstr>PowerPoint Presentation</vt:lpstr>
      <vt:lpstr>Pointers and the Address Operator</vt:lpstr>
      <vt:lpstr>Address of Operator (&amp;)</vt:lpstr>
      <vt:lpstr>           Pointer Variables (*)</vt:lpstr>
      <vt:lpstr>Declaring Pointer Variables</vt:lpstr>
      <vt:lpstr>Declaring Pointer Variables</vt:lpstr>
      <vt:lpstr>Pointer Variables</vt:lpstr>
      <vt:lpstr>Dereferencing Operator (*)</vt:lpstr>
      <vt:lpstr>Dereferencing Operator (*) </vt:lpstr>
      <vt:lpstr>Initializing Pointers</vt:lpstr>
      <vt:lpstr>Pointer Variables</vt:lpstr>
      <vt:lpstr>An Example for a pointer application</vt:lpstr>
      <vt:lpstr>PowerPoint Presentation</vt:lpstr>
      <vt:lpstr>PowerPoint Presentation</vt:lpstr>
      <vt:lpstr>DYNAMIC MEMORY ALLOCATION</vt:lpstr>
      <vt:lpstr>Dynamic Memory Allocation</vt:lpstr>
      <vt:lpstr>Releasing dynamic memory</vt:lpstr>
      <vt:lpstr>Releasing Dynamic Memory</vt:lpstr>
      <vt:lpstr>Dangling Pointers and Memory Leaks</vt:lpstr>
      <vt:lpstr>Dynamic Memory Example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LENOVO</cp:lastModifiedBy>
  <cp:revision>362</cp:revision>
  <dcterms:created xsi:type="dcterms:W3CDTF">2015-08-28T06:37:10Z</dcterms:created>
  <dcterms:modified xsi:type="dcterms:W3CDTF">2019-09-02T12:02:52Z</dcterms:modified>
</cp:coreProperties>
</file>