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95" r:id="rId2"/>
    <p:sldMasterId id="2147483807" r:id="rId3"/>
    <p:sldMasterId id="2147483819" r:id="rId4"/>
    <p:sldMasterId id="2147483831" r:id="rId5"/>
    <p:sldMasterId id="2147483843" r:id="rId6"/>
    <p:sldMasterId id="2147483855" r:id="rId7"/>
    <p:sldMasterId id="2147483867" r:id="rId8"/>
    <p:sldMasterId id="2147483879" r:id="rId9"/>
    <p:sldMasterId id="2147483891" r:id="rId10"/>
    <p:sldMasterId id="2147483903" r:id="rId11"/>
    <p:sldMasterId id="2147483915" r:id="rId12"/>
    <p:sldMasterId id="2147483927" r:id="rId13"/>
    <p:sldMasterId id="2147483939" r:id="rId14"/>
    <p:sldMasterId id="2147483951" r:id="rId15"/>
  </p:sldMasterIdLst>
  <p:notesMasterIdLst>
    <p:notesMasterId r:id="rId48"/>
  </p:notesMasterIdLst>
  <p:sldIdLst>
    <p:sldId id="453" r:id="rId16"/>
    <p:sldId id="455" r:id="rId17"/>
    <p:sldId id="454" r:id="rId18"/>
    <p:sldId id="457" r:id="rId19"/>
    <p:sldId id="395" r:id="rId20"/>
    <p:sldId id="456" r:id="rId21"/>
    <p:sldId id="397" r:id="rId22"/>
    <p:sldId id="396" r:id="rId23"/>
    <p:sldId id="399" r:id="rId24"/>
    <p:sldId id="408" r:id="rId25"/>
    <p:sldId id="410" r:id="rId26"/>
    <p:sldId id="411" r:id="rId27"/>
    <p:sldId id="409" r:id="rId28"/>
    <p:sldId id="412" r:id="rId29"/>
    <p:sldId id="413" r:id="rId30"/>
    <p:sldId id="433" r:id="rId31"/>
    <p:sldId id="435" r:id="rId32"/>
    <p:sldId id="430" r:id="rId33"/>
    <p:sldId id="431" r:id="rId34"/>
    <p:sldId id="432" r:id="rId35"/>
    <p:sldId id="434" r:id="rId36"/>
    <p:sldId id="440" r:id="rId37"/>
    <p:sldId id="436" r:id="rId38"/>
    <p:sldId id="437" r:id="rId39"/>
    <p:sldId id="414" r:id="rId40"/>
    <p:sldId id="442" r:id="rId41"/>
    <p:sldId id="448" r:id="rId42"/>
    <p:sldId id="449" r:id="rId43"/>
    <p:sldId id="450" r:id="rId44"/>
    <p:sldId id="452" r:id="rId45"/>
    <p:sldId id="451" r:id="rId46"/>
    <p:sldId id="458" r:id="rId47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C694-ED1C-4544-B2BA-82F857784A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8FFCD7D-5F0A-47B5-A5C5-3B5894845CF9}" type="slidenum">
              <a:rPr lang="en-US" sz="1200" baseline="0" smtClean="0"/>
              <a:pPr eaLnBrk="1" hangingPunct="1"/>
              <a:t>26</a:t>
            </a:fld>
            <a:endParaRPr lang="en-US" sz="1200" baseline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See pr8-09.cpp</a:t>
            </a:r>
          </a:p>
        </p:txBody>
      </p:sp>
    </p:spTree>
    <p:extLst>
      <p:ext uri="{BB962C8B-B14F-4D97-AF65-F5344CB8AC3E}">
        <p14:creationId xmlns:p14="http://schemas.microsoft.com/office/powerpoint/2010/main" val="2745417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E612577-80DF-4E4D-A563-0EAD59495C9F}" type="slidenum">
              <a:rPr lang="en-US" sz="1200" baseline="0" smtClean="0"/>
              <a:pPr eaLnBrk="1" hangingPunct="1"/>
              <a:t>29</a:t>
            </a:fld>
            <a:endParaRPr lang="en-US" sz="1200" baseline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ABE2588-5A3C-43A5-AF2B-0ECE41E7A134}" type="slidenum">
              <a:rPr lang="en-US" sz="1200" baseline="0" smtClean="0"/>
              <a:pPr eaLnBrk="1" hangingPunct="1"/>
              <a:t>30</a:t>
            </a:fld>
            <a:endParaRPr lang="en-US" sz="1200" baseline="0" smtClean="0"/>
          </a:p>
        </p:txBody>
      </p:sp>
      <p:sp>
        <p:nvSpPr>
          <p:cNvPr id="788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See pr10-14.cpp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8E8A12E-ACF0-4C50-BB3C-AE99E88AD4FE}" type="slidenum">
              <a:rPr lang="en-US" sz="1200" baseline="0" smtClean="0"/>
              <a:pPr eaLnBrk="1" hangingPunct="1"/>
              <a:t>31</a:t>
            </a:fld>
            <a:endParaRPr lang="en-US" sz="1200" baseline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97EC8D-AE92-4EFE-AE97-C089CB5893B3}" type="slidenum">
              <a:rPr lang="en-US" sz="1200" baseline="0" smtClean="0"/>
              <a:pPr eaLnBrk="1" hangingPunct="1"/>
              <a:t>9</a:t>
            </a:fld>
            <a:endParaRPr lang="en-US" sz="1200" baseline="0" smtClean="0"/>
          </a:p>
        </p:txBody>
      </p:sp>
      <p:sp>
        <p:nvSpPr>
          <p:cNvPr id="6758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114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187B367-6DF6-444F-A61F-44E5C20B379F}" type="slidenum">
              <a:rPr lang="en-US" sz="1200" baseline="0" smtClean="0"/>
              <a:pPr eaLnBrk="1" hangingPunct="1"/>
              <a:t>11</a:t>
            </a:fld>
            <a:endParaRPr lang="en-US" sz="1200" baseline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898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F73FFA-7E5C-4C67-99E9-C5F2E1899695}" type="slidenum">
              <a:rPr lang="en-US" sz="1200" baseline="0" smtClean="0"/>
              <a:pPr eaLnBrk="1" hangingPunct="1"/>
              <a:t>12</a:t>
            </a:fld>
            <a:endParaRPr lang="en-US" sz="1200" baseline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852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C383C1-EFCB-4747-8210-DDBE9F421C49}" type="slidenum">
              <a:rPr lang="en-US" sz="1200" baseline="0" smtClean="0"/>
              <a:pPr eaLnBrk="1" hangingPunct="1"/>
              <a:t>14</a:t>
            </a:fld>
            <a:endParaRPr lang="en-US" sz="1200" baseline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22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6DB810-9E39-4D95-8E56-1B921EA85BD9}" type="slidenum">
              <a:rPr lang="en-US" sz="1200" baseline="0" smtClean="0"/>
              <a:pPr eaLnBrk="1" hangingPunct="1"/>
              <a:t>16</a:t>
            </a:fld>
            <a:endParaRPr lang="en-US" sz="1200" baseline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</a:rPr>
              <a:t>See pr8-05.cpp, pr8-06.cpp, and pr8-07.cpp</a:t>
            </a:r>
          </a:p>
        </p:txBody>
      </p:sp>
    </p:spTree>
    <p:extLst>
      <p:ext uri="{BB962C8B-B14F-4D97-AF65-F5344CB8AC3E}">
        <p14:creationId xmlns:p14="http://schemas.microsoft.com/office/powerpoint/2010/main" val="392424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6DB810-9E39-4D95-8E56-1B921EA85BD9}" type="slidenum">
              <a:rPr lang="en-US" sz="1200" baseline="0" smtClean="0"/>
              <a:pPr eaLnBrk="1" hangingPunct="1"/>
              <a:t>17</a:t>
            </a:fld>
            <a:endParaRPr lang="en-US" sz="1200" baseline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4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6DB810-9E39-4D95-8E56-1B921EA85BD9}" type="slidenum">
              <a:rPr lang="en-US" sz="1200" baseline="0" smtClean="0"/>
              <a:pPr eaLnBrk="1" hangingPunct="1"/>
              <a:t>21</a:t>
            </a:fld>
            <a:endParaRPr lang="en-US" sz="1200" baseline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01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B67FBDD-4D92-4158-8476-650D2F6C4512}" type="slidenum">
              <a:rPr lang="en-US" sz="1200" baseline="0" smtClean="0"/>
              <a:pPr eaLnBrk="1" hangingPunct="1"/>
              <a:t>22</a:t>
            </a:fld>
            <a:endParaRPr lang="en-US" sz="1200" baseline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441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DF2C441-1D38-42F5-8B31-0C7CF3523F55}" type="datetime1">
              <a:rPr lang="en-US" smtClean="0"/>
              <a:t>9/4/2019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CC9B-15BE-43EE-8915-729A937B85D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441-1D38-42F5-8B31-0C7CF3523F55}" type="datetime1">
              <a:rPr lang="en-US" smtClean="0"/>
              <a:t>9/4/2019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567-2E12-444E-9CC3-88FE62668BF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61DB-7606-49F3-834C-23BB91D9E297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B2E2-C1F8-4117-9340-CF92FC3FC27B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49E-142F-4CA9-8559-133A62B2167C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65C-1196-4861-A83E-0E5FDFF6ACE7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D785-D22E-497A-8EC6-621DA73FDB1B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112-0C90-4913-928A-3BDC67542CE3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ED9-275E-448C-B80D-98C47D7BFF35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CC9B-15BE-43EE-8915-729A937B85D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7E0A-9D5A-4B17-8908-E62FFCCF3483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7E0A-9D5A-4B17-8908-E62FFCCF3483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DF2C441-1D38-42F5-8B31-0C7CF3523F55}" type="datetime1">
              <a:rPr lang="en-US" smtClean="0"/>
              <a:t>9/4/2019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567-2E12-444E-9CC3-88FE62668BF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61DB-7606-49F3-834C-23BB91D9E297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B2E2-C1F8-4117-9340-CF92FC3FC27B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A92A49E-142F-4CA9-8559-133A62B2167C}" type="datetime1">
              <a:rPr lang="en-US" smtClean="0"/>
              <a:t>9/4/2019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E0A465C-1196-4861-A83E-0E5FDFF6ACE7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D785-D22E-497A-8EC6-621DA73FDB1B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112-0C90-4913-928A-3BDC67542CE3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ED9-275E-448C-B80D-98C47D7BFF35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BF83-BD03-459B-884B-B64733809E8E}" type="datetime1">
              <a:rPr lang="en-US" smtClean="0"/>
              <a:t>9/4/2019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CC9B-15BE-43EE-8915-729A937B85D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7E0A-9D5A-4B17-8908-E62FFCCF3483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DF2C441-1D38-42F5-8B31-0C7CF3523F55}" type="datetime1">
              <a:rPr lang="en-US" smtClean="0"/>
              <a:t>9/4/2019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12567-2E12-444E-9CC3-88FE62668BF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1F661DB-7606-49F3-834C-23BB91D9E297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AB2E2-C1F8-4117-9340-CF92FC3FC27B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2A49E-142F-4CA9-8559-133A62B2167C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0A465C-1196-4861-A83E-0E5FDFF6ACE7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FB1D785-D22E-497A-8EC6-621DA73FDB1B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66112-0C90-4913-928A-3BDC67542CE3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02FB7D6-2135-41EF-8770-888B66DF0E7D}" type="datetime1">
              <a:rPr lang="en-US" smtClean="0"/>
              <a:t>9/4/2019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F3FED9-275E-448C-B80D-98C47D7BFF35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2CC9B-15BE-43EE-8915-729A937B85D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EBF7E0A-9D5A-4B17-8908-E62FFCCF3483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441-1D38-42F5-8B31-0C7CF3523F55}" type="datetime1">
              <a:rPr lang="en-US" smtClean="0"/>
              <a:t>9/4/2019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567-2E12-444E-9CC3-88FE62668BFB}" type="datetime1">
              <a:rPr lang="en-US" smtClean="0"/>
              <a:t>9/4/2019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61DB-7606-49F3-834C-23BB91D9E297}" type="datetime1">
              <a:rPr lang="en-US" smtClean="0"/>
              <a:t>9/4/2019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B2E2-C1F8-4117-9340-CF92FC3FC27B}" type="datetime1">
              <a:rPr lang="en-US" smtClean="0"/>
              <a:t>9/4/2019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49E-142F-4CA9-8559-133A62B2167C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65C-1196-4861-A83E-0E5FDFF6ACE7}" type="datetime1">
              <a:rPr lang="en-US" smtClean="0"/>
              <a:t>9/4/2019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D785-D22E-497A-8EC6-621DA73FDB1B}" type="datetime1">
              <a:rPr lang="en-US" smtClean="0"/>
              <a:t>9/4/2019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06DB-2834-4FF5-84C2-7A15F2184187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112-0C90-4913-928A-3BDC67542CE3}" type="datetime1">
              <a:rPr lang="en-US" smtClean="0"/>
              <a:t>9/4/2019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ED9-275E-448C-B80D-98C47D7BFF35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CC9B-15BE-43EE-8915-729A937B85D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7E0A-9D5A-4B17-8908-E62FFCCF3483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441-1D38-42F5-8B31-0C7CF3523F55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567-2E12-444E-9CC3-88FE62668BF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61DB-7606-49F3-834C-23BB91D9E297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B2E2-C1F8-4117-9340-CF92FC3FC27B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49E-142F-4CA9-8559-133A62B2167C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65C-1196-4861-A83E-0E5FDFF6ACE7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77C7-C3E5-4339-AC4F-A0FDFE427545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D785-D22E-497A-8EC6-621DA73FDB1B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112-0C90-4913-928A-3BDC67542CE3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8F3FED9-275E-448C-B80D-98C47D7BFF35}" type="datetime1">
              <a:rPr lang="en-US" smtClean="0"/>
              <a:t>9/4/2019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CC9B-15BE-43EE-8915-729A937B85D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7E0A-9D5A-4B17-8908-E62FFCCF3483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2C441-1D38-42F5-8B31-0C7CF3523F55}" type="datetime1">
              <a:rPr lang="en-US" smtClean="0"/>
              <a:t>9/4/2019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12567-2E12-444E-9CC3-88FE62668BF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F661DB-7606-49F3-834C-23BB91D9E297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8AB2E2-C1F8-4117-9340-CF92FC3FC27B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92A49E-142F-4CA9-8559-133A62B2167C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DB59-0301-4C66-944E-90A7C1F25F8B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0A465C-1196-4861-A83E-0E5FDFF6ACE7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B1D785-D22E-497A-8EC6-621DA73FDB1B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A66112-0C90-4913-928A-3BDC67542CE3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F3FED9-275E-448C-B80D-98C47D7BFF35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2CC9B-15BE-43EE-8915-729A937B85D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BF7E0A-9D5A-4B17-8908-E62FFCCF3483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8BF0-A3CF-4657-A865-A1BF7CB8FA55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EF14-33BD-4A20-B2FA-BEACC168EFF4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6B868A3-3F51-45F5-9B17-97C270D1102B}" type="datetime1">
              <a:rPr lang="en-US" smtClean="0"/>
              <a:t>9/4/2019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567-2E12-444E-9CC3-88FE62668BF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59B6-BD8C-4F93-AA24-829305B7A6F8}" type="datetime1">
              <a:rPr lang="en-US" smtClean="0"/>
              <a:t>9/4/2019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7A1F-0FDE-4CB5-B5E0-16AC97E14190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F04E-6562-4AE9-AEA6-56A0B1F641EA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464-A39C-4A50-89AF-4C97CF63C425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9/4/2019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3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86-A928-486F-979F-A4C069E97EEF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9/4/2019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17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2859-246D-4EF9-9C0A-A6D07BB3349C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9/4/2019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74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39F8-A8B7-4106-9351-25247743F329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9/4/2019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75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6B30-701C-4E4C-9DED-F9BFEF24D17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9/4/2019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84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E021-386D-4CE7-8E4D-010FA09EBD24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9/4/2019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84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591C-E50F-4FB0-B24D-F2C90EA06C55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9/4/2019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23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61DB-7606-49F3-834C-23BB91D9E297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1DF-AD8A-47F9-942D-3F7D0DED885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9/4/2019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21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A45-B345-4B34-B0E4-ED24046261B6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9/4/2019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62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0067-E23D-435F-91F6-9DC5F90DE98B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9/4/2019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60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D98A-5620-473A-9B6D-F670973C9B86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9/4/2019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389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08B4B76-5279-44EE-973C-7AC7E702D5E3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878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9CA350-7DB1-48EA-9119-A68D025F7ACC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5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AF6ED79-BEA2-4AF0-B5F8-8AAF4C03BBAF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15AF09-304B-4C6B-8903-ACBA25B51BA5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3588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3F7D56-BD00-4B08-ACF3-43A7924C20B4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2022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84B565-A231-4843-B77E-796AAA6A4A46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74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B2E2-C1F8-4117-9340-CF92FC3FC27B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E754E5-F177-4186-90EE-E03C9E7A1916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394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52230D7-9C39-46D8-B754-FF9D3BB27200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577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67E5FB5-2837-4BF2-847E-8B7CF281877E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240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B06394-C268-4701-A3B1-757D7D9C689B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793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C59C45-7A9F-4383-B57F-3499E0DF4B6C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38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464-A39C-4A50-89AF-4C97CF63C425}" type="datetime1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258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3F86-A928-486F-979F-A4C069E97EEF}" type="datetime1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91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2859-246D-4EF9-9C0A-A6D07BB3349C}" type="datetime1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732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39F8-A8B7-4106-9351-25247743F329}" type="datetime1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716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6B30-701C-4E4C-9DED-F9BFEF24D171}" type="datetime1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99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49E-142F-4CA9-8559-133A62B2167C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E021-386D-4CE7-8E4D-010FA09EBD24}" type="datetime1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463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591C-E50F-4FB0-B24D-F2C90EA06C55}" type="datetime1">
              <a:rPr lang="en-US" smtClean="0"/>
              <a:pPr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417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81DF-AD8A-47F9-942D-3F7D0DED8851}" type="datetime1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7686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A45-B345-4B34-B0E4-ED24046261B6}" type="datetime1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248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0067-E23D-435F-91F6-9DC5F90DE98B}" type="datetime1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599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D98A-5620-473A-9B6D-F670973C9B86}" type="datetime1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369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08B4B76-5279-44EE-973C-7AC7E702D5E3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19CA350-7DB1-48EA-9119-A68D025F7ACC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AF6ED79-BEA2-4AF0-B5F8-8AAF4C03BBAF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5AF09-304B-4C6B-8903-ACBA25B51BA5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65C-1196-4861-A83E-0E5FDFF6ACE7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7D56-BD00-4B08-ACF3-43A7924C20B4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84B565-A231-4843-B77E-796AAA6A4A46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54E5-F177-4186-90EE-E03C9E7A1916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52230D7-9C39-46D8-B754-FF9D3BB27200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7E5FB5-2837-4BF2-847E-8B7CF281877E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6394-C268-4701-A3B1-757D7D9C689B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C45-7A9F-4383-B57F-3499E0DF4B6C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BF83-BD03-459B-884B-B64733809E8E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B7D6-2135-41EF-8770-888B66DF0E7D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06DB-2834-4FF5-84C2-7A15F2184187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D785-D22E-497A-8EC6-621DA73FDB1B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77C7-C3E5-4339-AC4F-A0FDFE427545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DB59-0301-4C66-944E-90A7C1F25F8B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8BF0-A3CF-4657-A865-A1BF7CB8FA55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EF14-33BD-4A20-B2FA-BEACC168EFF4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68A3-3F51-45F5-9B17-97C270D1102B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59B6-BD8C-4F93-AA24-829305B7A6F8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7A1F-0FDE-4CB5-B5E0-16AC97E14190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F04E-6562-4AE9-AEA6-56A0B1F641EA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441-1D38-42F5-8B31-0C7CF3523F55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567-2E12-444E-9CC3-88FE62668BF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112-0C90-4913-928A-3BDC67542CE3}" type="datetime1">
              <a:rPr lang="en-US" smtClean="0"/>
              <a:t>9/4/2019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61DB-7606-49F3-834C-23BB91D9E297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B2E2-C1F8-4117-9340-CF92FC3FC27B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49E-142F-4CA9-8559-133A62B2167C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65C-1196-4861-A83E-0E5FDFF6ACE7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D785-D22E-497A-8EC6-621DA73FDB1B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112-0C90-4913-928A-3BDC67542CE3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ED9-275E-448C-B80D-98C47D7BFF35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CC9B-15BE-43EE-8915-729A937B85D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7E0A-9D5A-4B17-8908-E62FFCCF3483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C441-1D38-42F5-8B31-0C7CF3523F55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ED9-275E-448C-B80D-98C47D7BFF35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567-2E12-444E-9CC3-88FE62668BF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61DB-7606-49F3-834C-23BB91D9E297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B2E2-C1F8-4117-9340-CF92FC3FC27B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A49E-142F-4CA9-8559-133A62B2167C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65C-1196-4861-A83E-0E5FDFF6ACE7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D785-D22E-497A-8EC6-621DA73FDB1B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112-0C90-4913-928A-3BDC67542CE3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FED9-275E-448C-B80D-98C47D7BFF35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CC9B-15BE-43EE-8915-729A937B85DB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7E0A-9D5A-4B17-8908-E62FFCCF3483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B532DED-759E-4F9F-BAE7-7897461C6C7C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532DED-759E-4F9F-BAE7-7897461C6C7C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B532DED-759E-4F9F-BAE7-7897461C6C7C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B532DED-759E-4F9F-BAE7-7897461C6C7C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B532DED-759E-4F9F-BAE7-7897461C6C7C}" type="datetime1">
              <a:rPr lang="en-US" smtClean="0"/>
              <a:t>9/4/2019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B532DED-759E-4F9F-BAE7-7897461C6C7C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B532DED-759E-4F9F-BAE7-7897461C6C7C}" type="datetime1">
              <a:rPr lang="en-US" smtClean="0"/>
              <a:t>9/4/2019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CBDD4E-7BC3-4F83-874A-6DE9837A7725}" type="datetime1">
              <a:rPr lang="en-US" smtClean="0"/>
              <a:t>9/4/2019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65B498-FB72-4013-9E99-E42B36E95209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9/4/2019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3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565B498-FB72-4013-9E99-E42B36E95209}" type="datetime1">
              <a:rPr lang="en-US" smtClean="0">
                <a:solidFill>
                  <a:srgbClr val="EAEBDE">
                    <a:tint val="60000"/>
                    <a:satMod val="155000"/>
                  </a:srgbClr>
                </a:solidFill>
              </a:rPr>
              <a:pPr/>
              <a:t>9/4/2019</a:t>
            </a:fld>
            <a:endParaRPr lang="en-US">
              <a:solidFill>
                <a:srgbClr val="EAEBDE">
                  <a:tint val="60000"/>
                  <a:satMod val="155000"/>
                </a:srgb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830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565B498-FB72-4013-9E99-E42B36E95209}" type="datetime1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3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B532DED-759E-4F9F-BAE7-7897461C6C7C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B532DED-759E-4F9F-BAE7-7897461C6C7C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B532DED-759E-4F9F-BAE7-7897461C6C7C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B532DED-759E-4F9F-BAE7-7897461C6C7C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PROGRAM%20CHAPTER%201/PROGRAM%20CHAPTER%201.2/Example%201.6.cp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0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PROGRAM%20CHAPTER%201.2/Example%201.7.c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hyperlink" Target="PROGRAM%20CHAPTER%201/PROGRAM%20CHAPTER%201.2/Example%201.8.cp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112.xml"/><Relationship Id="rId1" Type="http://schemas.openxmlformats.org/officeDocument/2006/relationships/themeOverride" Target="../theme/themeOverrid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xoFCOjaEmYo" TargetMode="Externa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PROGRAM%20CHAPTER%201.2/Example%201.9.c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PROGRAM%20CHAPTER%201/PROGRAM%20CHAPTER%201.2/Example%201.11.cpp" TargetMode="External"/><Relationship Id="rId4" Type="http://schemas.openxmlformats.org/officeDocument/2006/relationships/hyperlink" Target="PROGRAM%20CHAPTER%201/PROGRAM%20CHAPTER%201.2/Example%201.10.cp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PROGRAM%20CHAPTER%201.2/Example%201.12.cpp" TargetMode="External"/><Relationship Id="rId2" Type="http://schemas.openxmlformats.org/officeDocument/2006/relationships/slideLayout" Target="../slideLayouts/slideLayout123.xml"/><Relationship Id="rId1" Type="http://schemas.openxmlformats.org/officeDocument/2006/relationships/themeOverride" Target="../theme/themeOverr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34.xml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1/PROGRAM%20CHAPTER%201.2/Example%201.13.c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5.xml"/><Relationship Id="rId1" Type="http://schemas.openxmlformats.org/officeDocument/2006/relationships/themeOverride" Target="../theme/themeOverr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6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4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youtube.com/watch?v=6tjYC86iV5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00m3YhLT6fA" TargetMode="External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5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2.png"/><Relationship Id="rId4" Type="http://schemas.openxmlformats.org/officeDocument/2006/relationships/hyperlink" Target="https://www.youtube.com/watch?v=IxFChpxFztg&amp;list=PLrKBFf87Cy9BVBAZ1Y-6Olzz0KTU4Qw6L&amp;index=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46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8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52800"/>
            <a:ext cx="6400800" cy="2819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CHAPTER </a:t>
            </a:r>
            <a:r>
              <a:rPr lang="en-US" sz="2800" dirty="0"/>
              <a:t>1: REVISION OF COMPUTER PROGRAMMING CONCEPT</a:t>
            </a:r>
          </a:p>
          <a:p>
            <a:r>
              <a:rPr lang="en-US" sz="2800" dirty="0"/>
              <a:t>(ARRAY 1-D)</a:t>
            </a:r>
          </a:p>
          <a:p>
            <a:r>
              <a:rPr lang="en-US" sz="2800" dirty="0" smtClean="0"/>
              <a:t>Lecturer: Dr. </a:t>
            </a:r>
            <a:r>
              <a:rPr lang="en-US" sz="2800" dirty="0" err="1" smtClean="0"/>
              <a:t>Roslina</a:t>
            </a:r>
            <a:r>
              <a:rPr lang="en-US" sz="2800" dirty="0" smtClean="0"/>
              <a:t> </a:t>
            </a:r>
            <a:r>
              <a:rPr lang="en-US" sz="2800" dirty="0" err="1" smtClean="0"/>
              <a:t>Mohamad</a:t>
            </a:r>
            <a:endParaRPr lang="en-US" sz="2800" dirty="0" smtClean="0"/>
          </a:p>
          <a:p>
            <a:r>
              <a:rPr lang="en-US" sz="2800" dirty="0" smtClean="0"/>
              <a:t>Room: Tower 2, Level 13, No:14C</a:t>
            </a:r>
          </a:p>
          <a:p>
            <a:r>
              <a:rPr lang="en-US" sz="2800" dirty="0" smtClean="0"/>
              <a:t>Contact No: 03-55436068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33400"/>
            <a:ext cx="7772400" cy="1470025"/>
          </a:xfrm>
        </p:spPr>
        <p:txBody>
          <a:bodyPr/>
          <a:lstStyle/>
          <a:p>
            <a:pPr marL="182880" indent="0">
              <a:buNone/>
            </a:pPr>
            <a:r>
              <a:rPr lang="en-US" dirty="0" smtClean="0"/>
              <a:t>ECE 532 </a:t>
            </a:r>
            <a:br>
              <a:rPr lang="en-US" dirty="0" smtClean="0"/>
            </a:br>
            <a:r>
              <a:rPr lang="en-US" dirty="0" smtClean="0"/>
              <a:t>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40000"/>
                <a:lumOff val="60000"/>
              </a:schemeClr>
            </a:gs>
            <a:gs pos="44000">
              <a:schemeClr val="bg1">
                <a:tint val="93000"/>
                <a:satMod val="115000"/>
              </a:schemeClr>
            </a:gs>
            <a:gs pos="100000">
              <a:schemeClr val="bg1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91000"/>
            <a:ext cx="3657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23" y="228600"/>
            <a:ext cx="8174038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Processing One-Dimensional Arrays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077200" cy="4800600"/>
          </a:xfrm>
        </p:spPr>
        <p:txBody>
          <a:bodyPr/>
          <a:lstStyle/>
          <a:p>
            <a:pPr eaLnBrk="1" hangingPunct="1"/>
            <a:r>
              <a:rPr lang="en-US" dirty="0" smtClean="0"/>
              <a:t>Some basic operations performed on a one-dimensional array are:</a:t>
            </a:r>
          </a:p>
          <a:p>
            <a:pPr lvl="1" eaLnBrk="1" hangingPunct="1"/>
            <a:r>
              <a:rPr lang="en-US" dirty="0" smtClean="0"/>
              <a:t>Initializing</a:t>
            </a:r>
          </a:p>
          <a:p>
            <a:pPr lvl="1" eaLnBrk="1" hangingPunct="1"/>
            <a:r>
              <a:rPr lang="en-US" dirty="0" smtClean="0"/>
              <a:t>Inputting data</a:t>
            </a:r>
          </a:p>
          <a:p>
            <a:pPr lvl="1" eaLnBrk="1" hangingPunct="1"/>
            <a:r>
              <a:rPr lang="en-US" dirty="0" smtClean="0"/>
              <a:t>Outputting data stored in an array</a:t>
            </a:r>
          </a:p>
          <a:p>
            <a:pPr lvl="1" eaLnBrk="1" hangingPunct="1"/>
            <a:r>
              <a:rPr lang="en-US" dirty="0" smtClean="0"/>
              <a:t>Finding the largest and/or smallest element</a:t>
            </a:r>
          </a:p>
          <a:p>
            <a:pPr eaLnBrk="1" hangingPunct="1"/>
            <a:r>
              <a:rPr lang="en-US" dirty="0" smtClean="0"/>
              <a:t>Each operation requires ability to step through the elements of the array</a:t>
            </a:r>
          </a:p>
          <a:p>
            <a:pPr eaLnBrk="1" hangingPunct="1"/>
            <a:r>
              <a:rPr lang="en-US" dirty="0" smtClean="0"/>
              <a:t>Easily accomplished by a loop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866DB-F4C3-42FF-B0A3-A22F671C7A7B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64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429744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Inputting and Displaying </a:t>
            </a:r>
            <a:br>
              <a:rPr lang="en-US" dirty="0" smtClean="0"/>
            </a:br>
            <a:r>
              <a:rPr lang="en-US" dirty="0" smtClean="0"/>
              <a:t>Array Contents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latin typeface="Courier New" pitchFamily="49" charset="0"/>
              </a:rPr>
              <a:t>cout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</a:rPr>
              <a:t>cin</a:t>
            </a:r>
            <a:r>
              <a:rPr lang="en-US" dirty="0" smtClean="0"/>
              <a:t> can be used to display values from and store values into an array</a:t>
            </a:r>
            <a:endParaRPr lang="en-US" sz="2400" dirty="0" smtClean="0"/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ISIZE = 5;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tests[ISIZE]; 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// Define 5-elt. array</a:t>
            </a:r>
          </a:p>
          <a:p>
            <a:pPr lvl="1" eaLnBrk="1" hangingPunct="1">
              <a:buFontTx/>
              <a:buNone/>
            </a:pP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&lt;&lt; "Enter first test score ";</a:t>
            </a:r>
          </a:p>
          <a:p>
            <a:pPr lvl="1" eaLnBrk="1" hangingPunct="1">
              <a:buFontTx/>
              <a:buNone/>
            </a:pP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&gt;&gt;  tests[0];</a:t>
            </a:r>
          </a:p>
          <a:p>
            <a:pPr lvl="1" eaLnBrk="1" hangingPunct="1">
              <a:buFontTx/>
              <a:buNone/>
            </a:pPr>
            <a:endParaRPr lang="en-US" b="1" dirty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//See 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  <a:hlinkClick r:id="rId4" action="ppaction://hlinkfile"/>
              </a:rPr>
              <a:t>Example </a:t>
            </a: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  <a:hlinkClick r:id="rId4" action="ppaction://hlinkfile"/>
              </a:rPr>
              <a:t>1.6</a:t>
            </a:r>
            <a:endParaRPr lang="en-US" sz="2800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5D8D00-2DD5-4F38-8025-F1836F57E07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3339">
              <a:schemeClr val="accent1">
                <a:lumMod val="75000"/>
              </a:schemeClr>
            </a:gs>
            <a:gs pos="84998">
              <a:srgbClr val="DFDFDF"/>
            </a:gs>
            <a:gs pos="40000">
              <a:schemeClr val="accent1">
                <a:lumMod val="60000"/>
                <a:lumOff val="40000"/>
              </a:schemeClr>
            </a:gs>
            <a:gs pos="74000">
              <a:schemeClr val="bg1">
                <a:tint val="94000"/>
                <a:shade val="94000"/>
                <a:satMod val="128000"/>
                <a:lumMod val="100000"/>
              </a:schemeClr>
            </a:gs>
            <a:gs pos="100000">
              <a:schemeClr val="bg1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Array subscript can be an integer constant, integer variable, or integer expression</a:t>
            </a:r>
          </a:p>
          <a:p>
            <a:pPr eaLnBrk="1" hangingPunct="1"/>
            <a:r>
              <a:rPr lang="en-US" dirty="0" smtClean="0"/>
              <a:t>Examples:                              </a:t>
            </a:r>
            <a:r>
              <a:rPr lang="en-US" dirty="0" smtClean="0"/>
              <a:t>                            </a:t>
            </a:r>
            <a:r>
              <a:rPr lang="en-US" sz="2400" u="sng" dirty="0" smtClean="0">
                <a:solidFill>
                  <a:schemeClr val="accent2"/>
                </a:solidFill>
              </a:rPr>
              <a:t>Subscript </a:t>
            </a:r>
            <a:r>
              <a:rPr lang="en-US" sz="2400" u="sng" dirty="0" smtClean="0">
                <a:solidFill>
                  <a:schemeClr val="accent2"/>
                </a:solidFill>
              </a:rPr>
              <a:t>is</a:t>
            </a:r>
          </a:p>
          <a:p>
            <a:pPr lvl="2" eaLnBrk="1" hangingPunct="1">
              <a:buFontTx/>
              <a:buNone/>
            </a:pP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cin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  &gt;&gt; tests[3];   </a:t>
            </a:r>
            <a:r>
              <a:rPr lang="en-US" dirty="0" err="1" smtClean="0">
                <a:solidFill>
                  <a:schemeClr val="accent2"/>
                </a:solidFill>
              </a:rPr>
              <a:t>int</a:t>
            </a:r>
            <a:r>
              <a:rPr lang="en-US" dirty="0" smtClean="0">
                <a:solidFill>
                  <a:schemeClr val="accent2"/>
                </a:solidFill>
              </a:rPr>
              <a:t> constant</a:t>
            </a:r>
            <a:endParaRPr lang="en-US" sz="3200" dirty="0" smtClean="0">
              <a:solidFill>
                <a:schemeClr val="accent2"/>
              </a:solidFill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 &lt;&lt; tests[i];   </a:t>
            </a:r>
            <a:r>
              <a:rPr lang="en-US" dirty="0" err="1" smtClean="0">
                <a:solidFill>
                  <a:schemeClr val="accent2"/>
                </a:solidFill>
              </a:rPr>
              <a:t>int</a:t>
            </a:r>
            <a:r>
              <a:rPr lang="en-US" dirty="0" smtClean="0">
                <a:solidFill>
                  <a:schemeClr val="accent2"/>
                </a:solidFill>
              </a:rPr>
              <a:t> variable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 &lt;&lt; tests[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i+j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]; </a:t>
            </a:r>
            <a:r>
              <a:rPr lang="en-US" dirty="0" err="1" smtClean="0">
                <a:solidFill>
                  <a:schemeClr val="accent2"/>
                </a:solidFill>
              </a:rPr>
              <a:t>int</a:t>
            </a:r>
            <a:r>
              <a:rPr lang="en-US" dirty="0" smtClean="0">
                <a:solidFill>
                  <a:schemeClr val="accent2"/>
                </a:solidFill>
              </a:rPr>
              <a:t>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DCDCB-C45C-4A47-AE28-9C46D67B1CE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Array Subscripts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19600"/>
            <a:ext cx="5943600" cy="1835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339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5414">
              <a:srgbClr val="00B0F0"/>
            </a:gs>
            <a:gs pos="88780">
              <a:srgbClr val="E1E4D8"/>
            </a:gs>
            <a:gs pos="0">
              <a:schemeClr val="accent1">
                <a:lumMod val="20000"/>
                <a:lumOff val="80000"/>
              </a:schemeClr>
            </a:gs>
            <a:gs pos="40000">
              <a:schemeClr val="bg2">
                <a:tint val="90000"/>
                <a:shade val="90000"/>
                <a:satMod val="120000"/>
              </a:schemeClr>
            </a:gs>
            <a:gs pos="100000">
              <a:schemeClr val="bg2">
                <a:tint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772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Processing One-Dimensional Arrays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8001000" cy="45720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Consider the declaration</a:t>
            </a:r>
          </a:p>
          <a:p>
            <a:pPr eaLnBrk="1" fontAlgn="auto" hangingPunct="1">
              <a:lnSpc>
                <a:spcPct val="5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	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list[100];  //array of size 100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;</a:t>
            </a:r>
          </a:p>
          <a:p>
            <a:pPr eaLnBrk="1" fontAlgn="auto" hangingPunct="1">
              <a:lnSpc>
                <a:spcPct val="5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>
              <a:latin typeface="Courier New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loops to access array elements:</a:t>
            </a:r>
          </a:p>
          <a:p>
            <a:pPr eaLnBrk="1" fontAlgn="auto" hangingPunct="1">
              <a:lnSpc>
                <a:spcPct val="0"/>
              </a:lnSpc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400" dirty="0" smtClean="0">
                <a:latin typeface="Courier New" pitchFamily="49" charset="0"/>
              </a:rPr>
              <a:t>for (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 = 0;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 &lt; 100;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++)	 //Line 1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	        //process list[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]	 //Line 2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Example:</a:t>
            </a:r>
          </a:p>
          <a:p>
            <a:pPr eaLnBrk="1" fontAlgn="auto" hangingPunct="1">
              <a:lnSpc>
                <a:spcPct val="0"/>
              </a:lnSpc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		</a:t>
            </a:r>
            <a:r>
              <a:rPr lang="en-US" sz="2400" dirty="0" smtClean="0">
                <a:latin typeface="Courier New" pitchFamily="49" charset="0"/>
              </a:rPr>
              <a:t>for (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 = 0;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 &lt; 100;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++)	 //Line 1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  	     </a:t>
            </a:r>
            <a:r>
              <a:rPr lang="en-US" sz="2400" dirty="0" err="1" smtClean="0">
                <a:latin typeface="Courier New" pitchFamily="49" charset="0"/>
              </a:rPr>
              <a:t>cin</a:t>
            </a:r>
            <a:r>
              <a:rPr lang="en-US" sz="2400" dirty="0" smtClean="0">
                <a:latin typeface="Courier New" pitchFamily="49" charset="0"/>
              </a:rPr>
              <a:t> &gt;&gt; list[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]; 	 //Line 2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AC85B41-793F-446E-B153-394BD74593C5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33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Accessing All Array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D7CFF1-249B-47BE-9F2A-2AB764710D7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4339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533400" y="2133600"/>
            <a:ext cx="80772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To access each element of an array</a:t>
            </a:r>
          </a:p>
          <a:p>
            <a:pPr lvl="1" eaLnBrk="1" hangingPunct="1"/>
            <a:r>
              <a:rPr lang="en-US" dirty="0" smtClean="0"/>
              <a:t>Use a loop</a:t>
            </a:r>
          </a:p>
          <a:p>
            <a:pPr lvl="1" eaLnBrk="1" hangingPunct="1"/>
            <a:r>
              <a:rPr lang="en-US" dirty="0" smtClean="0"/>
              <a:t>Let the loop control variable be the array subscript</a:t>
            </a:r>
          </a:p>
          <a:p>
            <a:pPr lvl="1" eaLnBrk="1" hangingPunct="1"/>
            <a:r>
              <a:rPr lang="en-US" dirty="0" smtClean="0"/>
              <a:t>A different array element will be referenced each time through the loop</a:t>
            </a: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for (i = 0; i &lt; 5; i++)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	  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 &lt;&lt; tests[i] &lt;&lt; 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endl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3200" b="1" dirty="0">
              <a:solidFill>
                <a:srgbClr val="3D8963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// See 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Example 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1.7</a:t>
            </a:r>
            <a:endParaRPr lang="en-US" sz="3200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8991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Processing One-Dimensional Arrays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7A5BE1-FD86-4081-8129-F62ADE3C396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1536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73"/>
          <a:stretch>
            <a:fillRect/>
          </a:stretch>
        </p:blipFill>
        <p:spPr bwMode="auto">
          <a:xfrm>
            <a:off x="1185863" y="2068513"/>
            <a:ext cx="658653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2873375"/>
            <a:ext cx="175101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3121025"/>
            <a:ext cx="34417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3795713"/>
            <a:ext cx="23256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4043363"/>
            <a:ext cx="34417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4549775"/>
            <a:ext cx="151447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97425"/>
            <a:ext cx="34417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25"/>
          <a:stretch>
            <a:fillRect/>
          </a:stretch>
        </p:blipFill>
        <p:spPr bwMode="auto">
          <a:xfrm>
            <a:off x="1185863" y="1600200"/>
            <a:ext cx="658653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660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Array Initialization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610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Can be initialized during program execution with assignment statements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tests[0] = 79;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	tests[1] = 82; // etc.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Can be initialized at array definition with an </a:t>
            </a:r>
            <a:r>
              <a:rPr lang="en-US" dirty="0" smtClean="0">
                <a:solidFill>
                  <a:schemeClr val="accent2"/>
                </a:solidFill>
              </a:rPr>
              <a:t>initialization list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ISIZE = 5;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tests[ISIZE] = {79,82,91,77,84};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b="1" dirty="0">
              <a:solidFill>
                <a:srgbClr val="3D8963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b="1" dirty="0" smtClean="0">
              <a:solidFill>
                <a:srgbClr val="3D89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0364D-CF9D-42F1-BD1F-123DEE2BB29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02474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of Array Initialization Using Assignment Statement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610600" cy="4495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US" b="1" dirty="0">
              <a:solidFill>
                <a:srgbClr val="3D8963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3200" b="1" dirty="0">
                <a:solidFill>
                  <a:srgbClr val="3D8963"/>
                </a:solidFill>
                <a:latin typeface="Courier New" pitchFamily="49" charset="0"/>
              </a:rPr>
              <a:t>See 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  <a:hlinkClick r:id="rId4" action="ppaction://hlinkfile"/>
              </a:rPr>
              <a:t>Example 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  <a:hlinkClick r:id="rId4" action="ppaction://hlinkfile"/>
              </a:rPr>
              <a:t>1.8</a:t>
            </a:r>
            <a:endParaRPr lang="en-US" sz="32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b="1" dirty="0" smtClean="0">
              <a:solidFill>
                <a:srgbClr val="3D89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A0364D-CF9D-42F1-BD1F-123DEE2BB29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024744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Array Initialization During Declaration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229600" cy="4302125"/>
          </a:xfrm>
        </p:spPr>
        <p:txBody>
          <a:bodyPr/>
          <a:lstStyle/>
          <a:p>
            <a:pPr eaLnBrk="1" hangingPunct="1"/>
            <a:r>
              <a:rPr lang="en-US" dirty="0" smtClean="0"/>
              <a:t>Arrays can be initialized during declaration</a:t>
            </a:r>
          </a:p>
          <a:p>
            <a:pPr lvl="1" eaLnBrk="1" hangingPunct="1"/>
            <a:r>
              <a:rPr lang="en-US" dirty="0" smtClean="0"/>
              <a:t>In this case, it is not necessary to specify the size of the array </a:t>
            </a:r>
          </a:p>
          <a:p>
            <a:pPr lvl="2" eaLnBrk="1" hangingPunct="1"/>
            <a:r>
              <a:rPr lang="en-US" dirty="0" smtClean="0"/>
              <a:t>Size determined by the number of initial values in the braces</a:t>
            </a:r>
          </a:p>
          <a:p>
            <a:pPr eaLnBrk="1" hangingPunct="1"/>
            <a:r>
              <a:rPr lang="en-US" dirty="0" smtClean="0"/>
              <a:t>Example: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	</a:t>
            </a:r>
            <a:r>
              <a:rPr lang="en-US" sz="2000" dirty="0" smtClean="0">
                <a:latin typeface="Courier New" pitchFamily="49" charset="0"/>
              </a:rPr>
              <a:t>double sales[] = {12.25, 32.50, 16.90, 23, 45.68};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F860F-9C79-48FD-BB48-486578B2A20D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2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ch07imageslides_Page_10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Begin…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Recite </a:t>
            </a:r>
            <a:r>
              <a:rPr lang="en-MY" dirty="0" err="1" smtClean="0"/>
              <a:t>Du’a</a:t>
            </a:r>
            <a:r>
              <a:rPr lang="en-MY" dirty="0" smtClean="0"/>
              <a:t> </a:t>
            </a:r>
          </a:p>
          <a:p>
            <a:endParaRPr lang="en-MY" dirty="0">
              <a:hlinkClick r:id="rId2"/>
            </a:endParaRPr>
          </a:p>
          <a:p>
            <a:endParaRPr lang="en-MY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MY" dirty="0">
              <a:hlinkClick r:id="rId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0"/>
            <a:ext cx="5486400" cy="517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5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ch07imageslides_Page_11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02474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of Array Initialization using Initialization List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610600" cy="4495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endParaRPr lang="en-US" b="1" dirty="0">
              <a:solidFill>
                <a:srgbClr val="3D8963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3600" b="1" dirty="0" smtClean="0">
                <a:solidFill>
                  <a:srgbClr val="3D8963"/>
                </a:solidFill>
                <a:latin typeface="Courier New" pitchFamily="49" charset="0"/>
              </a:rPr>
              <a:t>//See </a:t>
            </a:r>
            <a:r>
              <a:rPr lang="en-US" sz="3600" b="1" dirty="0" smtClean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Example </a:t>
            </a:r>
            <a:r>
              <a:rPr lang="en-US" sz="3600" b="1" dirty="0" smtClean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1.9</a:t>
            </a:r>
            <a:r>
              <a:rPr lang="en-US" sz="3600" b="1" dirty="0" smtClean="0">
                <a:solidFill>
                  <a:srgbClr val="3D8963"/>
                </a:solidFill>
                <a:latin typeface="Courier New" pitchFamily="49" charset="0"/>
              </a:rPr>
              <a:t>, </a:t>
            </a:r>
            <a:endParaRPr lang="en-US" sz="36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3600" b="1" dirty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3D8963"/>
                </a:solidFill>
                <a:latin typeface="Courier New" pitchFamily="49" charset="0"/>
              </a:rPr>
              <a:t>		 </a:t>
            </a:r>
            <a:r>
              <a:rPr lang="en-US" sz="3600" b="1" dirty="0" smtClean="0">
                <a:solidFill>
                  <a:srgbClr val="3D8963"/>
                </a:solidFill>
                <a:latin typeface="Courier New" pitchFamily="49" charset="0"/>
                <a:hlinkClick r:id="rId4" action="ppaction://hlinkfile"/>
              </a:rPr>
              <a:t>Example </a:t>
            </a:r>
            <a:r>
              <a:rPr lang="en-US" sz="3600" b="1" dirty="0" smtClean="0">
                <a:solidFill>
                  <a:srgbClr val="3D8963"/>
                </a:solidFill>
                <a:latin typeface="Courier New" pitchFamily="49" charset="0"/>
                <a:hlinkClick r:id="rId4" action="ppaction://hlinkfile"/>
              </a:rPr>
              <a:t>1.10</a:t>
            </a:r>
            <a:r>
              <a:rPr lang="en-US" sz="3600" b="1" dirty="0" smtClean="0">
                <a:solidFill>
                  <a:srgbClr val="3D8963"/>
                </a:solidFill>
                <a:latin typeface="Courier New" pitchFamily="49" charset="0"/>
              </a:rPr>
              <a:t>, </a:t>
            </a:r>
            <a:endParaRPr lang="en-US" sz="36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3600" b="1" dirty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3D8963"/>
                </a:solidFill>
                <a:latin typeface="Courier New" pitchFamily="49" charset="0"/>
              </a:rPr>
              <a:t>		 </a:t>
            </a:r>
            <a:r>
              <a:rPr lang="en-US" sz="3600" b="1" dirty="0" smtClean="0">
                <a:solidFill>
                  <a:srgbClr val="3D8963"/>
                </a:solidFill>
                <a:latin typeface="Courier New" pitchFamily="49" charset="0"/>
                <a:hlinkClick r:id="rId5" action="ppaction://hlinkfile"/>
              </a:rPr>
              <a:t>Example </a:t>
            </a:r>
            <a:r>
              <a:rPr lang="en-US" sz="3600" b="1" dirty="0" smtClean="0">
                <a:solidFill>
                  <a:srgbClr val="3D8963"/>
                </a:solidFill>
                <a:latin typeface="Courier New" pitchFamily="49" charset="0"/>
                <a:hlinkClick r:id="rId5" action="ppaction://hlinkfile"/>
              </a:rPr>
              <a:t>1.11 </a:t>
            </a:r>
            <a:endParaRPr lang="en-US" sz="36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3600" b="1" dirty="0">
                <a:solidFill>
                  <a:srgbClr val="3D8963"/>
                </a:solidFill>
                <a:latin typeface="Courier New" pitchFamily="49" charset="0"/>
              </a:rPr>
              <a:t>	</a:t>
            </a:r>
            <a:r>
              <a:rPr lang="en-US" sz="3600" b="1" dirty="0" smtClean="0">
                <a:solidFill>
                  <a:srgbClr val="3D8963"/>
                </a:solidFill>
                <a:latin typeface="Courier New" pitchFamily="49" charset="0"/>
              </a:rPr>
              <a:t>		</a:t>
            </a:r>
            <a:endParaRPr lang="en-US" sz="3600" b="1" dirty="0" smtClean="0">
              <a:solidFill>
                <a:srgbClr val="3D89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A0364D-CF9D-42F1-BD1F-123DEE2BB29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0005E-574D-4712-B202-8419222F3B5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Partial Array Initialization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28600" y="1981200"/>
            <a:ext cx="8610600" cy="4343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ts val="2800"/>
              </a:lnSpc>
              <a:spcBef>
                <a:spcPct val="0"/>
              </a:spcBef>
              <a:defRPr/>
            </a:pPr>
            <a:r>
              <a:rPr lang="en-US" sz="2800" dirty="0" smtClean="0"/>
              <a:t>If array is initialized at definition with fewer values than the size </a:t>
            </a:r>
            <a:r>
              <a:rPr lang="en-US" sz="2800" dirty="0" err="1" smtClean="0"/>
              <a:t>declarator</a:t>
            </a:r>
            <a:r>
              <a:rPr lang="en-US" sz="2800" dirty="0" smtClean="0"/>
              <a:t> of the array, remaining elements will be set to </a:t>
            </a:r>
            <a:r>
              <a:rPr lang="en-US" sz="2800" b="1" dirty="0" smtClean="0">
                <a:latin typeface="Courier New" pitchFamily="49" charset="0"/>
              </a:rPr>
              <a:t>0</a:t>
            </a:r>
            <a:r>
              <a:rPr lang="en-US" sz="2800" dirty="0" smtClean="0"/>
              <a:t> or the empty string</a:t>
            </a:r>
            <a:r>
              <a:rPr lang="en-US" sz="2800" dirty="0" smtClean="0">
                <a:latin typeface="Courier New" pitchFamily="49" charset="0"/>
              </a:rPr>
              <a:t> </a:t>
            </a:r>
          </a:p>
          <a:p>
            <a:pPr lvl="1" eaLnBrk="1" hangingPunct="1">
              <a:spcBef>
                <a:spcPct val="30000"/>
              </a:spcBef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 tests[ISIZE] = {79, 82};</a:t>
            </a:r>
          </a:p>
          <a:p>
            <a:pPr marL="0" indent="0" eaLnBrk="1" hangingPunct="1">
              <a:lnSpc>
                <a:spcPts val="2800"/>
              </a:lnSpc>
              <a:spcBef>
                <a:spcPct val="70000"/>
              </a:spcBef>
              <a:buFontTx/>
              <a:buNone/>
              <a:defRPr/>
            </a:pPr>
            <a:endParaRPr lang="en-US" sz="2800" dirty="0" smtClean="0"/>
          </a:p>
          <a:p>
            <a:pPr eaLnBrk="1" hangingPunct="1">
              <a:lnSpc>
                <a:spcPts val="2800"/>
              </a:lnSpc>
              <a:spcBef>
                <a:spcPts val="1200"/>
              </a:spcBef>
              <a:defRPr/>
            </a:pPr>
            <a:r>
              <a:rPr lang="en-US" sz="2800" dirty="0" smtClean="0"/>
              <a:t>Initial values used in order; cannot skip over elements to initialize noncontiguous range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800" dirty="0" smtClean="0"/>
              <a:t>Cannot have more values in initialization list than the declared size of the array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2800" dirty="0" smtClean="0"/>
              <a:t>See Example </a:t>
            </a:r>
            <a:r>
              <a:rPr lang="en-US" sz="2800" dirty="0" smtClean="0"/>
              <a:t>1.12</a:t>
            </a:r>
            <a:endParaRPr lang="en-US" sz="2800" dirty="0" smtClean="0"/>
          </a:p>
        </p:txBody>
      </p:sp>
      <p:graphicFrame>
        <p:nvGraphicFramePr>
          <p:cNvPr id="66593" name="Group 33"/>
          <p:cNvGraphicFramePr>
            <a:graphicFrameLocks noGrp="1"/>
          </p:cNvGraphicFramePr>
          <p:nvPr/>
        </p:nvGraphicFramePr>
        <p:xfrm>
          <a:off x="1219200" y="3810000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9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024744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Partial Initialization of Arrays During Declaration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05800" cy="4800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/>
              <a:t>The statement: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Courier New" pitchFamily="49" charset="0"/>
              </a:rPr>
              <a:t>		</a:t>
            </a:r>
            <a:r>
              <a:rPr lang="en-US" sz="2600" dirty="0" err="1" smtClean="0">
                <a:latin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</a:rPr>
              <a:t> list[10] = {0};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3000" dirty="0" smtClean="0"/>
              <a:t>declares </a:t>
            </a:r>
            <a:r>
              <a:rPr lang="en-US" sz="3000" dirty="0" smtClean="0">
                <a:latin typeface="Courier New" pitchFamily="49" charset="0"/>
              </a:rPr>
              <a:t>list</a:t>
            </a:r>
            <a:r>
              <a:rPr lang="en-US" sz="3000" dirty="0" smtClean="0"/>
              <a:t> to be an array of </a:t>
            </a:r>
            <a:r>
              <a:rPr lang="en-US" sz="3000" dirty="0" smtClean="0">
                <a:latin typeface="Courier New" pitchFamily="49" charset="0"/>
              </a:rPr>
              <a:t>10</a:t>
            </a:r>
            <a:r>
              <a:rPr lang="en-US" sz="3000" dirty="0" smtClean="0"/>
              <a:t> components and initializes all of them to zero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/>
              <a:t>The statement: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>
                <a:latin typeface="Courier New" pitchFamily="49" charset="0"/>
              </a:rPr>
              <a:t>		</a:t>
            </a:r>
            <a:r>
              <a:rPr lang="en-US" sz="2600" dirty="0" err="1" smtClean="0">
                <a:latin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</a:rPr>
              <a:t> list[10] = {8, 5, 12};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3000" dirty="0" smtClean="0"/>
              <a:t>declares </a:t>
            </a:r>
            <a:r>
              <a:rPr lang="en-US" sz="3000" dirty="0" smtClean="0">
                <a:latin typeface="Courier New" pitchFamily="49" charset="0"/>
              </a:rPr>
              <a:t>list</a:t>
            </a:r>
            <a:r>
              <a:rPr lang="en-US" sz="3000" dirty="0" smtClean="0"/>
              <a:t> to be an array of </a:t>
            </a:r>
            <a:r>
              <a:rPr lang="en-US" sz="3000" dirty="0" smtClean="0">
                <a:latin typeface="Courier New" pitchFamily="49" charset="0"/>
              </a:rPr>
              <a:t>10</a:t>
            </a:r>
            <a:r>
              <a:rPr lang="en-US" sz="3000" dirty="0" smtClean="0"/>
              <a:t> components, initializes </a:t>
            </a:r>
            <a:r>
              <a:rPr lang="en-US" sz="3000" dirty="0" smtClean="0">
                <a:latin typeface="Courier New" pitchFamily="49" charset="0"/>
              </a:rPr>
              <a:t>list[0]</a:t>
            </a:r>
            <a:r>
              <a:rPr lang="en-US" sz="3000" dirty="0" smtClean="0"/>
              <a:t> to </a:t>
            </a:r>
            <a:r>
              <a:rPr lang="en-US" sz="3000" dirty="0" smtClean="0">
                <a:latin typeface="Courier New" pitchFamily="49" charset="0"/>
              </a:rPr>
              <a:t>8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urier New" pitchFamily="49" charset="0"/>
              </a:rPr>
              <a:t>list[1]</a:t>
            </a:r>
            <a:r>
              <a:rPr lang="en-US" sz="3000" dirty="0" smtClean="0"/>
              <a:t> to </a:t>
            </a:r>
            <a:r>
              <a:rPr lang="en-US" sz="3000" dirty="0" smtClean="0">
                <a:latin typeface="Courier New" pitchFamily="49" charset="0"/>
              </a:rPr>
              <a:t>5</a:t>
            </a:r>
            <a:r>
              <a:rPr lang="en-US" sz="3000" dirty="0" smtClean="0"/>
              <a:t>, </a:t>
            </a:r>
            <a:r>
              <a:rPr lang="en-US" sz="3000" dirty="0" smtClean="0">
                <a:latin typeface="Courier New" pitchFamily="49" charset="0"/>
              </a:rPr>
              <a:t>list[2]</a:t>
            </a:r>
            <a:r>
              <a:rPr lang="en-US" sz="3000" dirty="0" smtClean="0"/>
              <a:t> to </a:t>
            </a:r>
            <a:r>
              <a:rPr lang="en-US" sz="3000" dirty="0" smtClean="0">
                <a:latin typeface="Courier New" pitchFamily="49" charset="0"/>
              </a:rPr>
              <a:t>12</a:t>
            </a:r>
            <a:r>
              <a:rPr lang="en-US" sz="3000" dirty="0" smtClean="0"/>
              <a:t> and all other components are initialized to </a:t>
            </a:r>
            <a:r>
              <a:rPr lang="en-US" sz="3000" dirty="0" smtClean="0">
                <a:latin typeface="Courier New" pitchFamily="49" charset="0"/>
              </a:rPr>
              <a:t>0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D03209-B40A-4E91-9EEE-4A51486E74D0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0"/>
            <a:ext cx="7024744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Partial Initialization of Arrays During Declaration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80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statement: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/>
              <a:t>		</a:t>
            </a:r>
            <a:r>
              <a:rPr lang="en-US" sz="2600" dirty="0" err="1" smtClean="0">
                <a:latin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</a:rPr>
              <a:t> list[] = {5, 6, 3};</a:t>
            </a:r>
          </a:p>
          <a:p>
            <a:pPr marL="463550" lvl="1" indent="-6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declares </a:t>
            </a:r>
            <a:r>
              <a:rPr lang="en-US" dirty="0" smtClean="0">
                <a:latin typeface="Courier New" pitchFamily="49" charset="0"/>
              </a:rPr>
              <a:t>list</a:t>
            </a:r>
            <a:r>
              <a:rPr lang="en-US" dirty="0" smtClean="0"/>
              <a:t> to be an array of </a:t>
            </a:r>
            <a:r>
              <a:rPr lang="en-US" dirty="0" smtClean="0">
                <a:latin typeface="Courier New" pitchFamily="49" charset="0"/>
              </a:rPr>
              <a:t>3</a:t>
            </a:r>
            <a:r>
              <a:rPr lang="en-US" dirty="0" smtClean="0"/>
              <a:t> components and initializes </a:t>
            </a:r>
            <a:r>
              <a:rPr lang="en-US" dirty="0" smtClean="0">
                <a:latin typeface="Courier New" pitchFamily="49" charset="0"/>
              </a:rPr>
              <a:t>list[0]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</a:rPr>
              <a:t>list[1]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</a:rPr>
              <a:t>6</a:t>
            </a:r>
            <a:r>
              <a:rPr lang="en-US" dirty="0" smtClean="0"/>
              <a:t>, and </a:t>
            </a:r>
            <a:r>
              <a:rPr lang="en-US" dirty="0" smtClean="0">
                <a:latin typeface="Courier New" pitchFamily="49" charset="0"/>
              </a:rPr>
              <a:t>list[2]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</a:rPr>
              <a:t>3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statement: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600" dirty="0" smtClean="0"/>
              <a:t>		</a:t>
            </a:r>
            <a:r>
              <a:rPr lang="en-US" sz="2600" dirty="0" err="1" smtClean="0">
                <a:latin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</a:rPr>
              <a:t> list[25]= {4, 7};</a:t>
            </a:r>
          </a:p>
          <a:p>
            <a:pPr marL="463550" lvl="1" indent="-6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declares an array of </a:t>
            </a:r>
            <a:r>
              <a:rPr lang="en-US" dirty="0" smtClean="0">
                <a:latin typeface="Courier New" pitchFamily="49" charset="0"/>
              </a:rPr>
              <a:t>25</a:t>
            </a:r>
            <a:r>
              <a:rPr lang="en-US" dirty="0" smtClean="0"/>
              <a:t> components; initializes </a:t>
            </a:r>
            <a:r>
              <a:rPr lang="en-US" dirty="0" smtClean="0">
                <a:latin typeface="Courier New" pitchFamily="49" charset="0"/>
              </a:rPr>
              <a:t>list[0]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</a:rPr>
              <a:t>4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list[1]</a:t>
            </a:r>
            <a:r>
              <a:rPr lang="en-US" dirty="0" smtClean="0"/>
              <a:t> to </a:t>
            </a:r>
            <a:r>
              <a:rPr lang="en-US" dirty="0" smtClean="0">
                <a:latin typeface="Courier New" pitchFamily="49" charset="0"/>
              </a:rPr>
              <a:t>7</a:t>
            </a:r>
            <a:r>
              <a:rPr lang="en-US" dirty="0" smtClean="0"/>
              <a:t>; all other components are initialized to </a:t>
            </a:r>
            <a:r>
              <a:rPr lang="en-US" dirty="0" smtClean="0">
                <a:latin typeface="Courier New" pitchFamily="49" charset="0"/>
              </a:rPr>
              <a:t>0</a:t>
            </a:r>
          </a:p>
          <a:p>
            <a:pPr marL="463550" lvl="1" indent="-6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</a:rPr>
              <a:t>// See </a:t>
            </a:r>
            <a:r>
              <a:rPr lang="en-US" dirty="0" smtClean="0">
                <a:latin typeface="Courier New" pitchFamily="49" charset="0"/>
                <a:hlinkClick r:id="rId3" action="ppaction://hlinkfile"/>
              </a:rPr>
              <a:t>Example 1.12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0D872A-D07E-42B8-894A-A361784B2ECE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" y="685800"/>
            <a:ext cx="8991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Processing One-Dimensional Arrays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B5D04-A6AA-4D86-B9CA-93004CCE330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16389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2286000"/>
            <a:ext cx="361156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2559050"/>
            <a:ext cx="34750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3649663"/>
            <a:ext cx="246062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924300"/>
            <a:ext cx="3744912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8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Processing Array Contents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458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Array elements can be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treated as ordinary variables of the same type as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used in arithmetic operations, in relational expressions, etc.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Example: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</a:rPr>
              <a:t> if (</a:t>
            </a:r>
            <a:r>
              <a:rPr lang="en-US" sz="2600" b="1" dirty="0" err="1" smtClean="0">
                <a:solidFill>
                  <a:srgbClr val="3D8963"/>
                </a:solidFill>
                <a:latin typeface="Courier New" pitchFamily="49" charset="0"/>
              </a:rPr>
              <a:t>principalAmt</a:t>
            </a: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</a:rPr>
              <a:t>[3] &gt;= 10000)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</a:rPr>
              <a:t>   interest = </a:t>
            </a:r>
            <a:r>
              <a:rPr lang="en-US" sz="2600" b="1" dirty="0" err="1" smtClean="0">
                <a:solidFill>
                  <a:srgbClr val="3D8963"/>
                </a:solidFill>
                <a:latin typeface="Courier New" pitchFamily="49" charset="0"/>
              </a:rPr>
              <a:t>principalAmt</a:t>
            </a: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</a:rPr>
              <a:t>[3] * intRate1;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</a:rPr>
              <a:t> 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</a:rPr>
              <a:t>   interest = </a:t>
            </a:r>
            <a:r>
              <a:rPr lang="en-US" sz="2600" b="1" dirty="0" err="1" smtClean="0">
                <a:solidFill>
                  <a:srgbClr val="3D8963"/>
                </a:solidFill>
                <a:latin typeface="Courier New" pitchFamily="49" charset="0"/>
              </a:rPr>
              <a:t>principalAmt</a:t>
            </a: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</a:rPr>
              <a:t>[3] * intRate2;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600" b="1" dirty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</a:rPr>
              <a:t>//See </a:t>
            </a: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Example </a:t>
            </a:r>
            <a:r>
              <a:rPr lang="en-US" sz="2600" b="1" dirty="0" smtClean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1.13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4BBA6-8567-4EC5-9283-6455C147276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ch07imageslides_Page_13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 descr="ch07imageslides_Page_14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Dynamic Memory Allocation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8534400" cy="38100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Can also use </a:t>
            </a:r>
            <a:r>
              <a:rPr lang="en-US" b="1" dirty="0" smtClean="0">
                <a:latin typeface="Courier New" pitchFamily="49" charset="0"/>
              </a:rPr>
              <a:t>new</a:t>
            </a:r>
            <a:r>
              <a:rPr lang="en-US" dirty="0" smtClean="0"/>
              <a:t> to allocate array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arrayPtr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 = new double[25];</a:t>
            </a:r>
          </a:p>
          <a:p>
            <a:pPr lvl="1" eaLnBrk="1" hangingPunct="1">
              <a:lnSpc>
                <a:spcPct val="85000"/>
              </a:lnSpc>
            </a:pPr>
            <a:r>
              <a:rPr lang="en-US" dirty="0" smtClean="0"/>
              <a:t>Program may terminate if there is not sufficient memory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endParaRPr lang="en-US" sz="2400" b="1" dirty="0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85000"/>
              </a:lnSpc>
            </a:pPr>
            <a:r>
              <a:rPr lang="en-US" dirty="0" smtClean="0"/>
              <a:t>Can then use </a:t>
            </a:r>
            <a:r>
              <a:rPr lang="en-US" b="1" dirty="0" smtClean="0">
                <a:latin typeface="Courier New" pitchFamily="49" charset="0"/>
              </a:rPr>
              <a:t>[</a:t>
            </a:r>
            <a:r>
              <a:rPr lang="en-US" b="1" dirty="0" smtClean="0"/>
              <a:t> 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en-US" dirty="0" smtClean="0"/>
              <a:t> or pointer arithmetic to access array</a:t>
            </a:r>
            <a:endParaRPr lang="en-US" sz="2400" dirty="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dirty="0" smtClean="0"/>
              <a:t>	</a:t>
            </a:r>
            <a:endParaRPr lang="en-US" sz="2400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9E934-858E-4FEF-8A12-E59F9B01E22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64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75000"/>
              </a:schemeClr>
            </a:gs>
            <a:gs pos="20000">
              <a:schemeClr val="bg1">
                <a:tint val="80000"/>
                <a:satMod val="355000"/>
              </a:schemeClr>
            </a:gs>
            <a:gs pos="100000">
              <a:schemeClr val="bg1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331720"/>
            <a:ext cx="8229600" cy="4526280"/>
          </a:xfrm>
        </p:spPr>
        <p:txBody>
          <a:bodyPr>
            <a:normAutofit/>
          </a:bodyPr>
          <a:lstStyle/>
          <a:p>
            <a:pPr>
              <a:spcBef>
                <a:spcPct val="80000"/>
              </a:spcBef>
              <a:buNone/>
            </a:pPr>
            <a:r>
              <a:rPr lang="en-US" dirty="0"/>
              <a:t>At the end of this lecture, you will be able to:</a:t>
            </a:r>
          </a:p>
          <a:p>
            <a:r>
              <a:rPr lang="en-US" dirty="0"/>
              <a:t>Revise about arrays</a:t>
            </a:r>
          </a:p>
          <a:p>
            <a:r>
              <a:rPr lang="en-US" dirty="0"/>
              <a:t>Understand how to declare and manipulate data into arrays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>
                <a:solidFill>
                  <a:srgbClr val="D1282E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>
              <a:solidFill>
                <a:srgbClr val="D1282E">
                  <a:shade val="90000"/>
                </a:srgb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1"/>
            <a:ext cx="6096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6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Releasing Dynamic Memory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81534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</a:rPr>
              <a:t>delete []</a:t>
            </a:r>
            <a:r>
              <a:rPr lang="en-US" dirty="0" smtClean="0"/>
              <a:t> to free dynamic array memory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delete [] </a:t>
            </a:r>
            <a:r>
              <a:rPr lang="en-US" sz="3200" b="1" dirty="0" err="1" smtClean="0">
                <a:solidFill>
                  <a:srgbClr val="3D8963"/>
                </a:solidFill>
                <a:latin typeface="Courier New" pitchFamily="49" charset="0"/>
              </a:rPr>
              <a:t>arrayptr</a:t>
            </a:r>
            <a:r>
              <a:rPr lang="en-US" sz="3200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  <a:endParaRPr lang="en-US" sz="3200" b="1" dirty="0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Only use </a:t>
            </a:r>
            <a:r>
              <a:rPr lang="en-US" b="1" dirty="0" smtClean="0">
                <a:latin typeface="Courier New" pitchFamily="49" charset="0"/>
              </a:rPr>
              <a:t>delete</a:t>
            </a:r>
            <a:r>
              <a:rPr lang="en-US" dirty="0" smtClean="0"/>
              <a:t> with dynamic memory!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58B46-7F94-4B02-972F-B4861320E47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Memory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514600"/>
            <a:ext cx="8305800" cy="3810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arrayptr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count=5;</a:t>
            </a:r>
            <a:endParaRPr lang="en-US" sz="2400" b="1" dirty="0" smtClean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arrayptr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[count];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sz="2400" b="1" dirty="0" smtClean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i=0; i&lt;count; i++)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&lt;&lt; "Enter score " &lt;&lt; i &lt;&lt; ": ";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400" b="1" dirty="0" err="1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arrayptr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[i];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solidFill>
                  <a:srgbClr val="3D8963"/>
                </a:solidFill>
              </a:rPr>
              <a:t>	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delete []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arrayptr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a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rrayptr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=NULL;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b="1" dirty="0" smtClean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98DB1-299D-4442-A27E-71207E03CDA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32</a:t>
            </a:fld>
            <a:endParaRPr lang="en-US"/>
          </a:p>
        </p:txBody>
      </p:sp>
      <p:pic>
        <p:nvPicPr>
          <p:cNvPr id="921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4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4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  <p:pic>
        <p:nvPicPr>
          <p:cNvPr id="2050" name="Picture 2">
            <a:hlinkClick r:id="rId2"/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7537"/>
            <a:ext cx="4952999" cy="641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1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340">
              <a:schemeClr val="accent3">
                <a:lumMod val="40000"/>
                <a:lumOff val="60000"/>
              </a:schemeClr>
            </a:gs>
            <a:gs pos="69589">
              <a:srgbClr val="B7AEFF"/>
            </a:gs>
            <a:gs pos="46250">
              <a:schemeClr val="accent1">
                <a:lumMod val="40000"/>
                <a:lumOff val="60000"/>
              </a:schemeClr>
            </a:gs>
            <a:gs pos="29592">
              <a:schemeClr val="accent5">
                <a:lumMod val="20000"/>
                <a:lumOff val="80000"/>
              </a:schemeClr>
            </a:gs>
            <a:gs pos="0">
              <a:schemeClr val="accent5">
                <a:lumMod val="60000"/>
                <a:lumOff val="40000"/>
              </a:schemeClr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Arrays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7772400" cy="4454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u="sng" dirty="0" smtClean="0"/>
              <a:t>Array</a:t>
            </a:r>
            <a:r>
              <a:rPr lang="en-US" dirty="0" smtClean="0"/>
              <a:t>: a collection of a fixed number of components wherein all of the components have the same data type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Array: variable that can store multiple values of the same </a:t>
            </a:r>
            <a:r>
              <a:rPr lang="en-US" dirty="0" smtClean="0"/>
              <a:t>type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In a one-dimensional array, the components are arranged in a list form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CBF49E-1143-42E5-B9F1-899F1597B469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0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9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000" y="2895600"/>
            <a:ext cx="3429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E01F008-B014-440B-B6A1-A472595AFEF3}" type="slidenum">
              <a:rPr lang="en-US" smtClean="0">
                <a:solidFill>
                  <a:srgbClr val="676A55">
                    <a:shade val="90000"/>
                  </a:srgbClr>
                </a:solidFill>
              </a:rPr>
              <a:pPr/>
              <a:t>6</a:t>
            </a:fld>
            <a:endParaRPr lang="en-US">
              <a:solidFill>
                <a:srgbClr val="676A55">
                  <a:shade val="90000"/>
                </a:srgbClr>
              </a:solidFill>
            </a:endParaRPr>
          </a:p>
        </p:txBody>
      </p:sp>
      <p:pic>
        <p:nvPicPr>
          <p:cNvPr id="1027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4191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25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9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23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Declaration of 1-D Array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211296" y="1066800"/>
            <a:ext cx="7772400" cy="44545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Syntax for declaring a one-dimensional array: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 smtClean="0"/>
              <a:t>  </a:t>
            </a:r>
            <a:endParaRPr lang="en-US" sz="2400" dirty="0" smtClean="0">
              <a:latin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200" dirty="0" smtClean="0">
              <a:latin typeface="Courier New" pitchFamily="49" charset="0"/>
            </a:endParaRPr>
          </a:p>
          <a:p>
            <a:pPr>
              <a:defRPr/>
            </a:pPr>
            <a:r>
              <a:rPr lang="en-US" sz="2800" dirty="0" smtClean="0"/>
              <a:t>where </a:t>
            </a:r>
            <a:r>
              <a:rPr lang="en-US" sz="2800" dirty="0" err="1" smtClean="0">
                <a:latin typeface="Courier New" pitchFamily="49" charset="0"/>
              </a:rPr>
              <a:t>intExp</a:t>
            </a:r>
            <a:r>
              <a:rPr lang="en-US" sz="2800" dirty="0"/>
              <a:t>, called an </a:t>
            </a:r>
            <a:r>
              <a:rPr lang="en-US" sz="2800" b="1" dirty="0" smtClean="0"/>
              <a:t>index/subscript</a:t>
            </a:r>
            <a:r>
              <a:rPr lang="en-US" sz="2800" dirty="0" smtClean="0"/>
              <a:t>, </a:t>
            </a:r>
            <a:r>
              <a:rPr lang="en-US" sz="2800" dirty="0"/>
              <a:t>is any expression whose value is a </a:t>
            </a:r>
            <a:r>
              <a:rPr lang="en-US" sz="2800" dirty="0" smtClean="0"/>
              <a:t>positive integer</a:t>
            </a:r>
          </a:p>
          <a:p>
            <a:pPr>
              <a:defRPr/>
            </a:pPr>
            <a:r>
              <a:rPr lang="en-US" sz="2800" dirty="0"/>
              <a:t>Index value specifies the position of the component in the </a:t>
            </a:r>
            <a:r>
              <a:rPr lang="en-US" sz="2800" dirty="0" smtClean="0"/>
              <a:t>array</a:t>
            </a:r>
          </a:p>
          <a:p>
            <a:pPr>
              <a:defRPr/>
            </a:pPr>
            <a:r>
              <a:rPr lang="en-US" sz="2800" dirty="0">
                <a:latin typeface="Courier New" pitchFamily="49" charset="0"/>
              </a:rPr>
              <a:t>[]</a:t>
            </a:r>
            <a:r>
              <a:rPr lang="en-US" sz="2800" dirty="0"/>
              <a:t> is the </a:t>
            </a:r>
            <a:r>
              <a:rPr lang="en-US" sz="2800" b="1" dirty="0"/>
              <a:t>array subscripting</a:t>
            </a:r>
            <a:r>
              <a:rPr lang="en-US" sz="2800" dirty="0"/>
              <a:t> </a:t>
            </a:r>
            <a:r>
              <a:rPr lang="en-US" sz="2800" b="1" dirty="0" smtClean="0"/>
              <a:t>operator</a:t>
            </a:r>
          </a:p>
          <a:p>
            <a:pPr>
              <a:defRPr/>
            </a:pPr>
            <a:r>
              <a:rPr lang="en-US" sz="2400" dirty="0"/>
              <a:t>The array index always starts at </a:t>
            </a:r>
            <a:r>
              <a:rPr lang="en-US" sz="2400" dirty="0">
                <a:latin typeface="Courier New" pitchFamily="49" charset="0"/>
              </a:rPr>
              <a:t>0</a:t>
            </a:r>
          </a:p>
          <a:p>
            <a:pPr marL="0" indent="0">
              <a:buNone/>
              <a:defRPr/>
            </a:pPr>
            <a:endParaRPr lang="en-US" sz="2600" dirty="0" smtClean="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CBF49E-1143-42E5-B9F1-899F1597B469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752" y="1659774"/>
            <a:ext cx="4506913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81575"/>
            <a:ext cx="3468543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40000"/>
                <a:lumOff val="60000"/>
              </a:schemeClr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22123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Arrays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Example: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num</a:t>
            </a:r>
            <a:r>
              <a:rPr lang="en-US" dirty="0" smtClean="0">
                <a:latin typeface="Courier New" pitchFamily="49" charset="0"/>
              </a:rPr>
              <a:t>[5];</a:t>
            </a:r>
            <a:r>
              <a:rPr lang="en-US" dirty="0" smtClean="0"/>
              <a:t> 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E880A2-4812-4C1E-B007-1F260FD688CD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51816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95800"/>
            <a:ext cx="563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23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6000"/>
            <a:duotone>
              <a:schemeClr val="bg2">
                <a:shade val="12000"/>
                <a:satMod val="240000"/>
              </a:schemeClr>
              <a:schemeClr val="bg2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793750"/>
          </a:xfrm>
        </p:spPr>
        <p:txBody>
          <a:bodyPr/>
          <a:lstStyle/>
          <a:p>
            <a:pPr eaLnBrk="1" hangingPunct="1"/>
            <a:r>
              <a:rPr lang="en-US" smtClean="0"/>
              <a:t>Array 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2381250"/>
            <a:ext cx="8610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In the definition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</a:rPr>
              <a:t> tests[ISIZE];</a:t>
            </a:r>
          </a:p>
          <a:p>
            <a:pPr eaLnBrk="1" hangingPunct="1">
              <a:lnSpc>
                <a:spcPct val="80000"/>
              </a:lnSpc>
            </a:pPr>
            <a:endParaRPr lang="en-US" b="1" dirty="0" smtClean="0">
              <a:solidFill>
                <a:srgbClr val="3D8963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dirty="0" smtClean="0"/>
              <a:t> is the data type of the array elements</a:t>
            </a:r>
            <a:endParaRPr lang="en-US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b="1" dirty="0" smtClean="0">
                <a:latin typeface="Courier New" pitchFamily="49" charset="0"/>
              </a:rPr>
              <a:t>tests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chemeClr val="accent2"/>
                </a:solidFill>
              </a:rPr>
              <a:t>name</a:t>
            </a:r>
            <a:r>
              <a:rPr lang="en-US" dirty="0" smtClean="0"/>
              <a:t> of the array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b="1" dirty="0" smtClean="0">
                <a:latin typeface="Courier New" pitchFamily="49" charset="0"/>
              </a:rPr>
              <a:t>ISIZE</a:t>
            </a:r>
            <a:r>
              <a:rPr lang="en-US" dirty="0" smtClean="0">
                <a:latin typeface="Courier New" pitchFamily="49" charset="0"/>
              </a:rPr>
              <a:t>,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[ISIZE]</a:t>
            </a:r>
            <a:r>
              <a:rPr lang="en-US" dirty="0" smtClean="0">
                <a:latin typeface="Courier New" pitchFamily="49" charset="0"/>
              </a:rPr>
              <a:t>,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chemeClr val="accent2"/>
                </a:solidFill>
              </a:rPr>
              <a:t>size </a:t>
            </a:r>
            <a:r>
              <a:rPr lang="en-US" dirty="0" err="1" smtClean="0">
                <a:solidFill>
                  <a:schemeClr val="accent2"/>
                </a:solidFill>
              </a:rPr>
              <a:t>declarator</a:t>
            </a:r>
            <a:r>
              <a:rPr lang="en-US" dirty="0" smtClean="0"/>
              <a:t>.  It shows the number of elements in the array.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size</a:t>
            </a:r>
            <a:r>
              <a:rPr lang="en-US" dirty="0" smtClean="0"/>
              <a:t> of an array is the number of bytes allocated for it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800" i="1" dirty="0" smtClean="0"/>
              <a:t>      </a:t>
            </a:r>
            <a:r>
              <a:rPr lang="en-US" sz="2400" i="1" dirty="0" smtClean="0"/>
              <a:t>(number of elements) * (bytes needed for each element)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256338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5E59F1-74C9-4FA0-B56B-A39BEEFEEF3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80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a455ac5d9f54adc81f5539c0d9ee154fd6145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_rels/them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Austi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pstrea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oundry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larity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ppt/theme/themeOverride10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3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ppt/theme/themeOverride2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3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4.xml><?xml version="1.0" encoding="utf-8"?>
<a:themeOverride xmlns:a="http://schemas.openxmlformats.org/drawingml/2006/main">
  <a:clrScheme name="Composite">
    <a:dk1>
      <a:sysClr val="windowText" lastClr="000000"/>
    </a:dk1>
    <a:lt1>
      <a:sysClr val="window" lastClr="FFFFFF"/>
    </a:lt1>
    <a:dk2>
      <a:srgbClr val="5B6973"/>
    </a:dk2>
    <a:lt2>
      <a:srgbClr val="E7ECED"/>
    </a:lt2>
    <a:accent1>
      <a:srgbClr val="98C723"/>
    </a:accent1>
    <a:accent2>
      <a:srgbClr val="59B0B9"/>
    </a:accent2>
    <a:accent3>
      <a:srgbClr val="DEAE00"/>
    </a:accent3>
    <a:accent4>
      <a:srgbClr val="B77BB4"/>
    </a:accent4>
    <a:accent5>
      <a:srgbClr val="E0773C"/>
    </a:accent5>
    <a:accent6>
      <a:srgbClr val="A98D63"/>
    </a:accent6>
    <a:hlink>
      <a:srgbClr val="26CBEC"/>
    </a:hlink>
    <a:folHlink>
      <a:srgbClr val="598C8C"/>
    </a:folHlink>
  </a:clrScheme>
</a:themeOverride>
</file>

<file path=ppt/theme/themeOverride5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ppt/theme/themeOverride6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ppt/theme/themeOverride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9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13145</TotalTime>
  <Words>624</Words>
  <Application>Microsoft Office PowerPoint</Application>
  <PresentationFormat>On-screen Show (4:3)</PresentationFormat>
  <Paragraphs>223</Paragraphs>
  <Slides>32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Austin</vt:lpstr>
      <vt:lpstr>Paper</vt:lpstr>
      <vt:lpstr>Slipstream</vt:lpstr>
      <vt:lpstr>Foundry</vt:lpstr>
      <vt:lpstr>Clarity</vt:lpstr>
      <vt:lpstr>Oriel</vt:lpstr>
      <vt:lpstr>Executive</vt:lpstr>
      <vt:lpstr>Essential</vt:lpstr>
      <vt:lpstr>Waveform</vt:lpstr>
      <vt:lpstr>Equity</vt:lpstr>
      <vt:lpstr>Urban</vt:lpstr>
      <vt:lpstr>Opulent</vt:lpstr>
      <vt:lpstr>Trek</vt:lpstr>
      <vt:lpstr>Module</vt:lpstr>
      <vt:lpstr>Solstice</vt:lpstr>
      <vt:lpstr>ECE 532  DATA STRUCTURES AND ALGORITHMS</vt:lpstr>
      <vt:lpstr>Before We Begin…</vt:lpstr>
      <vt:lpstr>PowerPoint Presentation</vt:lpstr>
      <vt:lpstr>PowerPoint Presentation</vt:lpstr>
      <vt:lpstr>Arrays</vt:lpstr>
      <vt:lpstr>PowerPoint Presentation</vt:lpstr>
      <vt:lpstr>Declaration of 1-D Array</vt:lpstr>
      <vt:lpstr>Arrays</vt:lpstr>
      <vt:lpstr>Array Terminology</vt:lpstr>
      <vt:lpstr>Processing One-Dimensional Arrays</vt:lpstr>
      <vt:lpstr>Inputting and Displaying  Array Contents</vt:lpstr>
      <vt:lpstr>Array Subscripts</vt:lpstr>
      <vt:lpstr>Processing One-Dimensional Arrays</vt:lpstr>
      <vt:lpstr>Accessing All Array Elements</vt:lpstr>
      <vt:lpstr>Processing One-Dimensional Arrays</vt:lpstr>
      <vt:lpstr>Array Initialization</vt:lpstr>
      <vt:lpstr>Example of Array Initialization Using Assignment Statement</vt:lpstr>
      <vt:lpstr>Array Initialization During Declaration</vt:lpstr>
      <vt:lpstr>PowerPoint Presentation</vt:lpstr>
      <vt:lpstr>PowerPoint Presentation</vt:lpstr>
      <vt:lpstr>Example of Array Initialization using Initialization List</vt:lpstr>
      <vt:lpstr>Partial Array Initialization</vt:lpstr>
      <vt:lpstr>Partial Initialization of Arrays During Declaration</vt:lpstr>
      <vt:lpstr>Partial Initialization of Arrays During Declaration</vt:lpstr>
      <vt:lpstr>Processing One-Dimensional Arrays</vt:lpstr>
      <vt:lpstr>Processing Array Contents</vt:lpstr>
      <vt:lpstr>PowerPoint Presentation</vt:lpstr>
      <vt:lpstr>PowerPoint Presentation</vt:lpstr>
      <vt:lpstr>Dynamic Memory Allocation</vt:lpstr>
      <vt:lpstr>Releasing Dynamic Memory</vt:lpstr>
      <vt:lpstr>Dynamic Memory Example</vt:lpstr>
      <vt:lpstr>PowerPoint Presentation</vt:lpstr>
    </vt:vector>
  </TitlesOfParts>
  <Company>TEAM 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LENOVO</cp:lastModifiedBy>
  <cp:revision>240</cp:revision>
  <dcterms:created xsi:type="dcterms:W3CDTF">2015-08-28T06:37:10Z</dcterms:created>
  <dcterms:modified xsi:type="dcterms:W3CDTF">2019-09-04T13:24:07Z</dcterms:modified>
</cp:coreProperties>
</file>