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953" r:id="rId2"/>
    <p:sldMasterId id="2147483965" r:id="rId3"/>
    <p:sldMasterId id="2147483989" r:id="rId4"/>
    <p:sldMasterId id="2147484001" r:id="rId5"/>
    <p:sldMasterId id="2147484025" r:id="rId6"/>
    <p:sldMasterId id="2147484037" r:id="rId7"/>
    <p:sldMasterId id="2147484049" r:id="rId8"/>
    <p:sldMasterId id="2147484061" r:id="rId9"/>
    <p:sldMasterId id="2147484073" r:id="rId10"/>
    <p:sldMasterId id="2147484085" r:id="rId11"/>
    <p:sldMasterId id="2147484097" r:id="rId12"/>
    <p:sldMasterId id="2147484109" r:id="rId13"/>
  </p:sldMasterIdLst>
  <p:notesMasterIdLst>
    <p:notesMasterId r:id="rId51"/>
  </p:notesMasterIdLst>
  <p:sldIdLst>
    <p:sldId id="256" r:id="rId14"/>
    <p:sldId id="582" r:id="rId15"/>
    <p:sldId id="482" r:id="rId16"/>
    <p:sldId id="528" r:id="rId17"/>
    <p:sldId id="529" r:id="rId18"/>
    <p:sldId id="552" r:id="rId19"/>
    <p:sldId id="553" r:id="rId20"/>
    <p:sldId id="531" r:id="rId21"/>
    <p:sldId id="554" r:id="rId22"/>
    <p:sldId id="560" r:id="rId23"/>
    <p:sldId id="561" r:id="rId24"/>
    <p:sldId id="558" r:id="rId25"/>
    <p:sldId id="559" r:id="rId26"/>
    <p:sldId id="556" r:id="rId27"/>
    <p:sldId id="557" r:id="rId28"/>
    <p:sldId id="555" r:id="rId29"/>
    <p:sldId id="566" r:id="rId30"/>
    <p:sldId id="534" r:id="rId31"/>
    <p:sldId id="535" r:id="rId32"/>
    <p:sldId id="536" r:id="rId33"/>
    <p:sldId id="537" r:id="rId34"/>
    <p:sldId id="563" r:id="rId35"/>
    <p:sldId id="544" r:id="rId36"/>
    <p:sldId id="545" r:id="rId37"/>
    <p:sldId id="567" r:id="rId38"/>
    <p:sldId id="576" r:id="rId39"/>
    <p:sldId id="568" r:id="rId40"/>
    <p:sldId id="569" r:id="rId41"/>
    <p:sldId id="570" r:id="rId42"/>
    <p:sldId id="571" r:id="rId43"/>
    <p:sldId id="572" r:id="rId44"/>
    <p:sldId id="573" r:id="rId45"/>
    <p:sldId id="574" r:id="rId46"/>
    <p:sldId id="575" r:id="rId47"/>
    <p:sldId id="579" r:id="rId48"/>
    <p:sldId id="580" r:id="rId49"/>
    <p:sldId id="581" r:id="rId50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CDB2EA6-640B-4D7D-9287-DD5A07ACFD7D}" type="slidenum">
              <a:rPr lang="en-US" sz="1200" baseline="0" smtClean="0">
                <a:latin typeface="Courier New" pitchFamily="49" charset="0"/>
              </a:rPr>
              <a:pPr eaLnBrk="1" hangingPunct="1"/>
              <a:t>4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2190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87C424-698D-4F19-9EF6-41EEBE8E809B}" type="slidenum">
              <a:rPr lang="en-US" sz="1200" baseline="0" smtClean="0">
                <a:latin typeface="Courier New" pitchFamily="49" charset="0"/>
              </a:rPr>
              <a:pPr eaLnBrk="1" hangingPunct="1"/>
              <a:t>23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7977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BC45AC-8189-4DF7-9C7B-D422A31026F0}" type="slidenum">
              <a:rPr lang="en-US" sz="1200" baseline="0" smtClean="0">
                <a:latin typeface="Courier New" pitchFamily="49" charset="0"/>
              </a:rPr>
              <a:pPr eaLnBrk="1" hangingPunct="1"/>
              <a:t>24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See pr7-14.cpp</a:t>
            </a:r>
          </a:p>
        </p:txBody>
      </p:sp>
    </p:spTree>
    <p:extLst>
      <p:ext uri="{BB962C8B-B14F-4D97-AF65-F5344CB8AC3E}">
        <p14:creationId xmlns:p14="http://schemas.microsoft.com/office/powerpoint/2010/main" val="3478163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BC45AC-8189-4DF7-9C7B-D422A31026F0}" type="slidenum">
              <a:rPr lang="en-US" sz="1200" baseline="0" smtClean="0">
                <a:latin typeface="Courier New" pitchFamily="49" charset="0"/>
              </a:rPr>
              <a:pPr eaLnBrk="1" hangingPunct="1"/>
              <a:t>26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See pr7-14.cpp</a:t>
            </a:r>
          </a:p>
        </p:txBody>
      </p:sp>
    </p:spTree>
    <p:extLst>
      <p:ext uri="{BB962C8B-B14F-4D97-AF65-F5344CB8AC3E}">
        <p14:creationId xmlns:p14="http://schemas.microsoft.com/office/powerpoint/2010/main" val="958930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C95A578-41BC-45A9-8662-E851511605FF}" type="slidenum">
              <a:rPr lang="en-US" sz="1200" baseline="0" smtClean="0"/>
              <a:pPr eaLnBrk="1" hangingPunct="1"/>
              <a:t>35</a:t>
            </a:fld>
            <a:endParaRPr lang="en-US" sz="1200" baseline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42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351549-8C78-44AE-ACFE-D69ED5A0EF8D}" type="slidenum">
              <a:rPr lang="en-US" sz="1200" baseline="0" smtClean="0"/>
              <a:pPr eaLnBrk="1" hangingPunct="1"/>
              <a:t>36</a:t>
            </a:fld>
            <a:endParaRPr lang="en-US" sz="1200" baseline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34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351549-8C78-44AE-ACFE-D69ED5A0EF8D}" type="slidenum">
              <a:rPr lang="en-US" sz="1200" baseline="0" smtClean="0"/>
              <a:pPr eaLnBrk="1" hangingPunct="1"/>
              <a:t>37</a:t>
            </a:fld>
            <a:endParaRPr lang="en-US" sz="1200" baseline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8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A797DD9-2BDC-4091-9826-55BE8851D1A1}" type="slidenum">
              <a:rPr lang="en-US" sz="1200" baseline="0" smtClean="0">
                <a:latin typeface="Courier New" pitchFamily="49" charset="0"/>
              </a:rPr>
              <a:pPr eaLnBrk="1" hangingPunct="1"/>
              <a:t>5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930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C34831-5E6D-4462-9028-CE3191F576DA}" type="slidenum">
              <a:rPr lang="en-US" sz="1200" baseline="0" smtClean="0">
                <a:latin typeface="Courier New" pitchFamily="49" charset="0"/>
              </a:rPr>
              <a:pPr eaLnBrk="1" hangingPunct="1"/>
              <a:t>8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634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B9EC20-8F38-4AC8-9194-96A4390FF5F5}" type="slidenum">
              <a:rPr lang="en-US" sz="1200" baseline="0" smtClean="0">
                <a:latin typeface="Courier New" pitchFamily="49" charset="0"/>
              </a:rPr>
              <a:pPr eaLnBrk="1" hangingPunct="1"/>
              <a:t>11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2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CC7162-D1C9-45C1-BCA8-9CD687A79E62}" type="slidenum">
              <a:rPr lang="en-US" sz="1200" baseline="0" smtClean="0">
                <a:latin typeface="Courier New" pitchFamily="49" charset="0"/>
              </a:rPr>
              <a:pPr eaLnBrk="1" hangingPunct="1"/>
              <a:t>18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5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74ABC3E-7D79-42AE-9B1F-A241A6E4C96F}" type="slidenum">
              <a:rPr lang="en-US" sz="1200" baseline="0" smtClean="0">
                <a:latin typeface="Courier New" pitchFamily="49" charset="0"/>
              </a:rPr>
              <a:pPr eaLnBrk="1" hangingPunct="1"/>
              <a:t>19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4714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77D511-7508-4454-9B75-5A54B5BAB7D4}" type="slidenum">
              <a:rPr lang="en-US" sz="1200" baseline="0" smtClean="0">
                <a:latin typeface="Courier New" pitchFamily="49" charset="0"/>
              </a:rPr>
              <a:pPr eaLnBrk="1" hangingPunct="1"/>
              <a:t>20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8159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7CB921-548E-4074-A7F8-6EBBE4A19EE8}" type="slidenum">
              <a:rPr lang="en-US" sz="1200" baseline="0" smtClean="0">
                <a:latin typeface="Courier New" pitchFamily="49" charset="0"/>
              </a:rPr>
              <a:pPr eaLnBrk="1" hangingPunct="1"/>
              <a:t>21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690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741517-3B62-446D-9DA2-F800FEAC33F6}" type="slidenum">
              <a:rPr lang="en-US" sz="1200" baseline="0" smtClean="0">
                <a:latin typeface="Courier New" pitchFamily="49" charset="0"/>
              </a:rPr>
              <a:pPr eaLnBrk="1" hangingPunct="1"/>
              <a:t>22</a:t>
            </a:fld>
            <a:endParaRPr lang="en-US" sz="1200" baseline="0" smtClean="0">
              <a:latin typeface="Courier New" pitchFamily="49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687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38D7EC6-0C4F-4999-A0D9-18E67F8B9274}" type="datetime1">
              <a:rPr lang="en-US" smtClean="0"/>
              <a:t>9/5/2019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38D7EC6-0C4F-4999-A0D9-18E67F8B9274}" type="datetime1">
              <a:rPr lang="en-US" smtClean="0"/>
              <a:t>9/5/2019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B80214-27DB-4630-B5B1-E1A008463EC5}" type="datetime1">
              <a:rPr lang="en-US" smtClean="0"/>
              <a:t>9/5/2019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9837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8116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838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1363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9066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4531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3213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C924D-4333-4D67-B759-D35085157BD6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228B-5575-47C7-8762-27C7FA0C3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834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926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8693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47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3480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8D7EC6-0C4F-4999-A0D9-18E67F8B9274}" type="datetime1">
              <a:rPr lang="en-US" smtClean="0"/>
              <a:t>9/5/2019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693E43-B3B5-409B-956F-5C480948FAE3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80214-27DB-4630-B5B1-E1A008463EC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8513C-3FF4-4743-8AC7-0C00747230B6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B6F38-6738-495C-AAA2-13822CD76830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C7BC9-C8C3-4C73-8C0C-40FC9BDE19D5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00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E470-5D8A-4334-B0AD-667729247853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8B9DB75-C129-4BE9-9A3E-9CAAD3DF2B99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737E0D-3828-471B-9403-CF4DCDAC8F24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5AD449-06FD-44F5-804D-4F7A42BEFB3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E13B0-96F4-4A15-A334-1822AC520C01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61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0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61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8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7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38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95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48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039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9/5/2019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8D7EC6-0C4F-4999-A0D9-18E67F8B9274}" type="datetime1">
              <a:rPr lang="en-US" smtClean="0"/>
              <a:t>9/5/2019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693E43-B3B5-409B-956F-5C480948FAE3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80214-27DB-4630-B5B1-E1A008463EC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8513C-3FF4-4743-8AC7-0C00747230B6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B6F38-6738-495C-AAA2-13822CD76830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C7BC9-C8C3-4C73-8C0C-40FC9BDE19D5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E470-5D8A-4334-B0AD-667729247853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8B9DB75-C129-4BE9-9A3E-9CAAD3DF2B99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737E0D-3828-471B-9403-CF4DCDAC8F24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5AD449-06FD-44F5-804D-4F7A42BEFB3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E13B0-96F4-4A15-A334-1822AC520C01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BE91D70-26E2-42C9-95C6-6F2C70535464}" type="datetime1">
              <a:rPr lang="en-US" smtClean="0"/>
              <a:t>9/5/2019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6C7317C-AEA7-49DA-87DC-899376C3845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B83DC2B-07EC-4F3D-8B3E-73038B73F1D1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7B22987-F10D-4D02-B0F2-5FC14EB7EE32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E345A1A-BBBC-4E5D-8AEE-C268E34F5E52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443B-D56C-4C88-B360-038359EA4598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BAD5A35-0EBB-497E-BD85-EF89DC25CA68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6982BC1-E07D-4107-A8EC-6C7EFEE5DCD1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C8B6F91-7583-4F04-8B52-FBB26FBF9326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95-8C95-49ED-9888-077B839063C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5DE3-6812-4372-BB97-8CE2BE3C2D58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9/5/2019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9/5/2019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38D7EC6-0C4F-4999-A0D9-18E67F8B9274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9/5/2019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8B9DB75-C129-4BE9-9A3E-9CAAD3DF2B99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8737E0D-3828-471B-9403-CF4DCDAC8F24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8D7EC6-0C4F-4999-A0D9-18E67F8B9274}" type="datetime1">
              <a:rPr lang="en-US" smtClean="0"/>
              <a:t>9/5/2019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6693E43-B3B5-409B-956F-5C480948FAE3}" type="datetime1">
              <a:rPr lang="en-US" smtClean="0"/>
              <a:t>9/5/2019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B80214-27DB-4630-B5B1-E1A008463EC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2C7BC9-C8C3-4C73-8C0C-40FC9BDE19D5}" type="datetime1">
              <a:rPr lang="en-US" smtClean="0"/>
              <a:t>9/5/2019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8B9DB75-C129-4BE9-9A3E-9CAAD3DF2B99}" type="datetime1">
              <a:rPr lang="en-US" smtClean="0"/>
              <a:t>9/5/2019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737E0D-3828-471B-9403-CF4DCDAC8F24}" type="datetime1">
              <a:rPr lang="en-US" smtClean="0"/>
              <a:t>9/5/2019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10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195434-6F97-49F1-A1DA-48BDBB8A55D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95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4195434-6F97-49F1-A1DA-48BDBB8A55D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3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4195434-6F97-49F1-A1DA-48BDBB8A55D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4195434-6F97-49F1-A1DA-48BDBB8A55D5}" type="datetime1">
              <a:rPr lang="en-US" smtClean="0"/>
              <a:t>9/5/2019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4195434-6F97-49F1-A1DA-48BDBB8A55D5}" type="datetime1">
              <a:rPr lang="en-US" smtClean="0"/>
              <a:t>9/5/2019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4195434-6F97-49F1-A1DA-48BDBB8A55D5}" type="datetime1">
              <a:rPr lang="en-US" smtClean="0"/>
              <a:t>9/5/2019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4195434-6F97-49F1-A1DA-48BDBB8A55D5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9/5/2019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195434-6F97-49F1-A1DA-48BDBB8A55D5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4195434-6F97-49F1-A1DA-48BDBB8A55D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4195434-6F97-49F1-A1DA-48BDBB8A55D5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9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1/Example%201.14.cpp" TargetMode="External"/><Relationship Id="rId2" Type="http://schemas.openxmlformats.org/officeDocument/2006/relationships/hyperlink" Target="PROGRAM%20CHAPTER%201/Example%201.13.cpp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d_XvFOkQz5k&amp;list=PLhb7SOmGNUc5AZurO-im4t_RDr-ymjz0d&amp;index=1" TargetMode="External"/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1/Example%201.15.c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4.xml"/><Relationship Id="rId1" Type="http://schemas.openxmlformats.org/officeDocument/2006/relationships/themeOverride" Target="../theme/themeOverrid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1/Example%201.16.cp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PROGRAM%20CHAPTER%201/Example%201.17.cpp" TargetMode="Externa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1/Example%201.18.cp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smtClean="0"/>
              <a:t>ECE 532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1: REVISION OF COMPUTER PROGRAMMING </a:t>
            </a:r>
            <a:r>
              <a:rPr lang="en-US" dirty="0" smtClean="0">
                <a:solidFill>
                  <a:schemeClr val="bg1"/>
                </a:solidFill>
              </a:rPr>
              <a:t>CONCEPT: STRUCTURE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Lecturer: Dr. </a:t>
            </a:r>
            <a:r>
              <a:rPr lang="en-US" dirty="0" err="1">
                <a:solidFill>
                  <a:schemeClr val="bg1"/>
                </a:solidFill>
              </a:rPr>
              <a:t>Roslina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Mohamad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Room: Tower 2, Level 13, No:14C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Input/Output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97125"/>
            <a:ext cx="6777317" cy="3508977"/>
          </a:xfrm>
        </p:spPr>
        <p:txBody>
          <a:bodyPr/>
          <a:lstStyle/>
          <a:p>
            <a:pPr eaLnBrk="1" hangingPunct="1"/>
            <a:r>
              <a:rPr lang="en-US" dirty="0" smtClean="0"/>
              <a:t>No aggregate input/output operations on a 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/>
              <a:t> variable</a:t>
            </a:r>
          </a:p>
          <a:p>
            <a:pPr eaLnBrk="1" hangingPunct="1"/>
            <a:r>
              <a:rPr lang="en-US" dirty="0" smtClean="0"/>
              <a:t>Data in a 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/>
              <a:t> variable must be read one member at a time</a:t>
            </a:r>
          </a:p>
          <a:p>
            <a:pPr eaLnBrk="1" hangingPunct="1"/>
            <a:r>
              <a:rPr lang="en-US" dirty="0" smtClean="0"/>
              <a:t>The contents of a 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/>
              <a:t> variable must be written one member at a time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CE44D-DEAE-467B-94D8-6E2BAC5DCF8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77724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393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610600" cy="925512"/>
          </a:xfrm>
        </p:spPr>
        <p:txBody>
          <a:bodyPr/>
          <a:lstStyle/>
          <a:p>
            <a:pPr eaLnBrk="1" hangingPunct="1"/>
            <a:r>
              <a:rPr lang="en-US" dirty="0" smtClean="0"/>
              <a:t>Displaying </a:t>
            </a:r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b="1" dirty="0" smtClean="0"/>
              <a:t> </a:t>
            </a:r>
            <a:r>
              <a:rPr lang="en-US" dirty="0" smtClean="0"/>
              <a:t>Members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828800"/>
            <a:ext cx="81534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	To display the contents of a </a:t>
            </a:r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dirty="0" smtClean="0"/>
              <a:t> variable, you must display each field separately, using the dot operator </a:t>
            </a:r>
          </a:p>
          <a:p>
            <a:pPr lvl="1"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Wrong:	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&lt;&lt; s1; // won’t work!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Correct:	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&lt;&lt; s1.studentID &lt;&lt;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endl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&lt;&lt; s1.name &lt;&lt;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endl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&lt;&lt; s1.year &lt;&lt;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endl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&lt;&lt; s1.gpa;</a:t>
            </a:r>
            <a:endParaRPr lang="en-US" b="1" dirty="0" smtClean="0">
              <a:solidFill>
                <a:srgbClr val="3D89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A2F8A7-69AB-498F-A083-FE132127009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95800"/>
            <a:ext cx="3276600" cy="218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922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Assignment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11496" y="1676400"/>
            <a:ext cx="6777317" cy="3508977"/>
          </a:xfrm>
        </p:spPr>
        <p:txBody>
          <a:bodyPr/>
          <a:lstStyle/>
          <a:p>
            <a:pPr eaLnBrk="1" hangingPunct="1"/>
            <a:r>
              <a:rPr lang="en-US" dirty="0" smtClean="0"/>
              <a:t>Value of one 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/>
              <a:t> variable can be assigned to another 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/>
              <a:t> variable of the same type using an assignment statement</a:t>
            </a:r>
          </a:p>
          <a:p>
            <a:pPr eaLnBrk="1" hangingPunct="1"/>
            <a:r>
              <a:rPr lang="en-US" dirty="0" smtClean="0"/>
              <a:t>The statement: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</a:t>
            </a:r>
            <a:r>
              <a:rPr lang="en-US" sz="2400" dirty="0" smtClean="0">
                <a:latin typeface="Courier New" pitchFamily="49" charset="0"/>
              </a:rPr>
              <a:t>student = </a:t>
            </a:r>
            <a:r>
              <a:rPr lang="en-US" sz="2400" dirty="0" err="1" smtClean="0">
                <a:latin typeface="Courier New" pitchFamily="49" charset="0"/>
              </a:rPr>
              <a:t>newStudent</a:t>
            </a:r>
            <a:r>
              <a:rPr lang="en-US" sz="2400" dirty="0" smtClean="0">
                <a:latin typeface="Courier New" pitchFamily="49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copies the contents of </a:t>
            </a:r>
            <a:r>
              <a:rPr lang="en-US" dirty="0" err="1" smtClean="0">
                <a:latin typeface="Courier New" pitchFamily="49" charset="0"/>
              </a:rPr>
              <a:t>newStudent</a:t>
            </a:r>
            <a:r>
              <a:rPr lang="en-US" dirty="0" smtClean="0"/>
              <a:t> into </a:t>
            </a:r>
            <a:r>
              <a:rPr lang="en-US" dirty="0" smtClean="0">
                <a:latin typeface="Courier New" pitchFamily="49" charset="0"/>
              </a:rPr>
              <a:t>student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96AB9-70EC-494D-8A8A-8E8002BC509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4572000"/>
            <a:ext cx="249865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6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5725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Assignment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39AC1-FA4F-46AA-BA86-BCC1D2A6DAE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676400"/>
            <a:ext cx="7772400" cy="42672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The assignment statement: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student = </a:t>
            </a:r>
            <a:r>
              <a:rPr lang="en-US" sz="2000" dirty="0" err="1" smtClean="0">
                <a:latin typeface="Courier New" pitchFamily="49" charset="0"/>
              </a:rPr>
              <a:t>newStudent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	is equivalent to the following statements: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student.firstName</a:t>
            </a:r>
            <a:r>
              <a:rPr lang="en-US" sz="2000" dirty="0" smtClean="0">
                <a:latin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</a:rPr>
              <a:t>newStudent.firstName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student.lastName</a:t>
            </a:r>
            <a:r>
              <a:rPr lang="en-US" sz="2000" dirty="0" smtClean="0">
                <a:latin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</a:rPr>
              <a:t>newStudent.lastName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student.courseGrade</a:t>
            </a:r>
            <a:r>
              <a:rPr lang="en-US" sz="2000" dirty="0" smtClean="0">
                <a:latin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</a:rPr>
              <a:t>newStudent.courseGrade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student.testScore</a:t>
            </a:r>
            <a:r>
              <a:rPr lang="en-US" sz="2000" dirty="0" smtClean="0">
                <a:latin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</a:rPr>
              <a:t>newStudent.testScore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student.programmingScore</a:t>
            </a:r>
            <a:r>
              <a:rPr lang="en-US" sz="2000" dirty="0" smtClean="0">
                <a:latin typeface="Courier New" pitchFamily="49" charset="0"/>
              </a:rPr>
              <a:t> = 							  </a:t>
            </a:r>
            <a:r>
              <a:rPr lang="en-US" sz="2000" dirty="0" err="1" smtClean="0">
                <a:latin typeface="Courier New" pitchFamily="49" charset="0"/>
              </a:rPr>
              <a:t>newStudent.programmingScore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student.GPA</a:t>
            </a:r>
            <a:r>
              <a:rPr lang="en-US" sz="2000" dirty="0" smtClean="0">
                <a:latin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</a:rPr>
              <a:t>newStudent.GPA</a:t>
            </a:r>
            <a:r>
              <a:rPr lang="en-US" sz="2000" dirty="0" smtClean="0">
                <a:latin typeface="Courier New" pitchFamily="49" charset="0"/>
              </a:rPr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3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7772400" cy="46482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More examples:</a:t>
            </a:r>
          </a:p>
          <a:p>
            <a:pPr lvl="1" eaLnBrk="1" hangingPunct="1">
              <a:lnSpc>
                <a:spcPct val="73000"/>
              </a:lnSpc>
              <a:buFont typeface="Arial" pitchFamily="34" charset="0"/>
              <a:buNone/>
            </a:pPr>
            <a:r>
              <a:rPr lang="en-US" sz="2400" dirty="0" err="1" smtClean="0">
                <a:latin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</a:rPr>
              <a:t> &gt;&gt; </a:t>
            </a:r>
            <a:r>
              <a:rPr lang="en-US" sz="2400" dirty="0" err="1" smtClean="0">
                <a:latin typeface="Courier New" pitchFamily="49" charset="0"/>
              </a:rPr>
              <a:t>newStudent.firstName</a:t>
            </a:r>
            <a:r>
              <a:rPr lang="en-US" sz="2400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73000"/>
              </a:lnSpc>
              <a:buFont typeface="Arial" pitchFamily="34" charset="0"/>
              <a:buNone/>
            </a:pPr>
            <a:r>
              <a:rPr lang="en-US" sz="2400" dirty="0" err="1" smtClean="0">
                <a:latin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</a:rPr>
              <a:t> &gt;&gt; </a:t>
            </a:r>
            <a:r>
              <a:rPr lang="en-US" sz="2400" dirty="0" err="1" smtClean="0">
                <a:latin typeface="Courier New" pitchFamily="49" charset="0"/>
              </a:rPr>
              <a:t>newStudent.testScore</a:t>
            </a:r>
            <a:r>
              <a:rPr lang="en-US" sz="2400" dirty="0" smtClean="0">
                <a:latin typeface="Courier New" pitchFamily="49" charset="0"/>
              </a:rPr>
              <a:t> &gt;&gt; </a:t>
            </a:r>
            <a:r>
              <a:rPr lang="en-US" sz="2400" dirty="0" err="1" smtClean="0">
                <a:latin typeface="Courier New" pitchFamily="49" charset="0"/>
              </a:rPr>
              <a:t>newStudent.programmingScore</a:t>
            </a:r>
            <a:r>
              <a:rPr lang="en-US" sz="2400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73000"/>
              </a:lnSpc>
              <a:buFont typeface="Arial" pitchFamily="34" charset="0"/>
              <a:buNone/>
            </a:pPr>
            <a:r>
              <a:rPr lang="en-US" sz="2400" dirty="0" smtClean="0">
                <a:latin typeface="Courier New" pitchFamily="49" charset="0"/>
              </a:rPr>
              <a:t>score = (</a:t>
            </a:r>
            <a:r>
              <a:rPr lang="en-US" sz="2400" dirty="0" err="1" smtClean="0">
                <a:latin typeface="Courier New" pitchFamily="49" charset="0"/>
              </a:rPr>
              <a:t>newStudent.testScore</a:t>
            </a:r>
            <a:r>
              <a:rPr lang="en-US" sz="2400" dirty="0" smtClean="0">
                <a:latin typeface="Courier New" pitchFamily="49" charset="0"/>
              </a:rPr>
              <a:t> + </a:t>
            </a:r>
            <a:r>
              <a:rPr lang="en-US" sz="2400" dirty="0" err="1" smtClean="0">
                <a:latin typeface="Courier New" pitchFamily="49" charset="0"/>
              </a:rPr>
              <a:t>newStudent.programmingScore</a:t>
            </a:r>
            <a:r>
              <a:rPr lang="en-US" sz="2400" dirty="0" smtClean="0">
                <a:latin typeface="Courier New" pitchFamily="49" charset="0"/>
              </a:rPr>
              <a:t>) / 2;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C631E-7E20-41D1-B178-887D838F8E5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Accessing 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/>
              <a:t> Members </a:t>
            </a:r>
          </a:p>
        </p:txBody>
      </p:sp>
    </p:spTree>
    <p:extLst>
      <p:ext uri="{BB962C8B-B14F-4D97-AF65-F5344CB8AC3E}">
        <p14:creationId xmlns:p14="http://schemas.microsoft.com/office/powerpoint/2010/main" val="14269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648200"/>
          </a:xfrm>
        </p:spPr>
        <p:txBody>
          <a:bodyPr/>
          <a:lstStyle/>
          <a:p>
            <a:pPr eaLnBrk="1" hangingPunct="1"/>
            <a:endParaRPr lang="en-US" sz="2000" dirty="0" smtClean="0">
              <a:latin typeface="Courier New" pitchFamily="49" charset="0"/>
            </a:endParaRPr>
          </a:p>
          <a:p>
            <a:pPr lvl="1" eaLnBrk="1" hangingPunct="1">
              <a:lnSpc>
                <a:spcPct val="73000"/>
              </a:lnSpc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</a:rPr>
              <a:t>if (score &gt;= 90)</a:t>
            </a:r>
          </a:p>
          <a:p>
            <a:pPr lvl="1" eaLnBrk="1" hangingPunct="1">
              <a:lnSpc>
                <a:spcPct val="73000"/>
              </a:lnSpc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newStudent.courseGrade</a:t>
            </a:r>
            <a:r>
              <a:rPr lang="en-US" sz="2000" dirty="0" smtClean="0">
                <a:latin typeface="Courier New" pitchFamily="49" charset="0"/>
              </a:rPr>
              <a:t> = 'A';</a:t>
            </a:r>
          </a:p>
          <a:p>
            <a:pPr lvl="1" eaLnBrk="1" hangingPunct="1">
              <a:lnSpc>
                <a:spcPct val="73000"/>
              </a:lnSpc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</a:rPr>
              <a:t>else if (score &gt;= 80)</a:t>
            </a:r>
          </a:p>
          <a:p>
            <a:pPr lvl="1" eaLnBrk="1" hangingPunct="1">
              <a:lnSpc>
                <a:spcPct val="73000"/>
              </a:lnSpc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newStudent.courseGrade</a:t>
            </a:r>
            <a:r>
              <a:rPr lang="en-US" sz="2000" dirty="0" smtClean="0">
                <a:latin typeface="Courier New" pitchFamily="49" charset="0"/>
              </a:rPr>
              <a:t> = 'B';</a:t>
            </a:r>
          </a:p>
          <a:p>
            <a:pPr lvl="1" eaLnBrk="1" hangingPunct="1">
              <a:lnSpc>
                <a:spcPct val="73000"/>
              </a:lnSpc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</a:rPr>
              <a:t>else if (score &gt;= 70)</a:t>
            </a:r>
          </a:p>
          <a:p>
            <a:pPr lvl="1" eaLnBrk="1" hangingPunct="1">
              <a:lnSpc>
                <a:spcPct val="73000"/>
              </a:lnSpc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newStudent.courseGrade</a:t>
            </a:r>
            <a:r>
              <a:rPr lang="en-US" sz="2000" dirty="0" smtClean="0">
                <a:latin typeface="Courier New" pitchFamily="49" charset="0"/>
              </a:rPr>
              <a:t> = 'C';</a:t>
            </a:r>
          </a:p>
          <a:p>
            <a:pPr lvl="1" eaLnBrk="1" hangingPunct="1">
              <a:lnSpc>
                <a:spcPct val="73000"/>
              </a:lnSpc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</a:rPr>
              <a:t>else if (score &gt;= 60)</a:t>
            </a:r>
          </a:p>
          <a:p>
            <a:pPr lvl="1" eaLnBrk="1" hangingPunct="1">
              <a:lnSpc>
                <a:spcPct val="73000"/>
              </a:lnSpc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newStudent.courseGrade</a:t>
            </a:r>
            <a:r>
              <a:rPr lang="en-US" sz="2000" dirty="0" smtClean="0">
                <a:latin typeface="Courier New" pitchFamily="49" charset="0"/>
              </a:rPr>
              <a:t> = 'D';</a:t>
            </a:r>
          </a:p>
          <a:p>
            <a:pPr lvl="1" eaLnBrk="1" hangingPunct="1">
              <a:lnSpc>
                <a:spcPct val="73000"/>
              </a:lnSpc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</a:rPr>
              <a:t>else</a:t>
            </a:r>
          </a:p>
          <a:p>
            <a:pPr lvl="1" eaLnBrk="1" hangingPunct="1">
              <a:lnSpc>
                <a:spcPct val="73000"/>
              </a:lnSpc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newStudent.courseGrade</a:t>
            </a:r>
            <a:r>
              <a:rPr lang="en-US" sz="2000" dirty="0" smtClean="0">
                <a:latin typeface="Courier New" pitchFamily="49" charset="0"/>
              </a:rPr>
              <a:t> = 'F';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4B9C6-0F63-4C89-8649-E4F20D4E724D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Accessing 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/>
              <a:t> Members </a:t>
            </a:r>
          </a:p>
        </p:txBody>
      </p:sp>
    </p:spTree>
    <p:extLst>
      <p:ext uri="{BB962C8B-B14F-4D97-AF65-F5344CB8AC3E}">
        <p14:creationId xmlns:p14="http://schemas.microsoft.com/office/powerpoint/2010/main" val="321891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Accessing 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/>
              <a:t> Members</a:t>
            </a:r>
          </a:p>
        </p:txBody>
      </p:sp>
      <p:sp>
        <p:nvSpPr>
          <p:cNvPr id="8195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initialize the members of </a:t>
            </a:r>
            <a:r>
              <a:rPr lang="en-US" smtClean="0">
                <a:latin typeface="Courier New" pitchFamily="49" charset="0"/>
              </a:rPr>
              <a:t>newStudent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000" smtClean="0">
                <a:latin typeface="Courier New" pitchFamily="49" charset="0"/>
              </a:rPr>
              <a:t>newStudent.GPA = 0.0;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000" smtClean="0">
                <a:latin typeface="Courier New" pitchFamily="49" charset="0"/>
              </a:rPr>
              <a:t>newStudent.firstName = "John";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000" smtClean="0">
                <a:latin typeface="Courier New" pitchFamily="49" charset="0"/>
              </a:rPr>
              <a:t>newStudent.lastName = "Brown";</a:t>
            </a:r>
          </a:p>
          <a:p>
            <a:pPr lvl="1" eaLnBrk="1" hangingPunct="1">
              <a:buFont typeface="Arial" pitchFamily="34" charset="0"/>
              <a:buNone/>
            </a:pPr>
            <a:endParaRPr lang="en-US" smtClean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9B882-6421-4579-AE26-27F343A4E77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3733800"/>
            <a:ext cx="6189662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8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1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87733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</a:t>
            </a:r>
          </a:p>
        </p:txBody>
      </p:sp>
      <p:sp>
        <p:nvSpPr>
          <p:cNvPr id="8195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hlinkClick r:id="rId2" action="ppaction://hlinkfile"/>
              </a:rPr>
              <a:t>Example 1.13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3" action="ppaction://hlinkfile"/>
              </a:rPr>
              <a:t>Example 1.14</a:t>
            </a:r>
            <a:endParaRPr lang="en-US" dirty="0" smtClean="0"/>
          </a:p>
          <a:p>
            <a:pPr lvl="1" eaLnBrk="1" hangingPunct="1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9B882-6421-4579-AE26-27F343A4E771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077200" cy="925512"/>
          </a:xfrm>
        </p:spPr>
        <p:txBody>
          <a:bodyPr/>
          <a:lstStyle/>
          <a:p>
            <a:pPr eaLnBrk="1" hangingPunct="1"/>
            <a:r>
              <a:rPr lang="en-US" dirty="0" smtClean="0"/>
              <a:t>Comparing </a:t>
            </a:r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b="1" dirty="0" smtClean="0"/>
              <a:t> </a:t>
            </a:r>
            <a:r>
              <a:rPr lang="en-US" dirty="0" smtClean="0"/>
              <a:t>Members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1534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dirty="0" smtClean="0"/>
              <a:t>Similar to displaying a </a:t>
            </a:r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dirty="0" smtClean="0"/>
              <a:t>, you cannot compare two </a:t>
            </a:r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dirty="0" smtClean="0"/>
              <a:t> variables directly: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3600" dirty="0" smtClean="0">
              <a:solidFill>
                <a:schemeClr val="accent2"/>
              </a:solidFill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if (s1 &gt;= s2) // won’t work!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Instead, compare member variables: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if (s1.gpa &gt;= s2.gpa) // better</a:t>
            </a:r>
            <a:endParaRPr lang="en-US" b="1" dirty="0" smtClean="0">
              <a:solidFill>
                <a:srgbClr val="3D89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A9CBA-15AE-4E78-A761-081C5107EB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4DB58E-74D5-45D8-9A6E-503D10F7755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024744" cy="801136"/>
          </a:xfrm>
        </p:spPr>
        <p:txBody>
          <a:bodyPr/>
          <a:lstStyle/>
          <a:p>
            <a:pPr eaLnBrk="1" hangingPunct="1"/>
            <a:r>
              <a:rPr lang="en-US" dirty="0" smtClean="0"/>
              <a:t>Initializing a Structure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	Cannot initialize members in the structure declaration, because no memory has been allocated yet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struct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Student     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// Illegal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{                  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// initialization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studentID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= 1145;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 string name = "Alex";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 short year =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 float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gpa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= 2.95;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26413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55" y="0"/>
            <a:ext cx="917275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844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Initializing a Structure</a:t>
            </a:r>
            <a:endParaRPr lang="en-US" sz="3200" dirty="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6868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Structure members are initialized at the time a structure variable is created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Can initialize a structure variable’s members with either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an initialization list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a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1A85E-2896-4C0C-B8D1-EBEA223DEE1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08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Using an Initialization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B1A79-2CF7-45A4-8D25-2B90FBEDFA3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905000"/>
            <a:ext cx="83058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mtClean="0"/>
              <a:t>	An </a:t>
            </a:r>
            <a:r>
              <a:rPr lang="en-US" smtClean="0">
                <a:solidFill>
                  <a:schemeClr val="accent2"/>
                </a:solidFill>
              </a:rPr>
              <a:t>initialization list</a:t>
            </a:r>
            <a:r>
              <a:rPr lang="en-US" smtClean="0"/>
              <a:t> is an ordered set of values, separated by commas and contained in </a:t>
            </a:r>
            <a:r>
              <a:rPr lang="en-US" b="1" smtClean="0">
                <a:latin typeface="Courier New" pitchFamily="49" charset="0"/>
              </a:rPr>
              <a:t>{</a:t>
            </a:r>
            <a:r>
              <a:rPr lang="en-US" smtClean="0"/>
              <a:t> </a:t>
            </a:r>
            <a:r>
              <a:rPr lang="en-US" b="1" smtClean="0">
                <a:latin typeface="Courier New" pitchFamily="49" charset="0"/>
              </a:rPr>
              <a:t>}</a:t>
            </a:r>
            <a:r>
              <a:rPr lang="en-US" smtClean="0"/>
              <a:t>, that provides initial values for a set of data members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b="1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 b="1" smtClean="0">
                <a:solidFill>
                  <a:schemeClr val="accent2"/>
                </a:solidFill>
                <a:latin typeface="Courier New" pitchFamily="49" charset="0"/>
              </a:rPr>
              <a:t>  {12, 6, 3}  // initialization list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chemeClr val="accent2"/>
                </a:solidFill>
                <a:latin typeface="Courier New" pitchFamily="49" charset="0"/>
              </a:rPr>
              <a:t>              // with 3 values</a:t>
            </a:r>
          </a:p>
        </p:txBody>
      </p:sp>
    </p:spTree>
    <p:extLst>
      <p:ext uri="{BB962C8B-B14F-4D97-AF65-F5344CB8AC3E}">
        <p14:creationId xmlns:p14="http://schemas.microsoft.com/office/powerpoint/2010/main" val="536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Initialization List Example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07720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rgbClr val="3D8963"/>
                </a:solidFill>
              </a:rPr>
              <a:t>Structure Declaration</a:t>
            </a:r>
            <a:r>
              <a:rPr lang="en-US" sz="2400" b="1" dirty="0" smtClean="0">
                <a:solidFill>
                  <a:srgbClr val="3D8963"/>
                </a:solidFill>
              </a:rPr>
              <a:t>                 </a:t>
            </a:r>
            <a:r>
              <a:rPr lang="en-US" sz="2800" dirty="0" smtClean="0">
                <a:solidFill>
                  <a:schemeClr val="accent2"/>
                </a:solidFill>
              </a:rPr>
              <a:t>Structure Variable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struct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Dimensions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{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length,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    width,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    height;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Dimensions box =</a:t>
            </a:r>
            <a:r>
              <a:rPr lang="en-US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{12,6,3}; </a:t>
            </a:r>
            <a:endParaRPr lang="en-US" b="1" dirty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//See 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Example 1.15</a:t>
            </a: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EB9DAC-7B80-41F5-93EF-6C5CB81E851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59397" name="Group 39"/>
          <p:cNvGrpSpPr>
            <a:grpSpLocks/>
          </p:cNvGrpSpPr>
          <p:nvPr/>
        </p:nvGrpSpPr>
        <p:grpSpPr bwMode="auto">
          <a:xfrm>
            <a:off x="5257800" y="2362200"/>
            <a:ext cx="3200400" cy="2514600"/>
            <a:chOff x="3312" y="1488"/>
            <a:chExt cx="2016" cy="1584"/>
          </a:xfrm>
        </p:grpSpPr>
        <p:sp>
          <p:nvSpPr>
            <p:cNvPr id="59398" name="Rectangle 15"/>
            <p:cNvSpPr>
              <a:spLocks noChangeArrowheads="1"/>
            </p:cNvSpPr>
            <p:nvPr/>
          </p:nvSpPr>
          <p:spPr bwMode="auto">
            <a:xfrm>
              <a:off x="3312" y="1824"/>
              <a:ext cx="2016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9" name="Text Box 24"/>
            <p:cNvSpPr txBox="1">
              <a:spLocks noChangeArrowheads="1"/>
            </p:cNvSpPr>
            <p:nvPr/>
          </p:nvSpPr>
          <p:spPr bwMode="auto">
            <a:xfrm>
              <a:off x="3312" y="148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800" b="1" baseline="0">
                  <a:solidFill>
                    <a:schemeClr val="accent2"/>
                  </a:solidFill>
                  <a:latin typeface="Courier New" pitchFamily="49" charset="0"/>
                </a:rPr>
                <a:t>box</a:t>
              </a:r>
            </a:p>
          </p:txBody>
        </p:sp>
        <p:grpSp>
          <p:nvGrpSpPr>
            <p:cNvPr id="59400" name="Group 36"/>
            <p:cNvGrpSpPr>
              <a:grpSpLocks/>
            </p:cNvGrpSpPr>
            <p:nvPr/>
          </p:nvGrpSpPr>
          <p:grpSpPr bwMode="auto">
            <a:xfrm>
              <a:off x="3360" y="1872"/>
              <a:ext cx="1506" cy="375"/>
              <a:chOff x="3360" y="1872"/>
              <a:chExt cx="1506" cy="375"/>
            </a:xfrm>
          </p:grpSpPr>
          <p:sp>
            <p:nvSpPr>
              <p:cNvPr id="59409" name="Text Box 16"/>
              <p:cNvSpPr txBox="1">
                <a:spLocks noChangeArrowheads="1"/>
              </p:cNvSpPr>
              <p:nvPr/>
            </p:nvSpPr>
            <p:spPr bwMode="auto">
              <a:xfrm>
                <a:off x="3360" y="1920"/>
                <a:ext cx="9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2800" b="1" baseline="0">
                    <a:solidFill>
                      <a:schemeClr val="accent2"/>
                    </a:solidFill>
                    <a:latin typeface="Courier New" pitchFamily="49" charset="0"/>
                  </a:rPr>
                  <a:t>length</a:t>
                </a:r>
              </a:p>
            </p:txBody>
          </p:sp>
          <p:sp>
            <p:nvSpPr>
              <p:cNvPr id="59410" name="Rectangle 32"/>
              <p:cNvSpPr>
                <a:spLocks noChangeArrowheads="1"/>
              </p:cNvSpPr>
              <p:nvPr/>
            </p:nvSpPr>
            <p:spPr bwMode="auto">
              <a:xfrm>
                <a:off x="4320" y="1872"/>
                <a:ext cx="54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11" name="Text Box 33"/>
              <p:cNvSpPr txBox="1">
                <a:spLocks noChangeArrowheads="1"/>
              </p:cNvSpPr>
              <p:nvPr/>
            </p:nvSpPr>
            <p:spPr bwMode="auto">
              <a:xfrm>
                <a:off x="4368" y="192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800" b="1" baseline="0">
                    <a:solidFill>
                      <a:schemeClr val="accent2"/>
                    </a:solidFill>
                    <a:latin typeface="Courier New" pitchFamily="49" charset="0"/>
                  </a:rPr>
                  <a:t>12</a:t>
                </a:r>
              </a:p>
            </p:txBody>
          </p:sp>
        </p:grpSp>
        <p:grpSp>
          <p:nvGrpSpPr>
            <p:cNvPr id="59401" name="Group 37"/>
            <p:cNvGrpSpPr>
              <a:grpSpLocks/>
            </p:cNvGrpSpPr>
            <p:nvPr/>
          </p:nvGrpSpPr>
          <p:grpSpPr bwMode="auto">
            <a:xfrm>
              <a:off x="3408" y="2256"/>
              <a:ext cx="1458" cy="375"/>
              <a:chOff x="3408" y="2256"/>
              <a:chExt cx="1458" cy="375"/>
            </a:xfrm>
          </p:grpSpPr>
          <p:sp>
            <p:nvSpPr>
              <p:cNvPr id="59406" name="Text Box 17"/>
              <p:cNvSpPr txBox="1">
                <a:spLocks noChangeArrowheads="1"/>
              </p:cNvSpPr>
              <p:nvPr/>
            </p:nvSpPr>
            <p:spPr bwMode="auto">
              <a:xfrm>
                <a:off x="3408" y="2256"/>
                <a:ext cx="78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2800" b="1" baseline="0">
                    <a:solidFill>
                      <a:schemeClr val="accent2"/>
                    </a:solidFill>
                    <a:latin typeface="Courier New" pitchFamily="49" charset="0"/>
                  </a:rPr>
                  <a:t>width</a:t>
                </a:r>
              </a:p>
            </p:txBody>
          </p:sp>
          <p:sp>
            <p:nvSpPr>
              <p:cNvPr id="59407" name="Rectangle 3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54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08" name="Text Box 34"/>
              <p:cNvSpPr txBox="1">
                <a:spLocks noChangeArrowheads="1"/>
              </p:cNvSpPr>
              <p:nvPr/>
            </p:nvSpPr>
            <p:spPr bwMode="auto">
              <a:xfrm>
                <a:off x="4368" y="2304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800" b="1" baseline="0">
                    <a:solidFill>
                      <a:schemeClr val="accent2"/>
                    </a:solidFill>
                    <a:latin typeface="Courier New" pitchFamily="49" charset="0"/>
                  </a:rPr>
                  <a:t>6</a:t>
                </a:r>
              </a:p>
            </p:txBody>
          </p:sp>
        </p:grpSp>
        <p:grpSp>
          <p:nvGrpSpPr>
            <p:cNvPr id="59402" name="Group 38"/>
            <p:cNvGrpSpPr>
              <a:grpSpLocks/>
            </p:cNvGrpSpPr>
            <p:nvPr/>
          </p:nvGrpSpPr>
          <p:grpSpPr bwMode="auto">
            <a:xfrm>
              <a:off x="3360" y="2640"/>
              <a:ext cx="1506" cy="336"/>
              <a:chOff x="3360" y="2640"/>
              <a:chExt cx="1506" cy="336"/>
            </a:xfrm>
          </p:grpSpPr>
          <p:sp>
            <p:nvSpPr>
              <p:cNvPr id="59403" name="Text Box 18"/>
              <p:cNvSpPr txBox="1">
                <a:spLocks noChangeArrowheads="1"/>
              </p:cNvSpPr>
              <p:nvPr/>
            </p:nvSpPr>
            <p:spPr bwMode="auto">
              <a:xfrm>
                <a:off x="3360" y="2640"/>
                <a:ext cx="9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2800" b="1" baseline="0">
                    <a:solidFill>
                      <a:schemeClr val="accent2"/>
                    </a:solidFill>
                    <a:latin typeface="Courier New" pitchFamily="49" charset="0"/>
                  </a:rPr>
                  <a:t>height</a:t>
                </a:r>
              </a:p>
            </p:txBody>
          </p:sp>
          <p:sp>
            <p:nvSpPr>
              <p:cNvPr id="59404" name="Rectangle 22"/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54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05" name="Text Box 35"/>
              <p:cNvSpPr txBox="1">
                <a:spLocks noChangeArrowheads="1"/>
              </p:cNvSpPr>
              <p:nvPr/>
            </p:nvSpPr>
            <p:spPr bwMode="auto">
              <a:xfrm>
                <a:off x="4368" y="264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800" b="1" baseline="0">
                    <a:solidFill>
                      <a:schemeClr val="accent2"/>
                    </a:solidFill>
                    <a:latin typeface="Courier New" pitchFamily="49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98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737B79-AFF7-42CF-B26B-C4E9BD465A5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Nested Structures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3820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 structure can have another structure as a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mtClean="0"/>
              <a:t>member.</a:t>
            </a:r>
            <a:r>
              <a:rPr lang="en-US" sz="2800" smtClean="0"/>
              <a:t> </a:t>
            </a:r>
          </a:p>
          <a:p>
            <a:pPr lvl="1" eaLnBrk="1" hangingPunct="1">
              <a:lnSpc>
                <a:spcPct val="75000"/>
              </a:lnSpc>
              <a:spcBef>
                <a:spcPct val="30000"/>
              </a:spcBef>
              <a:buFontTx/>
              <a:buNone/>
            </a:pPr>
            <a:r>
              <a:rPr lang="en-US" sz="2400" smtClean="0">
                <a:latin typeface="Courier New" pitchFamily="49" charset="0"/>
              </a:rPr>
              <a:t>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struct PersonInfo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{  string name, 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        address, 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        city;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};</a:t>
            </a:r>
          </a:p>
          <a:p>
            <a:pPr lvl="1" eaLnBrk="1" hangingPunct="1">
              <a:lnSpc>
                <a:spcPct val="75000"/>
              </a:lnSpc>
              <a:spcBef>
                <a:spcPct val="3000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struct Student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{  int         studentID;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PersonInfo  pData;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 short       year;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 double      gpa;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};	</a:t>
            </a: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890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Use the dot operator multiple times to access fields of nested structures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smtClean="0">
                <a:latin typeface="Courier New" pitchFamily="49" charset="0"/>
              </a:rPr>
              <a:t> </a:t>
            </a: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Student s5;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s5.pData.name = "Joanne";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s5.pData.city = "Tulsa";</a:t>
            </a:r>
            <a:endParaRPr lang="en-US" sz="2800" b="1" smtClean="0">
              <a:solidFill>
                <a:srgbClr val="3D89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8FE4BF-2FAD-4001-A2C0-23CD71DF63A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Members of Nested Structures</a:t>
            </a:r>
          </a:p>
        </p:txBody>
      </p:sp>
    </p:spTree>
    <p:extLst>
      <p:ext uri="{BB962C8B-B14F-4D97-AF65-F5344CB8AC3E}">
        <p14:creationId xmlns:p14="http://schemas.microsoft.com/office/powerpoint/2010/main" val="14591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66C37-E4D8-4D2D-BD68-E4362A9F414C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62000"/>
            <a:ext cx="7024744" cy="9239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err="1" smtClean="0"/>
              <a:t>s</a:t>
            </a:r>
            <a:r>
              <a:rPr lang="en-US" dirty="0" smtClean="0"/>
              <a:t> within a </a:t>
            </a:r>
            <a:r>
              <a:rPr lang="en-US" dirty="0" err="1" smtClean="0">
                <a:latin typeface="Courier New" pitchFamily="49" charset="0"/>
              </a:rPr>
              <a:t>struct</a:t>
            </a:r>
            <a:endParaRPr lang="en-US" dirty="0" smtClean="0">
              <a:latin typeface="Courier New" pitchFamily="49" charset="0"/>
            </a:endParaRP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5925"/>
            <a:ext cx="2114550" cy="471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3124200" y="3429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versus</a:t>
            </a:r>
          </a:p>
        </p:txBody>
      </p:sp>
      <p:pic>
        <p:nvPicPr>
          <p:cNvPr id="2355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1752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71800"/>
            <a:ext cx="19526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4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</a:rPr>
              <a:t>//See </a:t>
            </a:r>
            <a:r>
              <a:rPr lang="en-US" sz="2800" b="1" dirty="0" smtClean="0">
                <a:solidFill>
                  <a:srgbClr val="3D8963"/>
                </a:solidFill>
                <a:hlinkClick r:id="rId3" action="ppaction://hlinkfile"/>
              </a:rPr>
              <a:t>Example 1.16</a:t>
            </a:r>
            <a:endParaRPr lang="en-US" sz="2800" b="1" dirty="0" smtClean="0">
              <a:solidFill>
                <a:srgbClr val="3D89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8FE4BF-2FAD-4001-A2C0-23CD71DF63A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 New" pitchFamily="49" charset="0"/>
              </a:rPr>
              <a:t>Example 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within a </a:t>
            </a:r>
            <a:r>
              <a:rPr lang="en-US" dirty="0" err="1">
                <a:latin typeface="Courier New" pitchFamily="49" charset="0"/>
              </a:rPr>
              <a:t>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36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877336"/>
          </a:xfrm>
        </p:spPr>
        <p:txBody>
          <a:bodyPr/>
          <a:lstStyle/>
          <a:p>
            <a:pPr eaLnBrk="1" hangingPunct="1"/>
            <a:r>
              <a:rPr lang="en-US" dirty="0" smtClean="0"/>
              <a:t>Arrays versus 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err="1" smtClean="0"/>
              <a:t>s</a:t>
            </a:r>
            <a:endParaRPr lang="en-US" dirty="0" smtClean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DFC89-FA44-47FC-AC38-D635FE108FD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4390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0113" y="8382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Arrays in 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err="1" smtClean="0"/>
              <a:t>s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5125"/>
            <a:ext cx="7772400" cy="2209800"/>
          </a:xfrm>
        </p:spPr>
        <p:txBody>
          <a:bodyPr/>
          <a:lstStyle/>
          <a:p>
            <a:pPr eaLnBrk="1" hangingPunct="1"/>
            <a:r>
              <a:rPr lang="en-US" dirty="0" smtClean="0"/>
              <a:t>Two key items are associated with a list: </a:t>
            </a:r>
          </a:p>
          <a:p>
            <a:pPr lvl="1" eaLnBrk="1" hangingPunct="1"/>
            <a:r>
              <a:rPr lang="en-US" dirty="0" smtClean="0"/>
              <a:t>Values (elements)</a:t>
            </a:r>
          </a:p>
          <a:p>
            <a:pPr lvl="1" eaLnBrk="1" hangingPunct="1"/>
            <a:r>
              <a:rPr lang="en-US" dirty="0" smtClean="0"/>
              <a:t>Length of the list</a:t>
            </a:r>
          </a:p>
          <a:p>
            <a:pPr eaLnBrk="1" hangingPunct="1"/>
            <a:r>
              <a:rPr lang="en-US" dirty="0" smtClean="0"/>
              <a:t>Define a 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/>
              <a:t> containing both items: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3A2F0-ABF7-4D56-8A0C-3FBC2B30220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77724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313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Arrays in 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err="1" smtClean="0"/>
              <a:t>s</a:t>
            </a:r>
            <a:endParaRPr lang="en-US" dirty="0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B343C-2FF3-426F-87A7-95B0463472FF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905000"/>
            <a:ext cx="73723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8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1981200"/>
            <a:ext cx="6777317" cy="4191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 smtClean="0"/>
              <a:t>At the end of this lecture, you will be able to:</a:t>
            </a:r>
          </a:p>
          <a:p>
            <a:pPr>
              <a:defRPr/>
            </a:pPr>
            <a:r>
              <a:rPr lang="en-US" dirty="0" smtClean="0"/>
              <a:t>Understand </a:t>
            </a:r>
            <a:r>
              <a:rPr lang="en-US" dirty="0"/>
              <a:t>about records (</a:t>
            </a:r>
            <a:r>
              <a:rPr lang="en-US" dirty="0" err="1">
                <a:latin typeface="Courier New" pitchFamily="49" charset="0"/>
              </a:rPr>
              <a:t>struct</a:t>
            </a:r>
            <a:r>
              <a:rPr lang="en-US" dirty="0" err="1"/>
              <a:t>s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Examine various operations on a </a:t>
            </a:r>
            <a:r>
              <a:rPr lang="en-US" dirty="0" err="1">
                <a:latin typeface="Courier New" pitchFamily="49" charset="0"/>
              </a:rPr>
              <a:t>struct</a:t>
            </a:r>
            <a:endParaRPr lang="en-US" dirty="0"/>
          </a:p>
          <a:p>
            <a:pPr>
              <a:defRPr/>
            </a:pPr>
            <a:r>
              <a:rPr lang="en-US" dirty="0"/>
              <a:t>Explore ways to manipulate data using a </a:t>
            </a:r>
            <a:r>
              <a:rPr lang="en-US" dirty="0" err="1">
                <a:latin typeface="Courier New" pitchFamily="49" charset="0"/>
              </a:rPr>
              <a:t>struct</a:t>
            </a:r>
            <a:endParaRPr lang="en-US" dirty="0"/>
          </a:p>
          <a:p>
            <a:pPr>
              <a:defRPr/>
            </a:pPr>
            <a:r>
              <a:rPr lang="en-US" dirty="0" smtClean="0"/>
              <a:t>Discover </a:t>
            </a:r>
            <a:r>
              <a:rPr lang="en-US" dirty="0"/>
              <a:t>how arrays </a:t>
            </a:r>
            <a:r>
              <a:rPr lang="en-US" dirty="0" smtClean="0"/>
              <a:t>and pointers are </a:t>
            </a:r>
            <a:r>
              <a:rPr lang="en-US" dirty="0"/>
              <a:t>used in a </a:t>
            </a:r>
            <a:r>
              <a:rPr lang="en-US" dirty="0" err="1">
                <a:latin typeface="Courier New" pitchFamily="49" charset="0"/>
              </a:rPr>
              <a:t>struct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4B84-804E-4FB8-9801-9FD0D5C8C427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10"/>
          <p:cNvGrpSpPr>
            <a:grpSpLocks/>
          </p:cNvGrpSpPr>
          <p:nvPr/>
        </p:nvGrpSpPr>
        <p:grpSpPr bwMode="auto">
          <a:xfrm>
            <a:off x="1071563" y="919163"/>
            <a:ext cx="5938837" cy="1519237"/>
            <a:chOff x="336" y="144"/>
            <a:chExt cx="3741" cy="957"/>
          </a:xfrm>
        </p:grpSpPr>
        <p:pic>
          <p:nvPicPr>
            <p:cNvPr id="1946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44"/>
              <a:ext cx="373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" y="693"/>
              <a:ext cx="373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590800"/>
            <a:ext cx="74199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Arrays in 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err="1" smtClean="0"/>
              <a:t>s</a:t>
            </a:r>
            <a:endParaRPr lang="en-US" dirty="0" smtClean="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072674-42BB-43AA-A3FE-A23F14C8F335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struct</a:t>
            </a:r>
            <a:r>
              <a:rPr lang="en-US" smtClean="0"/>
              <a:t>s in Arrays 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AD81F4-9682-4FAD-8A06-9EBFF9C34BD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0485" name="Group 6"/>
          <p:cNvGrpSpPr>
            <a:grpSpLocks/>
          </p:cNvGrpSpPr>
          <p:nvPr/>
        </p:nvGrpSpPr>
        <p:grpSpPr bwMode="auto">
          <a:xfrm>
            <a:off x="1676400" y="1904206"/>
            <a:ext cx="4049713" cy="3201988"/>
            <a:chOff x="2055" y="1728"/>
            <a:chExt cx="2551" cy="2017"/>
          </a:xfrm>
        </p:grpSpPr>
        <p:pic>
          <p:nvPicPr>
            <p:cNvPr id="2048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" y="1728"/>
              <a:ext cx="2407" cy="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5" y="2985"/>
              <a:ext cx="2551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02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1100138"/>
            <a:ext cx="41132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600200"/>
            <a:ext cx="74866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28CC1-448D-415D-A1F5-9E390A303BF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 err="1">
                <a:latin typeface="Courier New" pitchFamily="49" charset="0"/>
                <a:ea typeface="+mj-ea"/>
                <a:cs typeface="+mj-cs"/>
              </a:rPr>
              <a:t>struct</a:t>
            </a:r>
            <a:r>
              <a:rPr lang="en-US" sz="4400" dirty="0" err="1">
                <a:latin typeface="+mj-lt"/>
                <a:ea typeface="+mj-ea"/>
                <a:cs typeface="+mj-cs"/>
              </a:rPr>
              <a:t>s</a:t>
            </a:r>
            <a:r>
              <a:rPr lang="en-US" sz="4400" dirty="0">
                <a:latin typeface="+mj-lt"/>
                <a:ea typeface="+mj-ea"/>
                <a:cs typeface="+mj-cs"/>
              </a:rPr>
              <a:t> in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Arrays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99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766763"/>
            <a:ext cx="657542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3351213"/>
            <a:ext cx="5954712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4085E-2649-43CD-8EF1-A48BC048C312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 err="1">
                <a:latin typeface="Courier New" pitchFamily="49" charset="0"/>
                <a:ea typeface="+mj-ea"/>
                <a:cs typeface="+mj-cs"/>
              </a:rPr>
              <a:t>struct</a:t>
            </a:r>
            <a:r>
              <a:rPr lang="en-US" sz="4400" dirty="0" err="1">
                <a:latin typeface="+mj-lt"/>
                <a:ea typeface="+mj-ea"/>
                <a:cs typeface="+mj-cs"/>
              </a:rPr>
              <a:t>s</a:t>
            </a:r>
            <a:r>
              <a:rPr lang="en-US" sz="4400" dirty="0">
                <a:latin typeface="+mj-lt"/>
                <a:ea typeface="+mj-ea"/>
                <a:cs typeface="+mj-cs"/>
              </a:rPr>
              <a:t> in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Arrays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80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4085E-2649-43CD-8EF1-A48BC048C312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 smtClean="0">
                <a:latin typeface="Courier New" pitchFamily="49" charset="0"/>
                <a:ea typeface="+mj-ea"/>
                <a:cs typeface="+mj-cs"/>
              </a:rPr>
              <a:t>Example </a:t>
            </a:r>
            <a:r>
              <a:rPr lang="en-US" sz="4400" dirty="0" err="1" smtClean="0">
                <a:latin typeface="Courier New" pitchFamily="49" charset="0"/>
                <a:ea typeface="+mj-ea"/>
                <a:cs typeface="+mj-cs"/>
              </a:rPr>
              <a:t>struct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s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in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Arrays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905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See </a:t>
            </a:r>
            <a:r>
              <a:rPr lang="en-US" sz="3600" dirty="0" smtClean="0">
                <a:hlinkClick r:id="rId2" action="ppaction://hlinkfile"/>
              </a:rPr>
              <a:t>Example 1.17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0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Pointers to Structures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94688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Can create pointers to objects and structure variables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struct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Student {…};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	Student stu1;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	Student *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stuPtr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= &amp;stu1;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	</a:t>
            </a:r>
          </a:p>
          <a:p>
            <a:pPr eaLnBrk="1" hangingPunct="1"/>
            <a:r>
              <a:rPr lang="en-US" sz="2800" dirty="0" smtClean="0"/>
              <a:t>Need to use</a:t>
            </a:r>
            <a:r>
              <a:rPr lang="en-US" sz="2800" b="1" dirty="0" smtClean="0">
                <a:latin typeface="Courier New" pitchFamily="49" charset="0"/>
              </a:rPr>
              <a:t>()</a:t>
            </a:r>
            <a:r>
              <a:rPr lang="en-US" sz="2800" dirty="0" smtClean="0"/>
              <a:t> when using </a:t>
            </a:r>
            <a:r>
              <a:rPr lang="en-US" sz="2800" b="1" dirty="0" smtClean="0">
                <a:latin typeface="Courier New" pitchFamily="49" charset="0"/>
              </a:rPr>
              <a:t>*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</a:rPr>
              <a:t>.</a:t>
            </a:r>
            <a:r>
              <a:rPr lang="en-US" sz="2800" dirty="0" smtClean="0"/>
              <a:t> operators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(*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stuPtr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).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studentID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= 12204;</a:t>
            </a:r>
            <a:endParaRPr lang="en-US" sz="2400" b="1" dirty="0" smtClean="0">
              <a:solidFill>
                <a:srgbClr val="3D89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505DD-E16E-4496-97A4-DCD6A812F6F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 Pointer Operator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Simpler notation than </a:t>
            </a:r>
            <a:r>
              <a:rPr lang="en-US" b="1" smtClean="0">
                <a:latin typeface="Courier New" pitchFamily="49" charset="0"/>
              </a:rPr>
              <a:t>(*ptr).member</a:t>
            </a:r>
            <a:endParaRPr lang="en-US" b="1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Use the form </a:t>
            </a:r>
            <a:r>
              <a:rPr lang="en-US" b="1" smtClean="0">
                <a:latin typeface="Courier New" pitchFamily="49" charset="0"/>
              </a:rPr>
              <a:t>ptr-&gt;member: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stuPtr-&gt;studentID = 12204;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	squarePtr-&gt;setSide(14);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z="3200" smtClean="0"/>
              <a:t>in place of the form</a:t>
            </a:r>
            <a:r>
              <a:rPr lang="en-US" smtClean="0"/>
              <a:t> </a:t>
            </a:r>
            <a:r>
              <a:rPr lang="en-US" sz="3200" b="1" smtClean="0">
                <a:latin typeface="Courier New" pitchFamily="49" charset="0"/>
              </a:rPr>
              <a:t>(*ptr).member: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(*stuPtr).studentID = 12204;</a:t>
            </a:r>
            <a:endParaRPr lang="en-US" b="1" smtClean="0">
              <a:solidFill>
                <a:srgbClr val="3D8963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	(*squarePtr).setSide(14);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F245B-6013-456E-8F2D-5A401757F29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/>
              <a:t>of Pointers to Structures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000" b="1" dirty="0" smtClean="0">
                <a:solidFill>
                  <a:srgbClr val="3D8963"/>
                </a:solidFill>
                <a:latin typeface="Courier New" pitchFamily="49" charset="0"/>
              </a:rPr>
              <a:t>See </a:t>
            </a:r>
            <a:r>
              <a:rPr lang="en-US" sz="4000" b="1" dirty="0" smtClean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Example 1.18</a:t>
            </a:r>
            <a:endParaRPr lang="en-US" sz="4000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F245B-6013-456E-8F2D-5A401757F29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9DD91-7775-40FE-B7D9-6045918E0EE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905000"/>
            <a:ext cx="7772400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accent2"/>
                </a:solidFill>
              </a:rPr>
              <a:t>Structure</a:t>
            </a:r>
            <a:r>
              <a:rPr lang="en-US" sz="2800" dirty="0" smtClean="0"/>
              <a:t>: Programmer-defined data type that allows multiple variables to be grouped together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Members may be of different </a:t>
            </a:r>
            <a:r>
              <a:rPr lang="en-US" sz="2800" dirty="0" smtClean="0"/>
              <a:t>types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Structure Declaration Format: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i="1" dirty="0" smtClean="0">
                <a:latin typeface="Courier New" pitchFamily="49" charset="0"/>
              </a:rPr>
              <a:t>structure name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i="1" dirty="0" smtClean="0">
                <a:latin typeface="Courier New" pitchFamily="49" charset="0"/>
              </a:rPr>
              <a:t>type</a:t>
            </a:r>
            <a:r>
              <a:rPr lang="en-US" b="1" i="1" dirty="0" smtClean="0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 b="1" i="1" dirty="0" smtClean="0">
                <a:latin typeface="Courier New" pitchFamily="49" charset="0"/>
              </a:rPr>
              <a:t> field</a:t>
            </a:r>
            <a:r>
              <a:rPr lang="en-US" b="1" i="1" dirty="0" smtClean="0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 b="1" i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i="1" dirty="0" smtClean="0">
                <a:latin typeface="Courier New" pitchFamily="49" charset="0"/>
              </a:rPr>
              <a:t>	type</a:t>
            </a:r>
            <a:r>
              <a:rPr lang="en-US" b="1" i="1" dirty="0" smtClean="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b="1" i="1" dirty="0" smtClean="0">
                <a:latin typeface="Courier New" pitchFamily="49" charset="0"/>
              </a:rPr>
              <a:t> field</a:t>
            </a:r>
            <a:r>
              <a:rPr lang="en-US" b="1" i="1" dirty="0" smtClean="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b="1" i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  …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i="1" dirty="0" smtClean="0">
                <a:latin typeface="Courier New" pitchFamily="49" charset="0"/>
              </a:rPr>
              <a:t> </a:t>
            </a:r>
            <a:r>
              <a:rPr lang="en-US" b="1" i="1" dirty="0" err="1" smtClean="0">
                <a:latin typeface="Courier New" pitchFamily="49" charset="0"/>
              </a:rPr>
              <a:t>type</a:t>
            </a:r>
            <a:r>
              <a:rPr lang="en-US" b="1" i="1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b="1" i="1" dirty="0" smtClean="0">
                <a:latin typeface="Courier New" pitchFamily="49" charset="0"/>
              </a:rPr>
              <a:t> </a:t>
            </a:r>
            <a:r>
              <a:rPr lang="en-US" b="1" i="1" dirty="0" err="1" smtClean="0">
                <a:latin typeface="Courier New" pitchFamily="49" charset="0"/>
              </a:rPr>
              <a:t>field</a:t>
            </a:r>
            <a:r>
              <a:rPr lang="en-US" b="1" i="1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b="1" i="1" dirty="0" smtClean="0">
                <a:latin typeface="Courier New" pitchFamily="49" charset="0"/>
              </a:rPr>
              <a:t>;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};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87825"/>
            <a:ext cx="3024187" cy="151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5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7049">
              <a:schemeClr val="accent5">
                <a:lumMod val="20000"/>
                <a:lumOff val="80000"/>
              </a:schemeClr>
            </a:gs>
            <a:gs pos="80800">
              <a:schemeClr val="accent3">
                <a:lumMod val="40000"/>
                <a:lumOff val="60000"/>
              </a:schemeClr>
            </a:gs>
            <a:gs pos="0">
              <a:schemeClr val="accent2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</a:t>
            </a:r>
            <a:r>
              <a:rPr lang="en-US" b="1" smtClean="0">
                <a:latin typeface="Courier New" pitchFamily="49" charset="0"/>
              </a:rPr>
              <a:t>struct</a:t>
            </a:r>
            <a:r>
              <a:rPr lang="en-US" smtClean="0"/>
              <a:t> Declaration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294688" cy="43434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struct Student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		int studentID;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		string name;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short year;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double gpa;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  <a:r>
              <a:rPr lang="en-US" sz="3200" b="1" smtClean="0">
                <a:latin typeface="Courier New" pitchFamily="49" charset="0"/>
              </a:rPr>
              <a:t>;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6A3AD-8BA9-4598-B965-0CB7AAEAAB5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49157" name="Group 26"/>
          <p:cNvGrpSpPr>
            <a:grpSpLocks/>
          </p:cNvGrpSpPr>
          <p:nvPr/>
        </p:nvGrpSpPr>
        <p:grpSpPr bwMode="auto">
          <a:xfrm>
            <a:off x="4191000" y="2209800"/>
            <a:ext cx="4703763" cy="628650"/>
            <a:chOff x="2640" y="1392"/>
            <a:chExt cx="2963" cy="396"/>
          </a:xfrm>
        </p:grpSpPr>
        <p:sp>
          <p:nvSpPr>
            <p:cNvPr id="49168" name="Text Box 4"/>
            <p:cNvSpPr txBox="1">
              <a:spLocks noChangeArrowheads="1"/>
            </p:cNvSpPr>
            <p:nvPr/>
          </p:nvSpPr>
          <p:spPr bwMode="auto">
            <a:xfrm>
              <a:off x="4320" y="1536"/>
              <a:ext cx="12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 baseline="0">
                  <a:solidFill>
                    <a:schemeClr val="accent2"/>
                  </a:solidFill>
                  <a:latin typeface="Arial" pitchFamily="34" charset="0"/>
                </a:rPr>
                <a:t>structure name</a:t>
              </a:r>
            </a:p>
          </p:txBody>
        </p:sp>
        <p:sp>
          <p:nvSpPr>
            <p:cNvPr id="49169" name="Line 5"/>
            <p:cNvSpPr>
              <a:spLocks noChangeShapeType="1"/>
            </p:cNvSpPr>
            <p:nvPr/>
          </p:nvSpPr>
          <p:spPr bwMode="auto">
            <a:xfrm flipH="1" flipV="1">
              <a:off x="2640" y="1392"/>
              <a:ext cx="1632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58" name="Group 25"/>
          <p:cNvGrpSpPr>
            <a:grpSpLocks/>
          </p:cNvGrpSpPr>
          <p:nvPr/>
        </p:nvGrpSpPr>
        <p:grpSpPr bwMode="auto">
          <a:xfrm>
            <a:off x="3962400" y="3352800"/>
            <a:ext cx="4953000" cy="1371600"/>
            <a:chOff x="2496" y="2112"/>
            <a:chExt cx="3120" cy="864"/>
          </a:xfrm>
        </p:grpSpPr>
        <p:sp>
          <p:nvSpPr>
            <p:cNvPr id="49163" name="Text Box 6"/>
            <p:cNvSpPr txBox="1">
              <a:spLocks noChangeArrowheads="1"/>
            </p:cNvSpPr>
            <p:nvPr/>
          </p:nvSpPr>
          <p:spPr bwMode="auto">
            <a:xfrm>
              <a:off x="3984" y="2304"/>
              <a:ext cx="1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 baseline="0">
                  <a:solidFill>
                    <a:schemeClr val="accent2"/>
                  </a:solidFill>
                  <a:latin typeface="Arial" pitchFamily="34" charset="0"/>
                </a:rPr>
                <a:t>structure members</a:t>
              </a:r>
            </a:p>
          </p:txBody>
        </p:sp>
        <p:sp>
          <p:nvSpPr>
            <p:cNvPr id="49164" name="Line 17"/>
            <p:cNvSpPr>
              <a:spLocks noChangeShapeType="1"/>
            </p:cNvSpPr>
            <p:nvPr/>
          </p:nvSpPr>
          <p:spPr bwMode="auto">
            <a:xfrm flipH="1" flipV="1">
              <a:off x="2928" y="2112"/>
              <a:ext cx="1056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Line 18"/>
            <p:cNvSpPr>
              <a:spLocks noChangeShapeType="1"/>
            </p:cNvSpPr>
            <p:nvPr/>
          </p:nvSpPr>
          <p:spPr bwMode="auto">
            <a:xfrm flipH="1">
              <a:off x="2736" y="2448"/>
              <a:ext cx="129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Line 19"/>
            <p:cNvSpPr>
              <a:spLocks noChangeShapeType="1"/>
            </p:cNvSpPr>
            <p:nvPr/>
          </p:nvSpPr>
          <p:spPr bwMode="auto">
            <a:xfrm flipH="1">
              <a:off x="2592" y="2496"/>
              <a:ext cx="1344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Line 20"/>
            <p:cNvSpPr>
              <a:spLocks noChangeShapeType="1"/>
            </p:cNvSpPr>
            <p:nvPr/>
          </p:nvSpPr>
          <p:spPr bwMode="auto">
            <a:xfrm flipH="1">
              <a:off x="2496" y="2496"/>
              <a:ext cx="1584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59" name="Group 27"/>
          <p:cNvGrpSpPr>
            <a:grpSpLocks/>
          </p:cNvGrpSpPr>
          <p:nvPr/>
        </p:nvGrpSpPr>
        <p:grpSpPr bwMode="auto">
          <a:xfrm>
            <a:off x="1752600" y="4953000"/>
            <a:ext cx="5257800" cy="1371600"/>
            <a:chOff x="1104" y="3120"/>
            <a:chExt cx="3312" cy="864"/>
          </a:xfrm>
        </p:grpSpPr>
        <p:sp>
          <p:nvSpPr>
            <p:cNvPr id="49160" name="Oval 21"/>
            <p:cNvSpPr>
              <a:spLocks noChangeArrowheads="1"/>
            </p:cNvSpPr>
            <p:nvPr/>
          </p:nvSpPr>
          <p:spPr bwMode="auto">
            <a:xfrm>
              <a:off x="3168" y="3120"/>
              <a:ext cx="1248" cy="81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1" name="Line 22"/>
            <p:cNvSpPr>
              <a:spLocks noChangeShapeType="1"/>
            </p:cNvSpPr>
            <p:nvPr/>
          </p:nvSpPr>
          <p:spPr bwMode="auto">
            <a:xfrm flipH="1" flipV="1">
              <a:off x="1104" y="3408"/>
              <a:ext cx="2064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10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baseline="0">
                  <a:solidFill>
                    <a:schemeClr val="accent2"/>
                  </a:solidFill>
                  <a:latin typeface="Courier New" pitchFamily="49" charset="0"/>
                </a:rPr>
                <a:t>Notice the required   </a:t>
              </a:r>
              <a:r>
                <a:rPr lang="en-US" b="1" baseline="0">
                  <a:solidFill>
                    <a:schemeClr val="accent2"/>
                  </a:solidFill>
                  <a:latin typeface="Courier New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53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74406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(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err="1" smtClean="0"/>
              <a:t>s</a:t>
            </a:r>
            <a:r>
              <a:rPr lang="en-US" dirty="0" smtClean="0"/>
              <a:t>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/>
              <a:t> is a definition, not a declaration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049B3-3F4E-4169-B648-39411CBC8492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3786188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76600"/>
            <a:ext cx="31623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4406"/>
            <a:ext cx="305670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914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err="1" smtClean="0"/>
              <a:t>s</a:t>
            </a:r>
            <a:r>
              <a:rPr lang="en-US" dirty="0" smtClean="0"/>
              <a:t>)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C89D0-1964-4635-8626-E9AA457F3C7B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4485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7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Defining Structure Variables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40000"/>
              </a:spcBef>
            </a:pPr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dirty="0" smtClean="0"/>
              <a:t> declaration does not allocate memory or create variables</a:t>
            </a:r>
          </a:p>
          <a:p>
            <a:pPr eaLnBrk="1" hangingPunct="1">
              <a:lnSpc>
                <a:spcPct val="85000"/>
              </a:lnSpc>
              <a:spcBef>
                <a:spcPct val="40000"/>
              </a:spcBef>
            </a:pPr>
            <a:r>
              <a:rPr lang="en-US" dirty="0" smtClean="0"/>
              <a:t>To define variables, use structure tag as type name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Student_UITM</a:t>
            </a:r>
            <a:r>
              <a:rPr lang="en-US" b="1" dirty="0" smtClean="0">
                <a:latin typeface="Courier New" pitchFamily="49" charset="0"/>
              </a:rPr>
              <a:t> s1;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583BE-57B7-47B1-B407-F886C2AE2A8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51205" name="Group 14"/>
          <p:cNvGrpSpPr>
            <a:grpSpLocks/>
          </p:cNvGrpSpPr>
          <p:nvPr/>
        </p:nvGrpSpPr>
        <p:grpSpPr bwMode="auto">
          <a:xfrm>
            <a:off x="4892675" y="3556000"/>
            <a:ext cx="3505200" cy="2590800"/>
            <a:chOff x="2928" y="2256"/>
            <a:chExt cx="2208" cy="1632"/>
          </a:xfrm>
        </p:grpSpPr>
        <p:sp>
          <p:nvSpPr>
            <p:cNvPr id="51206" name="Rectangle 4"/>
            <p:cNvSpPr>
              <a:spLocks noChangeArrowheads="1"/>
            </p:cNvSpPr>
            <p:nvPr/>
          </p:nvSpPr>
          <p:spPr bwMode="auto">
            <a:xfrm>
              <a:off x="2928" y="2496"/>
              <a:ext cx="2208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7" name="Text Box 5"/>
            <p:cNvSpPr txBox="1">
              <a:spLocks noChangeArrowheads="1"/>
            </p:cNvSpPr>
            <p:nvPr/>
          </p:nvSpPr>
          <p:spPr bwMode="auto">
            <a:xfrm>
              <a:off x="2966" y="2518"/>
              <a:ext cx="9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 baseline="0">
                  <a:solidFill>
                    <a:schemeClr val="accent2"/>
                  </a:solidFill>
                  <a:latin typeface="Courier New" pitchFamily="49" charset="0"/>
                </a:rPr>
                <a:t>studentID</a:t>
              </a:r>
            </a:p>
          </p:txBody>
        </p:sp>
        <p:sp>
          <p:nvSpPr>
            <p:cNvPr id="51208" name="Text Box 6"/>
            <p:cNvSpPr txBox="1">
              <a:spLocks noChangeArrowheads="1"/>
            </p:cNvSpPr>
            <p:nvPr/>
          </p:nvSpPr>
          <p:spPr bwMode="auto">
            <a:xfrm>
              <a:off x="2966" y="2806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 baseline="0">
                  <a:solidFill>
                    <a:schemeClr val="accent2"/>
                  </a:solidFill>
                  <a:latin typeface="Courier New" pitchFamily="49" charset="0"/>
                </a:rPr>
                <a:t>name</a:t>
              </a:r>
            </a:p>
          </p:txBody>
        </p:sp>
        <p:sp>
          <p:nvSpPr>
            <p:cNvPr id="51209" name="Text Box 7"/>
            <p:cNvSpPr txBox="1">
              <a:spLocks noChangeArrowheads="1"/>
            </p:cNvSpPr>
            <p:nvPr/>
          </p:nvSpPr>
          <p:spPr bwMode="auto">
            <a:xfrm>
              <a:off x="2976" y="3072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 baseline="0">
                  <a:solidFill>
                    <a:schemeClr val="accent2"/>
                  </a:solidFill>
                  <a:latin typeface="Courier New" pitchFamily="49" charset="0"/>
                </a:rPr>
                <a:t>year</a:t>
              </a:r>
            </a:p>
          </p:txBody>
        </p:sp>
        <p:sp>
          <p:nvSpPr>
            <p:cNvPr id="51210" name="Text Box 8"/>
            <p:cNvSpPr txBox="1">
              <a:spLocks noChangeArrowheads="1"/>
            </p:cNvSpPr>
            <p:nvPr/>
          </p:nvSpPr>
          <p:spPr bwMode="auto">
            <a:xfrm>
              <a:off x="2966" y="3430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 baseline="0">
                  <a:solidFill>
                    <a:schemeClr val="accent2"/>
                  </a:solidFill>
                  <a:latin typeface="Courier New" pitchFamily="49" charset="0"/>
                </a:rPr>
                <a:t>gpa</a:t>
              </a:r>
            </a:p>
          </p:txBody>
        </p:sp>
        <p:sp>
          <p:nvSpPr>
            <p:cNvPr id="51211" name="Rectangle 9"/>
            <p:cNvSpPr>
              <a:spLocks noChangeArrowheads="1"/>
            </p:cNvSpPr>
            <p:nvPr/>
          </p:nvSpPr>
          <p:spPr bwMode="auto">
            <a:xfrm>
              <a:off x="3984" y="254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Rectangle 10"/>
            <p:cNvSpPr>
              <a:spLocks noChangeArrowheads="1"/>
            </p:cNvSpPr>
            <p:nvPr/>
          </p:nvSpPr>
          <p:spPr bwMode="auto">
            <a:xfrm>
              <a:off x="3504" y="2832"/>
              <a:ext cx="129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3" name="Rectangle 11"/>
            <p:cNvSpPr>
              <a:spLocks noChangeArrowheads="1"/>
            </p:cNvSpPr>
            <p:nvPr/>
          </p:nvSpPr>
          <p:spPr bwMode="auto">
            <a:xfrm>
              <a:off x="3504" y="3120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4" name="Rectangle 12"/>
            <p:cNvSpPr>
              <a:spLocks noChangeArrowheads="1"/>
            </p:cNvSpPr>
            <p:nvPr/>
          </p:nvSpPr>
          <p:spPr bwMode="auto">
            <a:xfrm>
              <a:off x="3504" y="3456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5" name="Text Box 13"/>
            <p:cNvSpPr txBox="1">
              <a:spLocks noChangeArrowheads="1"/>
            </p:cNvSpPr>
            <p:nvPr/>
          </p:nvSpPr>
          <p:spPr bwMode="auto">
            <a:xfrm>
              <a:off x="2928" y="225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 baseline="0">
                  <a:solidFill>
                    <a:schemeClr val="accent2"/>
                  </a:solidFill>
                  <a:latin typeface="Courier New" pitchFamily="49" charset="0"/>
                </a:rPr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259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02474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Accessing 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/>
              <a:t> Members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EAD48-E800-4D31-ADC7-E5358B5DA2C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50143"/>
            <a:ext cx="6777317" cy="400382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The syntax for accessing a 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/>
              <a:t> member is:		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</a:t>
            </a:r>
            <a:r>
              <a:rPr lang="en-US" dirty="0" smtClean="0"/>
              <a:t>dot (.) is an operator, called the member access operator</a:t>
            </a:r>
          </a:p>
          <a:p>
            <a:pPr lvl="1">
              <a:buClr>
                <a:srgbClr val="94C600"/>
              </a:buClr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		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getline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, s1.name);</a:t>
            </a:r>
          </a:p>
          <a:p>
            <a:pPr lvl="1">
              <a:buClr>
                <a:srgbClr val="94C600"/>
              </a:buClr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&gt;&gt; s1.studentID;</a:t>
            </a:r>
            <a:endParaRPr lang="en-US" b="1" dirty="0">
              <a:solidFill>
                <a:srgbClr val="3D8963"/>
              </a:solidFill>
            </a:endParaRPr>
          </a:p>
          <a:p>
            <a:pPr lvl="1">
              <a:buClr>
                <a:srgbClr val="94C600"/>
              </a:buClr>
              <a:buNone/>
            </a:pPr>
            <a:r>
              <a:rPr lang="en-US" b="1" dirty="0">
                <a:solidFill>
                  <a:srgbClr val="3D8963"/>
                </a:solidFill>
              </a:rPr>
              <a:t>	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s1.gpa = 3.75;</a:t>
            </a:r>
          </a:p>
          <a:p>
            <a:pPr lvl="0">
              <a:buClr>
                <a:srgbClr val="94C600"/>
              </a:buClr>
            </a:pPr>
            <a:r>
              <a:rPr lang="en-US" dirty="0">
                <a:solidFill>
                  <a:srgbClr val="3E3D2D"/>
                </a:solidFill>
              </a:rPr>
              <a:t>Member variables can be used in any manner appropriate for their data type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58" y="1783837"/>
            <a:ext cx="48545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344561"/>
            <a:ext cx="2270508" cy="2617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2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92cc429997580d648ded1ab4c8ebffd8951d5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1_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Equ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mposite">
    <a:dk1>
      <a:sysClr val="windowText" lastClr="000000"/>
    </a:dk1>
    <a:lt1>
      <a:sysClr val="window" lastClr="FFFFFF"/>
    </a:lt1>
    <a:dk2>
      <a:srgbClr val="5B6973"/>
    </a:dk2>
    <a:lt2>
      <a:srgbClr val="E7ECED"/>
    </a:lt2>
    <a:accent1>
      <a:srgbClr val="98C723"/>
    </a:accent1>
    <a:accent2>
      <a:srgbClr val="59B0B9"/>
    </a:accent2>
    <a:accent3>
      <a:srgbClr val="DEAE00"/>
    </a:accent3>
    <a:accent4>
      <a:srgbClr val="B77BB4"/>
    </a:accent4>
    <a:accent5>
      <a:srgbClr val="E0773C"/>
    </a:accent5>
    <a:accent6>
      <a:srgbClr val="A98D63"/>
    </a:accent6>
    <a:hlink>
      <a:srgbClr val="26CBEC"/>
    </a:hlink>
    <a:folHlink>
      <a:srgbClr val="598C8C"/>
    </a:folHlink>
  </a:clrScheme>
</a:themeOverride>
</file>

<file path=ppt/theme/themeOverride2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3.xml><?xml version="1.0" encoding="utf-8"?>
<a:themeOverride xmlns:a="http://schemas.openxmlformats.org/drawingml/2006/main">
  <a:clrScheme name="Apothecary">
    <a:dk1>
      <a:sysClr val="windowText" lastClr="000000"/>
    </a:dk1>
    <a:lt1>
      <a:sysClr val="window" lastClr="FFFFFF"/>
    </a:lt1>
    <a:dk2>
      <a:srgbClr val="564B3C"/>
    </a:dk2>
    <a:lt2>
      <a:srgbClr val="ECEDD1"/>
    </a:lt2>
    <a:accent1>
      <a:srgbClr val="93A299"/>
    </a:accent1>
    <a:accent2>
      <a:srgbClr val="CF543F"/>
    </a:accent2>
    <a:accent3>
      <a:srgbClr val="B5AE53"/>
    </a:accent3>
    <a:accent4>
      <a:srgbClr val="848058"/>
    </a:accent4>
    <a:accent5>
      <a:srgbClr val="E8B54D"/>
    </a:accent5>
    <a:accent6>
      <a:srgbClr val="786C71"/>
    </a:accent6>
    <a:hlink>
      <a:srgbClr val="CCCC00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Elemental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5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6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7.xml><?xml version="1.0" encoding="utf-8"?>
<a:themeOverride xmlns:a="http://schemas.openxmlformats.org/drawingml/2006/main">
  <a:clrScheme name="Composite">
    <a:dk1>
      <a:sysClr val="windowText" lastClr="000000"/>
    </a:dk1>
    <a:lt1>
      <a:sysClr val="window" lastClr="FFFFFF"/>
    </a:lt1>
    <a:dk2>
      <a:srgbClr val="5B6973"/>
    </a:dk2>
    <a:lt2>
      <a:srgbClr val="E7ECED"/>
    </a:lt2>
    <a:accent1>
      <a:srgbClr val="98C723"/>
    </a:accent1>
    <a:accent2>
      <a:srgbClr val="59B0B9"/>
    </a:accent2>
    <a:accent3>
      <a:srgbClr val="DEAE00"/>
    </a:accent3>
    <a:accent4>
      <a:srgbClr val="B77BB4"/>
    </a:accent4>
    <a:accent5>
      <a:srgbClr val="E0773C"/>
    </a:accent5>
    <a:accent6>
      <a:srgbClr val="A98D63"/>
    </a:accent6>
    <a:hlink>
      <a:srgbClr val="26CBEC"/>
    </a:hlink>
    <a:folHlink>
      <a:srgbClr val="59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24804</TotalTime>
  <Words>635</Words>
  <Application>Microsoft Office PowerPoint</Application>
  <PresentationFormat>On-screen Show (4:3)</PresentationFormat>
  <Paragraphs>271</Paragraphs>
  <Slides>37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13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1_Austin</vt:lpstr>
      <vt:lpstr>Office Theme</vt:lpstr>
      <vt:lpstr>Adjacency</vt:lpstr>
      <vt:lpstr>Concourse</vt:lpstr>
      <vt:lpstr>Verve</vt:lpstr>
      <vt:lpstr>Flow</vt:lpstr>
      <vt:lpstr>Equity</vt:lpstr>
      <vt:lpstr>Pushpin</vt:lpstr>
      <vt:lpstr>Oriel</vt:lpstr>
      <vt:lpstr>Grid</vt:lpstr>
      <vt:lpstr>1_Office Theme</vt:lpstr>
      <vt:lpstr>Waveform</vt:lpstr>
      <vt:lpstr>1_Concourse</vt:lpstr>
      <vt:lpstr>ECE 532</vt:lpstr>
      <vt:lpstr>PowerPoint Presentation</vt:lpstr>
      <vt:lpstr>Learning Outcomes</vt:lpstr>
      <vt:lpstr>Structures</vt:lpstr>
      <vt:lpstr>Example struct Declaration</vt:lpstr>
      <vt:lpstr>(structs)</vt:lpstr>
      <vt:lpstr>(structs)</vt:lpstr>
      <vt:lpstr>Defining Structure Variables</vt:lpstr>
      <vt:lpstr>Accessing struct Members</vt:lpstr>
      <vt:lpstr>Input/Output</vt:lpstr>
      <vt:lpstr>Displaying struct Members</vt:lpstr>
      <vt:lpstr>Assignment</vt:lpstr>
      <vt:lpstr>Assignment</vt:lpstr>
      <vt:lpstr>Accessing struct Members </vt:lpstr>
      <vt:lpstr>Accessing struct Members </vt:lpstr>
      <vt:lpstr>Accessing struct Members</vt:lpstr>
      <vt:lpstr>Example</vt:lpstr>
      <vt:lpstr>Comparing struct Members</vt:lpstr>
      <vt:lpstr>Initializing a Structure</vt:lpstr>
      <vt:lpstr>Initializing a Structure</vt:lpstr>
      <vt:lpstr>Using an Initialization List</vt:lpstr>
      <vt:lpstr>Initialization List Example</vt:lpstr>
      <vt:lpstr>Nested Structures</vt:lpstr>
      <vt:lpstr>Members of Nested Structures</vt:lpstr>
      <vt:lpstr>structs within a struct</vt:lpstr>
      <vt:lpstr>Example structs within a struct</vt:lpstr>
      <vt:lpstr>Arrays versus structs</vt:lpstr>
      <vt:lpstr>Arrays in structs</vt:lpstr>
      <vt:lpstr>Arrays in structs</vt:lpstr>
      <vt:lpstr>Arrays in structs</vt:lpstr>
      <vt:lpstr>structs in Arrays </vt:lpstr>
      <vt:lpstr>PowerPoint Presentation</vt:lpstr>
      <vt:lpstr>PowerPoint Presentation</vt:lpstr>
      <vt:lpstr>PowerPoint Presentation</vt:lpstr>
      <vt:lpstr>Pointers to Structures</vt:lpstr>
      <vt:lpstr>Structure Pointer Operator</vt:lpstr>
      <vt:lpstr>Example of Pointers to Structures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LENOVO</cp:lastModifiedBy>
  <cp:revision>307</cp:revision>
  <dcterms:created xsi:type="dcterms:W3CDTF">2015-08-28T06:37:10Z</dcterms:created>
  <dcterms:modified xsi:type="dcterms:W3CDTF">2019-09-05T13:41:41Z</dcterms:modified>
</cp:coreProperties>
</file>