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5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699" r:id="rId2"/>
    <p:sldMasterId id="2147483965" r:id="rId3"/>
    <p:sldMasterId id="2147483977" r:id="rId4"/>
    <p:sldMasterId id="2147483995" r:id="rId5"/>
    <p:sldMasterId id="2147484013" r:id="rId6"/>
  </p:sldMasterIdLst>
  <p:notesMasterIdLst>
    <p:notesMasterId r:id="rId38"/>
  </p:notesMasterIdLst>
  <p:sldIdLst>
    <p:sldId id="582" r:id="rId7"/>
    <p:sldId id="482" r:id="rId8"/>
    <p:sldId id="666" r:id="rId9"/>
    <p:sldId id="630" r:id="rId10"/>
    <p:sldId id="631" r:id="rId11"/>
    <p:sldId id="672" r:id="rId12"/>
    <p:sldId id="676" r:id="rId13"/>
    <p:sldId id="673" r:id="rId14"/>
    <p:sldId id="674" r:id="rId15"/>
    <p:sldId id="675" r:id="rId16"/>
    <p:sldId id="677" r:id="rId17"/>
    <p:sldId id="678" r:id="rId18"/>
    <p:sldId id="679" r:id="rId19"/>
    <p:sldId id="681" r:id="rId20"/>
    <p:sldId id="694" r:id="rId21"/>
    <p:sldId id="690" r:id="rId22"/>
    <p:sldId id="691" r:id="rId23"/>
    <p:sldId id="692" r:id="rId24"/>
    <p:sldId id="685" r:id="rId25"/>
    <p:sldId id="686" r:id="rId26"/>
    <p:sldId id="687" r:id="rId27"/>
    <p:sldId id="695" r:id="rId28"/>
    <p:sldId id="696" r:id="rId29"/>
    <p:sldId id="697" r:id="rId30"/>
    <p:sldId id="633" r:id="rId31"/>
    <p:sldId id="699" r:id="rId32"/>
    <p:sldId id="640" r:id="rId33"/>
    <p:sldId id="641" r:id="rId34"/>
    <p:sldId id="680" r:id="rId35"/>
    <p:sldId id="700" r:id="rId36"/>
    <p:sldId id="701" r:id="rId37"/>
  </p:sldIdLst>
  <p:sldSz cx="9144000" cy="6858000" type="screen4x3"/>
  <p:notesSz cx="6858000" cy="9144000"/>
  <p:custDataLst>
    <p:tags r:id="rId3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434" autoAdjust="0"/>
  </p:normalViewPr>
  <p:slideViewPr>
    <p:cSldViewPr>
      <p:cViewPr>
        <p:scale>
          <a:sx n="60" d="100"/>
          <a:sy n="60" d="100"/>
        </p:scale>
        <p:origin x="1572" y="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937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76"/>
    </p:cViewPr>
  </p:sorterViewPr>
  <p:notesViewPr>
    <p:cSldViewPr>
      <p:cViewPr varScale="1">
        <p:scale>
          <a:sx n="54" d="100"/>
          <a:sy n="54" d="100"/>
        </p:scale>
        <p:origin x="279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tags" Target="tags/tag1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theme" Target="theme/theme1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tableStyles" Target="tableStyles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B9F90-613E-4C54-AB49-A0F2D2AB4736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2BC694-ED1C-4544-B2BA-82F857784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F5D4AA56-3353-4DA3-A5A0-F101FDCF29CE}" type="slidenum">
              <a:rPr lang="en-US" sz="1200" baseline="0" smtClean="0"/>
              <a:pPr eaLnBrk="1" hangingPunct="1"/>
              <a:t>4</a:t>
            </a:fld>
            <a:endParaRPr lang="en-US" sz="1200" baseline="0"/>
          </a:p>
        </p:txBody>
      </p:sp>
      <p:sp>
        <p:nvSpPr>
          <p:cNvPr id="46083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914446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BC694-ED1C-4544-B2BA-82F857784AB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228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BC694-ED1C-4544-B2BA-82F857784AB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789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88515D00-0DDB-4543-AE32-76224F1E5DA8}" type="slidenum">
              <a:rPr lang="en-US" sz="1200" baseline="0" smtClean="0"/>
              <a:pPr eaLnBrk="1" hangingPunct="1"/>
              <a:t>25</a:t>
            </a:fld>
            <a:endParaRPr lang="en-US" sz="1200" baseline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06023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F10D5EE6-0D9D-4975-8D38-E7B0170D14B9}" type="slidenum">
              <a:rPr lang="en-US" sz="1200" baseline="0" smtClean="0"/>
              <a:pPr eaLnBrk="1" hangingPunct="1"/>
              <a:t>27</a:t>
            </a:fld>
            <a:endParaRPr lang="en-US" sz="1200" baseline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20579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135B3BE4-ACE9-44CE-B74E-9373259A1D21}" type="slidenum">
              <a:rPr lang="en-US" sz="1200" baseline="0" smtClean="0"/>
              <a:pPr eaLnBrk="1" hangingPunct="1"/>
              <a:t>28</a:t>
            </a:fld>
            <a:endParaRPr lang="en-US" sz="1200" baseline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9566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8E6847DD-1C14-4D25-B84E-A083A5A4A098}" type="slidenum">
              <a:rPr lang="en-US" sz="1200" baseline="0" smtClean="0"/>
              <a:pPr eaLnBrk="1" hangingPunct="1"/>
              <a:t>5</a:t>
            </a:fld>
            <a:endParaRPr lang="en-US" sz="1200" baseline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7663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66CBA5B9-0FB0-4027-8974-D4B56257F334}" type="slidenum">
              <a:rPr lang="en-US" sz="1200" baseline="0" smtClean="0"/>
              <a:pPr eaLnBrk="1" hangingPunct="1"/>
              <a:t>6</a:t>
            </a:fld>
            <a:endParaRPr lang="en-US" sz="1200" baseline="0"/>
          </a:p>
        </p:txBody>
      </p:sp>
      <p:sp>
        <p:nvSpPr>
          <p:cNvPr id="5017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25660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E307891-E17B-41A5-B695-73D0CEC55F8A}" type="slidenum">
              <a:rPr lang="en-US" sz="1200" baseline="0"/>
              <a:pPr eaLnBrk="1" hangingPunct="1"/>
              <a:t>7</a:t>
            </a:fld>
            <a:endParaRPr lang="en-US" sz="1200" baseline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Times New Roman" panose="02020603050405020304" pitchFamily="18" charset="0"/>
              </a:rPr>
              <a:t> See pr17-01.cpp</a:t>
            </a:r>
          </a:p>
        </p:txBody>
      </p:sp>
    </p:spTree>
    <p:extLst>
      <p:ext uri="{BB962C8B-B14F-4D97-AF65-F5344CB8AC3E}">
        <p14:creationId xmlns:p14="http://schemas.microsoft.com/office/powerpoint/2010/main" val="3670081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7944F10D-F7A1-45B8-BE5B-DB34A9C78B48}" type="slidenum">
              <a:rPr lang="en-US" sz="1200" baseline="0" smtClean="0"/>
              <a:pPr eaLnBrk="1" hangingPunct="1"/>
              <a:t>8</a:t>
            </a:fld>
            <a:endParaRPr lang="en-US" sz="1200" baseline="0"/>
          </a:p>
        </p:txBody>
      </p:sp>
      <p:sp>
        <p:nvSpPr>
          <p:cNvPr id="5120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4019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FA16B948-EEB5-4E40-9E8D-7B1F8A944DC1}" type="slidenum">
              <a:rPr lang="en-US" sz="1200" baseline="0" smtClean="0"/>
              <a:pPr eaLnBrk="1" hangingPunct="1"/>
              <a:t>9</a:t>
            </a:fld>
            <a:endParaRPr lang="en-US" sz="1200" baseline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See pr17-02.cpp</a:t>
            </a:r>
          </a:p>
        </p:txBody>
      </p:sp>
    </p:spTree>
    <p:extLst>
      <p:ext uri="{BB962C8B-B14F-4D97-AF65-F5344CB8AC3E}">
        <p14:creationId xmlns:p14="http://schemas.microsoft.com/office/powerpoint/2010/main" val="727703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CC0B3D5D-7889-42DC-A73C-792BFD67F63F}" type="slidenum">
              <a:rPr lang="en-US" sz="1200" baseline="0" smtClean="0"/>
              <a:pPr eaLnBrk="1" hangingPunct="1"/>
              <a:t>10</a:t>
            </a:fld>
            <a:endParaRPr lang="en-US" sz="1200" baseline="0"/>
          </a:p>
        </p:txBody>
      </p:sp>
      <p:sp>
        <p:nvSpPr>
          <p:cNvPr id="5939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8165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4AD9BAB9-627B-49CE-997D-803A60B764B8}" type="slidenum">
              <a:rPr lang="en-US" sz="1200" baseline="0" smtClean="0"/>
              <a:pPr eaLnBrk="1" hangingPunct="1"/>
              <a:t>14</a:t>
            </a:fld>
            <a:endParaRPr lang="en-US" sz="1200" baseline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69583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B7E2D4F0-DFC2-4B74-A4E6-97C254C103B4}" type="slidenum">
              <a:rPr lang="en-US" sz="1200" baseline="0" smtClean="0"/>
              <a:pPr eaLnBrk="1" hangingPunct="1"/>
              <a:t>15</a:t>
            </a:fld>
            <a:endParaRPr lang="en-US" sz="1200" baseline="0"/>
          </a:p>
        </p:txBody>
      </p:sp>
      <p:sp>
        <p:nvSpPr>
          <p:cNvPr id="4813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16396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ACBEFB9F-F949-48A9-8B41-5EE9D2B3B9B2}" type="datetime1">
              <a:rPr lang="en-US" smtClean="0"/>
              <a:t>10/2/2016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C0D23-C504-4E9C-9D1C-927128E9566B}" type="datetime1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8A3B-BA97-4FF8-A83C-25A87EAD0C63}" type="datetime1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A6E122-4FD5-4706-950A-15BDC332278C}" type="datetime1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3228B-5575-47C7-8762-27C7FA0C36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938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3766-D86C-426F-9916-2C301026AD94}" type="datetime1">
              <a:rPr lang="en-US" smtClean="0"/>
              <a:t>10/2/2016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29DB1-325F-4946-922C-51C5F3722FC1}" type="datetime1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AAB7-35DA-4177-BE61-A13FEA8C908C}" type="datetime1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D0A2-5F14-4286-A2FA-289A9E342D38}" type="datetime1">
              <a:rPr lang="en-US" smtClean="0"/>
              <a:t>10/2/2016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4098-77A8-4F96-BA7C-C6D74826DF75}" type="datetime1">
              <a:rPr lang="en-US" smtClean="0"/>
              <a:t>10/2/2016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4017-0F0C-4D8D-A565-BA8C60233D92}" type="datetime1">
              <a:rPr lang="en-US" smtClean="0"/>
              <a:t>10/2/2016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85BA5-196A-4625-AC49-243245C4A7E0}" type="datetime1">
              <a:rPr lang="en-US" smtClean="0"/>
              <a:t>10/2/2016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82A7-01A8-45DF-A184-1DFE0CD06A77}" type="datetime1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624E-562A-4AA5-B130-8202E8912413}" type="datetime1">
              <a:rPr lang="en-US" smtClean="0"/>
              <a:t>10/2/2016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7FACB-A3ED-4698-91FB-D3C219CF2BBA}" type="datetime1">
              <a:rPr lang="en-US" smtClean="0"/>
              <a:t>10/2/2016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17F9-9936-4193-9820-6AB8751CF436}" type="datetime1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695AC-80EA-482C-94F7-07BEB1DC2996}" type="datetime1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AF6ED-9D0F-41C7-A067-8D29640C8228}" type="datetime1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628C3-474B-4BEB-B740-7F487E41B797}" type="datetime1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AEFA-7590-48C0-91A5-FBD9B7396BF2}" type="datetime1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6673-18FA-40C4-924E-E8934253222A}" type="datetime1">
              <a:rPr lang="en-US" smtClean="0"/>
              <a:t>10/2/2016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EC84F-6D0F-49AD-B885-C9B7D4AFB156}" type="datetime1">
              <a:rPr lang="en-US" smtClean="0"/>
              <a:t>10/2/2016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273ED-C122-4E3D-A25F-99859812C77C}" type="datetime1">
              <a:rPr lang="en-US" smtClean="0"/>
              <a:t>10/2/2016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16E1-FDDE-49DA-802D-3FEF75823485}" type="datetime1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59F3-C225-41C1-88A3-A7BF79F1ACE0}" type="datetime1">
              <a:rPr lang="en-US" smtClean="0"/>
              <a:t>10/2/2016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C75A-B9D7-4C26-9992-9E3B23F47F05}" type="datetime1">
              <a:rPr lang="en-US" smtClean="0"/>
              <a:t>10/2/2016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DDB6-D522-42E1-A6D5-426C39F84F47}" type="datetime1">
              <a:rPr lang="en-US" smtClean="0"/>
              <a:t>10/2/2016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D959-27B6-4ADA-AD52-57F0D4E2F5D8}" type="datetime1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5BD12-1959-443B-BCD9-C355AA760EB3}" type="datetime1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E6D9E-1C94-46DB-9390-E6D4EE9ECEFF}" type="datetime1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7411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0B2F-FDFC-4AF5-8435-8086F55B0357}" type="datetime1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0525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35AB-5EF9-4F7D-A847-C4D28F78771D}" type="datetime1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086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ADC7-91B9-4EE3-AFFE-45296C0F39A2}" type="datetime1">
              <a:rPr lang="en-US" smtClean="0"/>
              <a:t>10/2/2016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4128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2CF3-9D1F-4076-B4DC-CD864442737F}" type="datetime1">
              <a:rPr lang="en-US" smtClean="0"/>
              <a:t>10/2/2016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05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554DA-FCF2-480F-816B-F344FAEA1F85}" type="datetime1">
              <a:rPr lang="en-US" smtClean="0"/>
              <a:t>10/2/2016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87D1-DC2B-4BC7-8E19-C0883FDA2FC4}" type="datetime1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49815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3D33-0B23-42FB-AE23-E0244B790C5B}" type="datetime1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0138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53C5-9B0B-4279-8DB4-6C5350D55394}" type="datetime1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3322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B04DE-236C-49D4-BB1A-F063B84F59D9}" type="datetime1">
              <a:rPr lang="en-US" smtClean="0"/>
              <a:t>10/2/2016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3173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4DFE-016E-4556-8F2F-2F4DB9D1C18C}" type="datetime1">
              <a:rPr lang="en-US" smtClean="0"/>
              <a:t>10/2/2016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3078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7A3A-3F07-4A29-A524-B7DF41D1BAD1}" type="datetime1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2243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50C2-DCF2-4877-8B3A-1203724FED89}" type="datetime1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105282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2369-FD9C-447E-BE94-3CDDD1BA4A5B}" type="datetime1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5704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15AC-FA7D-4853-81BE-F98FAEDD617E}" type="datetime1">
              <a:rPr lang="en-US" smtClean="0"/>
              <a:t>10/2/2016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4947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AE433-C961-48B9-BD06-243CFBA93B5F}" type="datetime1">
              <a:rPr lang="en-US" smtClean="0"/>
              <a:t>10/2/2016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58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7AD6-0D3E-45A1-8150-5C3155114F4A}" type="datetime1">
              <a:rPr lang="en-US" smtClean="0"/>
              <a:t>10/2/2016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899FC-229E-44FC-B725-41AE6E6F0833}" type="datetime1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2336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3C10A-57DD-44BE-876A-8C54C2CE7EF4}" type="datetime1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9556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F096-6A56-472C-8C55-3251997DB7B3}" type="datetime1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8751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AC5D1-7AED-40AA-AB75-13850653E20D}" type="datetime1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7164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4432-6AA9-4C8A-AF5E-42695E328AE5}" type="datetime1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6577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D47F7-ED27-4CCF-BFF8-D18BA1E36A3E}" type="datetime1">
              <a:rPr lang="en-US" smtClean="0"/>
              <a:t>10/2/2016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6455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F2BD-FAC4-40C7-9A64-1E6173F4653A}" type="datetime1">
              <a:rPr lang="en-US" smtClean="0"/>
              <a:t>10/2/2016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154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A4590-9FF9-4AC9-BF65-7FC29C598935}" type="datetime1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57272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5268E-4B6B-405E-84F8-F7EBE394F4EB}" type="datetime1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58529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D4F0C-7B94-4C75-BA91-1298DF99D15A}" type="datetime1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65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9E72-9832-427C-B827-6ACF21761304}" type="datetime1">
              <a:rPr lang="en-US" smtClean="0"/>
              <a:t>10/2/2016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3C7B2-3534-4653-88EE-F0E4E83821E6}" type="datetime1">
              <a:rPr lang="en-US" smtClean="0"/>
              <a:t>10/2/2016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0633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D55B-2530-4D8A-A2BA-0163F22EB3AB}" type="datetime1">
              <a:rPr lang="en-US" smtClean="0"/>
              <a:t>10/2/2016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2817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2FD2-24FA-44A1-8EFD-E2BDAB1E6F7F}" type="datetime1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21650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4B0B6-FC34-4C56-90A0-8C1CA206CEBF}" type="datetime1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626706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9FC08-85F5-49A4-8772-D2C75EF95EAE}" type="datetime1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5060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36607-9C2A-4244-AB92-4A857EB82F1B}" type="datetime1">
              <a:rPr lang="en-US" smtClean="0"/>
              <a:t>10/2/2016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2310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FE0C3-623B-4323-9558-8FD87564724A}" type="datetime1">
              <a:rPr lang="en-US" smtClean="0"/>
              <a:t>10/2/2016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3853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80A27-FC66-46D0-B1D4-BAF59DCEB2A4}" type="datetime1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0474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1174B-06A7-425E-80A7-1D39599D5C7F}" type="datetime1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33003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B7100C7D-28B8-49C9-972E-84E27288B4BD}" type="datetime1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19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EA27-72BC-4A98-B9CE-CED4C19E69E5}" type="datetime1">
              <a:rPr lang="en-US" smtClean="0"/>
              <a:t>10/2/2016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8C32F-8F59-44FA-84A7-C5D8EDB179E3}" type="datetime1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42420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BBBA0615-6DCE-4A12-9A59-36753261ED88}" type="datetime1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0084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1D906-A343-4FA2-8328-3583867AC947}" type="datetime1">
              <a:rPr lang="en-US" smtClean="0"/>
              <a:t>10/2/2016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2525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F0489-CDAE-4DDE-85E2-43FB39CEAD2A}" type="datetime1">
              <a:rPr lang="en-US" smtClean="0"/>
              <a:t>10/2/2016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0251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3C65-B23E-4847-9EB2-E523CEE76EE7}" type="datetime1">
              <a:rPr lang="en-US" smtClean="0"/>
              <a:t>10/2/2016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3438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A8F2-A47A-496F-A80A-60007013645E}" type="datetime1">
              <a:rPr lang="en-US" smtClean="0"/>
              <a:t>10/2/2016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7127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4780-588F-4D5E-898D-4C8E879E7F3C}" type="datetime1">
              <a:rPr lang="en-US" smtClean="0"/>
              <a:t>10/2/2016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8216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2A6DA-3ED6-4668-B6F2-308A00336178}" type="datetime1">
              <a:rPr lang="en-US" smtClean="0"/>
              <a:t>10/2/2016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78149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9DA64-3990-4740-9B82-385D15EAC47F}" type="datetime1">
              <a:rPr lang="en-US" smtClean="0"/>
              <a:t>10/2/2016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9711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F25E-209B-45CD-90DA-FE1458273AD6}" type="datetime1">
              <a:rPr lang="en-US" smtClean="0"/>
              <a:t>10/2/2016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05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93D7E-1136-4249-BC8D-68C1419A8FCB}" type="datetime1">
              <a:rPr lang="en-US" smtClean="0"/>
              <a:t>10/2/2016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BF2B-D334-4F0D-9A13-D7DE9DC75709}" type="datetime1">
              <a:rPr lang="en-US" smtClean="0"/>
              <a:t>10/2/2016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517857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76D0D-40BF-48A3-9604-A7AFB1148442}" type="datetime1">
              <a:rPr lang="en-US" smtClean="0"/>
              <a:t>10/2/2016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9753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62F6-B58F-439D-982D-DDFA86C1E83B}" type="datetime1">
              <a:rPr lang="en-US" smtClean="0"/>
              <a:t>10/2/2016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9635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A06E9-18C4-43C9-AB86-44B93AB28C06}" type="datetime1">
              <a:rPr lang="en-US" smtClean="0"/>
              <a:t>10/2/2016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48940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96A9-5437-4220-A72F-9E64516CD8DD}" type="datetime1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975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91A5C1DD-CEA7-48F1-82C5-9D761A798732}" type="datetime1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453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111BB-4C2A-4828-BE8B-647CAD2E67D9}" type="datetime1">
              <a:rPr lang="en-US" smtClean="0"/>
              <a:t>10/2/2016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81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17" Type="http://schemas.openxmlformats.org/officeDocument/2006/relationships/slideLayout" Target="../slideLayouts/slideLayout85.xml"/><Relationship Id="rId2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84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78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slideLayout" Target="../slideLayouts/slideLayout8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AA0507FA-41F3-4660-868D-F91D0A1AE318}" type="datetime1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952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5AD8962-3B7D-4512-9963-1F8CE27F3902}" type="datetime1">
              <a:rPr lang="en-US" smtClean="0"/>
              <a:t>10/2/2016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3B6F798-2379-4A6E-B939-5973F37B743C}" type="datetime1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  <p:sldLayoutId id="2147483969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D90AFA6-4D1C-46D3-A8D1-6AA29DF8E982}" type="datetime1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189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81" r:id="rId4"/>
    <p:sldLayoutId id="2147483982" r:id="rId5"/>
    <p:sldLayoutId id="2147483983" r:id="rId6"/>
    <p:sldLayoutId id="2147483984" r:id="rId7"/>
    <p:sldLayoutId id="2147483985" r:id="rId8"/>
    <p:sldLayoutId id="2147483986" r:id="rId9"/>
    <p:sldLayoutId id="2147483987" r:id="rId10"/>
    <p:sldLayoutId id="2147483988" r:id="rId11"/>
    <p:sldLayoutId id="2147483989" r:id="rId12"/>
    <p:sldLayoutId id="2147483990" r:id="rId13"/>
    <p:sldLayoutId id="2147483991" r:id="rId14"/>
    <p:sldLayoutId id="2147483992" r:id="rId15"/>
    <p:sldLayoutId id="2147483993" r:id="rId16"/>
    <p:sldLayoutId id="2147483994" r:id="rId17"/>
  </p:sldLayoutIdLst>
  <p:hf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1CFC5A8-42E0-40D5-90AF-3879B8F4CEFA}" type="datetime1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961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6" r:id="rId1"/>
    <p:sldLayoutId id="2147483997" r:id="rId2"/>
    <p:sldLayoutId id="2147483998" r:id="rId3"/>
    <p:sldLayoutId id="2147483999" r:id="rId4"/>
    <p:sldLayoutId id="2147484000" r:id="rId5"/>
    <p:sldLayoutId id="2147484001" r:id="rId6"/>
    <p:sldLayoutId id="2147484002" r:id="rId7"/>
    <p:sldLayoutId id="2147484003" r:id="rId8"/>
    <p:sldLayoutId id="2147484004" r:id="rId9"/>
    <p:sldLayoutId id="2147484005" r:id="rId10"/>
    <p:sldLayoutId id="2147484006" r:id="rId11"/>
    <p:sldLayoutId id="2147484007" r:id="rId12"/>
    <p:sldLayoutId id="2147484008" r:id="rId13"/>
    <p:sldLayoutId id="2147484009" r:id="rId14"/>
    <p:sldLayoutId id="2147484010" r:id="rId15"/>
    <p:sldLayoutId id="2147484011" r:id="rId16"/>
    <p:sldLayoutId id="2147484012" r:id="rId17"/>
  </p:sldLayoutIdLst>
  <p:hf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3B328-E925-49A2-A05D-7A490AEAB0E3}" type="datetime1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283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4" r:id="rId1"/>
    <p:sldLayoutId id="2147484015" r:id="rId2"/>
    <p:sldLayoutId id="2147484016" r:id="rId3"/>
    <p:sldLayoutId id="2147484017" r:id="rId4"/>
    <p:sldLayoutId id="2147484018" r:id="rId5"/>
    <p:sldLayoutId id="2147484019" r:id="rId6"/>
    <p:sldLayoutId id="2147484020" r:id="rId7"/>
    <p:sldLayoutId id="2147484021" r:id="rId8"/>
    <p:sldLayoutId id="2147484022" r:id="rId9"/>
    <p:sldLayoutId id="2147484023" r:id="rId10"/>
    <p:sldLayoutId id="2147484024" r:id="rId11"/>
    <p:sldLayoutId id="2147484025" r:id="rId12"/>
    <p:sldLayoutId id="2147484026" r:id="rId13"/>
    <p:sldLayoutId id="2147484027" r:id="rId14"/>
    <p:sldLayoutId id="2147484028" r:id="rId15"/>
    <p:sldLayoutId id="2147484029" r:id="rId16"/>
    <p:sldLayoutId id="2147484030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Relationship Id="rId4" Type="http://schemas.openxmlformats.org/officeDocument/2006/relationships/hyperlink" Target="PROGRAM%20CHAPTER%202/Example%202.11.cpp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Relationship Id="rId5" Type="http://schemas.openxmlformats.org/officeDocument/2006/relationships/hyperlink" Target="PROGRAM%20CHAPTER%202/Example%202.12_display_loop.cpp" TargetMode="External"/><Relationship Id="rId4" Type="http://schemas.openxmlformats.org/officeDocument/2006/relationships/hyperlink" Target="PROGRAM%20CHAPTER%202/Example%202.12.cpp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PROGRAM%20CHAPTER%202/Example%202.13.cpp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Relationship Id="rId4" Type="http://schemas.openxmlformats.org/officeDocument/2006/relationships/hyperlink" Target="PROGRAM%20CHAPTER%202/Example%202.13_display_loop.cpp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PROGRAM%20CHAPTER%202/Example%202.14.cpp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Relationship Id="rId4" Type="http://schemas.openxmlformats.org/officeDocument/2006/relationships/hyperlink" Target="PROGRAM%20CHAPTER%202/Example%202.14_display_loop.cpp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PROGRAM%20CHAPTER%202/Example%202.15.cpp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PROGRAM%20CHAPTER%202/Example%202.16.cpp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PROGRAM%20CHAPTER%202/Example%202.17.cpp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PROGRAM%20CHAPTER%202/Example%202.18.cpp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hyperlink" Target="PROGRAM%20CHAPTER%202/Example%202.19.cp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PROGRAM%20CHAPTER%202/Example%202.20.cpp" TargetMode="Externa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990600"/>
            <a:ext cx="7772400" cy="1470025"/>
          </a:xfrm>
        </p:spPr>
        <p:txBody>
          <a:bodyPr/>
          <a:lstStyle/>
          <a:p>
            <a:r>
              <a:rPr lang="en-US" dirty="0"/>
              <a:t>ECE 532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71800"/>
            <a:ext cx="6400800" cy="3276600"/>
          </a:xfrm>
        </p:spPr>
        <p:txBody>
          <a:bodyPr>
            <a:normAutofit/>
          </a:bodyPr>
          <a:lstStyle/>
          <a:p>
            <a:r>
              <a:rPr lang="en-US" dirty="0"/>
              <a:t>CHAPTER 2: FUNDAMENTAL DATA STRUCTURES: LINKED LIST</a:t>
            </a:r>
            <a:r>
              <a:rPr lang="en-GB" dirty="0"/>
              <a:t> (SINGLY-LINKED </a:t>
            </a:r>
            <a:r>
              <a:rPr lang="en-GB" dirty="0" smtClean="0"/>
              <a:t>LIST PART 1)</a:t>
            </a:r>
            <a:endParaRPr lang="en-US" dirty="0"/>
          </a:p>
          <a:p>
            <a:r>
              <a:rPr lang="en-US" dirty="0"/>
              <a:t>Lecturer: Dr. </a:t>
            </a:r>
            <a:r>
              <a:rPr lang="en-US" dirty="0" err="1"/>
              <a:t>Roslina</a:t>
            </a:r>
            <a:r>
              <a:rPr lang="en-US" dirty="0"/>
              <a:t> </a:t>
            </a:r>
            <a:r>
              <a:rPr lang="en-US" dirty="0" err="1"/>
              <a:t>Mohamad</a:t>
            </a:r>
            <a:endParaRPr lang="en-US" dirty="0"/>
          </a:p>
          <a:p>
            <a:r>
              <a:rPr lang="en-US" dirty="0"/>
              <a:t>Room: Tower 2, Level 13, No:14C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3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490" y="1027664"/>
            <a:ext cx="7024744" cy="728112"/>
          </a:xfrm>
        </p:spPr>
        <p:txBody>
          <a:bodyPr/>
          <a:lstStyle/>
          <a:p>
            <a:pPr eaLnBrk="1" hangingPunct="1"/>
            <a:r>
              <a:rPr lang="en-US" dirty="0"/>
              <a:t>Creating a Node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057400"/>
            <a:ext cx="7772400" cy="4038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b="1" dirty="0" err="1">
                <a:solidFill>
                  <a:srgbClr val="3D8963"/>
                </a:solidFill>
                <a:latin typeface="Courier New" pitchFamily="49" charset="0"/>
              </a:rPr>
              <a:t>ListNode</a:t>
            </a:r>
            <a:r>
              <a:rPr lang="en-US" sz="2800" b="1" dirty="0">
                <a:solidFill>
                  <a:srgbClr val="3D8963"/>
                </a:solidFill>
                <a:latin typeface="Courier New" pitchFamily="49" charset="0"/>
              </a:rPr>
              <a:t> *p;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800" b="1" dirty="0">
                <a:solidFill>
                  <a:srgbClr val="3D8963"/>
                </a:solidFill>
                <a:latin typeface="Courier New" pitchFamily="49" charset="0"/>
              </a:rPr>
              <a:t>p</a:t>
            </a:r>
            <a:r>
              <a:rPr lang="en-US" sz="2800" b="1" dirty="0">
                <a:solidFill>
                  <a:srgbClr val="3D8963"/>
                </a:solidFill>
              </a:rPr>
              <a:t> </a:t>
            </a:r>
            <a:r>
              <a:rPr lang="en-US" sz="2800" b="1" dirty="0">
                <a:solidFill>
                  <a:srgbClr val="3D8963"/>
                </a:solidFill>
                <a:latin typeface="Courier New" pitchFamily="49" charset="0"/>
              </a:rPr>
              <a:t>=</a:t>
            </a:r>
            <a:r>
              <a:rPr lang="en-US" sz="2800" b="1" dirty="0">
                <a:solidFill>
                  <a:srgbClr val="3D8963"/>
                </a:solidFill>
              </a:rPr>
              <a:t> </a:t>
            </a:r>
            <a:r>
              <a:rPr lang="en-US" sz="2800" b="1" dirty="0">
                <a:solidFill>
                  <a:srgbClr val="3D8963"/>
                </a:solidFill>
                <a:latin typeface="Courier New" pitchFamily="49" charset="0"/>
              </a:rPr>
              <a:t>new </a:t>
            </a:r>
            <a:r>
              <a:rPr lang="en-US" sz="2800" b="1" dirty="0" err="1">
                <a:solidFill>
                  <a:srgbClr val="3D8963"/>
                </a:solidFill>
                <a:latin typeface="Courier New" pitchFamily="49" charset="0"/>
              </a:rPr>
              <a:t>ListNode</a:t>
            </a:r>
            <a:r>
              <a:rPr lang="en-US" sz="2800" b="1" dirty="0">
                <a:solidFill>
                  <a:srgbClr val="3D8963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800" b="1" dirty="0">
                <a:solidFill>
                  <a:srgbClr val="3D8963"/>
                </a:solidFill>
                <a:latin typeface="Courier New" pitchFamily="49" charset="0"/>
              </a:rPr>
              <a:t>p-&gt;data=23;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800" b="1" dirty="0">
                <a:solidFill>
                  <a:srgbClr val="3D8963"/>
                </a:solidFill>
                <a:latin typeface="Courier New" pitchFamily="49" charset="0"/>
              </a:rPr>
              <a:t>p-&gt;next=NULL;</a:t>
            </a: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B74C28F4-F657-4D71-8DB4-171302FEA3D4}" type="slidenum">
              <a:rPr lang="en-US"/>
              <a:pPr>
                <a:defRPr/>
              </a:pPr>
              <a:t>10</a:t>
            </a:fld>
            <a:endParaRPr lang="en-US"/>
          </a:p>
        </p:txBody>
      </p:sp>
      <p:grpSp>
        <p:nvGrpSpPr>
          <p:cNvPr id="18437" name="Group 39"/>
          <p:cNvGrpSpPr>
            <a:grpSpLocks/>
          </p:cNvGrpSpPr>
          <p:nvPr/>
        </p:nvGrpSpPr>
        <p:grpSpPr bwMode="auto">
          <a:xfrm>
            <a:off x="2590800" y="4495800"/>
            <a:ext cx="2651125" cy="1219200"/>
            <a:chOff x="3774" y="3214"/>
            <a:chExt cx="1670" cy="768"/>
          </a:xfrm>
        </p:grpSpPr>
        <p:sp>
          <p:nvSpPr>
            <p:cNvPr id="18439" name="Rectangle 32"/>
            <p:cNvSpPr>
              <a:spLocks noChangeArrowheads="1"/>
            </p:cNvSpPr>
            <p:nvPr/>
          </p:nvSpPr>
          <p:spPr bwMode="auto">
            <a:xfrm>
              <a:off x="3957" y="3214"/>
              <a:ext cx="336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0" name="Rectangle 34"/>
            <p:cNvSpPr>
              <a:spLocks noChangeArrowheads="1"/>
            </p:cNvSpPr>
            <p:nvPr/>
          </p:nvSpPr>
          <p:spPr bwMode="auto">
            <a:xfrm>
              <a:off x="4254" y="3646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1" name="Line 35"/>
            <p:cNvSpPr>
              <a:spLocks noChangeShapeType="1"/>
            </p:cNvSpPr>
            <p:nvPr/>
          </p:nvSpPr>
          <p:spPr bwMode="auto">
            <a:xfrm flipH="1">
              <a:off x="4110" y="340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442" name="Group 38"/>
            <p:cNvGrpSpPr>
              <a:grpSpLocks/>
            </p:cNvGrpSpPr>
            <p:nvPr/>
          </p:nvGrpSpPr>
          <p:grpSpPr bwMode="auto">
            <a:xfrm>
              <a:off x="3774" y="3620"/>
              <a:ext cx="1670" cy="362"/>
              <a:chOff x="3774" y="3620"/>
              <a:chExt cx="1670" cy="362"/>
            </a:xfrm>
          </p:grpSpPr>
          <p:sp>
            <p:nvSpPr>
              <p:cNvPr id="18443" name="Line 20"/>
              <p:cNvSpPr>
                <a:spLocks noChangeShapeType="1"/>
              </p:cNvSpPr>
              <p:nvPr/>
            </p:nvSpPr>
            <p:spPr bwMode="auto">
              <a:xfrm>
                <a:off x="4368" y="3792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44" name="Text Box 21"/>
              <p:cNvSpPr txBox="1">
                <a:spLocks noChangeArrowheads="1"/>
              </p:cNvSpPr>
              <p:nvPr/>
            </p:nvSpPr>
            <p:spPr bwMode="auto">
              <a:xfrm>
                <a:off x="4944" y="3620"/>
                <a:ext cx="5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10000"/>
                  </a:spcBef>
                </a:pPr>
                <a:r>
                  <a:rPr lang="en-US" sz="2000" b="1" baseline="0">
                    <a:latin typeface="Courier New" pitchFamily="49" charset="0"/>
                  </a:rPr>
                  <a:t>NULL</a:t>
                </a:r>
              </a:p>
            </p:txBody>
          </p:sp>
          <p:sp>
            <p:nvSpPr>
              <p:cNvPr id="18445" name="Rectangle 33"/>
              <p:cNvSpPr>
                <a:spLocks noChangeArrowheads="1"/>
              </p:cNvSpPr>
              <p:nvPr/>
            </p:nvSpPr>
            <p:spPr bwMode="auto">
              <a:xfrm>
                <a:off x="3774" y="3646"/>
                <a:ext cx="720" cy="336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46" name="Text Box 37"/>
              <p:cNvSpPr txBox="1">
                <a:spLocks noChangeArrowheads="1"/>
              </p:cNvSpPr>
              <p:nvPr/>
            </p:nvSpPr>
            <p:spPr bwMode="auto">
              <a:xfrm>
                <a:off x="3840" y="3668"/>
                <a:ext cx="3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baseline="0">
                    <a:latin typeface="Courier New" pitchFamily="49" charset="0"/>
                  </a:rPr>
                  <a:t>23</a:t>
                </a:r>
              </a:p>
            </p:txBody>
          </p:sp>
        </p:grpSp>
      </p:grpSp>
      <p:sp>
        <p:nvSpPr>
          <p:cNvPr id="18438" name="Text Box 40"/>
          <p:cNvSpPr txBox="1">
            <a:spLocks noChangeArrowheads="1"/>
          </p:cNvSpPr>
          <p:nvPr/>
        </p:nvSpPr>
        <p:spPr bwMode="auto">
          <a:xfrm>
            <a:off x="2895600" y="40386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b="1" baseline="0">
                <a:latin typeface="Courier New" pitchFamily="49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24994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572000"/>
            <a:ext cx="681037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Linked Lists</a:t>
            </a:r>
          </a:p>
        </p:txBody>
      </p:sp>
      <p:sp>
        <p:nvSpPr>
          <p:cNvPr id="6148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u="sng" dirty="0"/>
              <a:t>Linked list</a:t>
            </a:r>
            <a:r>
              <a:rPr lang="en-US" dirty="0"/>
              <a:t>: a list of items (nodes), in which the order of the nodes is determined by the address, called the </a:t>
            </a:r>
            <a:r>
              <a:rPr lang="en-US" b="1" dirty="0"/>
              <a:t>link</a:t>
            </a:r>
            <a:r>
              <a:rPr lang="en-US" dirty="0"/>
              <a:t>, stored in each node</a:t>
            </a:r>
          </a:p>
        </p:txBody>
      </p:sp>
      <p:sp>
        <p:nvSpPr>
          <p:cNvPr id="61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A69582-720B-47EC-80DF-F07BB1B96E34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6151" name="Line 10"/>
          <p:cNvSpPr>
            <a:spLocks noChangeShapeType="1"/>
          </p:cNvSpPr>
          <p:nvPr/>
        </p:nvSpPr>
        <p:spPr bwMode="auto">
          <a:xfrm flipH="1" flipV="1">
            <a:off x="7391400" y="5343525"/>
            <a:ext cx="76200" cy="457200"/>
          </a:xfrm>
          <a:prstGeom prst="line">
            <a:avLst/>
          </a:prstGeom>
          <a:noFill/>
          <a:ln w="9525">
            <a:solidFill>
              <a:srgbClr val="FF33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6152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200400"/>
            <a:ext cx="637222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3" name="Text Box 11"/>
          <p:cNvSpPr txBox="1">
            <a:spLocks noChangeArrowheads="1"/>
          </p:cNvSpPr>
          <p:nvPr/>
        </p:nvSpPr>
        <p:spPr bwMode="auto">
          <a:xfrm>
            <a:off x="6459538" y="5729288"/>
            <a:ext cx="2317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F3300"/>
                </a:solidFill>
              </a:rPr>
              <a:t>Link field in last node</a:t>
            </a:r>
          </a:p>
          <a:p>
            <a:pPr eaLnBrk="1" hangingPunct="1"/>
            <a:r>
              <a:rPr lang="en-US">
                <a:solidFill>
                  <a:srgbClr val="FF3300"/>
                </a:solidFill>
              </a:rPr>
              <a:t>is </a:t>
            </a:r>
            <a:r>
              <a:rPr lang="en-US">
                <a:solidFill>
                  <a:srgbClr val="FF3300"/>
                </a:solidFill>
                <a:latin typeface="Courier New" pitchFamily="49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09277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Linked Lists </a:t>
            </a:r>
          </a:p>
        </p:txBody>
      </p:sp>
      <p:sp>
        <p:nvSpPr>
          <p:cNvPr id="7171" name="Rectangle 6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pPr eaLnBrk="1" hangingPunct="1"/>
            <a:r>
              <a:rPr lang="en-US" dirty="0"/>
              <a:t>Because each node of a linked list has two components, we need to declare each node as a </a:t>
            </a:r>
            <a:r>
              <a:rPr lang="en-US" dirty="0">
                <a:latin typeface="Courier New" pitchFamily="49" charset="0"/>
              </a:rPr>
              <a:t>class</a:t>
            </a:r>
            <a:r>
              <a:rPr lang="en-US" dirty="0"/>
              <a:t> or </a:t>
            </a:r>
            <a:r>
              <a:rPr lang="en-US" dirty="0" err="1">
                <a:latin typeface="Courier New" pitchFamily="49" charset="0"/>
              </a:rPr>
              <a:t>struct</a:t>
            </a:r>
            <a:endParaRPr lang="en-US" dirty="0"/>
          </a:p>
          <a:p>
            <a:pPr lvl="1" eaLnBrk="1" hangingPunct="1"/>
            <a:r>
              <a:rPr lang="en-US" dirty="0"/>
              <a:t>Data type of a node depends on the specific application</a:t>
            </a:r>
          </a:p>
          <a:p>
            <a:pPr lvl="1" eaLnBrk="1" hangingPunct="1"/>
            <a:r>
              <a:rPr lang="en-US" dirty="0"/>
              <a:t>The link component of each node is a pointer</a:t>
            </a:r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45B651-3B5A-41E4-9863-76E30409B4DE}" type="slidenum">
              <a:rPr lang="en-US"/>
              <a:pPr>
                <a:defRPr/>
              </a:pPr>
              <a:t>12</a:t>
            </a:fld>
            <a:endParaRPr lang="en-US"/>
          </a:p>
        </p:txBody>
      </p:sp>
      <p:pic>
        <p:nvPicPr>
          <p:cNvPr id="717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324" y="3124200"/>
            <a:ext cx="3202675" cy="2180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176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Linked Lists: Some Properties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25CA37-EA20-4C9B-ABF7-65EB3461561C}" type="slidenum">
              <a:rPr lang="en-US"/>
              <a:pPr>
                <a:defRPr/>
              </a:pPr>
              <a:t>13</a:t>
            </a:fld>
            <a:endParaRPr lang="en-US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098925"/>
            <a:ext cx="7924800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52600"/>
            <a:ext cx="692467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90537" y="5994400"/>
            <a:ext cx="41921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spcBef>
                <a:spcPct val="0"/>
              </a:spcBef>
              <a:buNone/>
            </a:pPr>
            <a:r>
              <a:rPr lang="en-US" sz="3200" dirty="0"/>
              <a:t>//See </a:t>
            </a:r>
            <a:r>
              <a:rPr lang="en-US" sz="3200" dirty="0">
                <a:hlinkClick r:id="rId4" action="ppaction://hlinkfile"/>
              </a:rPr>
              <a:t>Example 2.11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6461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Linked List Operations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sz="3600" dirty="0"/>
              <a:t>Basic operations</a:t>
            </a:r>
            <a:r>
              <a:rPr lang="en-US" dirty="0"/>
              <a:t>:</a:t>
            </a:r>
          </a:p>
          <a:p>
            <a:pPr eaLnBrk="1" hangingPunct="1">
              <a:defRPr/>
            </a:pPr>
            <a:r>
              <a:rPr lang="en-US" dirty="0"/>
              <a:t>add a node to the end of the list</a:t>
            </a:r>
          </a:p>
          <a:p>
            <a:pPr eaLnBrk="1" hangingPunct="1">
              <a:defRPr/>
            </a:pPr>
            <a:r>
              <a:rPr lang="en-US" dirty="0"/>
              <a:t>insert a node within the list</a:t>
            </a:r>
          </a:p>
          <a:p>
            <a:pPr eaLnBrk="1" hangingPunct="1">
              <a:defRPr/>
            </a:pPr>
            <a:r>
              <a:rPr lang="en-US" dirty="0"/>
              <a:t>traverse the linked list</a:t>
            </a:r>
          </a:p>
          <a:p>
            <a:pPr eaLnBrk="1" hangingPunct="1">
              <a:defRPr/>
            </a:pPr>
            <a:r>
              <a:rPr lang="en-US" dirty="0"/>
              <a:t>Delete/remove a node from the list</a:t>
            </a:r>
          </a:p>
          <a:p>
            <a:pPr eaLnBrk="1" hangingPunct="1">
              <a:defRPr/>
            </a:pPr>
            <a:r>
              <a:rPr lang="en-US" dirty="0"/>
              <a:t>delete/destroy the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025992-58F2-4620-AE14-10254B73720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54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Linked </a:t>
            </a:r>
            <a:r>
              <a:rPr lang="en-US" dirty="0" smtClean="0"/>
              <a:t>Lists Operations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981200"/>
            <a:ext cx="7924800" cy="41148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dirty="0"/>
              <a:t>Nodes can be added or removed from the linked list during execution</a:t>
            </a:r>
          </a:p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dirty="0"/>
              <a:t>Addition or removal of nodes can take place at beginning, end, or middle of the list</a:t>
            </a:r>
          </a:p>
        </p:txBody>
      </p:sp>
      <p:sp>
        <p:nvSpPr>
          <p:cNvPr id="2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51173C-50D4-45BE-9125-51EBFAAB9914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228600" y="4876800"/>
            <a:ext cx="5334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1371600" y="4876800"/>
            <a:ext cx="11430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Rectangle 6"/>
          <p:cNvSpPr>
            <a:spLocks noChangeArrowheads="1"/>
          </p:cNvSpPr>
          <p:nvPr/>
        </p:nvSpPr>
        <p:spPr bwMode="auto">
          <a:xfrm>
            <a:off x="3124200" y="4876800"/>
            <a:ext cx="11430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6" name="Rectangle 7"/>
          <p:cNvSpPr>
            <a:spLocks noChangeArrowheads="1"/>
          </p:cNvSpPr>
          <p:nvPr/>
        </p:nvSpPr>
        <p:spPr bwMode="auto">
          <a:xfrm>
            <a:off x="5105400" y="4876800"/>
            <a:ext cx="11430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7" name="Rectangle 8"/>
          <p:cNvSpPr>
            <a:spLocks noChangeArrowheads="1"/>
          </p:cNvSpPr>
          <p:nvPr/>
        </p:nvSpPr>
        <p:spPr bwMode="auto">
          <a:xfrm>
            <a:off x="2133600" y="4876800"/>
            <a:ext cx="3810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Rectangle 9"/>
          <p:cNvSpPr>
            <a:spLocks noChangeArrowheads="1"/>
          </p:cNvSpPr>
          <p:nvPr/>
        </p:nvSpPr>
        <p:spPr bwMode="auto">
          <a:xfrm>
            <a:off x="3886200" y="4876800"/>
            <a:ext cx="3810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9" name="Rectangle 10"/>
          <p:cNvSpPr>
            <a:spLocks noChangeArrowheads="1"/>
          </p:cNvSpPr>
          <p:nvPr/>
        </p:nvSpPr>
        <p:spPr bwMode="auto">
          <a:xfrm>
            <a:off x="5867400" y="4876800"/>
            <a:ext cx="3810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0" name="Line 11"/>
          <p:cNvSpPr>
            <a:spLocks noChangeShapeType="1"/>
          </p:cNvSpPr>
          <p:nvPr/>
        </p:nvSpPr>
        <p:spPr bwMode="auto">
          <a:xfrm>
            <a:off x="533400" y="5181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1" name="Line 12"/>
          <p:cNvSpPr>
            <a:spLocks noChangeShapeType="1"/>
          </p:cNvSpPr>
          <p:nvPr/>
        </p:nvSpPr>
        <p:spPr bwMode="auto">
          <a:xfrm>
            <a:off x="23622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2" name="Line 13"/>
          <p:cNvSpPr>
            <a:spLocks noChangeShapeType="1"/>
          </p:cNvSpPr>
          <p:nvPr/>
        </p:nvSpPr>
        <p:spPr bwMode="auto">
          <a:xfrm>
            <a:off x="4114800" y="5181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Line 14"/>
          <p:cNvSpPr>
            <a:spLocks noChangeShapeType="1"/>
          </p:cNvSpPr>
          <p:nvPr/>
        </p:nvSpPr>
        <p:spPr bwMode="auto">
          <a:xfrm>
            <a:off x="6096000" y="5181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4" name="Text Box 15"/>
          <p:cNvSpPr txBox="1">
            <a:spLocks noChangeArrowheads="1"/>
          </p:cNvSpPr>
          <p:nvPr/>
        </p:nvSpPr>
        <p:spPr bwMode="auto">
          <a:xfrm>
            <a:off x="7848600" y="5715000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sz="2000" b="1" baseline="0">
                <a:latin typeface="Courier New" pitchFamily="49" charset="0"/>
              </a:rPr>
              <a:t>NULL</a:t>
            </a:r>
          </a:p>
        </p:txBody>
      </p:sp>
      <p:sp>
        <p:nvSpPr>
          <p:cNvPr id="7185" name="Text Box 16"/>
          <p:cNvSpPr txBox="1">
            <a:spLocks noChangeArrowheads="1"/>
          </p:cNvSpPr>
          <p:nvPr/>
        </p:nvSpPr>
        <p:spPr bwMode="auto">
          <a:xfrm>
            <a:off x="0" y="5562600"/>
            <a:ext cx="8636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baseline="0">
                <a:latin typeface="Arial" charset="0"/>
              </a:rPr>
              <a:t>list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baseline="0">
                <a:latin typeface="Arial" charset="0"/>
              </a:rPr>
              <a:t>head</a:t>
            </a:r>
          </a:p>
        </p:txBody>
      </p:sp>
      <p:sp>
        <p:nvSpPr>
          <p:cNvPr id="7186" name="Rectangle 17"/>
          <p:cNvSpPr>
            <a:spLocks noChangeArrowheads="1"/>
          </p:cNvSpPr>
          <p:nvPr/>
        </p:nvSpPr>
        <p:spPr bwMode="auto">
          <a:xfrm>
            <a:off x="7086600" y="4876800"/>
            <a:ext cx="11430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7" name="Rectangle 18"/>
          <p:cNvSpPr>
            <a:spLocks noChangeArrowheads="1"/>
          </p:cNvSpPr>
          <p:nvPr/>
        </p:nvSpPr>
        <p:spPr bwMode="auto">
          <a:xfrm>
            <a:off x="7848600" y="4876800"/>
            <a:ext cx="3810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8" name="Line 19"/>
          <p:cNvSpPr>
            <a:spLocks noChangeShapeType="1"/>
          </p:cNvSpPr>
          <p:nvPr/>
        </p:nvSpPr>
        <p:spPr bwMode="auto">
          <a:xfrm>
            <a:off x="8077200" y="5181600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9" name="Line 23"/>
          <p:cNvSpPr>
            <a:spLocks noChangeShapeType="1"/>
          </p:cNvSpPr>
          <p:nvPr/>
        </p:nvSpPr>
        <p:spPr bwMode="auto">
          <a:xfrm flipV="1">
            <a:off x="4343400" y="53340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0" name="Text Box 24"/>
          <p:cNvSpPr txBox="1">
            <a:spLocks noChangeArrowheads="1"/>
          </p:cNvSpPr>
          <p:nvPr/>
        </p:nvSpPr>
        <p:spPr bwMode="auto">
          <a:xfrm>
            <a:off x="3200400" y="5791200"/>
            <a:ext cx="2819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baseline="0">
                <a:latin typeface="Arial" charset="0"/>
              </a:rPr>
              <a:t>Add or delete node</a:t>
            </a:r>
          </a:p>
        </p:txBody>
      </p:sp>
    </p:spTree>
    <p:extLst>
      <p:ext uri="{BB962C8B-B14F-4D97-AF65-F5344CB8AC3E}">
        <p14:creationId xmlns:p14="http://schemas.microsoft.com/office/powerpoint/2010/main" val="373455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r>
              <a:rPr lang="en-US" dirty="0"/>
              <a:t>In this case, new node is inserted right after the current tail node.</a:t>
            </a:r>
            <a:endParaRPr lang="en-MY" dirty="0"/>
          </a:p>
          <a:p>
            <a:endParaRPr lang="en-MY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Insert a node next to the tail/end of the list</a:t>
            </a:r>
            <a:endParaRPr lang="en-MY" dirty="0"/>
          </a:p>
        </p:txBody>
      </p:sp>
      <p:pic>
        <p:nvPicPr>
          <p:cNvPr id="4" name="Picture 3" descr="Insertion after tail example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2708920"/>
            <a:ext cx="7992888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00200" y="6248400"/>
            <a:ext cx="514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//See </a:t>
            </a:r>
            <a:r>
              <a:rPr lang="en-US" dirty="0" smtClean="0">
                <a:hlinkClick r:id="rId4" action="ppaction://hlinkfile"/>
              </a:rPr>
              <a:t>Example 2.12</a:t>
            </a:r>
            <a:r>
              <a:rPr lang="en-US" dirty="0" smtClean="0"/>
              <a:t>, </a:t>
            </a:r>
            <a:r>
              <a:rPr lang="en-US" dirty="0" smtClean="0">
                <a:hlinkClick r:id="rId5" action="ppaction://hlinkfile"/>
              </a:rPr>
              <a:t>Example 2.12_display_loop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28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can be done in two steps:</a:t>
            </a:r>
            <a:endParaRPr lang="en-MY" dirty="0"/>
          </a:p>
          <a:p>
            <a:pPr lvl="0"/>
            <a:r>
              <a:rPr lang="en-US" dirty="0"/>
              <a:t>Update the next link of the current tail node, to point to the new node.</a:t>
            </a:r>
            <a:endParaRPr lang="en-MY" dirty="0"/>
          </a:p>
          <a:p>
            <a:pPr>
              <a:buNone/>
            </a:pPr>
            <a:endParaRPr lang="en-MY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 a node next to the tail</a:t>
            </a:r>
            <a:endParaRPr lang="en-MY" dirty="0"/>
          </a:p>
        </p:txBody>
      </p:sp>
      <p:pic>
        <p:nvPicPr>
          <p:cNvPr id="4" name="Picture 3" descr="Insertion after tail example, update current tail next link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284984"/>
            <a:ext cx="7776864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00200" y="6248400"/>
            <a:ext cx="5147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//See </a:t>
            </a:r>
            <a:r>
              <a:rPr lang="en-US" dirty="0" smtClean="0">
                <a:hlinkClick r:id="rId3" action="ppaction://hlinkfile"/>
              </a:rPr>
              <a:t>Example 2.13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file"/>
              </a:rPr>
              <a:t>Example 2.13_display_loop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3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lvl="0"/>
            <a:r>
              <a:rPr lang="en-US" dirty="0"/>
              <a:t>Update tail link to point to the new node.</a:t>
            </a:r>
            <a:endParaRPr lang="en-MY" dirty="0"/>
          </a:p>
          <a:p>
            <a:endParaRPr lang="en-MY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 a node next to the tail</a:t>
            </a:r>
            <a:endParaRPr lang="en-MY" dirty="0"/>
          </a:p>
        </p:txBody>
      </p:sp>
      <p:pic>
        <p:nvPicPr>
          <p:cNvPr id="4" name="Picture 3" descr="Insertion after tail example, update tail link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348880"/>
            <a:ext cx="7776864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18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2000" y="6211669"/>
            <a:ext cx="5147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//See </a:t>
            </a:r>
            <a:r>
              <a:rPr lang="en-US" dirty="0" smtClean="0">
                <a:hlinkClick r:id="rId3" action="ppaction://hlinkfile"/>
              </a:rPr>
              <a:t>Example 2.14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file"/>
              </a:rPr>
              <a:t>Example 2.14_display_loop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92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case, new node is inserted right before the current head node.</a:t>
            </a:r>
            <a:endParaRPr lang="en-MY" dirty="0"/>
          </a:p>
          <a:p>
            <a:endParaRPr lang="en-MY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 a node in front of the head</a:t>
            </a:r>
            <a:endParaRPr lang="en-MY" dirty="0"/>
          </a:p>
        </p:txBody>
      </p:sp>
      <p:pic>
        <p:nvPicPr>
          <p:cNvPr id="4" name="Picture 3" descr="Insertion before head example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645092"/>
            <a:ext cx="7992888" cy="3232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19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66800" y="6183868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//See </a:t>
            </a:r>
            <a:r>
              <a:rPr lang="en-US" dirty="0">
                <a:hlinkClick r:id="rId3" action="ppaction://hlinkfile"/>
              </a:rPr>
              <a:t>Example </a:t>
            </a:r>
            <a:r>
              <a:rPr lang="en-US" dirty="0" smtClean="0">
                <a:hlinkClick r:id="rId3" action="ppaction://hlinkfile"/>
              </a:rPr>
              <a:t>2.15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1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685800"/>
            <a:ext cx="7024744" cy="1143000"/>
          </a:xfrm>
        </p:spPr>
        <p:txBody>
          <a:bodyPr/>
          <a:lstStyle/>
          <a:p>
            <a:pPr eaLnBrk="1" hangingPunct="1"/>
            <a:r>
              <a:rPr lang="en-US" dirty="0"/>
              <a:t>Learning Outcomes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043492" y="1981200"/>
            <a:ext cx="6777317" cy="4191000"/>
          </a:xfrm>
        </p:spPr>
        <p:txBody>
          <a:bodyPr>
            <a:normAutofit/>
          </a:bodyPr>
          <a:lstStyle/>
          <a:p>
            <a:pPr eaLnBrk="1" hangingPunct="1">
              <a:spcBef>
                <a:spcPct val="80000"/>
              </a:spcBef>
              <a:buFontTx/>
              <a:buNone/>
            </a:pPr>
            <a:r>
              <a:rPr lang="en-US" dirty="0"/>
              <a:t>At the end of this lecture, you will be able to: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/>
              <a:t>Learn about linked lists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/>
              <a:t>Become aware of the basic properties of linked lists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/>
              <a:t>Explore the insertion and deletion operations on linked lists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/>
              <a:t>Discover how to build and manipulate a linked list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A64B84-804E-4FB8-9801-9FD0D5C8C427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can be done in two steps:</a:t>
            </a:r>
            <a:endParaRPr lang="en-MY" dirty="0"/>
          </a:p>
          <a:p>
            <a:r>
              <a:rPr lang="en-US" dirty="0"/>
              <a:t>Update the next link of a new node, to point to the current head node</a:t>
            </a:r>
          </a:p>
          <a:p>
            <a:endParaRPr lang="en-MY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 a node in front of the head</a:t>
            </a:r>
            <a:endParaRPr lang="en-MY" dirty="0"/>
          </a:p>
        </p:txBody>
      </p:sp>
      <p:pic>
        <p:nvPicPr>
          <p:cNvPr id="4" name="Picture 3" descr="Insertion before head example, update new node next link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212976"/>
            <a:ext cx="7416824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20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66800" y="6183868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//See </a:t>
            </a:r>
            <a:r>
              <a:rPr lang="en-US" dirty="0">
                <a:hlinkClick r:id="rId3" action="ppaction://hlinkfile"/>
              </a:rPr>
              <a:t>Example </a:t>
            </a:r>
            <a:r>
              <a:rPr lang="en-US" dirty="0" smtClean="0">
                <a:hlinkClick r:id="rId3" action="ppaction://hlinkfile"/>
              </a:rPr>
              <a:t>2.16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80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Update head link to point to the new node.</a:t>
            </a:r>
            <a:endParaRPr lang="en-MY" dirty="0"/>
          </a:p>
          <a:p>
            <a:endParaRPr lang="en-MY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 a node in front of the head</a:t>
            </a:r>
            <a:endParaRPr lang="en-MY" dirty="0"/>
          </a:p>
        </p:txBody>
      </p:sp>
      <p:pic>
        <p:nvPicPr>
          <p:cNvPr id="4" name="Picture 3" descr="Insertion before head example, update head link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204864"/>
            <a:ext cx="7848872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21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66800" y="6183868"/>
            <a:ext cx="2198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//See </a:t>
            </a:r>
            <a:r>
              <a:rPr lang="en-US" dirty="0">
                <a:hlinkClick r:id="rId3" action="ppaction://hlinkfile"/>
              </a:rPr>
              <a:t>Example </a:t>
            </a:r>
            <a:r>
              <a:rPr lang="en-US" dirty="0" smtClean="0">
                <a:hlinkClick r:id="rId3" action="ppaction://hlinkfile"/>
              </a:rPr>
              <a:t>2.17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70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 case, new node is </a:t>
            </a:r>
            <a:r>
              <a:rPr lang="en-US" b="1" dirty="0"/>
              <a:t>always inserted between </a:t>
            </a:r>
            <a:r>
              <a:rPr lang="en-US" dirty="0"/>
              <a:t>two nodes, which are already in the list. Head and tail links are not updated in this case.</a:t>
            </a:r>
            <a:endParaRPr lang="en-MY" dirty="0"/>
          </a:p>
          <a:p>
            <a:endParaRPr lang="en-MY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 in between element</a:t>
            </a:r>
            <a:endParaRPr lang="en-MY" dirty="0"/>
          </a:p>
        </p:txBody>
      </p:sp>
      <p:pic>
        <p:nvPicPr>
          <p:cNvPr id="7" name="Picture 6" descr="Insertion to a singly-linked list, general case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573016"/>
            <a:ext cx="7848872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81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Such an insert can be done in two steps:</a:t>
            </a:r>
            <a:endParaRPr lang="en-MY" dirty="0"/>
          </a:p>
          <a:p>
            <a:pPr lvl="0"/>
            <a:r>
              <a:rPr lang="en-US" dirty="0"/>
              <a:t>Update link of the "previous" node, to point to the new node.</a:t>
            </a:r>
            <a:endParaRPr lang="en-MY" dirty="0"/>
          </a:p>
          <a:p>
            <a:endParaRPr lang="en-MY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 in between element</a:t>
            </a:r>
            <a:endParaRPr lang="en-MY" dirty="0"/>
          </a:p>
        </p:txBody>
      </p:sp>
      <p:pic>
        <p:nvPicPr>
          <p:cNvPr id="4" name="Picture 3" descr="Insertion to a singly-linked list, general case, updating previous next link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140968"/>
            <a:ext cx="7776864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0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//See </a:t>
            </a:r>
            <a:r>
              <a:rPr lang="en-US" dirty="0">
                <a:hlinkClick r:id="rId3" action="ppaction://hlinkfile"/>
              </a:rPr>
              <a:t>Example </a:t>
            </a:r>
            <a:r>
              <a:rPr lang="en-US" dirty="0" smtClean="0">
                <a:hlinkClick r:id="rId3" action="ppaction://hlinkfile"/>
              </a:rPr>
              <a:t>2.18</a:t>
            </a:r>
            <a:endParaRPr lang="en-MY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 in between element</a:t>
            </a:r>
            <a:endParaRPr lang="en-MY" dirty="0"/>
          </a:p>
        </p:txBody>
      </p:sp>
      <p:pic>
        <p:nvPicPr>
          <p:cNvPr id="4" name="Picture 3" descr="Insertion to a singly-linked list, general case, updating new node next link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2924944"/>
            <a:ext cx="7848872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8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Linked Lists vs. Arrays and Vectors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2126298"/>
            <a:ext cx="8294688" cy="2606040"/>
          </a:xfrm>
        </p:spPr>
        <p:txBody>
          <a:bodyPr/>
          <a:lstStyle/>
          <a:p>
            <a:pPr eaLnBrk="1" hangingPunct="1"/>
            <a:r>
              <a:rPr lang="en-US" dirty="0"/>
              <a:t>Linked lists can grow and shrink as needed, unlike arrays, which have a fixed size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Unlike vectors, insertion or removal of a node in the middle of the list is very efficient</a:t>
            </a:r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03F9AE-8C8D-4818-B954-F3D1C308BCD1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533400" y="4800600"/>
            <a:ext cx="5334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1676400" y="4800600"/>
            <a:ext cx="11430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3429000" y="4800600"/>
            <a:ext cx="11430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0" name="Rectangle 7"/>
          <p:cNvSpPr>
            <a:spLocks noChangeArrowheads="1"/>
          </p:cNvSpPr>
          <p:nvPr/>
        </p:nvSpPr>
        <p:spPr bwMode="auto">
          <a:xfrm>
            <a:off x="5410200" y="4800600"/>
            <a:ext cx="11430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Rectangle 8"/>
          <p:cNvSpPr>
            <a:spLocks noChangeArrowheads="1"/>
          </p:cNvSpPr>
          <p:nvPr/>
        </p:nvSpPr>
        <p:spPr bwMode="auto">
          <a:xfrm>
            <a:off x="2438400" y="4800600"/>
            <a:ext cx="3810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2" name="Rectangle 9"/>
          <p:cNvSpPr>
            <a:spLocks noChangeArrowheads="1"/>
          </p:cNvSpPr>
          <p:nvPr/>
        </p:nvSpPr>
        <p:spPr bwMode="auto">
          <a:xfrm>
            <a:off x="4191000" y="4800600"/>
            <a:ext cx="3810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3" name="Rectangle 10"/>
          <p:cNvSpPr>
            <a:spLocks noChangeArrowheads="1"/>
          </p:cNvSpPr>
          <p:nvPr/>
        </p:nvSpPr>
        <p:spPr bwMode="auto">
          <a:xfrm>
            <a:off x="6172200" y="4800600"/>
            <a:ext cx="3810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4" name="Line 11"/>
          <p:cNvSpPr>
            <a:spLocks noChangeShapeType="1"/>
          </p:cNvSpPr>
          <p:nvPr/>
        </p:nvSpPr>
        <p:spPr bwMode="auto">
          <a:xfrm>
            <a:off x="838200" y="5105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5" name="Line 12"/>
          <p:cNvSpPr>
            <a:spLocks noChangeShapeType="1"/>
          </p:cNvSpPr>
          <p:nvPr/>
        </p:nvSpPr>
        <p:spPr bwMode="auto">
          <a:xfrm>
            <a:off x="2667000" y="5105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6" name="Line 14"/>
          <p:cNvSpPr>
            <a:spLocks noChangeShapeType="1"/>
          </p:cNvSpPr>
          <p:nvPr/>
        </p:nvSpPr>
        <p:spPr bwMode="auto">
          <a:xfrm>
            <a:off x="6400800" y="5105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7" name="Text Box 15"/>
          <p:cNvSpPr txBox="1">
            <a:spLocks noChangeArrowheads="1"/>
          </p:cNvSpPr>
          <p:nvPr/>
        </p:nvSpPr>
        <p:spPr bwMode="auto">
          <a:xfrm>
            <a:off x="7315200" y="4832350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sz="2000" b="1" baseline="0">
                <a:latin typeface="Courier New" pitchFamily="49" charset="0"/>
              </a:rPr>
              <a:t>NULL</a:t>
            </a:r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304800" y="5486400"/>
            <a:ext cx="8636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baseline="0">
                <a:latin typeface="Arial" charset="0"/>
              </a:rPr>
              <a:t>list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baseline="0">
                <a:latin typeface="Arial" charset="0"/>
              </a:rPr>
              <a:t>head</a:t>
            </a:r>
          </a:p>
        </p:txBody>
      </p:sp>
      <p:sp>
        <p:nvSpPr>
          <p:cNvPr id="8209" name="Rectangle 17"/>
          <p:cNvSpPr>
            <a:spLocks noChangeArrowheads="1"/>
          </p:cNvSpPr>
          <p:nvPr/>
        </p:nvSpPr>
        <p:spPr bwMode="auto">
          <a:xfrm>
            <a:off x="4419600" y="5791200"/>
            <a:ext cx="11430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0" name="Rectangle 18"/>
          <p:cNvSpPr>
            <a:spLocks noChangeArrowheads="1"/>
          </p:cNvSpPr>
          <p:nvPr/>
        </p:nvSpPr>
        <p:spPr bwMode="auto">
          <a:xfrm>
            <a:off x="5181600" y="5791200"/>
            <a:ext cx="3810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1" name="Line 19"/>
          <p:cNvSpPr>
            <a:spLocks noChangeShapeType="1"/>
          </p:cNvSpPr>
          <p:nvPr/>
        </p:nvSpPr>
        <p:spPr bwMode="auto">
          <a:xfrm>
            <a:off x="4343400" y="5105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2" name="Line 20"/>
          <p:cNvSpPr>
            <a:spLocks noChangeShapeType="1"/>
          </p:cNvSpPr>
          <p:nvPr/>
        </p:nvSpPr>
        <p:spPr bwMode="auto">
          <a:xfrm>
            <a:off x="4800600" y="5105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3" name="Line 21"/>
          <p:cNvSpPr>
            <a:spLocks noChangeShapeType="1"/>
          </p:cNvSpPr>
          <p:nvPr/>
        </p:nvSpPr>
        <p:spPr bwMode="auto">
          <a:xfrm flipH="1">
            <a:off x="4038600" y="5486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4" name="Line 22"/>
          <p:cNvSpPr>
            <a:spLocks noChangeShapeType="1"/>
          </p:cNvSpPr>
          <p:nvPr/>
        </p:nvSpPr>
        <p:spPr bwMode="auto">
          <a:xfrm>
            <a:off x="4038600" y="5486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5" name="Line 23"/>
          <p:cNvSpPr>
            <a:spLocks noChangeShapeType="1"/>
          </p:cNvSpPr>
          <p:nvPr/>
        </p:nvSpPr>
        <p:spPr bwMode="auto">
          <a:xfrm flipV="1">
            <a:off x="4038600" y="6096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6" name="Line 25"/>
          <p:cNvSpPr>
            <a:spLocks noChangeShapeType="1"/>
          </p:cNvSpPr>
          <p:nvPr/>
        </p:nvSpPr>
        <p:spPr bwMode="auto">
          <a:xfrm>
            <a:off x="5410200" y="6096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7" name="Line 26"/>
          <p:cNvSpPr>
            <a:spLocks noChangeShapeType="1"/>
          </p:cNvSpPr>
          <p:nvPr/>
        </p:nvSpPr>
        <p:spPr bwMode="auto">
          <a:xfrm flipV="1">
            <a:off x="5715000" y="5638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8" name="Line 27"/>
          <p:cNvSpPr>
            <a:spLocks noChangeShapeType="1"/>
          </p:cNvSpPr>
          <p:nvPr/>
        </p:nvSpPr>
        <p:spPr bwMode="auto">
          <a:xfrm flipH="1">
            <a:off x="5105400" y="5638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9" name="Line 28"/>
          <p:cNvSpPr>
            <a:spLocks noChangeShapeType="1"/>
          </p:cNvSpPr>
          <p:nvPr/>
        </p:nvSpPr>
        <p:spPr bwMode="auto">
          <a:xfrm flipV="1">
            <a:off x="5105400" y="5105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0" name="Line 29"/>
          <p:cNvSpPr>
            <a:spLocks noChangeShapeType="1"/>
          </p:cNvSpPr>
          <p:nvPr/>
        </p:nvSpPr>
        <p:spPr bwMode="auto">
          <a:xfrm>
            <a:off x="51054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8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Traversal.</a:t>
            </a:r>
            <a:r>
              <a:rPr lang="en-MY" dirty="0"/>
              <a:t/>
            </a:r>
            <a:br>
              <a:rPr lang="en-MY" dirty="0"/>
            </a:b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Algorithm</a:t>
            </a:r>
            <a:endParaRPr lang="en-MY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Beginning from the head, check, if the end of a list hasn't been reached yet;</a:t>
            </a:r>
            <a:endParaRPr lang="en-MY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do some actions with the current node, which is specific for particular algorithm;</a:t>
            </a:r>
            <a:endParaRPr lang="en-MY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current node becomes previous and next node becomes current. Go to the step 1.</a:t>
            </a:r>
            <a:endParaRPr lang="en-MY" dirty="0"/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39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Traversing a Linked List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981200"/>
            <a:ext cx="8382000" cy="4114800"/>
          </a:xfrm>
        </p:spPr>
        <p:txBody>
          <a:bodyPr/>
          <a:lstStyle/>
          <a:p>
            <a:pPr eaLnBrk="1" hangingPunct="1"/>
            <a:r>
              <a:rPr lang="en-US"/>
              <a:t>List traversals visit each node in a linked list to display contents, validate data, etc.</a:t>
            </a:r>
          </a:p>
          <a:p>
            <a:pPr eaLnBrk="1" hangingPunct="1"/>
            <a:r>
              <a:rPr lang="en-US"/>
              <a:t>Basic process of traversal:</a:t>
            </a:r>
          </a:p>
          <a:p>
            <a:pPr lvl="1" eaLnBrk="1" hangingPunct="1">
              <a:buFontTx/>
              <a:buNone/>
            </a:pPr>
            <a:r>
              <a:rPr lang="en-US" i="1"/>
              <a:t>set a pointer to the head pointer</a:t>
            </a:r>
          </a:p>
          <a:p>
            <a:pPr lvl="1" eaLnBrk="1" hangingPunct="1">
              <a:buFontTx/>
              <a:buNone/>
            </a:pPr>
            <a:r>
              <a:rPr lang="en-US" i="1"/>
              <a:t>while pointer is not </a:t>
            </a:r>
            <a:r>
              <a:rPr lang="en-US" b="1" i="1">
                <a:latin typeface="Courier New" pitchFamily="49" charset="0"/>
              </a:rPr>
              <a:t>NULL</a:t>
            </a:r>
            <a:endParaRPr lang="en-US" b="1" i="1"/>
          </a:p>
          <a:p>
            <a:pPr lvl="2" eaLnBrk="1" hangingPunct="1">
              <a:buFontTx/>
              <a:buNone/>
            </a:pPr>
            <a:r>
              <a:rPr lang="en-US" i="1"/>
              <a:t>process data</a:t>
            </a:r>
          </a:p>
          <a:p>
            <a:pPr lvl="2" eaLnBrk="1" hangingPunct="1">
              <a:buFontTx/>
              <a:buNone/>
            </a:pPr>
            <a:r>
              <a:rPr lang="en-US" i="1"/>
              <a:t>set pointer to the successor of the current node</a:t>
            </a:r>
          </a:p>
          <a:p>
            <a:pPr lvl="1" eaLnBrk="1" hangingPunct="1">
              <a:buFontTx/>
              <a:buNone/>
            </a:pPr>
            <a:r>
              <a:rPr lang="en-US" i="1"/>
              <a:t>end while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AF47F123-A301-4546-BC50-D764BD240C0A}" type="slidenum">
              <a:rPr lang="en-US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Traversing a Linked List</a:t>
            </a:r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38E8A8A7-804A-417D-9C9B-616AC238A4AA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533400" y="3048000"/>
            <a:ext cx="5334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Rectangle 6"/>
          <p:cNvSpPr>
            <a:spLocks noChangeArrowheads="1"/>
          </p:cNvSpPr>
          <p:nvPr/>
        </p:nvSpPr>
        <p:spPr bwMode="auto">
          <a:xfrm>
            <a:off x="1676400" y="3048000"/>
            <a:ext cx="11430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Rectangle 7"/>
          <p:cNvSpPr>
            <a:spLocks noChangeArrowheads="1"/>
          </p:cNvSpPr>
          <p:nvPr/>
        </p:nvSpPr>
        <p:spPr bwMode="auto">
          <a:xfrm>
            <a:off x="3429000" y="3048000"/>
            <a:ext cx="11430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Rectangle 8"/>
          <p:cNvSpPr>
            <a:spLocks noChangeArrowheads="1"/>
          </p:cNvSpPr>
          <p:nvPr/>
        </p:nvSpPr>
        <p:spPr bwMode="auto">
          <a:xfrm>
            <a:off x="5410200" y="3048000"/>
            <a:ext cx="11430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2" name="Rectangle 9"/>
          <p:cNvSpPr>
            <a:spLocks noChangeArrowheads="1"/>
          </p:cNvSpPr>
          <p:nvPr/>
        </p:nvSpPr>
        <p:spPr bwMode="auto">
          <a:xfrm>
            <a:off x="2438400" y="3048000"/>
            <a:ext cx="3810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Rectangle 10"/>
          <p:cNvSpPr>
            <a:spLocks noChangeArrowheads="1"/>
          </p:cNvSpPr>
          <p:nvPr/>
        </p:nvSpPr>
        <p:spPr bwMode="auto">
          <a:xfrm>
            <a:off x="4191000" y="3048000"/>
            <a:ext cx="3810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Rectangle 11"/>
          <p:cNvSpPr>
            <a:spLocks noChangeArrowheads="1"/>
          </p:cNvSpPr>
          <p:nvPr/>
        </p:nvSpPr>
        <p:spPr bwMode="auto">
          <a:xfrm>
            <a:off x="6172200" y="3048000"/>
            <a:ext cx="3810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5" name="Line 12"/>
          <p:cNvSpPr>
            <a:spLocks noChangeShapeType="1"/>
          </p:cNvSpPr>
          <p:nvPr/>
        </p:nvSpPr>
        <p:spPr bwMode="auto">
          <a:xfrm>
            <a:off x="838200" y="3352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6" name="Line 13"/>
          <p:cNvSpPr>
            <a:spLocks noChangeShapeType="1"/>
          </p:cNvSpPr>
          <p:nvPr/>
        </p:nvSpPr>
        <p:spPr bwMode="auto">
          <a:xfrm>
            <a:off x="2667000" y="3352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7" name="Line 15"/>
          <p:cNvSpPr>
            <a:spLocks noChangeShapeType="1"/>
          </p:cNvSpPr>
          <p:nvPr/>
        </p:nvSpPr>
        <p:spPr bwMode="auto">
          <a:xfrm>
            <a:off x="6400800" y="3352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8" name="Text Box 16"/>
          <p:cNvSpPr txBox="1">
            <a:spLocks noChangeArrowheads="1"/>
          </p:cNvSpPr>
          <p:nvPr/>
        </p:nvSpPr>
        <p:spPr bwMode="auto">
          <a:xfrm>
            <a:off x="7315200" y="3079750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sz="2000" b="1" baseline="0">
                <a:latin typeface="Courier New" pitchFamily="49" charset="0"/>
              </a:rPr>
              <a:t>NULL</a:t>
            </a:r>
          </a:p>
        </p:txBody>
      </p:sp>
      <p:sp>
        <p:nvSpPr>
          <p:cNvPr id="16399" name="Text Box 17"/>
          <p:cNvSpPr txBox="1">
            <a:spLocks noChangeArrowheads="1"/>
          </p:cNvSpPr>
          <p:nvPr/>
        </p:nvSpPr>
        <p:spPr bwMode="auto">
          <a:xfrm>
            <a:off x="304800" y="3733800"/>
            <a:ext cx="8636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baseline="0">
                <a:latin typeface="Arial" charset="0"/>
              </a:rPr>
              <a:t>list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baseline="0">
                <a:latin typeface="Arial" charset="0"/>
              </a:rPr>
              <a:t>head</a:t>
            </a:r>
          </a:p>
        </p:txBody>
      </p:sp>
      <p:sp>
        <p:nvSpPr>
          <p:cNvPr id="16400" name="Text Box 18"/>
          <p:cNvSpPr txBox="1">
            <a:spLocks noChangeArrowheads="1"/>
          </p:cNvSpPr>
          <p:nvPr/>
        </p:nvSpPr>
        <p:spPr bwMode="auto">
          <a:xfrm>
            <a:off x="1905000" y="30480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b="1" baseline="0">
                <a:latin typeface="Courier New" pitchFamily="49" charset="0"/>
              </a:rPr>
              <a:t>5</a:t>
            </a:r>
          </a:p>
        </p:txBody>
      </p:sp>
      <p:sp>
        <p:nvSpPr>
          <p:cNvPr id="16401" name="Text Box 19"/>
          <p:cNvSpPr txBox="1">
            <a:spLocks noChangeArrowheads="1"/>
          </p:cNvSpPr>
          <p:nvPr/>
        </p:nvSpPr>
        <p:spPr bwMode="auto">
          <a:xfrm>
            <a:off x="3567113" y="3048000"/>
            <a:ext cx="549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b="1" baseline="0">
                <a:latin typeface="Courier New" pitchFamily="49" charset="0"/>
              </a:rPr>
              <a:t>13</a:t>
            </a:r>
          </a:p>
        </p:txBody>
      </p:sp>
      <p:sp>
        <p:nvSpPr>
          <p:cNvPr id="16402" name="Text Box 20"/>
          <p:cNvSpPr txBox="1">
            <a:spLocks noChangeArrowheads="1"/>
          </p:cNvSpPr>
          <p:nvPr/>
        </p:nvSpPr>
        <p:spPr bwMode="auto">
          <a:xfrm>
            <a:off x="5548313" y="3048000"/>
            <a:ext cx="549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b="1" baseline="0">
                <a:latin typeface="Courier New" pitchFamily="49" charset="0"/>
              </a:rPr>
              <a:t>19</a:t>
            </a:r>
          </a:p>
        </p:txBody>
      </p:sp>
      <p:sp>
        <p:nvSpPr>
          <p:cNvPr id="16403" name="Rectangle 21"/>
          <p:cNvSpPr>
            <a:spLocks noChangeArrowheads="1"/>
          </p:cNvSpPr>
          <p:nvPr/>
        </p:nvSpPr>
        <p:spPr bwMode="auto">
          <a:xfrm>
            <a:off x="7696200" y="2133600"/>
            <a:ext cx="5334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4" name="Line 22"/>
          <p:cNvSpPr>
            <a:spLocks noChangeShapeType="1"/>
          </p:cNvSpPr>
          <p:nvPr/>
        </p:nvSpPr>
        <p:spPr bwMode="auto">
          <a:xfrm flipH="1">
            <a:off x="2133600" y="2438400"/>
            <a:ext cx="5867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5" name="Text Box 23"/>
          <p:cNvSpPr txBox="1">
            <a:spLocks noChangeArrowheads="1"/>
          </p:cNvSpPr>
          <p:nvPr/>
        </p:nvSpPr>
        <p:spPr bwMode="auto">
          <a:xfrm>
            <a:off x="7239000" y="1752600"/>
            <a:ext cx="14620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b="1" baseline="0">
                <a:latin typeface="Courier New" pitchFamily="49" charset="0"/>
              </a:rPr>
              <a:t>nodePtr</a:t>
            </a:r>
          </a:p>
        </p:txBody>
      </p:sp>
      <p:sp>
        <p:nvSpPr>
          <p:cNvPr id="16406" name="Text Box 27"/>
          <p:cNvSpPr txBox="1">
            <a:spLocks noChangeArrowheads="1"/>
          </p:cNvSpPr>
          <p:nvPr/>
        </p:nvSpPr>
        <p:spPr bwMode="auto">
          <a:xfrm>
            <a:off x="950913" y="4632325"/>
            <a:ext cx="6983412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b="1" baseline="0">
                <a:latin typeface="Courier New" pitchFamily="49" charset="0"/>
              </a:rPr>
              <a:t>nodePtr</a:t>
            </a:r>
            <a:r>
              <a:rPr lang="en-US" baseline="0">
                <a:latin typeface="Arial" charset="0"/>
              </a:rPr>
              <a:t> points to the node containing</a:t>
            </a:r>
            <a:r>
              <a:rPr lang="en-US" b="1" baseline="0">
                <a:latin typeface="Arial" charset="0"/>
              </a:rPr>
              <a:t> </a:t>
            </a:r>
            <a:r>
              <a:rPr lang="en-US" b="1" baseline="0">
                <a:latin typeface="Courier New" pitchFamily="49" charset="0"/>
              </a:rPr>
              <a:t>5</a:t>
            </a:r>
            <a:r>
              <a:rPr lang="en-US" baseline="0">
                <a:latin typeface="Arial" charset="0"/>
              </a:rPr>
              <a:t>, then the</a:t>
            </a:r>
          </a:p>
          <a:p>
            <a:pPr eaLnBrk="1" hangingPunct="1"/>
            <a:r>
              <a:rPr lang="en-US" baseline="0">
                <a:latin typeface="Arial" charset="0"/>
              </a:rPr>
              <a:t>node containing </a:t>
            </a:r>
            <a:r>
              <a:rPr lang="en-US" b="1" baseline="0">
                <a:latin typeface="Courier New" pitchFamily="49" charset="0"/>
              </a:rPr>
              <a:t>13</a:t>
            </a:r>
            <a:r>
              <a:rPr lang="en-US" baseline="0">
                <a:latin typeface="Arial" charset="0"/>
              </a:rPr>
              <a:t>, then the node containing </a:t>
            </a:r>
            <a:r>
              <a:rPr lang="en-US" b="1" baseline="0">
                <a:latin typeface="Courier New" pitchFamily="49" charset="0"/>
              </a:rPr>
              <a:t>19</a:t>
            </a:r>
            <a:r>
              <a:rPr lang="en-US" baseline="0">
                <a:latin typeface="Arial" charset="0"/>
              </a:rPr>
              <a:t>,</a:t>
            </a:r>
          </a:p>
          <a:p>
            <a:pPr eaLnBrk="1" hangingPunct="1"/>
            <a:r>
              <a:rPr lang="en-US" baseline="0">
                <a:latin typeface="Arial" charset="0"/>
              </a:rPr>
              <a:t>then points to </a:t>
            </a:r>
            <a:r>
              <a:rPr lang="en-US" b="1" baseline="0">
                <a:latin typeface="Courier New" pitchFamily="49" charset="0"/>
              </a:rPr>
              <a:t>NULL</a:t>
            </a:r>
            <a:r>
              <a:rPr lang="en-US" baseline="0">
                <a:latin typeface="Arial" charset="0"/>
              </a:rPr>
              <a:t>, and the list traversal stops</a:t>
            </a:r>
            <a:endParaRPr lang="en-US" baseline="0">
              <a:latin typeface="Courier New" pitchFamily="49" charset="0"/>
            </a:endParaRPr>
          </a:p>
        </p:txBody>
      </p:sp>
      <p:sp>
        <p:nvSpPr>
          <p:cNvPr id="16407" name="Line 28"/>
          <p:cNvSpPr>
            <a:spLocks noChangeShapeType="1"/>
          </p:cNvSpPr>
          <p:nvPr/>
        </p:nvSpPr>
        <p:spPr bwMode="auto">
          <a:xfrm>
            <a:off x="4343400" y="3352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45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Example : </a:t>
            </a:r>
            <a:r>
              <a:rPr lang="en-US" dirty="0"/>
              <a:t>Add a node using traversal algorithm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043492" y="2323652"/>
            <a:ext cx="6777317" cy="4000948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dirty="0">
                <a:latin typeface="Courier New" pitchFamily="49" charset="0"/>
              </a:rPr>
              <a:t>current = current-&gt;link;</a:t>
            </a:r>
          </a:p>
          <a:p>
            <a:pPr eaLnBrk="1" hangingPunct="1"/>
            <a:endParaRPr lang="en-US" dirty="0">
              <a:latin typeface="Courier New" pitchFamily="49" charset="0"/>
            </a:endParaRPr>
          </a:p>
          <a:p>
            <a:pPr eaLnBrk="1" hangingPunct="1"/>
            <a:endParaRPr lang="en-US" dirty="0">
              <a:latin typeface="Courier New" pitchFamily="49" charset="0"/>
            </a:endParaRPr>
          </a:p>
          <a:p>
            <a:pPr eaLnBrk="1" hangingPunct="1"/>
            <a:endParaRPr lang="en-US" dirty="0">
              <a:latin typeface="Courier New" pitchFamily="49" charset="0"/>
            </a:endParaRPr>
          </a:p>
          <a:p>
            <a:pPr eaLnBrk="1" hangingPunct="1"/>
            <a:endParaRPr lang="en-US" dirty="0">
              <a:latin typeface="Courier New" pitchFamily="49" charset="0"/>
            </a:endParaRPr>
          </a:p>
          <a:p>
            <a:pPr eaLnBrk="1" hangingPunct="1"/>
            <a:endParaRPr lang="en-US" dirty="0">
              <a:latin typeface="Courier New" pitchFamily="49" charset="0"/>
            </a:endParaRPr>
          </a:p>
          <a:p>
            <a:pPr eaLnBrk="1" hangingPunct="1"/>
            <a:endParaRPr lang="en-US" dirty="0">
              <a:latin typeface="Courier New" pitchFamily="49" charset="0"/>
            </a:endParaRPr>
          </a:p>
          <a:p>
            <a:pPr eaLnBrk="1" hangingPunct="1"/>
            <a:endParaRPr lang="en-US" dirty="0">
              <a:latin typeface="Courier New" pitchFamily="49" charset="0"/>
            </a:endParaRPr>
          </a:p>
          <a:p>
            <a:pPr eaLnBrk="1" hangingPunct="1"/>
            <a:endParaRPr lang="en-US" dirty="0">
              <a:latin typeface="Courier New" pitchFamily="49" charset="0"/>
            </a:endParaRPr>
          </a:p>
          <a:p>
            <a:pPr eaLnBrk="1" hangingPunct="1"/>
            <a:endParaRPr lang="en-US" dirty="0">
              <a:latin typeface="Courier New" pitchFamily="49" charset="0"/>
            </a:endParaRPr>
          </a:p>
          <a:p>
            <a:pPr eaLnBrk="1" hangingPunct="1"/>
            <a:endParaRPr lang="en-US" dirty="0">
              <a:latin typeface="Courier New" pitchFamily="49" charset="0"/>
            </a:endParaRPr>
          </a:p>
          <a:p>
            <a:pPr eaLnBrk="1" hangingPunct="1"/>
            <a:endParaRPr lang="en-US" dirty="0">
              <a:latin typeface="Courier New" pitchFamily="49" charset="0"/>
            </a:endParaRPr>
          </a:p>
          <a:p>
            <a:pPr eaLnBrk="1" hangingPunct="1"/>
            <a:r>
              <a:rPr lang="en-US" dirty="0">
                <a:latin typeface="Courier New" pitchFamily="49" charset="0"/>
              </a:rPr>
              <a:t>//See </a:t>
            </a:r>
            <a:r>
              <a:rPr lang="en-US" dirty="0">
                <a:latin typeface="Courier New" pitchFamily="49" charset="0"/>
                <a:hlinkClick r:id="rId2" action="ppaction://hlinkfile"/>
              </a:rPr>
              <a:t>Example </a:t>
            </a:r>
            <a:r>
              <a:rPr lang="en-US" dirty="0" smtClean="0">
                <a:latin typeface="Courier New" pitchFamily="49" charset="0"/>
                <a:hlinkClick r:id="rId2" action="ppaction://hlinkfile"/>
              </a:rPr>
              <a:t>2.19</a:t>
            </a:r>
            <a:endParaRPr lang="en-US" dirty="0">
              <a:latin typeface="Courier New" pitchFamily="49" charset="0"/>
            </a:endParaRP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E2170F-5252-4166-AE1E-609C80FA6A59}" type="slidenum">
              <a:rPr lang="en-US"/>
              <a:pPr>
                <a:defRPr/>
              </a:pPr>
              <a:t>29</a:t>
            </a:fld>
            <a:endParaRPr lang="en-US"/>
          </a:p>
        </p:txBody>
      </p:sp>
      <p:pic>
        <p:nvPicPr>
          <p:cNvPr id="1024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510" y="4121577"/>
            <a:ext cx="4311650" cy="161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490" y="2184951"/>
            <a:ext cx="686752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38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Introduction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Data can be organized and processed sequentially using an array, called a sequential list</a:t>
            </a:r>
          </a:p>
          <a:p>
            <a:pPr eaLnBrk="1" hangingPunct="1"/>
            <a:r>
              <a:rPr lang="en-US" dirty="0"/>
              <a:t>Problems with an array</a:t>
            </a:r>
          </a:p>
          <a:p>
            <a:pPr lvl="1" eaLnBrk="1" hangingPunct="1"/>
            <a:r>
              <a:rPr lang="en-US" dirty="0"/>
              <a:t>Array size is fixed</a:t>
            </a:r>
          </a:p>
          <a:p>
            <a:pPr lvl="1" eaLnBrk="1" hangingPunct="1"/>
            <a:r>
              <a:rPr lang="en-US" u="sng" dirty="0"/>
              <a:t>Unsorted array</a:t>
            </a:r>
            <a:r>
              <a:rPr lang="en-US" dirty="0"/>
              <a:t>: searching for an item is slow</a:t>
            </a:r>
          </a:p>
          <a:p>
            <a:pPr lvl="1"/>
            <a:r>
              <a:rPr lang="en-US" u="sng" dirty="0"/>
              <a:t>Sorted array</a:t>
            </a:r>
            <a:r>
              <a:rPr lang="en-US" dirty="0"/>
              <a:t>: insertion and deletion is slow because it requires data movement</a:t>
            </a:r>
          </a:p>
          <a:p>
            <a:pPr lvl="1" eaLnBrk="1" hangingPunct="1"/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9E95CC-988B-4CC8-8013-4C41BBFA001A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6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for example, let us see an example of summing up values in a singly-linked list.</a:t>
            </a:r>
            <a:endParaRPr lang="en-MY" dirty="0"/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4" descr="Singly-linked list traversal example, step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852936"/>
            <a:ext cx="8280920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Singly-linked list traversal example, step 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4581128"/>
            <a:ext cx="8352928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4910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//See </a:t>
            </a:r>
            <a:r>
              <a:rPr lang="en-MY" dirty="0" smtClean="0">
                <a:hlinkClick r:id="rId2" action="ppaction://hlinkfile"/>
              </a:rPr>
              <a:t>Example 2.20</a:t>
            </a:r>
            <a:endParaRPr lang="en-MY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 descr="Singly-linked list traversal example, step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628800"/>
            <a:ext cx="8640960" cy="1455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Singly-linked list traversal example, step 4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3212976"/>
            <a:ext cx="8424936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Singly-linked list traversal example, final state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4797152"/>
            <a:ext cx="8352928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2634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Introduction to the Linked List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2133600"/>
            <a:ext cx="7924800" cy="1600200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sz="2400" dirty="0">
                <a:solidFill>
                  <a:schemeClr val="accent2"/>
                </a:solidFill>
              </a:rPr>
              <a:t>Linked list</a:t>
            </a:r>
            <a:r>
              <a:rPr lang="en-US" sz="2400" dirty="0"/>
              <a:t>: a sequence  of data structures (</a:t>
            </a:r>
            <a:r>
              <a:rPr lang="en-US" sz="2400" dirty="0">
                <a:solidFill>
                  <a:schemeClr val="accent2"/>
                </a:solidFill>
              </a:rPr>
              <a:t>nodes</a:t>
            </a:r>
            <a:r>
              <a:rPr lang="en-US" sz="2400" dirty="0"/>
              <a:t>) with each node containing a pointer to its successor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sz="2400" dirty="0"/>
              <a:t>The last node in the list has its successor pointer set to NULL</a:t>
            </a: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1161FB-6267-48F8-95B0-98E851C2D0FC}" type="slidenum">
              <a:rPr lang="en-US" smtClean="0"/>
              <a:t>4</a:t>
            </a:fld>
            <a:endParaRPr lang="en-US" dirty="0"/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685800" y="4114800"/>
            <a:ext cx="5334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6" name="Rectangle 5"/>
          <p:cNvSpPr>
            <a:spLocks noChangeArrowheads="1"/>
          </p:cNvSpPr>
          <p:nvPr/>
        </p:nvSpPr>
        <p:spPr bwMode="auto">
          <a:xfrm>
            <a:off x="1828800" y="4114800"/>
            <a:ext cx="11430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7" name="Rectangle 6"/>
          <p:cNvSpPr>
            <a:spLocks noChangeArrowheads="1"/>
          </p:cNvSpPr>
          <p:nvPr/>
        </p:nvSpPr>
        <p:spPr bwMode="auto">
          <a:xfrm>
            <a:off x="3581400" y="4114800"/>
            <a:ext cx="11430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8" name="Rectangle 7"/>
          <p:cNvSpPr>
            <a:spLocks noChangeArrowheads="1"/>
          </p:cNvSpPr>
          <p:nvPr/>
        </p:nvSpPr>
        <p:spPr bwMode="auto">
          <a:xfrm>
            <a:off x="5562600" y="4114800"/>
            <a:ext cx="11430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9" name="Rectangle 8"/>
          <p:cNvSpPr>
            <a:spLocks noChangeArrowheads="1"/>
          </p:cNvSpPr>
          <p:nvPr/>
        </p:nvSpPr>
        <p:spPr bwMode="auto">
          <a:xfrm>
            <a:off x="2590800" y="4114800"/>
            <a:ext cx="3810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0" name="Rectangle 9"/>
          <p:cNvSpPr>
            <a:spLocks noChangeArrowheads="1"/>
          </p:cNvSpPr>
          <p:nvPr/>
        </p:nvSpPr>
        <p:spPr bwMode="auto">
          <a:xfrm>
            <a:off x="4343400" y="4114800"/>
            <a:ext cx="3810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1" name="Rectangle 10"/>
          <p:cNvSpPr>
            <a:spLocks noChangeArrowheads="1"/>
          </p:cNvSpPr>
          <p:nvPr/>
        </p:nvSpPr>
        <p:spPr bwMode="auto">
          <a:xfrm>
            <a:off x="6324600" y="4114800"/>
            <a:ext cx="3810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2" name="Line 11"/>
          <p:cNvSpPr>
            <a:spLocks noChangeShapeType="1"/>
          </p:cNvSpPr>
          <p:nvPr/>
        </p:nvSpPr>
        <p:spPr bwMode="auto">
          <a:xfrm>
            <a:off x="990600" y="4419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3" name="Line 12"/>
          <p:cNvSpPr>
            <a:spLocks noChangeShapeType="1"/>
          </p:cNvSpPr>
          <p:nvPr/>
        </p:nvSpPr>
        <p:spPr bwMode="auto">
          <a:xfrm>
            <a:off x="2819400" y="4419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4" name="Line 13"/>
          <p:cNvSpPr>
            <a:spLocks noChangeShapeType="1"/>
          </p:cNvSpPr>
          <p:nvPr/>
        </p:nvSpPr>
        <p:spPr bwMode="auto">
          <a:xfrm>
            <a:off x="4572000" y="4419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5" name="Line 14"/>
          <p:cNvSpPr>
            <a:spLocks noChangeShapeType="1"/>
          </p:cNvSpPr>
          <p:nvPr/>
        </p:nvSpPr>
        <p:spPr bwMode="auto">
          <a:xfrm>
            <a:off x="6553200" y="4419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6" name="Text Box 15"/>
          <p:cNvSpPr txBox="1">
            <a:spLocks noChangeArrowheads="1"/>
          </p:cNvSpPr>
          <p:nvPr/>
        </p:nvSpPr>
        <p:spPr bwMode="auto">
          <a:xfrm>
            <a:off x="7518400" y="4197350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sz="2000" b="1" baseline="0">
                <a:latin typeface="Courier New" pitchFamily="49" charset="0"/>
              </a:rPr>
              <a:t>NULL</a:t>
            </a:r>
          </a:p>
        </p:txBody>
      </p:sp>
      <p:sp>
        <p:nvSpPr>
          <p:cNvPr id="5137" name="Text Box 16"/>
          <p:cNvSpPr txBox="1">
            <a:spLocks noChangeArrowheads="1"/>
          </p:cNvSpPr>
          <p:nvPr/>
        </p:nvSpPr>
        <p:spPr bwMode="auto">
          <a:xfrm>
            <a:off x="457200" y="4800600"/>
            <a:ext cx="8636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baseline="0" dirty="0">
                <a:latin typeface="Arial" charset="0"/>
              </a:rPr>
              <a:t>list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baseline="0" dirty="0">
                <a:latin typeface="Arial" charset="0"/>
              </a:rPr>
              <a:t>head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1762072" y="4839736"/>
            <a:ext cx="1127233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baseline="0" dirty="0">
                <a:latin typeface="Arial" charset="0"/>
              </a:rPr>
              <a:t>node 1</a:t>
            </a: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3589284" y="4835301"/>
            <a:ext cx="1127233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baseline="0" dirty="0">
                <a:latin typeface="Arial" charset="0"/>
              </a:rPr>
              <a:t>node 2</a:t>
            </a:r>
          </a:p>
        </p:txBody>
      </p: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5322020" y="4856647"/>
            <a:ext cx="1624164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baseline="0" dirty="0">
                <a:latin typeface="Arial" charset="0"/>
              </a:rPr>
              <a:t>Final node</a:t>
            </a:r>
          </a:p>
        </p:txBody>
      </p:sp>
    </p:spTree>
    <p:extLst>
      <p:ext uri="{BB962C8B-B14F-4D97-AF65-F5344CB8AC3E}">
        <p14:creationId xmlns:p14="http://schemas.microsoft.com/office/powerpoint/2010/main" val="370949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Linked List Terminology</a:t>
            </a:r>
          </a:p>
        </p:txBody>
      </p:sp>
      <p:sp>
        <p:nvSpPr>
          <p:cNvPr id="6147" name="Rectangle 1027"/>
          <p:cNvSpPr>
            <a:spLocks noGrp="1" noChangeArrowheads="1"/>
          </p:cNvSpPr>
          <p:nvPr>
            <p:ph idx="1"/>
          </p:nvPr>
        </p:nvSpPr>
        <p:spPr>
          <a:xfrm>
            <a:off x="609600" y="2438400"/>
            <a:ext cx="7772400" cy="2819400"/>
          </a:xfrm>
        </p:spPr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/>
              <a:t>The node at the beginning is called the </a:t>
            </a:r>
            <a:r>
              <a:rPr lang="en-US">
                <a:solidFill>
                  <a:schemeClr val="accent2"/>
                </a:solidFill>
              </a:rPr>
              <a:t>head</a:t>
            </a:r>
            <a:r>
              <a:rPr lang="en-US"/>
              <a:t> of the list</a:t>
            </a:r>
          </a:p>
          <a:p>
            <a:pPr eaLnBrk="1" hangingPunct="1">
              <a:buClr>
                <a:schemeClr val="tx1"/>
              </a:buClr>
            </a:pPr>
            <a:r>
              <a:rPr lang="en-US"/>
              <a:t>The entire list is identified by the pointer to the head node.  This pointer is called the </a:t>
            </a:r>
            <a:r>
              <a:rPr lang="en-US">
                <a:solidFill>
                  <a:schemeClr val="accent2"/>
                </a:solidFill>
              </a:rPr>
              <a:t>list head</a:t>
            </a:r>
            <a:r>
              <a:rPr lang="en-US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17A96E-576B-4EFF-BD10-60AE6123DC5F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35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Node Organization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A node contains:</a:t>
            </a:r>
          </a:p>
          <a:p>
            <a:pPr lvl="1" eaLnBrk="1" hangingPunct="1"/>
            <a:r>
              <a:rPr lang="en-US"/>
              <a:t>data: one or more data fields – may be organized as structure, object, etc.</a:t>
            </a:r>
          </a:p>
          <a:p>
            <a:pPr lvl="1" eaLnBrk="1" hangingPunct="1"/>
            <a:r>
              <a:rPr lang="en-US"/>
              <a:t>a pointer that can point to another node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487F3-C1FA-4FE5-B5D8-93FF31CC477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1905000" y="4495800"/>
            <a:ext cx="28956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Rectangle 5"/>
          <p:cNvSpPr>
            <a:spLocks noChangeArrowheads="1"/>
          </p:cNvSpPr>
          <p:nvPr/>
        </p:nvSpPr>
        <p:spPr bwMode="auto">
          <a:xfrm>
            <a:off x="3886200" y="4495800"/>
            <a:ext cx="914400" cy="990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Text Box 6"/>
          <p:cNvSpPr txBox="1">
            <a:spLocks noChangeArrowheads="1"/>
          </p:cNvSpPr>
          <p:nvPr/>
        </p:nvSpPr>
        <p:spPr bwMode="auto">
          <a:xfrm>
            <a:off x="2590800" y="4800600"/>
            <a:ext cx="677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sz="2000" baseline="0">
                <a:latin typeface="Arial" charset="0"/>
              </a:rPr>
              <a:t>data</a:t>
            </a:r>
          </a:p>
        </p:txBody>
      </p:sp>
      <p:sp>
        <p:nvSpPr>
          <p:cNvPr id="9224" name="Text Box 7"/>
          <p:cNvSpPr txBox="1">
            <a:spLocks noChangeArrowheads="1"/>
          </p:cNvSpPr>
          <p:nvPr/>
        </p:nvSpPr>
        <p:spPr bwMode="auto">
          <a:xfrm>
            <a:off x="3886200" y="4495800"/>
            <a:ext cx="960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sz="2000" baseline="0">
                <a:latin typeface="Arial" charset="0"/>
              </a:rPr>
              <a:t>pointer</a:t>
            </a:r>
          </a:p>
        </p:txBody>
      </p:sp>
      <p:sp>
        <p:nvSpPr>
          <p:cNvPr id="9225" name="Line 8"/>
          <p:cNvSpPr>
            <a:spLocks noChangeShapeType="1"/>
          </p:cNvSpPr>
          <p:nvPr/>
        </p:nvSpPr>
        <p:spPr bwMode="auto">
          <a:xfrm>
            <a:off x="4343400" y="5029200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0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C++ Implementation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buFontTx/>
              <a:buNone/>
            </a:pPr>
            <a:r>
              <a:rPr lang="en-US"/>
              <a:t>	Implementation of nodes requires a structure containing a pointer to a structure of the same type (a self-referential data structure):</a:t>
            </a:r>
          </a:p>
          <a:p>
            <a:pPr lvl="1" eaLnBrk="1" hangingPunct="1">
              <a:buFontTx/>
              <a:buNone/>
            </a:pPr>
            <a:r>
              <a:rPr lang="en-US"/>
              <a:t>	</a:t>
            </a:r>
            <a:r>
              <a:rPr lang="en-US" sz="3200" b="1">
                <a:solidFill>
                  <a:srgbClr val="3D8963"/>
                </a:solidFill>
                <a:latin typeface="Courier New" panose="02070309020205020404" pitchFamily="49" charset="0"/>
              </a:rPr>
              <a:t>struct ListNode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sz="3200" b="1">
                <a:solidFill>
                  <a:srgbClr val="3D8963"/>
                </a:solidFill>
                <a:latin typeface="Courier New" panose="02070309020205020404" pitchFamily="49" charset="0"/>
              </a:rPr>
              <a:t>	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sz="3200" b="1">
                <a:solidFill>
                  <a:srgbClr val="3D8963"/>
                </a:solidFill>
                <a:latin typeface="Courier New" panose="02070309020205020404" pitchFamily="49" charset="0"/>
              </a:rPr>
              <a:t>	   int data;</a:t>
            </a:r>
          </a:p>
          <a:p>
            <a:pPr lvl="1" eaLnBrk="1" hangingPunct="1">
              <a:buFontTx/>
              <a:buNone/>
            </a:pPr>
            <a:r>
              <a:rPr lang="en-US" sz="3200" b="1">
                <a:solidFill>
                  <a:srgbClr val="3D8963"/>
                </a:solidFill>
                <a:latin typeface="Courier New" panose="02070309020205020404" pitchFamily="49" charset="0"/>
              </a:rPr>
              <a:t>	   ListNode *next;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sz="3200" b="1">
                <a:solidFill>
                  <a:srgbClr val="3D8963"/>
                </a:solidFill>
                <a:latin typeface="Courier New" panose="02070309020205020404" pitchFamily="49" charset="0"/>
              </a:rPr>
              <a:t>	};</a:t>
            </a:r>
          </a:p>
          <a:p>
            <a:pPr eaLnBrk="1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2BEC199-DAAB-4F9A-BE9F-4DF2451998C3}" type="slidenum">
              <a:rPr lang="en-US" sz="1200" baseline="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7</a:t>
            </a:fld>
            <a:endParaRPr lang="en-US" sz="1200" baseline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6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Empty List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981200"/>
            <a:ext cx="7772400" cy="1828800"/>
          </a:xfrm>
        </p:spPr>
        <p:txBody>
          <a:bodyPr/>
          <a:lstStyle/>
          <a:p>
            <a:pPr eaLnBrk="1" hangingPunct="1"/>
            <a:r>
              <a:rPr lang="en-US"/>
              <a:t>A list with no nodes is called the </a:t>
            </a:r>
            <a:r>
              <a:rPr lang="en-US">
                <a:solidFill>
                  <a:schemeClr val="accent2"/>
                </a:solidFill>
              </a:rPr>
              <a:t>empty list</a:t>
            </a:r>
          </a:p>
          <a:p>
            <a:pPr eaLnBrk="1" hangingPunct="1"/>
            <a:r>
              <a:rPr lang="en-US"/>
              <a:t>In this case the list head is set to </a:t>
            </a:r>
            <a:r>
              <a:rPr lang="en-US" b="1">
                <a:latin typeface="Courier New" pitchFamily="49" charset="0"/>
              </a:rPr>
              <a:t>NULL</a:t>
            </a:r>
            <a:endParaRPr lang="en-US" b="1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0DA572-DF43-41BB-9F17-ACA0F591301F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pSp>
        <p:nvGrpSpPr>
          <p:cNvPr id="10245" name="Group 17"/>
          <p:cNvGrpSpPr>
            <a:grpSpLocks/>
          </p:cNvGrpSpPr>
          <p:nvPr/>
        </p:nvGrpSpPr>
        <p:grpSpPr bwMode="auto">
          <a:xfrm>
            <a:off x="2971800" y="3886200"/>
            <a:ext cx="2241550" cy="1295400"/>
            <a:chOff x="288" y="2496"/>
            <a:chExt cx="1412" cy="816"/>
          </a:xfrm>
        </p:grpSpPr>
        <p:sp>
          <p:nvSpPr>
            <p:cNvPr id="10246" name="Rectangle 4"/>
            <p:cNvSpPr>
              <a:spLocks noChangeArrowheads="1"/>
            </p:cNvSpPr>
            <p:nvPr/>
          </p:nvSpPr>
          <p:spPr bwMode="auto">
            <a:xfrm>
              <a:off x="432" y="2976"/>
              <a:ext cx="336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7" name="Line 11"/>
            <p:cNvSpPr>
              <a:spLocks noChangeShapeType="1"/>
            </p:cNvSpPr>
            <p:nvPr/>
          </p:nvSpPr>
          <p:spPr bwMode="auto">
            <a:xfrm>
              <a:off x="624" y="316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8" name="Text Box 15"/>
            <p:cNvSpPr txBox="1">
              <a:spLocks noChangeArrowheads="1"/>
            </p:cNvSpPr>
            <p:nvPr/>
          </p:nvSpPr>
          <p:spPr bwMode="auto">
            <a:xfrm>
              <a:off x="1200" y="3024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10000"/>
                </a:spcBef>
              </a:pPr>
              <a:r>
                <a:rPr lang="en-US" sz="2000" b="1" baseline="0">
                  <a:latin typeface="Courier New" pitchFamily="49" charset="0"/>
                </a:rPr>
                <a:t>NULL</a:t>
              </a:r>
            </a:p>
          </p:txBody>
        </p:sp>
        <p:sp>
          <p:nvSpPr>
            <p:cNvPr id="10249" name="Text Box 16"/>
            <p:cNvSpPr txBox="1">
              <a:spLocks noChangeArrowheads="1"/>
            </p:cNvSpPr>
            <p:nvPr/>
          </p:nvSpPr>
          <p:spPr bwMode="auto">
            <a:xfrm>
              <a:off x="288" y="2496"/>
              <a:ext cx="544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baseline="0">
                  <a:latin typeface="Arial" charset="0"/>
                </a:rPr>
                <a:t>list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baseline="0">
                  <a:latin typeface="Arial" charset="0"/>
                </a:rPr>
                <a:t>head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128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027664"/>
            <a:ext cx="7024744" cy="1143000"/>
          </a:xfrm>
        </p:spPr>
        <p:txBody>
          <a:bodyPr/>
          <a:lstStyle/>
          <a:p>
            <a:pPr eaLnBrk="1" hangingPunct="1"/>
            <a:r>
              <a:rPr lang="en-US" dirty="0"/>
              <a:t>Creating an Empty List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08518" y="2215632"/>
            <a:ext cx="8294688" cy="2540000"/>
          </a:xfrm>
        </p:spPr>
        <p:txBody>
          <a:bodyPr/>
          <a:lstStyle/>
          <a:p>
            <a:pPr eaLnBrk="1" hangingPunct="1"/>
            <a:r>
              <a:rPr lang="en-US" dirty="0"/>
              <a:t>Define a pointer for the head of the list:</a:t>
            </a:r>
          </a:p>
          <a:p>
            <a:pPr lvl="1" eaLnBrk="1" hangingPunct="1">
              <a:buFontTx/>
              <a:buNone/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3D8963"/>
                </a:solidFill>
                <a:latin typeface="Courier New" pitchFamily="49" charset="0"/>
              </a:rPr>
              <a:t>ListNode</a:t>
            </a: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 *head = NULL;</a:t>
            </a:r>
          </a:p>
          <a:p>
            <a:pPr eaLnBrk="1" hangingPunct="1"/>
            <a:r>
              <a:rPr lang="en-US" dirty="0"/>
              <a:t>Head pointer initialized to </a:t>
            </a:r>
            <a:r>
              <a:rPr lang="en-US" b="1" dirty="0">
                <a:latin typeface="Courier New" pitchFamily="49" charset="0"/>
              </a:rPr>
              <a:t>NULL</a:t>
            </a:r>
            <a:r>
              <a:rPr lang="en-US" dirty="0"/>
              <a:t> to indicate an empty list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10AB9-383E-484E-A6D6-5912EEDC4CF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1447800" y="5181600"/>
            <a:ext cx="5334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Line 5"/>
          <p:cNvSpPr>
            <a:spLocks noChangeShapeType="1"/>
          </p:cNvSpPr>
          <p:nvPr/>
        </p:nvSpPr>
        <p:spPr bwMode="auto">
          <a:xfrm>
            <a:off x="1752600" y="5486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Text Box 6"/>
          <p:cNvSpPr txBox="1">
            <a:spLocks noChangeArrowheads="1"/>
          </p:cNvSpPr>
          <p:nvPr/>
        </p:nvSpPr>
        <p:spPr bwMode="auto">
          <a:xfrm>
            <a:off x="2667000" y="5257800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sz="2000" b="1" baseline="0">
                <a:latin typeface="Courier New" pitchFamily="49" charset="0"/>
              </a:rPr>
              <a:t>NULL</a:t>
            </a:r>
          </a:p>
        </p:txBody>
      </p:sp>
      <p:sp>
        <p:nvSpPr>
          <p:cNvPr id="11272" name="Text Box 7"/>
          <p:cNvSpPr txBox="1">
            <a:spLocks noChangeArrowheads="1"/>
          </p:cNvSpPr>
          <p:nvPr/>
        </p:nvSpPr>
        <p:spPr bwMode="auto">
          <a:xfrm>
            <a:off x="1295400" y="4800600"/>
            <a:ext cx="9144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b="1" baseline="0">
                <a:latin typeface="Courier New" pitchFamily="49" charset="0"/>
              </a:rPr>
              <a:t>head</a:t>
            </a:r>
          </a:p>
        </p:txBody>
      </p:sp>
    </p:spTree>
    <p:extLst>
      <p:ext uri="{BB962C8B-B14F-4D97-AF65-F5344CB8AC3E}">
        <p14:creationId xmlns:p14="http://schemas.microsoft.com/office/powerpoint/2010/main" val="251197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80f93a54a1702c57365ea3a64f448ae701ae7b8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pex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5.xml><?xml version="1.0" encoding="utf-8"?>
<a:theme xmlns:a="http://schemas.openxmlformats.org/drawingml/2006/main" name="1_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6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32259</TotalTime>
  <Words>994</Words>
  <Application>Microsoft Office PowerPoint</Application>
  <PresentationFormat>On-screen Show (4:3)</PresentationFormat>
  <Paragraphs>223</Paragraphs>
  <Slides>31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31</vt:i4>
      </vt:variant>
    </vt:vector>
  </HeadingPairs>
  <TitlesOfParts>
    <vt:vector size="48" baseType="lpstr">
      <vt:lpstr>Arial</vt:lpstr>
      <vt:lpstr>Book Antiqua</vt:lpstr>
      <vt:lpstr>Calibri</vt:lpstr>
      <vt:lpstr>Century Gothic</vt:lpstr>
      <vt:lpstr>Courier New</vt:lpstr>
      <vt:lpstr>Lucida Sans</vt:lpstr>
      <vt:lpstr>Times New Roman</vt:lpstr>
      <vt:lpstr>Trebuchet MS</vt:lpstr>
      <vt:lpstr>Wingdings</vt:lpstr>
      <vt:lpstr>Wingdings 2</vt:lpstr>
      <vt:lpstr>Wingdings 3</vt:lpstr>
      <vt:lpstr>1_Austin</vt:lpstr>
      <vt:lpstr>Apex</vt:lpstr>
      <vt:lpstr>Clarity</vt:lpstr>
      <vt:lpstr>Ion</vt:lpstr>
      <vt:lpstr>1_Ion</vt:lpstr>
      <vt:lpstr>Berlin</vt:lpstr>
      <vt:lpstr>ECE 532</vt:lpstr>
      <vt:lpstr>Learning Outcomes</vt:lpstr>
      <vt:lpstr>Introduction</vt:lpstr>
      <vt:lpstr>Introduction to the Linked List </vt:lpstr>
      <vt:lpstr>Linked List Terminology</vt:lpstr>
      <vt:lpstr>Node Organization</vt:lpstr>
      <vt:lpstr>C++ Implementation</vt:lpstr>
      <vt:lpstr>Empty List</vt:lpstr>
      <vt:lpstr>Creating an Empty List</vt:lpstr>
      <vt:lpstr>Creating a Node</vt:lpstr>
      <vt:lpstr>Linked Lists</vt:lpstr>
      <vt:lpstr>Linked Lists </vt:lpstr>
      <vt:lpstr>Linked Lists: Some Properties</vt:lpstr>
      <vt:lpstr>Linked List Operations</vt:lpstr>
      <vt:lpstr>Linked Lists Operations</vt:lpstr>
      <vt:lpstr>Insert a node next to the tail/end of the list</vt:lpstr>
      <vt:lpstr>Insert a node next to the tail</vt:lpstr>
      <vt:lpstr>Insert a node next to the tail</vt:lpstr>
      <vt:lpstr>Insert  a node in front of the head</vt:lpstr>
      <vt:lpstr>Insert  a node in front of the head</vt:lpstr>
      <vt:lpstr>Insert  a node in front of the head</vt:lpstr>
      <vt:lpstr>Insert in between element</vt:lpstr>
      <vt:lpstr>Insert in between element</vt:lpstr>
      <vt:lpstr>Insert in between element</vt:lpstr>
      <vt:lpstr>Linked Lists vs. Arrays and Vectors</vt:lpstr>
      <vt:lpstr>Traversal. </vt:lpstr>
      <vt:lpstr>Traversing a Linked List</vt:lpstr>
      <vt:lpstr>Traversing a Linked List</vt:lpstr>
      <vt:lpstr>Example : Add a node using traversal algorithm</vt:lpstr>
      <vt:lpstr>Example</vt:lpstr>
      <vt:lpstr>//See Example 2.20</vt:lpstr>
    </vt:vector>
  </TitlesOfParts>
  <Company>TEAM OS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431</dc:title>
  <dc:creator>Asus</dc:creator>
  <cp:lastModifiedBy>Roslina Mohamad</cp:lastModifiedBy>
  <cp:revision>381</cp:revision>
  <dcterms:created xsi:type="dcterms:W3CDTF">2015-08-28T06:37:10Z</dcterms:created>
  <dcterms:modified xsi:type="dcterms:W3CDTF">2016-10-03T10:40:10Z</dcterms:modified>
</cp:coreProperties>
</file>