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  <p:sldMasterId id="2147483965" r:id="rId3"/>
  </p:sldMasterIdLst>
  <p:notesMasterIdLst>
    <p:notesMasterId r:id="rId21"/>
  </p:notesMasterIdLst>
  <p:sldIdLst>
    <p:sldId id="582" r:id="rId4"/>
    <p:sldId id="482" r:id="rId5"/>
    <p:sldId id="681" r:id="rId6"/>
    <p:sldId id="695" r:id="rId7"/>
    <p:sldId id="696" r:id="rId8"/>
    <p:sldId id="697" r:id="rId9"/>
    <p:sldId id="698" r:id="rId10"/>
    <p:sldId id="699" r:id="rId11"/>
    <p:sldId id="701" r:id="rId12"/>
    <p:sldId id="702" r:id="rId13"/>
    <p:sldId id="703" r:id="rId14"/>
    <p:sldId id="704" r:id="rId15"/>
    <p:sldId id="706" r:id="rId16"/>
    <p:sldId id="707" r:id="rId17"/>
    <p:sldId id="708" r:id="rId18"/>
    <p:sldId id="693" r:id="rId19"/>
    <p:sldId id="694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434" autoAdjust="0"/>
  </p:normalViewPr>
  <p:slideViewPr>
    <p:cSldViewPr>
      <p:cViewPr varScale="1">
        <p:scale>
          <a:sx n="45" d="100"/>
          <a:sy n="45" d="100"/>
        </p:scale>
        <p:origin x="123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3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76"/>
    </p:cViewPr>
  </p:sorter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B9F90-613E-4C54-AB49-A0F2D2AB4736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BC694-ED1C-4544-B2BA-82F857784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AD9BAB9-627B-49CE-997D-803A60B764B8}" type="slidenum">
              <a:rPr lang="en-US" sz="1200" baseline="0" smtClean="0"/>
              <a:pPr eaLnBrk="1" hangingPunct="1"/>
              <a:t>3</a:t>
            </a:fld>
            <a:endParaRPr lang="en-US" sz="1200" baseline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6958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9348A94-772E-4949-9627-21D2DDAD137E}" type="slidenum">
              <a:rPr lang="en-US" sz="1200" baseline="0" smtClean="0"/>
              <a:pPr eaLnBrk="1" hangingPunct="1"/>
              <a:t>16</a:t>
            </a:fld>
            <a:endParaRPr lang="en-US" sz="1200" baseline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26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257297A-51D3-4244-AAB0-AF3B41DA80CE}" type="slidenum">
              <a:rPr lang="en-US" sz="1200" baseline="0" smtClean="0"/>
              <a:pPr eaLnBrk="1" hangingPunct="1"/>
              <a:t>17</a:t>
            </a:fld>
            <a:endParaRPr lang="en-US" sz="1200" baseline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522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CBEFB9F-F949-48A9-8B41-5EE9D2B3B9B2}" type="datetime1">
              <a:rPr lang="en-US" smtClean="0"/>
              <a:t>10/5/2016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0D23-C504-4E9C-9D1C-927128E9566B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8A3B-BA97-4FF8-A83C-25A87EAD0C63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6E122-4FD5-4706-950A-15BDC332278C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228B-5575-47C7-8762-27C7FA0C36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3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3766-D86C-426F-9916-2C301026AD94}" type="datetime1">
              <a:rPr lang="en-US" smtClean="0"/>
              <a:t>10/5/2016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9DB1-325F-4946-922C-51C5F3722FC1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AAB7-35DA-4177-BE61-A13FEA8C908C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D0A2-5F14-4286-A2FA-289A9E342D38}" type="datetime1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4098-77A8-4F96-BA7C-C6D74826DF75}" type="datetime1">
              <a:rPr lang="en-US" smtClean="0"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4017-0F0C-4D8D-A565-BA8C60233D92}" type="datetime1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5BA5-196A-4625-AC49-243245C4A7E0}" type="datetime1">
              <a:rPr lang="en-US" smtClean="0"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2A7-01A8-45DF-A184-1DFE0CD06A77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624E-562A-4AA5-B130-8202E8912413}" type="datetime1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FACB-A3ED-4698-91FB-D3C219CF2BBA}" type="datetime1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17F9-9936-4193-9820-6AB8751CF436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95AC-80EA-482C-94F7-07BEB1DC2996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F6ED-9D0F-41C7-A067-8D29640C8228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28C3-474B-4BEB-B740-7F487E41B797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EFA-7590-48C0-91A5-FBD9B7396BF2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6673-18FA-40C4-924E-E8934253222A}" type="datetime1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C84F-6D0F-49AD-B885-C9B7D4AFB156}" type="datetime1">
              <a:rPr lang="en-US" smtClean="0"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73ED-C122-4E3D-A25F-99859812C77C}" type="datetime1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16E1-FDDE-49DA-802D-3FEF75823485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59F3-C225-41C1-88A3-A7BF79F1ACE0}" type="datetime1">
              <a:rPr lang="en-US" smtClean="0"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C75A-B9D7-4C26-9992-9E3B23F47F05}" type="datetime1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DDB6-D522-42E1-A6D5-426C39F84F47}" type="datetime1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D959-27B6-4ADA-AD52-57F0D4E2F5D8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BD12-1959-443B-BCD9-C355AA760EB3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54DA-FCF2-480F-816B-F344FAEA1F85}" type="datetime1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7AD6-0D3E-45A1-8150-5C3155114F4A}" type="datetime1">
              <a:rPr lang="en-US" smtClean="0"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9E72-9832-427C-B827-6ACF21761304}" type="datetime1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EA27-72BC-4A98-B9CE-CED4C19E69E5}" type="datetime1">
              <a:rPr lang="en-US" smtClean="0"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3D7E-1136-4249-BC8D-68C1419A8FCB}" type="datetime1">
              <a:rPr lang="en-US" smtClean="0"/>
              <a:t>10/5/2016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11BB-4C2A-4828-BE8B-647CAD2E67D9}" type="datetime1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A0507FA-41F3-4660-868D-F91D0A1AE318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952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5AD8962-3B7D-4512-9963-1F8CE27F3902}" type="datetime1">
              <a:rPr lang="en-US" smtClean="0"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3B6F798-2379-4A6E-B939-5973F37B743C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2/Example%202.23.cpp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2/Example%202.24.cpp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2/Example%202.21.cp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2/Example%202.22.cp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772400" cy="1470025"/>
          </a:xfrm>
        </p:spPr>
        <p:txBody>
          <a:bodyPr/>
          <a:lstStyle/>
          <a:p>
            <a:r>
              <a:rPr lang="en-US" dirty="0"/>
              <a:t>ECE 532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3276600"/>
          </a:xfrm>
        </p:spPr>
        <p:txBody>
          <a:bodyPr>
            <a:normAutofit/>
          </a:bodyPr>
          <a:lstStyle/>
          <a:p>
            <a:r>
              <a:rPr lang="en-US" dirty="0"/>
              <a:t>CHAPTER 2: FUNDAMENTAL DATA STRUCTURES: LINKED LIST</a:t>
            </a:r>
            <a:r>
              <a:rPr lang="en-GB" dirty="0"/>
              <a:t> (SINGLY-LINKED LIST </a:t>
            </a:r>
            <a:r>
              <a:rPr lang="en-GB"/>
              <a:t>PART 2)</a:t>
            </a:r>
            <a:endParaRPr lang="en-US" dirty="0"/>
          </a:p>
          <a:p>
            <a:r>
              <a:rPr lang="en-US" dirty="0"/>
              <a:t>Lecturer: Dr. </a:t>
            </a:r>
            <a:r>
              <a:rPr lang="en-US" dirty="0" err="1"/>
              <a:t>Roslina</a:t>
            </a:r>
            <a:r>
              <a:rPr lang="en-US" dirty="0"/>
              <a:t> </a:t>
            </a:r>
            <a:r>
              <a:rPr lang="en-US" dirty="0" err="1"/>
              <a:t>Mohamad</a:t>
            </a:r>
            <a:endParaRPr lang="en-US" dirty="0"/>
          </a:p>
          <a:p>
            <a:r>
              <a:rPr lang="en-US" dirty="0"/>
              <a:t>Room: Tower 2, Level 13, No:14C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3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 Last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/>
              <a:t>It can be done in three steps: </a:t>
            </a:r>
          </a:p>
          <a:p>
            <a:pPr lvl="0" fontAlgn="t"/>
            <a:r>
              <a:rPr lang="en-US" dirty="0"/>
              <a:t>Update tail link to point to the node, before the tail. In order to find it, list should be traversed first, beginning from the head.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Remove last example, update tail link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733800"/>
            <a:ext cx="7467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315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 Last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next link of the new tail to NULL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Remove last example, set next link of the new tail to NULL 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86000"/>
            <a:ext cx="8077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323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 Last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Dispose removed node.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Remove last example, dispose removed nod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438400"/>
            <a:ext cx="7315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953000" y="6034674"/>
            <a:ext cx="4051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urier New" pitchFamily="49" charset="0"/>
              </a:rPr>
              <a:t>//See </a:t>
            </a:r>
            <a:r>
              <a:rPr lang="en-US" sz="2800" dirty="0">
                <a:latin typeface="Courier New" pitchFamily="49" charset="0"/>
                <a:hlinkClick r:id="rId3" action="ppaction://hlinkfile"/>
              </a:rPr>
              <a:t>Example 2.23</a:t>
            </a:r>
            <a:endParaRPr lang="en-US" sz="2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44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in between Node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 case, node to be removed is </a:t>
            </a:r>
            <a:r>
              <a:rPr lang="en-US" b="1" dirty="0"/>
              <a:t>always located between </a:t>
            </a:r>
            <a:r>
              <a:rPr lang="en-US" dirty="0"/>
              <a:t>two list nodes. Head and tail links are not updated in this case.</a:t>
            </a:r>
            <a:endParaRPr lang="en-MY" dirty="0"/>
          </a:p>
          <a:p>
            <a:endParaRPr lang="en-MY" dirty="0"/>
          </a:p>
        </p:txBody>
      </p:sp>
      <p:pic>
        <p:nvPicPr>
          <p:cNvPr id="4" name="Picture 3" descr="Removal from a singly-linked list, general cas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352800"/>
            <a:ext cx="7391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5919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in between Node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Such a removal can be done in two steps:</a:t>
            </a:r>
            <a:endParaRPr lang="en-MY" dirty="0"/>
          </a:p>
          <a:p>
            <a:pPr lvl="0"/>
            <a:r>
              <a:rPr lang="en-US" dirty="0"/>
              <a:t>Update next link of the previous node, to point to the next node, relative to the removed node.</a:t>
            </a:r>
            <a:endParaRPr lang="en-MY" dirty="0"/>
          </a:p>
          <a:p>
            <a:endParaRPr lang="en-MY" dirty="0"/>
          </a:p>
        </p:txBody>
      </p:sp>
      <p:pic>
        <p:nvPicPr>
          <p:cNvPr id="4" name="Picture 3" descr="Removal from a singly-linked list, general case, updating previous next link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886200"/>
            <a:ext cx="7620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59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in between Node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Dispose removed node.</a:t>
            </a:r>
            <a:endParaRPr lang="en-MY" dirty="0"/>
          </a:p>
          <a:p>
            <a:endParaRPr lang="en-MY" dirty="0"/>
          </a:p>
        </p:txBody>
      </p:sp>
      <p:pic>
        <p:nvPicPr>
          <p:cNvPr id="4" name="Picture 3" descr="Removal from a singly-linked list, node dispos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38400"/>
            <a:ext cx="8001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953000" y="6034674"/>
            <a:ext cx="4051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urier New" pitchFamily="49" charset="0"/>
              </a:rPr>
              <a:t>//See </a:t>
            </a:r>
            <a:r>
              <a:rPr lang="en-US" sz="2800" dirty="0">
                <a:latin typeface="Courier New" pitchFamily="49" charset="0"/>
                <a:hlinkClick r:id="rId3" action="ppaction://hlinkfile"/>
              </a:rPr>
              <a:t>Example 2.24</a:t>
            </a:r>
            <a:endParaRPr lang="en-US" sz="2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680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Variations of the Linked List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294688" cy="2370138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/>
              <a:t>Other linked list organizations: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/>
              <a:t>doubly-linked list: each node contains two pointers: one to the next node in the list, one to the previous node in the list</a:t>
            </a:r>
          </a:p>
        </p:txBody>
      </p:sp>
      <p:sp>
        <p:nvSpPr>
          <p:cNvPr id="3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0EF436D2-3782-4345-9594-B14C3956A96B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533400" y="4419600"/>
            <a:ext cx="533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1676400" y="441960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3429000" y="441960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Rectangle 7"/>
          <p:cNvSpPr>
            <a:spLocks noChangeArrowheads="1"/>
          </p:cNvSpPr>
          <p:nvPr/>
        </p:nvSpPr>
        <p:spPr bwMode="auto">
          <a:xfrm>
            <a:off x="5410200" y="441960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Rectangle 8"/>
          <p:cNvSpPr>
            <a:spLocks noChangeArrowheads="1"/>
          </p:cNvSpPr>
          <p:nvPr/>
        </p:nvSpPr>
        <p:spPr bwMode="auto">
          <a:xfrm>
            <a:off x="2438400" y="4419600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Rectangle 9"/>
          <p:cNvSpPr>
            <a:spLocks noChangeArrowheads="1"/>
          </p:cNvSpPr>
          <p:nvPr/>
        </p:nvSpPr>
        <p:spPr bwMode="auto">
          <a:xfrm>
            <a:off x="4191000" y="4419600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Rectangle 10"/>
          <p:cNvSpPr>
            <a:spLocks noChangeArrowheads="1"/>
          </p:cNvSpPr>
          <p:nvPr/>
        </p:nvSpPr>
        <p:spPr bwMode="auto">
          <a:xfrm>
            <a:off x="6172200" y="4419600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Line 11"/>
          <p:cNvSpPr>
            <a:spLocks noChangeShapeType="1"/>
          </p:cNvSpPr>
          <p:nvPr/>
        </p:nvSpPr>
        <p:spPr bwMode="auto">
          <a:xfrm>
            <a:off x="838200" y="4724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12"/>
          <p:cNvSpPr>
            <a:spLocks noChangeShapeType="1"/>
          </p:cNvSpPr>
          <p:nvPr/>
        </p:nvSpPr>
        <p:spPr bwMode="auto">
          <a:xfrm>
            <a:off x="2743200" y="4724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Line 13"/>
          <p:cNvSpPr>
            <a:spLocks noChangeShapeType="1"/>
          </p:cNvSpPr>
          <p:nvPr/>
        </p:nvSpPr>
        <p:spPr bwMode="auto">
          <a:xfrm>
            <a:off x="4495800" y="4724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Line 14"/>
          <p:cNvSpPr>
            <a:spLocks noChangeShapeType="1"/>
          </p:cNvSpPr>
          <p:nvPr/>
        </p:nvSpPr>
        <p:spPr bwMode="auto">
          <a:xfrm>
            <a:off x="6477000" y="4724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Text Box 15"/>
          <p:cNvSpPr txBox="1">
            <a:spLocks noChangeArrowheads="1"/>
          </p:cNvSpPr>
          <p:nvPr/>
        </p:nvSpPr>
        <p:spPr bwMode="auto">
          <a:xfrm>
            <a:off x="7315200" y="445135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sz="2000" baseline="0">
                <a:latin typeface="Courier New" pitchFamily="49" charset="0"/>
              </a:rPr>
              <a:t>NULL</a:t>
            </a:r>
          </a:p>
        </p:txBody>
      </p:sp>
      <p:sp>
        <p:nvSpPr>
          <p:cNvPr id="38929" name="Text Box 16"/>
          <p:cNvSpPr txBox="1">
            <a:spLocks noChangeArrowheads="1"/>
          </p:cNvSpPr>
          <p:nvPr/>
        </p:nvSpPr>
        <p:spPr bwMode="auto">
          <a:xfrm>
            <a:off x="304800" y="5105400"/>
            <a:ext cx="863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baseline="0">
                <a:latin typeface="Arial" charset="0"/>
              </a:rPr>
              <a:t>list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baseline="0">
                <a:latin typeface="Arial" charset="0"/>
              </a:rPr>
              <a:t>head</a:t>
            </a:r>
          </a:p>
        </p:txBody>
      </p:sp>
      <p:sp>
        <p:nvSpPr>
          <p:cNvPr id="38930" name="Text Box 17"/>
          <p:cNvSpPr txBox="1">
            <a:spLocks noChangeArrowheads="1"/>
          </p:cNvSpPr>
          <p:nvPr/>
        </p:nvSpPr>
        <p:spPr bwMode="auto">
          <a:xfrm>
            <a:off x="1905000" y="4419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b="1" baseline="0">
                <a:latin typeface="Courier New" pitchFamily="49" charset="0"/>
              </a:rPr>
              <a:t>5</a:t>
            </a:r>
          </a:p>
        </p:txBody>
      </p:sp>
      <p:sp>
        <p:nvSpPr>
          <p:cNvPr id="38931" name="Text Box 18"/>
          <p:cNvSpPr txBox="1">
            <a:spLocks noChangeArrowheads="1"/>
          </p:cNvSpPr>
          <p:nvPr/>
        </p:nvSpPr>
        <p:spPr bwMode="auto">
          <a:xfrm>
            <a:off x="3567113" y="4419600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b="1" baseline="0">
                <a:latin typeface="Courier New" pitchFamily="49" charset="0"/>
              </a:rPr>
              <a:t>13</a:t>
            </a:r>
          </a:p>
        </p:txBody>
      </p:sp>
      <p:sp>
        <p:nvSpPr>
          <p:cNvPr id="38932" name="Text Box 19"/>
          <p:cNvSpPr txBox="1">
            <a:spLocks noChangeArrowheads="1"/>
          </p:cNvSpPr>
          <p:nvPr/>
        </p:nvSpPr>
        <p:spPr bwMode="auto">
          <a:xfrm>
            <a:off x="5548313" y="4419600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b="1" baseline="0">
                <a:latin typeface="Courier New" pitchFamily="49" charset="0"/>
              </a:rPr>
              <a:t>19</a:t>
            </a:r>
          </a:p>
        </p:txBody>
      </p:sp>
      <p:sp>
        <p:nvSpPr>
          <p:cNvPr id="38933" name="Rectangle 20"/>
          <p:cNvSpPr>
            <a:spLocks noChangeArrowheads="1"/>
          </p:cNvSpPr>
          <p:nvPr/>
        </p:nvSpPr>
        <p:spPr bwMode="auto">
          <a:xfrm>
            <a:off x="2438400" y="4419600"/>
            <a:ext cx="152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Rectangle 21"/>
          <p:cNvSpPr>
            <a:spLocks noChangeArrowheads="1"/>
          </p:cNvSpPr>
          <p:nvPr/>
        </p:nvSpPr>
        <p:spPr bwMode="auto">
          <a:xfrm>
            <a:off x="4191000" y="4419600"/>
            <a:ext cx="152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Rectangle 22"/>
          <p:cNvSpPr>
            <a:spLocks noChangeArrowheads="1"/>
          </p:cNvSpPr>
          <p:nvPr/>
        </p:nvSpPr>
        <p:spPr bwMode="auto">
          <a:xfrm>
            <a:off x="6172200" y="4419600"/>
            <a:ext cx="152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6" name="Text Box 23"/>
          <p:cNvSpPr txBox="1">
            <a:spLocks noChangeArrowheads="1"/>
          </p:cNvSpPr>
          <p:nvPr/>
        </p:nvSpPr>
        <p:spPr bwMode="auto">
          <a:xfrm>
            <a:off x="2133600" y="53340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sz="2000" b="1" baseline="0">
                <a:latin typeface="Courier New" pitchFamily="49" charset="0"/>
              </a:rPr>
              <a:t>NULL</a:t>
            </a:r>
          </a:p>
        </p:txBody>
      </p:sp>
      <p:sp>
        <p:nvSpPr>
          <p:cNvPr id="38937" name="Line 24"/>
          <p:cNvSpPr>
            <a:spLocks noChangeShapeType="1"/>
          </p:cNvSpPr>
          <p:nvPr/>
        </p:nvSpPr>
        <p:spPr bwMode="auto">
          <a:xfrm>
            <a:off x="2514600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Line 25"/>
          <p:cNvSpPr>
            <a:spLocks noChangeShapeType="1"/>
          </p:cNvSpPr>
          <p:nvPr/>
        </p:nvSpPr>
        <p:spPr bwMode="auto">
          <a:xfrm flipV="1">
            <a:off x="42672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9" name="Line 26"/>
          <p:cNvSpPr>
            <a:spLocks noChangeShapeType="1"/>
          </p:cNvSpPr>
          <p:nvPr/>
        </p:nvSpPr>
        <p:spPr bwMode="auto">
          <a:xfrm flipH="1">
            <a:off x="2057400" y="4191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0" name="Line 27"/>
          <p:cNvSpPr>
            <a:spLocks noChangeShapeType="1"/>
          </p:cNvSpPr>
          <p:nvPr/>
        </p:nvSpPr>
        <p:spPr bwMode="auto">
          <a:xfrm>
            <a:off x="2057400" y="4191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1" name="Line 28"/>
          <p:cNvSpPr>
            <a:spLocks noChangeShapeType="1"/>
          </p:cNvSpPr>
          <p:nvPr/>
        </p:nvSpPr>
        <p:spPr bwMode="auto">
          <a:xfrm>
            <a:off x="6248400" y="4724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2" name="Line 29"/>
          <p:cNvSpPr>
            <a:spLocks noChangeShapeType="1"/>
          </p:cNvSpPr>
          <p:nvPr/>
        </p:nvSpPr>
        <p:spPr bwMode="auto">
          <a:xfrm flipH="1">
            <a:off x="3886200" y="51816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3" name="Line 30"/>
          <p:cNvSpPr>
            <a:spLocks noChangeShapeType="1"/>
          </p:cNvSpPr>
          <p:nvPr/>
        </p:nvSpPr>
        <p:spPr bwMode="auto">
          <a:xfrm flipV="1">
            <a:off x="3886200" y="495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11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Variations of the Linked List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/>
              <a:t>Other linked list organizations: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/>
              <a:t>circular linked list: the last node in the list points back to the first node in the list, not to </a:t>
            </a:r>
            <a:r>
              <a:rPr lang="en-US" b="1">
                <a:latin typeface="Courier New" pitchFamily="49" charset="0"/>
              </a:rPr>
              <a:t>NULL</a:t>
            </a:r>
            <a:endParaRPr lang="en-US" b="1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3BFD9942-5495-4F17-AAC7-24388461EF6D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533400" y="4495800"/>
            <a:ext cx="533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1676400" y="449580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3429000" y="449580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Rectangle 7"/>
          <p:cNvSpPr>
            <a:spLocks noChangeArrowheads="1"/>
          </p:cNvSpPr>
          <p:nvPr/>
        </p:nvSpPr>
        <p:spPr bwMode="auto">
          <a:xfrm>
            <a:off x="5410200" y="449580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Rectangle 8"/>
          <p:cNvSpPr>
            <a:spLocks noChangeArrowheads="1"/>
          </p:cNvSpPr>
          <p:nvPr/>
        </p:nvSpPr>
        <p:spPr bwMode="auto">
          <a:xfrm>
            <a:off x="2438400" y="4495800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Rectangle 9"/>
          <p:cNvSpPr>
            <a:spLocks noChangeArrowheads="1"/>
          </p:cNvSpPr>
          <p:nvPr/>
        </p:nvSpPr>
        <p:spPr bwMode="auto">
          <a:xfrm>
            <a:off x="4191000" y="4495800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7" name="Rectangle 10"/>
          <p:cNvSpPr>
            <a:spLocks noChangeArrowheads="1"/>
          </p:cNvSpPr>
          <p:nvPr/>
        </p:nvSpPr>
        <p:spPr bwMode="auto">
          <a:xfrm>
            <a:off x="6172200" y="4495800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Line 11"/>
          <p:cNvSpPr>
            <a:spLocks noChangeShapeType="1"/>
          </p:cNvSpPr>
          <p:nvPr/>
        </p:nvSpPr>
        <p:spPr bwMode="auto">
          <a:xfrm>
            <a:off x="838200" y="4800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Line 12"/>
          <p:cNvSpPr>
            <a:spLocks noChangeShapeType="1"/>
          </p:cNvSpPr>
          <p:nvPr/>
        </p:nvSpPr>
        <p:spPr bwMode="auto">
          <a:xfrm>
            <a:off x="2667000" y="4800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Line 13"/>
          <p:cNvSpPr>
            <a:spLocks noChangeShapeType="1"/>
          </p:cNvSpPr>
          <p:nvPr/>
        </p:nvSpPr>
        <p:spPr bwMode="auto">
          <a:xfrm>
            <a:off x="4419600" y="4800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Text Box 16"/>
          <p:cNvSpPr txBox="1">
            <a:spLocks noChangeArrowheads="1"/>
          </p:cNvSpPr>
          <p:nvPr/>
        </p:nvSpPr>
        <p:spPr bwMode="auto">
          <a:xfrm>
            <a:off x="304800" y="5181600"/>
            <a:ext cx="863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baseline="0">
                <a:latin typeface="Arial" charset="0"/>
              </a:rPr>
              <a:t>list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baseline="0">
                <a:latin typeface="Arial" charset="0"/>
              </a:rPr>
              <a:t>head</a:t>
            </a:r>
          </a:p>
        </p:txBody>
      </p:sp>
      <p:sp>
        <p:nvSpPr>
          <p:cNvPr id="39952" name="Text Box 17"/>
          <p:cNvSpPr txBox="1">
            <a:spLocks noChangeArrowheads="1"/>
          </p:cNvSpPr>
          <p:nvPr/>
        </p:nvSpPr>
        <p:spPr bwMode="auto">
          <a:xfrm>
            <a:off x="1905000" y="44958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b="1" baseline="0">
                <a:latin typeface="Courier New" pitchFamily="49" charset="0"/>
              </a:rPr>
              <a:t>5</a:t>
            </a:r>
          </a:p>
        </p:txBody>
      </p:sp>
      <p:sp>
        <p:nvSpPr>
          <p:cNvPr id="39953" name="Text Box 18"/>
          <p:cNvSpPr txBox="1">
            <a:spLocks noChangeArrowheads="1"/>
          </p:cNvSpPr>
          <p:nvPr/>
        </p:nvSpPr>
        <p:spPr bwMode="auto">
          <a:xfrm>
            <a:off x="3567113" y="4495800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b="1" baseline="0">
                <a:latin typeface="Courier New" pitchFamily="49" charset="0"/>
              </a:rPr>
              <a:t>13</a:t>
            </a:r>
          </a:p>
        </p:txBody>
      </p:sp>
      <p:sp>
        <p:nvSpPr>
          <p:cNvPr id="39954" name="Text Box 19"/>
          <p:cNvSpPr txBox="1">
            <a:spLocks noChangeArrowheads="1"/>
          </p:cNvSpPr>
          <p:nvPr/>
        </p:nvSpPr>
        <p:spPr bwMode="auto">
          <a:xfrm>
            <a:off x="5548313" y="4495800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b="1" baseline="0">
                <a:latin typeface="Courier New" pitchFamily="49" charset="0"/>
              </a:rPr>
              <a:t>19</a:t>
            </a:r>
          </a:p>
        </p:txBody>
      </p:sp>
      <p:sp>
        <p:nvSpPr>
          <p:cNvPr id="39955" name="Line 20"/>
          <p:cNvSpPr>
            <a:spLocks noChangeShapeType="1"/>
          </p:cNvSpPr>
          <p:nvPr/>
        </p:nvSpPr>
        <p:spPr bwMode="auto">
          <a:xfrm>
            <a:off x="6400800" y="4800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Line 21"/>
          <p:cNvSpPr>
            <a:spLocks noChangeShapeType="1"/>
          </p:cNvSpPr>
          <p:nvPr/>
        </p:nvSpPr>
        <p:spPr bwMode="auto">
          <a:xfrm flipH="1">
            <a:off x="2057400" y="5334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7" name="Line 22"/>
          <p:cNvSpPr>
            <a:spLocks noChangeShapeType="1"/>
          </p:cNvSpPr>
          <p:nvPr/>
        </p:nvSpPr>
        <p:spPr bwMode="auto">
          <a:xfrm flipV="1">
            <a:off x="20574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2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85800"/>
            <a:ext cx="7024744" cy="1143000"/>
          </a:xfrm>
        </p:spPr>
        <p:txBody>
          <a:bodyPr/>
          <a:lstStyle/>
          <a:p>
            <a:pPr eaLnBrk="1" hangingPunct="1"/>
            <a:r>
              <a:rPr lang="en-US" dirty="0"/>
              <a:t>Learning Outcomes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043492" y="1981200"/>
            <a:ext cx="6777317" cy="41910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dirty="0"/>
              <a:t>At the end of this lecture, you will be able to: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Learn about linked lists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Become aware of the basic properties of linked lists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Explore the insertion and deletion operations on linked lists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Discover how to build and manipulate a linked list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4B84-804E-4FB8-9801-9FD0D5C8C4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Linked List Operations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3600" dirty="0"/>
              <a:t>Basic operations</a:t>
            </a:r>
            <a:r>
              <a:rPr lang="en-US" dirty="0"/>
              <a:t>:</a:t>
            </a:r>
          </a:p>
          <a:p>
            <a:pPr eaLnBrk="1" hangingPunct="1">
              <a:defRPr/>
            </a:pPr>
            <a:r>
              <a:rPr lang="en-US" dirty="0"/>
              <a:t>add a node to the end of the list</a:t>
            </a:r>
          </a:p>
          <a:p>
            <a:pPr eaLnBrk="1" hangingPunct="1">
              <a:defRPr/>
            </a:pPr>
            <a:r>
              <a:rPr lang="en-US" dirty="0"/>
              <a:t>insert a node within the list</a:t>
            </a:r>
          </a:p>
          <a:p>
            <a:pPr eaLnBrk="1" hangingPunct="1">
              <a:defRPr/>
            </a:pPr>
            <a:r>
              <a:rPr lang="en-US" dirty="0"/>
              <a:t>traverse the linked list</a:t>
            </a:r>
          </a:p>
          <a:p>
            <a:pPr eaLnBrk="1" hangingPunct="1">
              <a:defRPr/>
            </a:pPr>
            <a:r>
              <a:rPr lang="en-US" dirty="0"/>
              <a:t>Delete/remove a node from the list</a:t>
            </a:r>
          </a:p>
          <a:p>
            <a:pPr eaLnBrk="1" hangingPunct="1">
              <a:defRPr/>
            </a:pPr>
            <a:r>
              <a:rPr lang="en-US" dirty="0"/>
              <a:t>delete/destroy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025992-58F2-4620-AE14-10254B73720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4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Singly-linked list. Removal (deletion)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There are four cases:</a:t>
            </a:r>
          </a:p>
          <a:p>
            <a:r>
              <a:rPr lang="en-US" dirty="0"/>
              <a:t>Remove node when list have only one node</a:t>
            </a:r>
          </a:p>
          <a:p>
            <a:r>
              <a:rPr lang="en-US" dirty="0"/>
              <a:t>Remove first node</a:t>
            </a:r>
          </a:p>
          <a:p>
            <a:r>
              <a:rPr lang="en-US" dirty="0"/>
              <a:t>Remove last node</a:t>
            </a:r>
          </a:p>
          <a:p>
            <a:r>
              <a:rPr lang="en-US" dirty="0"/>
              <a:t>Remove in between node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670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List has only one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list has only one node, which is indicated by the condition (head ==tail), the removal is quite simple. Algorithm disposes the node, pointed by head (or tail) and sets both head and tail to </a:t>
            </a:r>
            <a:r>
              <a:rPr lang="en-US" i="1" dirty="0"/>
              <a:t>NULL</a:t>
            </a:r>
            <a:endParaRPr lang="en-US" dirty="0"/>
          </a:p>
        </p:txBody>
      </p:sp>
      <p:pic>
        <p:nvPicPr>
          <p:cNvPr id="4" name="Content Placeholder 3" descr="Removal a node from this list with one node exampl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52600" y="3810000"/>
            <a:ext cx="5181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953000" y="6034674"/>
            <a:ext cx="4051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urier New" pitchFamily="49" charset="0"/>
              </a:rPr>
              <a:t>//See </a:t>
            </a:r>
            <a:r>
              <a:rPr lang="en-US" sz="2800" dirty="0">
                <a:latin typeface="Courier New" pitchFamily="49" charset="0"/>
                <a:hlinkClick r:id="rId3" action="ppaction://hlinkfile"/>
              </a:rPr>
              <a:t>Example 2.21</a:t>
            </a:r>
            <a:endParaRPr lang="en-US" sz="2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280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en-US" b="1" dirty="0"/>
              <a:t>Remove First Node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/>
              <a:t>In this case, first node (current head node) is removed from the list.</a:t>
            </a:r>
          </a:p>
          <a:p>
            <a:endParaRPr lang="en-US" dirty="0"/>
          </a:p>
        </p:txBody>
      </p:sp>
      <p:pic>
        <p:nvPicPr>
          <p:cNvPr id="4" name="Picture 3" descr="Remove first exampl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971800"/>
            <a:ext cx="7391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8718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 First Node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/>
              <a:t>It can be done in two steps: </a:t>
            </a:r>
          </a:p>
          <a:p>
            <a:pPr lvl="0" fontAlgn="t"/>
            <a:r>
              <a:rPr lang="en-US" dirty="0"/>
              <a:t>Update head link to point to the node, next to the head.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Remove first example, update head link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276600"/>
            <a:ext cx="7162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445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 First Node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Dispose removed node.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Remove first example, dispose removed nod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514600"/>
            <a:ext cx="7239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953000" y="6034674"/>
            <a:ext cx="4051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urier New" pitchFamily="49" charset="0"/>
              </a:rPr>
              <a:t>//</a:t>
            </a:r>
            <a:r>
              <a:rPr lang="en-US" sz="2800" dirty="0">
                <a:latin typeface="Courier New" pitchFamily="49" charset="0"/>
                <a:hlinkClick r:id="rId3" action="ppaction://hlinkfile"/>
              </a:rPr>
              <a:t>See Example 2.22</a:t>
            </a:r>
            <a:endParaRPr lang="en-US" sz="2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892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en-US" b="1" dirty="0"/>
              <a:t>Remove Last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case, last node (current tail node) is removed from the list. This operation is a bit more tricky, than removing the first node, because algorithm should find a node, which is previous to the tail first.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Remove last exampl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114800"/>
            <a:ext cx="7239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62327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0f93a54a1702c57365ea3a64f448ae701ae7b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1_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ex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32691</TotalTime>
  <Words>517</Words>
  <Application>Microsoft Office PowerPoint</Application>
  <PresentationFormat>On-screen Show (4:3)</PresentationFormat>
  <Paragraphs>83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Book Antiqua</vt:lpstr>
      <vt:lpstr>Calibri</vt:lpstr>
      <vt:lpstr>Century Gothic</vt:lpstr>
      <vt:lpstr>Courier New</vt:lpstr>
      <vt:lpstr>Lucida Sans</vt:lpstr>
      <vt:lpstr>Times New Roman</vt:lpstr>
      <vt:lpstr>Wingdings</vt:lpstr>
      <vt:lpstr>Wingdings 2</vt:lpstr>
      <vt:lpstr>Wingdings 3</vt:lpstr>
      <vt:lpstr>1_Austin</vt:lpstr>
      <vt:lpstr>Apex</vt:lpstr>
      <vt:lpstr>Clarity</vt:lpstr>
      <vt:lpstr>ECE 532</vt:lpstr>
      <vt:lpstr>Learning Outcomes</vt:lpstr>
      <vt:lpstr>Linked List Operations</vt:lpstr>
      <vt:lpstr>Singly-linked list. Removal (deletion) operation</vt:lpstr>
      <vt:lpstr>List has only one node</vt:lpstr>
      <vt:lpstr>Remove First Node </vt:lpstr>
      <vt:lpstr>Remove First Node </vt:lpstr>
      <vt:lpstr>Remove First Node </vt:lpstr>
      <vt:lpstr>Remove Last Node</vt:lpstr>
      <vt:lpstr>Remove Last Node</vt:lpstr>
      <vt:lpstr>Remove Last Node</vt:lpstr>
      <vt:lpstr>Remove Last Node</vt:lpstr>
      <vt:lpstr>Remove in between Node</vt:lpstr>
      <vt:lpstr>Remove in between Node</vt:lpstr>
      <vt:lpstr>Remove in between Node</vt:lpstr>
      <vt:lpstr>Variations of the Linked List</vt:lpstr>
      <vt:lpstr>Variations of the Linked List</vt:lpstr>
    </vt:vector>
  </TitlesOfParts>
  <Company>TEAM 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431</dc:title>
  <dc:creator>Asus</dc:creator>
  <cp:lastModifiedBy>Roslina Mohamad</cp:lastModifiedBy>
  <cp:revision>386</cp:revision>
  <dcterms:created xsi:type="dcterms:W3CDTF">2015-08-28T06:37:10Z</dcterms:created>
  <dcterms:modified xsi:type="dcterms:W3CDTF">2016-10-05T02:12:27Z</dcterms:modified>
</cp:coreProperties>
</file>