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  <p:sldMasterId id="2147484002" r:id="rId3"/>
    <p:sldMasterId id="2147484014" r:id="rId4"/>
    <p:sldMasterId id="2147484026" r:id="rId5"/>
    <p:sldMasterId id="2147484050" r:id="rId6"/>
    <p:sldMasterId id="2147484062" r:id="rId7"/>
  </p:sldMasterIdLst>
  <p:notesMasterIdLst>
    <p:notesMasterId r:id="rId45"/>
  </p:notesMasterIdLst>
  <p:sldIdLst>
    <p:sldId id="582" r:id="rId8"/>
    <p:sldId id="482" r:id="rId9"/>
    <p:sldId id="584" r:id="rId10"/>
    <p:sldId id="616" r:id="rId11"/>
    <p:sldId id="617" r:id="rId12"/>
    <p:sldId id="618" r:id="rId13"/>
    <p:sldId id="619" r:id="rId14"/>
    <p:sldId id="620" r:id="rId15"/>
    <p:sldId id="621" r:id="rId16"/>
    <p:sldId id="622" r:id="rId17"/>
    <p:sldId id="623" r:id="rId18"/>
    <p:sldId id="624" r:id="rId19"/>
    <p:sldId id="625" r:id="rId20"/>
    <p:sldId id="612" r:id="rId21"/>
    <p:sldId id="613" r:id="rId22"/>
    <p:sldId id="614" r:id="rId23"/>
    <p:sldId id="595" r:id="rId24"/>
    <p:sldId id="596" r:id="rId25"/>
    <p:sldId id="597" r:id="rId26"/>
    <p:sldId id="598" r:id="rId27"/>
    <p:sldId id="599" r:id="rId28"/>
    <p:sldId id="600" r:id="rId29"/>
    <p:sldId id="601" r:id="rId30"/>
    <p:sldId id="602" r:id="rId31"/>
    <p:sldId id="603" r:id="rId32"/>
    <p:sldId id="604" r:id="rId33"/>
    <p:sldId id="605" r:id="rId34"/>
    <p:sldId id="606" r:id="rId35"/>
    <p:sldId id="607" r:id="rId36"/>
    <p:sldId id="608" r:id="rId37"/>
    <p:sldId id="609" r:id="rId38"/>
    <p:sldId id="610" r:id="rId39"/>
    <p:sldId id="629" r:id="rId40"/>
    <p:sldId id="626" r:id="rId41"/>
    <p:sldId id="627" r:id="rId42"/>
    <p:sldId id="628" r:id="rId43"/>
    <p:sldId id="611" r:id="rId44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gs" Target="tags/tag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B9F90-613E-4C54-AB49-A0F2D2AB4736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C694-ED1C-4544-B2BA-82F85778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96CE36A-457D-4FA1-93E3-557E56731139}" type="slidenum">
              <a:rPr lang="en-US" sz="1200" baseline="0" smtClean="0"/>
              <a:pPr eaLnBrk="1" hangingPunct="1"/>
              <a:t>3</a:t>
            </a:fld>
            <a:endParaRPr lang="en-US" sz="1200" baseline="0" smtClean="0"/>
          </a:p>
        </p:txBody>
      </p:sp>
      <p:sp>
        <p:nvSpPr>
          <p:cNvPr id="389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826E195-52FC-456F-8D8D-0F8FC40D7AA6}" type="slidenum">
              <a:rPr lang="en-US" sz="1200" baseline="0" smtClean="0"/>
              <a:pPr eaLnBrk="1" hangingPunct="1"/>
              <a:t>12</a:t>
            </a:fld>
            <a:endParaRPr lang="en-US" sz="1200" baseline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/>
              <a:t>See pr14-03.cpp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CC0FA53-C0FE-45DD-AB5B-0F01AA98B13F}" type="slidenum">
              <a:rPr lang="en-US" sz="1200" baseline="0" smtClean="0"/>
              <a:pPr eaLnBrk="1" hangingPunct="1"/>
              <a:t>17</a:t>
            </a:fld>
            <a:endParaRPr lang="en-US" sz="1200" baseline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C796D60-F595-4A15-8750-8EC1BA918F1C}" type="slidenum">
              <a:rPr lang="en-US" sz="1200" baseline="0" smtClean="0"/>
              <a:pPr eaLnBrk="1" hangingPunct="1"/>
              <a:t>18</a:t>
            </a:fld>
            <a:endParaRPr lang="en-US" sz="1200" baseline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pr14-04.cpp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C3FCA49-C946-4E59-A100-99AEE7E4EA71}" type="slidenum">
              <a:rPr lang="en-US" sz="1200" baseline="0" smtClean="0"/>
              <a:pPr eaLnBrk="1" hangingPunct="1"/>
              <a:t>19</a:t>
            </a:fld>
            <a:endParaRPr lang="en-US" sz="1200" baseline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8B0B74B-74F9-4B44-8A4D-5981D76EC07C}" type="slidenum">
              <a:rPr lang="en-US" sz="1200" baseline="0" smtClean="0"/>
              <a:pPr eaLnBrk="1" hangingPunct="1"/>
              <a:t>20</a:t>
            </a:fld>
            <a:endParaRPr lang="en-US" sz="1200" baseline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pr14-05.cpp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6019D98-FAB6-43F1-9484-FB2744BE9DC9}" type="slidenum">
              <a:rPr lang="en-US" sz="1200" baseline="0" smtClean="0"/>
              <a:pPr eaLnBrk="1" hangingPunct="1"/>
              <a:t>21</a:t>
            </a:fld>
            <a:endParaRPr lang="en-US" sz="1200" baseline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8E14335-D639-4CBE-9688-50C5127A9C96}" type="slidenum">
              <a:rPr lang="en-US" sz="1200" baseline="0" smtClean="0"/>
              <a:pPr eaLnBrk="1" hangingPunct="1"/>
              <a:t>22</a:t>
            </a:fld>
            <a:endParaRPr lang="en-US" sz="1200" baseline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pr14-06.cpp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A7203B4-3401-4653-B93C-BAB2CCA62129}" type="slidenum">
              <a:rPr lang="en-US" sz="1200" baseline="0" smtClean="0"/>
              <a:pPr eaLnBrk="1" hangingPunct="1"/>
              <a:t>23</a:t>
            </a:fld>
            <a:endParaRPr lang="en-US" sz="1200" baseline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F859F40-F06A-48A0-A56B-AD9CCAB205A8}" type="slidenum">
              <a:rPr lang="en-US" sz="1200" baseline="0" smtClean="0"/>
              <a:pPr eaLnBrk="1" hangingPunct="1"/>
              <a:t>24</a:t>
            </a:fld>
            <a:endParaRPr lang="en-US" sz="1200" baseline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723E308-D5BC-4F38-8C93-42F3B37E4385}" type="slidenum">
              <a:rPr lang="en-US" sz="1200" baseline="0" smtClean="0"/>
              <a:pPr eaLnBrk="1" hangingPunct="1"/>
              <a:t>25</a:t>
            </a:fld>
            <a:endParaRPr lang="en-US" sz="1200" baseline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ADDC308-FE46-4A6F-876B-E7C19CD57ED3}" type="slidenum">
              <a:rPr lang="en-US" sz="1200" baseline="0" smtClean="0"/>
              <a:pPr eaLnBrk="1" hangingPunct="1"/>
              <a:t>4</a:t>
            </a:fld>
            <a:endParaRPr lang="en-US" sz="1200" baseline="0" smtClean="0"/>
          </a:p>
        </p:txBody>
      </p:sp>
      <p:sp>
        <p:nvSpPr>
          <p:cNvPr id="399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4C26811-CADF-466D-8D5C-C3858A8E7918}" type="slidenum">
              <a:rPr lang="en-US" sz="1200" baseline="0" smtClean="0"/>
              <a:pPr eaLnBrk="1" hangingPunct="1"/>
              <a:t>26</a:t>
            </a:fld>
            <a:endParaRPr lang="en-US" sz="1200" baseline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pr14-07.cpp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74B7588-B990-4520-85E7-171D72144FC6}" type="slidenum">
              <a:rPr lang="en-US" sz="1200" baseline="0" smtClean="0"/>
              <a:pPr eaLnBrk="1" hangingPunct="1"/>
              <a:t>27</a:t>
            </a:fld>
            <a:endParaRPr lang="en-US" sz="1200" baseline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170AC32-EE1C-4C01-B388-3C62F173AC9C}" type="slidenum">
              <a:rPr lang="en-US" sz="1200" baseline="0" smtClean="0"/>
              <a:pPr eaLnBrk="1" hangingPunct="1"/>
              <a:t>28</a:t>
            </a:fld>
            <a:endParaRPr lang="en-US" sz="1200" baseline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pr14-08.cpp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7AB77DA-DA3E-470D-9C71-7010E2E891BF}" type="slidenum">
              <a:rPr lang="en-US" sz="1200" baseline="0" smtClean="0"/>
              <a:pPr eaLnBrk="1" hangingPunct="1"/>
              <a:t>29</a:t>
            </a:fld>
            <a:endParaRPr lang="en-US" sz="1200" baseline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B55C811-29CF-4C76-A147-E3DD41A9D35A}" type="slidenum">
              <a:rPr lang="en-US" sz="1200" baseline="0" smtClean="0"/>
              <a:pPr eaLnBrk="1" hangingPunct="1"/>
              <a:t>30</a:t>
            </a:fld>
            <a:endParaRPr lang="en-US" sz="1200" baseline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9A8B572-EC93-4FC7-AEFF-4CEC9783C4E1}" type="slidenum">
              <a:rPr lang="en-US" sz="1200" baseline="0" smtClean="0"/>
              <a:pPr eaLnBrk="1" hangingPunct="1"/>
              <a:t>31</a:t>
            </a:fld>
            <a:endParaRPr lang="en-US" sz="1200" baseline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pr14-09.cpp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F5BBF72-FD57-4A1D-87FC-5DBE07E822FD}" type="slidenum">
              <a:rPr lang="en-US" sz="1200" baseline="0" smtClean="0"/>
              <a:pPr eaLnBrk="1" hangingPunct="1"/>
              <a:t>32</a:t>
            </a:fld>
            <a:endParaRPr lang="en-US" sz="1200" baseline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pr14-10.cpp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34D049B-38AA-4CAB-9D00-B59B7B551C06}" type="slidenum">
              <a:rPr lang="en-US" sz="1200" baseline="0" smtClean="0"/>
              <a:pPr eaLnBrk="1" hangingPunct="1"/>
              <a:t>33</a:t>
            </a:fld>
            <a:endParaRPr lang="en-US" sz="1200" baseline="0" smtClean="0"/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8B3FB18-D11D-4273-93A6-0F2E49C3D0FA}" type="slidenum">
              <a:rPr lang="en-US" sz="1200" baseline="0" smtClean="0"/>
              <a:pPr eaLnBrk="1" hangingPunct="1"/>
              <a:t>37</a:t>
            </a:fld>
            <a:endParaRPr lang="en-US" sz="1200" baseline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17762A8-6F75-4B91-A323-858CAEC0C79A}" type="slidenum">
              <a:rPr lang="en-US" sz="1200" baseline="0" smtClean="0"/>
              <a:pPr eaLnBrk="1" hangingPunct="1"/>
              <a:t>5</a:t>
            </a:fld>
            <a:endParaRPr lang="en-US" sz="1200" baseline="0" smtClean="0"/>
          </a:p>
        </p:txBody>
      </p:sp>
      <p:sp>
        <p:nvSpPr>
          <p:cNvPr id="40963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FC5932D-D088-4812-A026-1F370BD174B6}" type="slidenum">
              <a:rPr lang="en-US" sz="1200" baseline="0" smtClean="0"/>
              <a:pPr eaLnBrk="1" hangingPunct="1"/>
              <a:t>6</a:t>
            </a:fld>
            <a:endParaRPr lang="en-US" sz="1200" baseline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See pr14-01.cpp, pr14-02.cpp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8FCE62E-4EB1-46DD-8552-73602981BA4F}" type="slidenum">
              <a:rPr lang="en-US" sz="1200" baseline="0" smtClean="0"/>
              <a:pPr eaLnBrk="1" hangingPunct="1"/>
              <a:t>7</a:t>
            </a:fld>
            <a:endParaRPr lang="en-US" sz="1200" baseline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2AB0EEA-1132-4ADD-BBDB-191290B11116}" type="slidenum">
              <a:rPr lang="en-US" sz="1200" baseline="0" smtClean="0"/>
              <a:pPr eaLnBrk="1" hangingPunct="1"/>
              <a:t>8</a:t>
            </a:fld>
            <a:endParaRPr lang="en-US" sz="1200" baseline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DC149CC-4CB0-4A06-B464-0405A28446E4}" type="slidenum">
              <a:rPr lang="en-US" sz="1200" baseline="0" smtClean="0"/>
              <a:pPr eaLnBrk="1" hangingPunct="1"/>
              <a:t>9</a:t>
            </a:fld>
            <a:endParaRPr lang="en-US" sz="1200" baseline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094BDEE-6DCF-4612-8E05-BD6B6144C037}" type="slidenum">
              <a:rPr lang="en-US" sz="1200" baseline="0" smtClean="0"/>
              <a:pPr eaLnBrk="1" hangingPunct="1"/>
              <a:t>10</a:t>
            </a:fld>
            <a:endParaRPr lang="en-US" sz="1200" baseline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2554F2C-0487-4BEA-99BE-DDD18DDC5163}" type="slidenum">
              <a:rPr lang="en-US" sz="1200" baseline="0" smtClean="0"/>
              <a:pPr eaLnBrk="1" hangingPunct="1"/>
              <a:t>11</a:t>
            </a:fld>
            <a:endParaRPr lang="en-US" sz="1200" baseline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38D7EC6-0C4F-4999-A0D9-18E67F8B9274}" type="datetime1">
              <a:rPr lang="en-US" smtClean="0"/>
              <a:t>9/27/2016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C924D-4333-4D67-B759-D35085157BD6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228B-5575-47C7-8762-27C7FA0C3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8294688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962400"/>
            <a:ext cx="8294688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FF63B843-95EA-4819-B741-C2966DF1F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1D70-26E2-42C9-95C6-6F2C70535464}" type="datetime1">
              <a:rPr lang="en-US" smtClean="0"/>
              <a:t>9/27/2016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317C-AEA7-49DA-87DC-899376C3845E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DC2B-07EC-4F3D-8B3E-73038B73F1D1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2987-F10D-4D02-B0F2-5FC14EB7EE32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A1A-BBBC-4E5D-8AEE-C268E34F5E52}" type="datetime1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443B-D56C-4C88-B360-038359EA4598}" type="datetime1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A35-0EBB-497E-BD85-EF89DC25CA68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2BC1-E07D-4107-A8EC-6C7EFEE5DCD1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6F91-7583-4F04-8B52-FBB26FBF9326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95-8C95-49ED-9888-077B839063CE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5DE3-6812-4372-BB97-8CE2BE3C2D58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8D7EC6-0C4F-4999-A0D9-18E67F8B9274}" type="datetime1">
              <a:rPr lang="en-US" smtClean="0"/>
              <a:t>9/27/2016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693E43-B3B5-409B-956F-5C480948FAE3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80214-27DB-4630-B5B1-E1A008463EC5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08513C-3FF4-4743-8AC7-0C00747230B6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B6F38-6738-495C-AAA2-13822CD76830}" type="datetime1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C7BC9-C8C3-4C73-8C0C-40FC9BDE19D5}" type="datetime1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E470-5D8A-4334-B0AD-667729247853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8B9DB75-C129-4BE9-9A3E-9CAAD3DF2B99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8737E0D-3828-471B-9403-CF4DCDAC8F24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5AD449-06FD-44F5-804D-4F7A42BEFB3E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5E13B0-96F4-4A15-A334-1822AC520C01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8D7EC6-0C4F-4999-A0D9-18E67F8B9274}" type="datetime1">
              <a:rPr lang="en-US" smtClean="0"/>
              <a:t>9/27/2016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6693E43-B3B5-409B-956F-5C480948FAE3}" type="datetime1">
              <a:rPr lang="en-US" smtClean="0"/>
              <a:t>9/27/2016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6B80214-27DB-4630-B5B1-E1A008463EC5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2C7BC9-C8C3-4C73-8C0C-40FC9BDE19D5}" type="datetime1">
              <a:rPr lang="en-US" smtClean="0"/>
              <a:t>9/27/2016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8B9DB75-C129-4BE9-9A3E-9CAAD3DF2B99}" type="datetime1">
              <a:rPr lang="en-US" smtClean="0"/>
              <a:t>9/27/2016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737E0D-3828-471B-9403-CF4DCDAC8F24}" type="datetime1">
              <a:rPr lang="en-US" smtClean="0"/>
              <a:t>9/27/2016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38D7EC6-0C4F-4999-A0D9-18E67F8B9274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8B9DB75-C129-4BE9-9A3E-9CAAD3DF2B99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8737E0D-3828-471B-9403-CF4DCDAC8F24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9/27/2016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4195434-6F97-49F1-A1DA-48BDBB8A55D5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952" r:id="rId12"/>
    <p:sldLayoutId id="214748400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7A17AF4-825D-4880-BFB2-A875CF2AD56E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4195434-6F97-49F1-A1DA-48BDBB8A55D5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4195434-6F97-49F1-A1DA-48BDBB8A55D5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4195434-6F97-49F1-A1DA-48BDBB8A55D5}" type="datetime1">
              <a:rPr lang="en-US" smtClean="0"/>
              <a:t>9/27/2016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4195434-6F97-49F1-A1DA-48BDBB8A55D5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4195434-6F97-49F1-A1DA-48BDBB8A55D5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2.cpp" TargetMode="External"/><Relationship Id="rId2" Type="http://schemas.openxmlformats.org/officeDocument/2006/relationships/hyperlink" Target="PROGRAM%20CHAPTER%202/Example%202.1.cp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3.cp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PROGRAM%20CHAPTER%202/Example%202.4.cp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5.cp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rcle.com/games/Booger/Fibonacc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6.cp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7.cp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8.cp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olmath-games.com/0-tower-of-hano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9.cp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PROGRAM%20CHAPTER%202/Example%202.10.cp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r>
              <a:rPr lang="en-US" smtClean="0"/>
              <a:t>ECE 532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3276600"/>
          </a:xfrm>
        </p:spPr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2: FUNDAMENTAL DATA STRUCTURES: RECURSION</a:t>
            </a:r>
            <a:endParaRPr lang="en-US" dirty="0"/>
          </a:p>
          <a:p>
            <a:r>
              <a:rPr lang="en-US" dirty="0"/>
              <a:t>Lecturer: Dr. </a:t>
            </a:r>
            <a:r>
              <a:rPr lang="en-US" dirty="0" err="1"/>
              <a:t>Roslina</a:t>
            </a:r>
            <a:r>
              <a:rPr lang="en-US" dirty="0"/>
              <a:t> </a:t>
            </a:r>
            <a:r>
              <a:rPr lang="en-US" dirty="0" err="1"/>
              <a:t>Mohamad</a:t>
            </a:r>
            <a:endParaRPr lang="en-US" dirty="0"/>
          </a:p>
          <a:p>
            <a:r>
              <a:rPr lang="en-US" dirty="0" smtClean="0"/>
              <a:t>Room: Tower 2, Level 13, No:14C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854200"/>
            <a:ext cx="8294688" cy="3979863"/>
          </a:xfrm>
        </p:spPr>
        <p:txBody>
          <a:bodyPr/>
          <a:lstStyle/>
          <a:p>
            <a:pPr eaLnBrk="1" hangingPunct="1"/>
            <a:r>
              <a:rPr lang="en-US" dirty="0" smtClean="0"/>
              <a:t>With each recursive call, the parameter controlling the recursion should move  closer to the base case</a:t>
            </a:r>
          </a:p>
          <a:p>
            <a:pPr eaLnBrk="1" hangingPunct="1"/>
            <a:r>
              <a:rPr lang="en-US" dirty="0" smtClean="0"/>
              <a:t>Eventually, the parameter reaches the base case and the chain of recursive calls terminates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365760" cy="365125"/>
          </a:xfrm>
        </p:spPr>
        <p:txBody>
          <a:bodyPr/>
          <a:lstStyle/>
          <a:p>
            <a:pPr>
              <a:defRPr/>
            </a:pPr>
            <a:fld id="{A8FFB9DB-8F53-43CA-8F15-6C25D4BED54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Stopping the Recursion</a:t>
            </a:r>
          </a:p>
        </p:txBody>
      </p:sp>
    </p:spTree>
    <p:extLst>
      <p:ext uri="{BB962C8B-B14F-4D97-AF65-F5344CB8AC3E}">
        <p14:creationId xmlns:p14="http://schemas.microsoft.com/office/powerpoint/2010/main" val="16051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9154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void countDown(int num)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{ 	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if (num == 0)      // base case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   cout &lt;&lt; "Blastoff!";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else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{  cout &lt;&lt; num &lt;&lt; "...\n";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chemeClr val="accent2"/>
                </a:solidFill>
                <a:latin typeface="Courier New" pitchFamily="49" charset="0"/>
              </a:rPr>
              <a:t>      countDown(num-1); </a:t>
            </a:r>
            <a:endParaRPr lang="en-US" sz="2800" b="1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}</a:t>
            </a:r>
            <a:endParaRPr lang="en-US" sz="2400" b="1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}</a:t>
            </a:r>
            <a:endParaRPr lang="en-US" sz="2400" b="1" smtClean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9D91D033-0FD3-4C4C-B0BC-EA96BA9F02AD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Stopping the Recursion</a:t>
            </a:r>
          </a:p>
        </p:txBody>
      </p:sp>
      <p:grpSp>
        <p:nvGrpSpPr>
          <p:cNvPr id="14341" name="Group 6"/>
          <p:cNvGrpSpPr>
            <a:grpSpLocks/>
          </p:cNvGrpSpPr>
          <p:nvPr/>
        </p:nvGrpSpPr>
        <p:grpSpPr bwMode="auto">
          <a:xfrm>
            <a:off x="5257800" y="3962400"/>
            <a:ext cx="3733800" cy="2133600"/>
            <a:chOff x="3072" y="2784"/>
            <a:chExt cx="2352" cy="1344"/>
          </a:xfrm>
        </p:grpSpPr>
        <p:sp>
          <p:nvSpPr>
            <p:cNvPr id="14343" name="Oval 4"/>
            <p:cNvSpPr>
              <a:spLocks noChangeArrowheads="1"/>
            </p:cNvSpPr>
            <p:nvPr/>
          </p:nvSpPr>
          <p:spPr bwMode="auto">
            <a:xfrm>
              <a:off x="3072" y="2784"/>
              <a:ext cx="2352" cy="134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Text Box 5"/>
            <p:cNvSpPr txBox="1">
              <a:spLocks noChangeArrowheads="1"/>
            </p:cNvSpPr>
            <p:nvPr/>
          </p:nvSpPr>
          <p:spPr bwMode="auto">
            <a:xfrm>
              <a:off x="3072" y="3024"/>
              <a:ext cx="230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baseline="0" dirty="0" smtClean="0">
                  <a:solidFill>
                    <a:schemeClr val="accent2"/>
                  </a:solidFill>
                  <a:latin typeface="+mn-lt"/>
                </a:rPr>
                <a:t>Value passed to recursive call is closer to base case of </a:t>
              </a:r>
              <a:r>
                <a:rPr lang="en-US" baseline="0" dirty="0" err="1" smtClean="0">
                  <a:solidFill>
                    <a:schemeClr val="accent2"/>
                  </a:solidFill>
                  <a:latin typeface="+mn-lt"/>
                </a:rPr>
                <a:t>num</a:t>
              </a:r>
              <a:r>
                <a:rPr lang="en-US" baseline="0" dirty="0" smtClean="0">
                  <a:solidFill>
                    <a:schemeClr val="accent2"/>
                  </a:solidFill>
                  <a:latin typeface="+mn-lt"/>
                </a:rPr>
                <a:t> = 0.</a:t>
              </a:r>
            </a:p>
          </p:txBody>
        </p:sp>
      </p:grpSp>
      <p:sp>
        <p:nvSpPr>
          <p:cNvPr id="14342" name="Line 7"/>
          <p:cNvSpPr>
            <a:spLocks noChangeShapeType="1"/>
          </p:cNvSpPr>
          <p:nvPr/>
        </p:nvSpPr>
        <p:spPr bwMode="auto">
          <a:xfrm flipH="1" flipV="1">
            <a:off x="4495800" y="4343400"/>
            <a:ext cx="8382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What Happens When Called?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153400" cy="4114800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spcBef>
                <a:spcPct val="50000"/>
              </a:spcBef>
            </a:pPr>
            <a:r>
              <a:rPr lang="en-US" sz="2800" smtClean="0"/>
              <a:t>Each time a recursive function is called, a new copy of the function runs, with new instances of parameters and local variables being created</a:t>
            </a:r>
          </a:p>
          <a:p>
            <a:pPr marL="533400" indent="-533400" eaLnBrk="1" hangingPunct="1">
              <a:spcBef>
                <a:spcPct val="50000"/>
              </a:spcBef>
            </a:pPr>
            <a:r>
              <a:rPr lang="en-US" sz="2800" smtClean="0"/>
              <a:t>As each copy finishes executing, it returns to the copy of the function that called it</a:t>
            </a:r>
          </a:p>
          <a:p>
            <a:pPr marL="533400" indent="-533400" eaLnBrk="1" hangingPunct="1">
              <a:spcBef>
                <a:spcPct val="50000"/>
              </a:spcBef>
            </a:pPr>
            <a:r>
              <a:rPr lang="en-US" sz="2800" smtClean="0"/>
              <a:t>When the initial copy finishes executing, it returns to the part of the program that made the initial call to the function</a:t>
            </a:r>
            <a:endParaRPr lang="en-US" sz="280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E02F5F20-42F8-4782-B8EC-8A4663FD6810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Example 2.1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Example 2.2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Recursion</a:t>
            </a:r>
            <a:r>
              <a:rPr lang="en-US" smtClean="0"/>
              <a:t>: solving a problem by reducing it to smaller versions of itself</a:t>
            </a:r>
          </a:p>
          <a:p>
            <a:pPr eaLnBrk="1" hangingPunct="1">
              <a:buFontTx/>
              <a:buNone/>
            </a:pPr>
            <a:r>
              <a:rPr lang="en-US" smtClean="0"/>
              <a:t>		</a:t>
            </a:r>
            <a:r>
              <a:rPr lang="en-US" sz="2400" smtClean="0"/>
              <a:t>0! = 1				(1)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</a:t>
            </a:r>
            <a:r>
              <a:rPr lang="en-US" sz="2400" i="1" smtClean="0"/>
              <a:t>n</a:t>
            </a:r>
            <a:r>
              <a:rPr lang="en-US" sz="2400" smtClean="0"/>
              <a:t>! = </a:t>
            </a:r>
            <a:r>
              <a:rPr lang="en-US" sz="2400" i="1" smtClean="0"/>
              <a:t>n</a:t>
            </a:r>
            <a:r>
              <a:rPr lang="en-US" sz="2400" smtClean="0"/>
              <a:t> x (</a:t>
            </a:r>
            <a:r>
              <a:rPr lang="en-US" sz="2400" i="1" smtClean="0"/>
              <a:t>n</a:t>
            </a:r>
            <a:r>
              <a:rPr lang="en-US" sz="2400" smtClean="0"/>
              <a:t>-1)!   if   </a:t>
            </a:r>
            <a:r>
              <a:rPr lang="en-US" sz="2400" i="1" smtClean="0"/>
              <a:t>n</a:t>
            </a:r>
            <a:r>
              <a:rPr lang="en-US" sz="2400" smtClean="0"/>
              <a:t> &gt; 0	(2)</a:t>
            </a:r>
          </a:p>
          <a:p>
            <a:pPr eaLnBrk="1" hangingPunct="1"/>
            <a:r>
              <a:rPr lang="en-US" smtClean="0"/>
              <a:t>The definition of factorial in equations (1) and (2) is called a recursive definition</a:t>
            </a:r>
          </a:p>
          <a:p>
            <a:pPr lvl="1" eaLnBrk="1" hangingPunct="1"/>
            <a:r>
              <a:rPr lang="en-US" smtClean="0"/>
              <a:t>Equation (1) is called the base case</a:t>
            </a:r>
          </a:p>
          <a:p>
            <a:pPr lvl="1" eaLnBrk="1" hangingPunct="1"/>
            <a:r>
              <a:rPr lang="en-US" smtClean="0"/>
              <a:t>Equation (2) is called the general case</a:t>
            </a:r>
            <a:endParaRPr lang="en-US" sz="220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A5D2CA-3533-4CD9-A04A-895C8F5188B0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Recursive Definitions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Recursive definition</a:t>
            </a:r>
            <a:r>
              <a:rPr lang="en-US" smtClean="0"/>
              <a:t>: defining a problem in terms of a smaller version of itself</a:t>
            </a:r>
          </a:p>
          <a:p>
            <a:pPr lvl="1" eaLnBrk="1" hangingPunct="1"/>
            <a:r>
              <a:rPr lang="en-US" smtClean="0"/>
              <a:t>Every recursive definition must have one (or more) base cases</a:t>
            </a:r>
          </a:p>
          <a:p>
            <a:pPr lvl="1" eaLnBrk="1" hangingPunct="1"/>
            <a:r>
              <a:rPr lang="en-US" smtClean="0"/>
              <a:t>The general case must eventually reduce to a base case</a:t>
            </a:r>
          </a:p>
          <a:p>
            <a:pPr lvl="1" eaLnBrk="1" hangingPunct="1"/>
            <a:r>
              <a:rPr lang="en-US" smtClean="0"/>
              <a:t>The base case stops the recursion 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5D9B2-F1FA-41CE-937E-7C4BA889CBE2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Recursive Definitions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u="sng" smtClean="0"/>
              <a:t>Recursive algorithm</a:t>
            </a:r>
            <a:r>
              <a:rPr lang="en-US" sz="2800" smtClean="0"/>
              <a:t>: finds a solution by reducing problem to smaller versions of itself</a:t>
            </a:r>
          </a:p>
          <a:p>
            <a:pPr lvl="1" eaLnBrk="1" hangingPunct="1"/>
            <a:r>
              <a:rPr lang="en-US" sz="2400" smtClean="0"/>
              <a:t>Must have one (or more) base cases</a:t>
            </a:r>
          </a:p>
          <a:p>
            <a:pPr lvl="1" eaLnBrk="1" hangingPunct="1"/>
            <a:r>
              <a:rPr lang="en-US" sz="2400" smtClean="0"/>
              <a:t>General solution must eventually reduce to a base case </a:t>
            </a:r>
          </a:p>
          <a:p>
            <a:pPr eaLnBrk="1" hangingPunct="1"/>
            <a:r>
              <a:rPr lang="en-US" sz="2800" u="sng" smtClean="0"/>
              <a:t>Recursive function</a:t>
            </a:r>
            <a:r>
              <a:rPr lang="en-US" sz="2800" smtClean="0"/>
              <a:t>: a function that calls itself</a:t>
            </a:r>
          </a:p>
          <a:p>
            <a:pPr eaLnBrk="1" hangingPunct="1"/>
            <a:r>
              <a:rPr lang="en-US" sz="2800" smtClean="0"/>
              <a:t>Recursive algorithms are implemented using recursive functions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32CC8-4BE9-4250-A717-081A780F1072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3636" y="381000"/>
            <a:ext cx="8610600" cy="992187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The Recursive Factorial 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85344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tx1"/>
              </a:buClr>
              <a:defRPr/>
            </a:pPr>
            <a:r>
              <a:rPr lang="en-US" dirty="0" smtClean="0"/>
              <a:t>The factorial of a nonnegative integer </a:t>
            </a:r>
            <a:r>
              <a:rPr lang="en-US" b="1" i="1" dirty="0" smtClean="0">
                <a:latin typeface="Times New Roman" charset="0"/>
              </a:rPr>
              <a:t>n</a:t>
            </a:r>
            <a:r>
              <a:rPr lang="en-US" dirty="0" smtClean="0"/>
              <a:t> is the product of all positive integers less or equal to </a:t>
            </a:r>
            <a:r>
              <a:rPr lang="en-US" b="1" i="1" dirty="0" smtClean="0">
                <a:latin typeface="Times New Roman" charset="0"/>
              </a:rPr>
              <a:t>n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dirty="0" smtClean="0"/>
              <a:t>The factorial of </a:t>
            </a:r>
            <a:r>
              <a:rPr lang="en-US" b="1" i="1" dirty="0" smtClean="0">
                <a:latin typeface="Times New Roman" charset="0"/>
              </a:rPr>
              <a:t>n</a:t>
            </a:r>
            <a:r>
              <a:rPr lang="en-US" dirty="0" smtClean="0"/>
              <a:t> is denoted by </a:t>
            </a:r>
            <a:r>
              <a:rPr lang="en-US" b="1" i="1" dirty="0" smtClean="0">
                <a:latin typeface="Times New Roman" charset="0"/>
              </a:rPr>
              <a:t>n</a:t>
            </a:r>
            <a:r>
              <a:rPr lang="en-US" b="1" dirty="0" smtClean="0">
                <a:latin typeface="Times New Roman" charset="0"/>
              </a:rPr>
              <a:t>!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dirty="0" smtClean="0"/>
              <a:t>The factorial of 0 is 1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800" dirty="0" smtClean="0"/>
              <a:t>           </a:t>
            </a:r>
            <a:r>
              <a:rPr lang="en-US" b="1" dirty="0" smtClean="0">
                <a:latin typeface="Times New Roman" charset="0"/>
              </a:rPr>
              <a:t>0</a:t>
            </a:r>
            <a:r>
              <a:rPr lang="en-US" b="1" i="1" dirty="0" smtClean="0">
                <a:latin typeface="Times New Roman" charset="0"/>
              </a:rPr>
              <a:t> </a:t>
            </a:r>
            <a:r>
              <a:rPr lang="en-US" b="1" dirty="0" smtClean="0">
                <a:latin typeface="Times New Roman" charset="0"/>
              </a:rPr>
              <a:t>!</a:t>
            </a:r>
            <a:r>
              <a:rPr lang="en-US" b="1" i="1" dirty="0" smtClean="0">
                <a:latin typeface="Times New Roman" charset="0"/>
              </a:rPr>
              <a:t> = </a:t>
            </a:r>
            <a:r>
              <a:rPr lang="en-US" b="1" dirty="0" smtClean="0">
                <a:latin typeface="Times New Roman" charset="0"/>
              </a:rPr>
              <a:t>1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800" dirty="0" smtClean="0"/>
              <a:t>           </a:t>
            </a:r>
            <a:r>
              <a:rPr lang="en-US" b="1" i="1" dirty="0" smtClean="0">
                <a:latin typeface="Times New Roman" charset="0"/>
              </a:rPr>
              <a:t>n </a:t>
            </a:r>
            <a:r>
              <a:rPr lang="en-US" b="1" dirty="0" smtClean="0">
                <a:latin typeface="Times New Roman" charset="0"/>
              </a:rPr>
              <a:t>!</a:t>
            </a:r>
            <a:r>
              <a:rPr lang="en-US" b="1" i="1" dirty="0" smtClean="0">
                <a:latin typeface="Times New Roman" charset="0"/>
              </a:rPr>
              <a:t> = n </a:t>
            </a:r>
            <a:r>
              <a:rPr lang="en-US" sz="2800" dirty="0" smtClean="0"/>
              <a:t>x</a:t>
            </a:r>
            <a:r>
              <a:rPr lang="en-US" b="1" dirty="0" smtClean="0">
                <a:latin typeface="Times New Roman" charset="0"/>
              </a:rPr>
              <a:t> (</a:t>
            </a:r>
            <a:r>
              <a:rPr lang="en-US" b="1" i="1" dirty="0" smtClean="0">
                <a:latin typeface="Times New Roman" charset="0"/>
              </a:rPr>
              <a:t>n-</a:t>
            </a:r>
            <a:r>
              <a:rPr lang="en-US" b="1" dirty="0" smtClean="0">
                <a:latin typeface="Times New Roman" charset="0"/>
              </a:rPr>
              <a:t>1) </a:t>
            </a:r>
            <a:r>
              <a:rPr lang="en-US" sz="2800" dirty="0" smtClean="0"/>
              <a:t>x</a:t>
            </a:r>
            <a:r>
              <a:rPr lang="en-US" b="1" dirty="0" smtClean="0">
                <a:latin typeface="Times New Roman" charset="0"/>
              </a:rPr>
              <a:t>  … </a:t>
            </a:r>
            <a:r>
              <a:rPr lang="en-US" sz="2800" dirty="0" smtClean="0"/>
              <a:t>x</a:t>
            </a:r>
            <a:r>
              <a:rPr lang="en-US" b="1" dirty="0" smtClean="0">
                <a:latin typeface="Times New Roman" charset="0"/>
              </a:rPr>
              <a:t> 2 </a:t>
            </a:r>
            <a:r>
              <a:rPr lang="en-US" sz="2800" dirty="0" smtClean="0"/>
              <a:t>x</a:t>
            </a:r>
            <a:r>
              <a:rPr lang="en-US" b="1" dirty="0" smtClean="0">
                <a:latin typeface="Times New Roman" charset="0"/>
              </a:rPr>
              <a:t> 1  </a:t>
            </a:r>
            <a:r>
              <a:rPr lang="en-US" sz="2800" dirty="0" smtClean="0"/>
              <a:t>if </a:t>
            </a:r>
            <a:r>
              <a:rPr lang="en-US" b="1" dirty="0" smtClean="0">
                <a:latin typeface="Times New Roman" charset="0"/>
              </a:rPr>
              <a:t> </a:t>
            </a:r>
            <a:r>
              <a:rPr lang="en-US" b="1" i="1" dirty="0" smtClean="0">
                <a:latin typeface="Times New Roman" charset="0"/>
              </a:rPr>
              <a:t>n</a:t>
            </a:r>
            <a:r>
              <a:rPr lang="en-US" b="1" dirty="0" smtClean="0">
                <a:latin typeface="Times New Roman" charset="0"/>
              </a:rPr>
              <a:t> &gt; 0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766045-2E56-4D1A-8A67-7F7121C97E5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Recursive Factorial Function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43492" y="2323652"/>
            <a:ext cx="6777317" cy="377234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Factorial of </a:t>
            </a:r>
            <a:r>
              <a:rPr lang="en-US" b="1" i="1" dirty="0" smtClean="0">
                <a:latin typeface="Times New Roman" charset="0"/>
              </a:rPr>
              <a:t>n</a:t>
            </a:r>
            <a:r>
              <a:rPr lang="en-US" dirty="0" smtClean="0"/>
              <a:t> can be expressed in terms of the factorial of </a:t>
            </a:r>
            <a:r>
              <a:rPr lang="en-US" b="1" i="1" dirty="0" smtClean="0">
                <a:latin typeface="Times New Roman" charset="0"/>
              </a:rPr>
              <a:t>n-</a:t>
            </a:r>
            <a:r>
              <a:rPr lang="en-US" b="1" dirty="0" smtClean="0">
                <a:latin typeface="Times New Roman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Times New Roman" charset="0"/>
              </a:rPr>
              <a:t>          0 ! </a:t>
            </a:r>
            <a:r>
              <a:rPr lang="en-US" dirty="0" smtClean="0">
                <a:latin typeface="Times New Roman" charset="0"/>
              </a:rPr>
              <a:t>=</a:t>
            </a:r>
            <a:r>
              <a:rPr lang="en-US" b="1" dirty="0" smtClean="0">
                <a:latin typeface="Times New Roman" charset="0"/>
              </a:rPr>
              <a:t>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         </a:t>
            </a:r>
            <a:r>
              <a:rPr lang="en-US" b="1" i="1" dirty="0" smtClean="0">
                <a:latin typeface="Times New Roman" charset="0"/>
              </a:rPr>
              <a:t>n </a:t>
            </a:r>
            <a:r>
              <a:rPr lang="en-US" dirty="0" smtClean="0"/>
              <a:t>! = </a:t>
            </a:r>
            <a:r>
              <a:rPr lang="en-US" b="1" i="1" dirty="0" smtClean="0">
                <a:latin typeface="Times New Roman" charset="0"/>
              </a:rPr>
              <a:t>n</a:t>
            </a:r>
            <a:r>
              <a:rPr lang="en-US" dirty="0" smtClean="0"/>
              <a:t> x </a:t>
            </a:r>
            <a:r>
              <a:rPr lang="en-US" b="1" dirty="0" smtClean="0">
                <a:latin typeface="Times New Roman" charset="0"/>
              </a:rPr>
              <a:t>(</a:t>
            </a:r>
            <a:r>
              <a:rPr lang="en-US" b="1" i="1" dirty="0" smtClean="0">
                <a:latin typeface="Times New Roman" charset="0"/>
              </a:rPr>
              <a:t>n-</a:t>
            </a:r>
            <a:r>
              <a:rPr lang="en-US" b="1" dirty="0" smtClean="0">
                <a:latin typeface="Times New Roman" charset="0"/>
              </a:rPr>
              <a:t>1)</a:t>
            </a:r>
            <a:r>
              <a:rPr lang="en-US" dirty="0" smtClean="0"/>
              <a:t> !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Recursive function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factorial(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n)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 { if (n == 0) return 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   else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      return n *factorial(n-1);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//See 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  <a:hlinkClick r:id="rId3" action="ppaction://hlinkfile"/>
              </a:rPr>
              <a:t>Example 2.3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, 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  <a:hlinkClick r:id="rId4" action="ppaction://hlinkfile"/>
              </a:rPr>
              <a:t>Example 2.4</a:t>
            </a:r>
            <a:endParaRPr lang="en-US" b="1" dirty="0" smtClean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9861E-A9F1-4E37-AFE0-7F23147A10C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Recursive </a:t>
            </a:r>
            <a:r>
              <a:rPr lang="en-US" dirty="0" err="1" smtClean="0"/>
              <a:t>gcd</a:t>
            </a:r>
            <a:r>
              <a:rPr lang="en-US" dirty="0" smtClean="0"/>
              <a:t> Function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Greatest common divisor (gcd) of two integers </a:t>
            </a:r>
            <a:r>
              <a:rPr lang="en-US" b="1" i="1" smtClean="0">
                <a:latin typeface="Times New Roman" charset="0"/>
              </a:rPr>
              <a:t>x </a:t>
            </a:r>
            <a:r>
              <a:rPr lang="en-US" smtClean="0"/>
              <a:t>and </a:t>
            </a:r>
            <a:r>
              <a:rPr lang="en-US" b="1" i="1" smtClean="0">
                <a:latin typeface="Times New Roman" charset="0"/>
              </a:rPr>
              <a:t>y</a:t>
            </a:r>
            <a:r>
              <a:rPr lang="en-US" smtClean="0"/>
              <a:t> is the largest number that divides both </a:t>
            </a:r>
            <a:r>
              <a:rPr lang="en-US" b="1" i="1" smtClean="0">
                <a:latin typeface="Times New Roman" charset="0"/>
              </a:rPr>
              <a:t>x</a:t>
            </a:r>
            <a:r>
              <a:rPr lang="en-US" smtClean="0"/>
              <a:t> and </a:t>
            </a:r>
            <a:r>
              <a:rPr lang="en-US" b="1" i="1" smtClean="0">
                <a:latin typeface="Times New Roman" charset="0"/>
              </a:rPr>
              <a:t>y</a:t>
            </a:r>
          </a:p>
          <a:p>
            <a:pPr eaLnBrk="1" hangingPunct="1"/>
            <a:r>
              <a:rPr lang="en-US" smtClean="0"/>
              <a:t>The Greek mathematician Euclid discovered that</a:t>
            </a:r>
          </a:p>
          <a:p>
            <a:pPr lvl="1" eaLnBrk="1" hangingPunct="1"/>
            <a:r>
              <a:rPr lang="en-US" smtClean="0"/>
              <a:t>If </a:t>
            </a:r>
            <a:r>
              <a:rPr lang="en-US" sz="3200" b="1" i="1" smtClean="0">
                <a:latin typeface="Times New Roman" charset="0"/>
              </a:rPr>
              <a:t>y</a:t>
            </a:r>
            <a:r>
              <a:rPr lang="en-US" smtClean="0"/>
              <a:t> divides </a:t>
            </a:r>
            <a:r>
              <a:rPr lang="en-US" sz="3200" b="1" i="1" smtClean="0">
                <a:latin typeface="Times New Roman" charset="0"/>
              </a:rPr>
              <a:t>x</a:t>
            </a:r>
            <a:r>
              <a:rPr lang="en-US" smtClean="0"/>
              <a:t>, then gcd(</a:t>
            </a:r>
            <a:r>
              <a:rPr lang="en-US" sz="3200" b="1" i="1" smtClean="0">
                <a:latin typeface="Times New Roman" charset="0"/>
              </a:rPr>
              <a:t>x</a:t>
            </a:r>
            <a:r>
              <a:rPr lang="en-US" smtClean="0"/>
              <a:t>, </a:t>
            </a:r>
            <a:r>
              <a:rPr lang="en-US" sz="3200" b="1" i="1" smtClean="0">
                <a:latin typeface="Times New Roman" charset="0"/>
              </a:rPr>
              <a:t>y</a:t>
            </a:r>
            <a:r>
              <a:rPr lang="en-US" smtClean="0"/>
              <a:t>) is  just </a:t>
            </a:r>
            <a:r>
              <a:rPr lang="en-US" sz="3200" b="1" i="1" smtClean="0">
                <a:latin typeface="Times New Roman" charset="0"/>
              </a:rPr>
              <a:t>y</a:t>
            </a:r>
          </a:p>
          <a:p>
            <a:pPr lvl="1" eaLnBrk="1" hangingPunct="1"/>
            <a:r>
              <a:rPr lang="en-US" smtClean="0"/>
              <a:t>Otherwise, the gcd(</a:t>
            </a:r>
            <a:r>
              <a:rPr lang="en-US" sz="3200" b="1" i="1" smtClean="0">
                <a:latin typeface="Times New Roman" charset="0"/>
              </a:rPr>
              <a:t>x</a:t>
            </a:r>
            <a:r>
              <a:rPr lang="en-US" smtClean="0"/>
              <a:t>, </a:t>
            </a:r>
            <a:r>
              <a:rPr lang="en-US" sz="3200" b="1" i="1" smtClean="0">
                <a:latin typeface="Times New Roman" charset="0"/>
              </a:rPr>
              <a:t>y</a:t>
            </a:r>
            <a:r>
              <a:rPr lang="en-US" smtClean="0"/>
              <a:t>) is the gcd of </a:t>
            </a:r>
            <a:r>
              <a:rPr lang="en-US" sz="3200" b="1" i="1" smtClean="0">
                <a:latin typeface="Times New Roman" charset="0"/>
              </a:rPr>
              <a:t>y</a:t>
            </a:r>
            <a:r>
              <a:rPr lang="en-US" smtClean="0"/>
              <a:t> and the remainder of dividing </a:t>
            </a:r>
            <a:r>
              <a:rPr lang="en-US" sz="3200" b="1" i="1" smtClean="0">
                <a:latin typeface="Times New Roman" charset="0"/>
              </a:rPr>
              <a:t>x</a:t>
            </a:r>
            <a:r>
              <a:rPr lang="en-US" smtClean="0"/>
              <a:t> by </a:t>
            </a:r>
            <a:r>
              <a:rPr lang="en-US" sz="3200" b="1" i="1" smtClean="0">
                <a:latin typeface="Times New Roman" charset="0"/>
              </a:rPr>
              <a:t>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0DC0F9-6331-46D3-A31C-B8EAA85CEF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024744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Learning Outcomes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43492" y="1981200"/>
            <a:ext cx="6777317" cy="41910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dirty="0" smtClean="0"/>
              <a:t>At the end of this lecture, you will be able to: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Learn about recursive definitions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Explore the base case and the general case of a recursive definition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Discover what is a recursive algorithm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Learn about recursive functions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Explore how to use recursive functions to implement recursive </a:t>
            </a:r>
            <a:r>
              <a:rPr lang="en-US" dirty="0" smtClean="0"/>
              <a:t>algorithms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4B84-804E-4FB8-9801-9FD0D5C8C4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Recursive gcd Function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043492" y="2323652"/>
            <a:ext cx="6777317" cy="3772348"/>
          </a:xfrm>
        </p:spPr>
        <p:txBody>
          <a:bodyPr>
            <a:normAutofit fontScale="85000" lnSpcReduction="20000"/>
          </a:bodyPr>
          <a:lstStyle/>
          <a:p>
            <a:pPr lvl="1" eaLnBrk="1" hangingPunct="1">
              <a:buFontTx/>
              <a:buNone/>
            </a:pPr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gcd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 x, </a:t>
            </a:r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 y)</a:t>
            </a:r>
          </a:p>
          <a:p>
            <a:pPr lvl="1" eaLnBrk="1" hangingPunct="1">
              <a:buFontTx/>
              <a:buNone/>
            </a:pP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	  if (x % y == 0) //base case</a:t>
            </a:r>
          </a:p>
          <a:p>
            <a:pPr lvl="1" eaLnBrk="1" hangingPunct="1">
              <a:buFontTx/>
              <a:buNone/>
            </a:pP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			return y;</a:t>
            </a:r>
          </a:p>
          <a:p>
            <a:pPr lvl="1" eaLnBrk="1" hangingPunct="1">
              <a:buFontTx/>
              <a:buNone/>
            </a:pP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	  else</a:t>
            </a:r>
          </a:p>
          <a:p>
            <a:pPr lvl="1" eaLnBrk="1" hangingPunct="1">
              <a:buFontTx/>
              <a:buNone/>
            </a:pP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			return </a:t>
            </a:r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gcd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(y, x % y);</a:t>
            </a:r>
          </a:p>
          <a:p>
            <a:pPr lvl="1" eaLnBrk="1" hangingPunct="1">
              <a:buFontTx/>
              <a:buNone/>
            </a:pP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//See 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  <a:hlinkClick r:id="rId3" action="ppaction://hlinkfile"/>
              </a:rPr>
              <a:t>Example 2.5</a:t>
            </a:r>
            <a:endParaRPr lang="en-US" sz="3200" b="1" dirty="0" smtClean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A5742-8567-433E-836A-2FA6DAC98DA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Solving Recursively Defined Problems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043492" y="2323652"/>
            <a:ext cx="6777317" cy="369614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The natural definition of some problems leads to a recursive solution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Example: Fibonacci numbers: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0, 1, 1, 2, 3, 5, 8, 13, 21, ...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After the initial </a:t>
            </a:r>
            <a:r>
              <a:rPr lang="en-US" sz="2800" b="1" dirty="0" smtClean="0">
                <a:latin typeface="Courier New" pitchFamily="49" charset="0"/>
              </a:rPr>
              <a:t>0</a:t>
            </a:r>
            <a:r>
              <a:rPr lang="en-US" dirty="0" smtClean="0"/>
              <a:t> 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/>
              <a:t>, each term is the sum of the two preceding terms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Recursive calculation of the nth Fibonacci number: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fib(n) = fib(n – 1) + fib(n – 2);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Base cases: </a:t>
            </a:r>
            <a:r>
              <a:rPr lang="en-US" sz="2800" b="1" dirty="0" smtClean="0">
                <a:latin typeface="Courier New" pitchFamily="49" charset="0"/>
              </a:rPr>
              <a:t>n == 0, n == 1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 smtClean="0">
                <a:latin typeface="Courier New" pitchFamily="49" charset="0"/>
              </a:rPr>
              <a:t>//See </a:t>
            </a:r>
            <a:r>
              <a:rPr lang="en-US" sz="2800" b="1" dirty="0" smtClean="0">
                <a:latin typeface="Courier New" pitchFamily="49" charset="0"/>
                <a:hlinkClick r:id="rId3"/>
              </a:rPr>
              <a:t>Fibonacci</a:t>
            </a:r>
            <a:endParaRPr lang="en-US" sz="2800" b="1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CB016A-3FB3-4A42-A561-6E13FF59FC8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Recursive Fibonacci Function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>
            <a:normAutofit lnSpcReduction="10000"/>
          </a:bodyPr>
          <a:lstStyle/>
          <a:p>
            <a:pPr lvl="1" eaLnBrk="1" hangingPunct="1">
              <a:buFontTx/>
              <a:buNone/>
            </a:pP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fib(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n)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	 if (n &lt;= 0)         // base case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     return 0;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	 else if (n == 1)    // base case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     return 1;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	 else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			return fib(n – 1) + fib(n – 2);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//See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hlinkClick r:id="rId3" action="ppaction://hlinkfile"/>
              </a:rPr>
              <a:t>Example 2.6</a:t>
            </a:r>
            <a:endParaRPr lang="en-US" sz="2400" b="1" dirty="0" smtClean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1F2F8-472F-42D0-B8A6-81A06E25416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 Recursive Binary Search Function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7772400" cy="3657600"/>
          </a:xfrm>
        </p:spPr>
        <p:txBody>
          <a:bodyPr/>
          <a:lstStyle/>
          <a:p>
            <a:pPr eaLnBrk="1" hangingPunct="1"/>
            <a:r>
              <a:rPr lang="en-US" dirty="0" smtClean="0"/>
              <a:t>Assume an array 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a</a:t>
            </a:r>
            <a:r>
              <a:rPr lang="en-US" dirty="0" smtClean="0"/>
              <a:t> that is sorted in ascending order, and an item 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X</a:t>
            </a:r>
            <a:r>
              <a:rPr lang="en-US" b="1" dirty="0" smtClean="0">
                <a:solidFill>
                  <a:srgbClr val="3D8963"/>
                </a:solidFill>
              </a:rPr>
              <a:t> </a:t>
            </a:r>
            <a:r>
              <a:rPr lang="en-US" dirty="0" smtClean="0"/>
              <a:t>to search for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/>
            <a:r>
              <a:rPr lang="en-US" dirty="0" smtClean="0"/>
              <a:t>We want to write a function that searches for 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X </a:t>
            </a:r>
            <a:r>
              <a:rPr lang="en-US" dirty="0" smtClean="0"/>
              <a:t>within the array 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a</a:t>
            </a:r>
            <a:r>
              <a:rPr lang="en-US" dirty="0" smtClean="0"/>
              <a:t>, returning the index of 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X</a:t>
            </a:r>
            <a:r>
              <a:rPr lang="en-US" dirty="0" smtClean="0"/>
              <a:t> if it is found, and returning 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-1</a:t>
            </a:r>
            <a:r>
              <a:rPr lang="en-US" dirty="0" smtClean="0"/>
              <a:t> if 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X</a:t>
            </a:r>
            <a:r>
              <a:rPr lang="en-US" dirty="0" smtClean="0"/>
              <a:t> is not in the array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E2EC1-EA43-49CF-BB6F-73CDC46C6A1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Binary Search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	A recursive strategy for searching a portion of the array from index 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lo</a:t>
            </a:r>
            <a:r>
              <a:rPr lang="en-US" smtClean="0"/>
              <a:t> to index 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hi</a:t>
            </a:r>
            <a:r>
              <a:rPr lang="en-US" smtClean="0"/>
              <a:t> is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/>
              <a:t>   set 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m</a:t>
            </a:r>
            <a:r>
              <a:rPr lang="en-US" smtClean="0"/>
              <a:t> to the index of the middle element of  the array: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931A31-408D-4B42-911B-0E2A586BF2C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4419600" y="4114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b="1" baseline="0">
              <a:latin typeface="Courier New" pitchFamily="49" charset="0"/>
            </a:endParaRPr>
          </a:p>
        </p:txBody>
      </p:sp>
      <p:grpSp>
        <p:nvGrpSpPr>
          <p:cNvPr id="24582" name="Group 12"/>
          <p:cNvGrpSpPr>
            <a:grpSpLocks/>
          </p:cNvGrpSpPr>
          <p:nvPr/>
        </p:nvGrpSpPr>
        <p:grpSpPr bwMode="auto">
          <a:xfrm>
            <a:off x="1219200" y="4495800"/>
            <a:ext cx="6324600" cy="1258888"/>
            <a:chOff x="960" y="2064"/>
            <a:chExt cx="3984" cy="793"/>
          </a:xfrm>
        </p:grpSpPr>
        <p:sp>
          <p:nvSpPr>
            <p:cNvPr id="24583" name="Line 4"/>
            <p:cNvSpPr>
              <a:spLocks noChangeShapeType="1"/>
            </p:cNvSpPr>
            <p:nvPr/>
          </p:nvSpPr>
          <p:spPr bwMode="auto">
            <a:xfrm>
              <a:off x="2736" y="20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Line 5"/>
            <p:cNvSpPr>
              <a:spLocks noChangeShapeType="1"/>
            </p:cNvSpPr>
            <p:nvPr/>
          </p:nvSpPr>
          <p:spPr bwMode="auto">
            <a:xfrm>
              <a:off x="3168" y="20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585" name="Group 7"/>
            <p:cNvGrpSpPr>
              <a:grpSpLocks/>
            </p:cNvGrpSpPr>
            <p:nvPr/>
          </p:nvGrpSpPr>
          <p:grpSpPr bwMode="auto">
            <a:xfrm>
              <a:off x="960" y="2064"/>
              <a:ext cx="3984" cy="793"/>
              <a:chOff x="960" y="2064"/>
              <a:chExt cx="3984" cy="793"/>
            </a:xfrm>
          </p:grpSpPr>
          <p:sp>
            <p:nvSpPr>
              <p:cNvPr id="24586" name="Rectangle 8"/>
              <p:cNvSpPr>
                <a:spLocks noChangeArrowheads="1"/>
              </p:cNvSpPr>
              <p:nvPr/>
            </p:nvSpPr>
            <p:spPr bwMode="auto">
              <a:xfrm>
                <a:off x="960" y="2064"/>
                <a:ext cx="3984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7" name="Text Box 9"/>
              <p:cNvSpPr txBox="1">
                <a:spLocks noChangeArrowheads="1"/>
              </p:cNvSpPr>
              <p:nvPr/>
            </p:nvSpPr>
            <p:spPr bwMode="auto">
              <a:xfrm>
                <a:off x="2774" y="2569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b="1" baseline="0">
                    <a:latin typeface="Arial" charset="0"/>
                  </a:rPr>
                  <a:t>m</a:t>
                </a:r>
              </a:p>
            </p:txBody>
          </p:sp>
          <p:sp>
            <p:nvSpPr>
              <p:cNvPr id="24588" name="Text Box 10"/>
              <p:cNvSpPr txBox="1">
                <a:spLocks noChangeArrowheads="1"/>
              </p:cNvSpPr>
              <p:nvPr/>
            </p:nvSpPr>
            <p:spPr bwMode="auto">
              <a:xfrm>
                <a:off x="998" y="2569"/>
                <a:ext cx="28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b="1" baseline="0">
                    <a:latin typeface="Arial" charset="0"/>
                  </a:rPr>
                  <a:t>lo</a:t>
                </a:r>
              </a:p>
            </p:txBody>
          </p:sp>
          <p:sp>
            <p:nvSpPr>
              <p:cNvPr id="24589" name="Text Box 11"/>
              <p:cNvSpPr txBox="1">
                <a:spLocks noChangeArrowheads="1"/>
              </p:cNvSpPr>
              <p:nvPr/>
            </p:nvSpPr>
            <p:spPr bwMode="auto">
              <a:xfrm>
                <a:off x="4608" y="2544"/>
                <a:ext cx="28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b="1" baseline="0">
                    <a:latin typeface="Arial" charset="0"/>
                  </a:rPr>
                  <a:t>hi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95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Binary Search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If 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a[m] == X,</a:t>
            </a:r>
            <a:r>
              <a:rPr lang="en-US" smtClean="0"/>
              <a:t> we found 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X</a:t>
            </a:r>
            <a:r>
              <a:rPr lang="en-US" smtClean="0"/>
              <a:t>, so return 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m</a:t>
            </a:r>
          </a:p>
          <a:p>
            <a:pPr eaLnBrk="1" hangingPunct="1">
              <a:buFontTx/>
              <a:buNone/>
            </a:pPr>
            <a:r>
              <a:rPr lang="en-US" smtClean="0"/>
              <a:t>If 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a[m] &gt; X,</a:t>
            </a:r>
            <a:r>
              <a:rPr lang="en-US" smtClean="0"/>
              <a:t> recursively search 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a[lo..m-1]</a:t>
            </a:r>
          </a:p>
          <a:p>
            <a:pPr eaLnBrk="1" hangingPunct="1">
              <a:buFontTx/>
              <a:buNone/>
            </a:pPr>
            <a:r>
              <a:rPr lang="en-US" smtClean="0"/>
              <a:t>If 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a[m] &lt; X,</a:t>
            </a:r>
            <a:r>
              <a:rPr lang="en-US" smtClean="0"/>
              <a:t> recursively search 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a[m+1..hi]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3210A7-F079-4B7C-AC3E-89878D43DCD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5605" name="Text Box 1028"/>
          <p:cNvSpPr txBox="1">
            <a:spLocks noChangeArrowheads="1"/>
          </p:cNvSpPr>
          <p:nvPr/>
        </p:nvSpPr>
        <p:spPr bwMode="auto">
          <a:xfrm>
            <a:off x="4419600" y="4114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b="1" baseline="0">
              <a:latin typeface="Courier New" pitchFamily="49" charset="0"/>
            </a:endParaRPr>
          </a:p>
        </p:txBody>
      </p:sp>
      <p:grpSp>
        <p:nvGrpSpPr>
          <p:cNvPr id="25606" name="Group 1029"/>
          <p:cNvGrpSpPr>
            <a:grpSpLocks/>
          </p:cNvGrpSpPr>
          <p:nvPr/>
        </p:nvGrpSpPr>
        <p:grpSpPr bwMode="auto">
          <a:xfrm>
            <a:off x="1143000" y="2133600"/>
            <a:ext cx="6324600" cy="1258888"/>
            <a:chOff x="960" y="2064"/>
            <a:chExt cx="3984" cy="793"/>
          </a:xfrm>
        </p:grpSpPr>
        <p:sp>
          <p:nvSpPr>
            <p:cNvPr id="25607" name="Line 1030"/>
            <p:cNvSpPr>
              <a:spLocks noChangeShapeType="1"/>
            </p:cNvSpPr>
            <p:nvPr/>
          </p:nvSpPr>
          <p:spPr bwMode="auto">
            <a:xfrm>
              <a:off x="2736" y="20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Line 1031"/>
            <p:cNvSpPr>
              <a:spLocks noChangeShapeType="1"/>
            </p:cNvSpPr>
            <p:nvPr/>
          </p:nvSpPr>
          <p:spPr bwMode="auto">
            <a:xfrm>
              <a:off x="3168" y="20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09" name="Group 1032"/>
            <p:cNvGrpSpPr>
              <a:grpSpLocks/>
            </p:cNvGrpSpPr>
            <p:nvPr/>
          </p:nvGrpSpPr>
          <p:grpSpPr bwMode="auto">
            <a:xfrm>
              <a:off x="960" y="2064"/>
              <a:ext cx="3984" cy="793"/>
              <a:chOff x="960" y="2064"/>
              <a:chExt cx="3984" cy="793"/>
            </a:xfrm>
          </p:grpSpPr>
          <p:sp>
            <p:nvSpPr>
              <p:cNvPr id="25610" name="Rectangle 1033"/>
              <p:cNvSpPr>
                <a:spLocks noChangeArrowheads="1"/>
              </p:cNvSpPr>
              <p:nvPr/>
            </p:nvSpPr>
            <p:spPr bwMode="auto">
              <a:xfrm>
                <a:off x="960" y="2064"/>
                <a:ext cx="3984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1" name="Text Box 1034"/>
              <p:cNvSpPr txBox="1">
                <a:spLocks noChangeArrowheads="1"/>
              </p:cNvSpPr>
              <p:nvPr/>
            </p:nvSpPr>
            <p:spPr bwMode="auto">
              <a:xfrm>
                <a:off x="2774" y="2569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b="1" baseline="0">
                    <a:latin typeface="Arial" charset="0"/>
                  </a:rPr>
                  <a:t>m</a:t>
                </a:r>
              </a:p>
            </p:txBody>
          </p:sp>
          <p:sp>
            <p:nvSpPr>
              <p:cNvPr id="25612" name="Text Box 1035"/>
              <p:cNvSpPr txBox="1">
                <a:spLocks noChangeArrowheads="1"/>
              </p:cNvSpPr>
              <p:nvPr/>
            </p:nvSpPr>
            <p:spPr bwMode="auto">
              <a:xfrm>
                <a:off x="998" y="2569"/>
                <a:ext cx="28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b="1" baseline="0">
                    <a:latin typeface="Arial" charset="0"/>
                  </a:rPr>
                  <a:t>lo</a:t>
                </a:r>
              </a:p>
            </p:txBody>
          </p:sp>
          <p:sp>
            <p:nvSpPr>
              <p:cNvPr id="25613" name="Text Box 1036"/>
              <p:cNvSpPr txBox="1">
                <a:spLocks noChangeArrowheads="1"/>
              </p:cNvSpPr>
              <p:nvPr/>
            </p:nvSpPr>
            <p:spPr bwMode="auto">
              <a:xfrm>
                <a:off x="4608" y="2544"/>
                <a:ext cx="28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b="1" baseline="0">
                    <a:latin typeface="Arial" charset="0"/>
                  </a:rPr>
                  <a:t>hi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06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Recursive Binary Search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763000" cy="4191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bSearch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a[],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lo,int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hi,int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X)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m = (lo + hi) /2;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if(lo &gt; hi) return -1;    // base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if(a[m] == X) return m;   // base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if(a[m] &gt; X)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 return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bsearch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(a,lo,m-1,X);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 return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bsearch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(a,m+1,hi,X);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//See 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  <a:hlinkClick r:id="rId3" action="ppaction://hlinkfile"/>
              </a:rPr>
              <a:t>Example 2.7</a:t>
            </a:r>
            <a:endParaRPr lang="en-US" sz="2800" b="1" dirty="0" smtClean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86A81-4D8C-4EFE-BBFC-B85F330115E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/>
              <a:t>QuickSort</a:t>
            </a:r>
            <a:r>
              <a:rPr lang="en-US" dirty="0" smtClean="0"/>
              <a:t> Algorithm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924800" cy="4572000"/>
          </a:xfrm>
        </p:spPr>
        <p:txBody>
          <a:bodyPr/>
          <a:lstStyle/>
          <a:p>
            <a:pPr eaLnBrk="1" hangingPunct="1"/>
            <a:r>
              <a:rPr lang="en-US" smtClean="0"/>
              <a:t>Recursive algorithm that can sort an array </a:t>
            </a:r>
          </a:p>
          <a:p>
            <a:pPr eaLnBrk="1" hangingPunct="1"/>
            <a:r>
              <a:rPr lang="en-US" smtClean="0"/>
              <a:t>First, determine an element to use as </a:t>
            </a:r>
            <a:r>
              <a:rPr lang="en-US" smtClean="0">
                <a:solidFill>
                  <a:schemeClr val="accent2"/>
                </a:solidFill>
              </a:rPr>
              <a:t>pivot</a:t>
            </a:r>
            <a:r>
              <a:rPr lang="en-US" u="sng" smtClean="0"/>
              <a:t> </a:t>
            </a:r>
            <a:r>
              <a:rPr lang="en-US" smtClean="0">
                <a:solidFill>
                  <a:schemeClr val="accent2"/>
                </a:solidFill>
              </a:rPr>
              <a:t>value</a:t>
            </a:r>
            <a:r>
              <a:rPr lang="en-US" smtClean="0"/>
              <a:t>: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61A19-26BA-4715-A5DD-524E249C12A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981200" y="4419600"/>
            <a:ext cx="5257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4419600" y="4419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4267200" y="37338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="1" baseline="0">
                <a:latin typeface="Arial" charset="0"/>
              </a:rPr>
              <a:t>pivot</a:t>
            </a:r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>
            <a:off x="46482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2574925" y="5116513"/>
            <a:ext cx="121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="1" baseline="0">
                <a:latin typeface="Arial" charset="0"/>
              </a:rPr>
              <a:t>sublist 1</a:t>
            </a:r>
          </a:p>
        </p:txBody>
      </p:sp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5562600" y="5105400"/>
            <a:ext cx="121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="1" baseline="0">
                <a:latin typeface="Arial" charset="0"/>
              </a:rPr>
              <a:t>sublist 2</a:t>
            </a:r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 flipV="1">
            <a:off x="60960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11"/>
          <p:cNvSpPr>
            <a:spLocks noChangeShapeType="1"/>
          </p:cNvSpPr>
          <p:nvPr/>
        </p:nvSpPr>
        <p:spPr bwMode="auto">
          <a:xfrm flipV="1">
            <a:off x="31242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QuickSort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33800"/>
            <a:ext cx="7772400" cy="2514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Then, values are shifted so that elements in sublist1 are &lt; pivot and elements in sublist2 are &gt;= pivot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Algorithm then recursively sorts sublist1 and sublist2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Base case: a </a:t>
            </a:r>
            <a:r>
              <a:rPr lang="en-US" sz="2800" dirty="0" err="1" smtClean="0"/>
              <a:t>sublist</a:t>
            </a:r>
            <a:r>
              <a:rPr lang="en-US" sz="2800" dirty="0" smtClean="0"/>
              <a:t> has size &lt;=1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//See </a:t>
            </a:r>
            <a:r>
              <a:rPr lang="en-US" sz="2800" dirty="0" smtClean="0">
                <a:hlinkClick r:id="rId3" action="ppaction://hlinkfile"/>
              </a:rPr>
              <a:t>Example 2.8</a:t>
            </a:r>
            <a:endParaRPr lang="en-US" sz="2800" dirty="0" smtClean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9133A-1263-442D-A7BC-8391EF8FB16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828800" y="2514600"/>
            <a:ext cx="5257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4267200" y="2514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3810000" y="1828800"/>
            <a:ext cx="1509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="1" baseline="0">
                <a:latin typeface="Arial" charset="0"/>
              </a:rPr>
              <a:t>pivot value</a:t>
            </a:r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44958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2422525" y="3211513"/>
            <a:ext cx="121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="1" baseline="0">
                <a:latin typeface="Arial" charset="0"/>
              </a:rPr>
              <a:t>sublist 1</a:t>
            </a:r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5410200" y="3200400"/>
            <a:ext cx="121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="1" baseline="0">
                <a:latin typeface="Arial" charset="0"/>
              </a:rPr>
              <a:t>sublist 2</a:t>
            </a:r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 flipV="1">
            <a:off x="59436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 flipV="1">
            <a:off x="29718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992188"/>
          </a:xfrm>
        </p:spPr>
        <p:txBody>
          <a:bodyPr/>
          <a:lstStyle/>
          <a:p>
            <a:pPr eaLnBrk="1" hangingPunct="1"/>
            <a:r>
              <a:rPr lang="en-US" dirty="0" smtClean="0"/>
              <a:t>The Towers of Hanoi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8458200" cy="4572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Setup:  3 pegs, one has n disks on it, the other two pegs empty.  The disks are arranged in increasing diameter, top</a:t>
            </a:r>
            <a:r>
              <a:rPr lang="en-US" sz="2800" dirty="0" smtClean="0">
                <a:sym typeface="Wingdings" pitchFamily="2" charset="2"/>
              </a:rPr>
              <a:t> bottom</a:t>
            </a:r>
          </a:p>
          <a:p>
            <a:pPr eaLnBrk="1" hangingPunct="1"/>
            <a:r>
              <a:rPr lang="en-US" sz="2800" dirty="0" smtClean="0">
                <a:sym typeface="Wingdings" pitchFamily="2" charset="2"/>
              </a:rPr>
              <a:t>Objective: move the disks from peg 1 to peg 3, observing these rules:</a:t>
            </a:r>
          </a:p>
          <a:p>
            <a:pPr lvl="1" eaLnBrk="1" hangingPunct="1"/>
            <a:r>
              <a:rPr lang="en-US" sz="2400" dirty="0" smtClean="0"/>
              <a:t>only one disk moves at a time</a:t>
            </a:r>
          </a:p>
          <a:p>
            <a:pPr lvl="1" eaLnBrk="1" hangingPunct="1"/>
            <a:r>
              <a:rPr lang="en-US" sz="2400" dirty="0" smtClean="0"/>
              <a:t>all remain on pegs except the one being moved</a:t>
            </a:r>
          </a:p>
          <a:p>
            <a:pPr lvl="1" eaLnBrk="1" hangingPunct="1"/>
            <a:r>
              <a:rPr lang="en-US" sz="2400" dirty="0" smtClean="0"/>
              <a:t>a larger disk cannot be placed on top of a smaller disk at any time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542EAE-657A-4209-9A89-9166D669BA8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29701" name="Picture 4" descr="C:\Documents and Settings\Christopher Kardaras\Desktop\TowerHanoi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029200"/>
            <a:ext cx="33528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7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 to Recursion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7772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recursive</a:t>
            </a:r>
            <a:r>
              <a:rPr lang="en-US" dirty="0" smtClean="0"/>
              <a:t> function is a function that calls itself.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Recursive functions can be useful in solving problems that can be broken down into smaller or simpler </a:t>
            </a:r>
            <a:r>
              <a:rPr lang="en-US" dirty="0" err="1" smtClean="0"/>
              <a:t>subproblems</a:t>
            </a:r>
            <a:r>
              <a:rPr lang="en-US" dirty="0" smtClean="0"/>
              <a:t> of the same type.  A </a:t>
            </a:r>
            <a:r>
              <a:rPr lang="en-US" dirty="0" smtClean="0">
                <a:solidFill>
                  <a:schemeClr val="accent2"/>
                </a:solidFill>
              </a:rPr>
              <a:t>base case</a:t>
            </a:r>
            <a:r>
              <a:rPr lang="en-US" dirty="0" smtClean="0"/>
              <a:t> should eventually be reached, at which time the breaking down (recursion) will stop.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D5AB12-6BEE-46C1-A5F1-29FEC1A7C66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Towers of Hanoi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84582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How it works: //See </a:t>
            </a:r>
            <a:r>
              <a:rPr lang="en-US" dirty="0" smtClean="0">
                <a:hlinkClick r:id="rId3"/>
              </a:rPr>
              <a:t>Tower of Hanoi</a:t>
            </a:r>
            <a:endParaRPr lang="en-US" dirty="0" smtClean="0"/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FEC9AA1-3FD5-4E81-8F6A-8EC4CA4356B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156692" name="Group 20"/>
          <p:cNvGraphicFramePr>
            <a:graphicFrameLocks noGrp="1"/>
          </p:cNvGraphicFramePr>
          <p:nvPr/>
        </p:nvGraphicFramePr>
        <p:xfrm>
          <a:off x="533400" y="2438400"/>
          <a:ext cx="8077200" cy="3273436"/>
        </p:xfrm>
        <a:graphic>
          <a:graphicData uri="http://schemas.openxmlformats.org/drawingml/2006/table">
            <a:tbl>
              <a:tblPr/>
              <a:tblGrid>
                <a:gridCol w="990600"/>
                <a:gridCol w="7086600"/>
              </a:tblGrid>
              <a:tr h="12190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n=1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Move disk from peg 1 to peg 3.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Done.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4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n=2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Move top disk from peg 1 to peg 2.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Move remaining disk from peg 1 to peg 3.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Move disk from peg 2 to peg 3.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Done.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8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Outline of Recursive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8458200" cy="45720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 smtClean="0"/>
              <a:t>If n==0, do nothing (base case)</a:t>
            </a:r>
          </a:p>
          <a:p>
            <a:pPr marL="609600" indent="-609600" eaLnBrk="1" hangingPunct="1">
              <a:buFontTx/>
              <a:buNone/>
            </a:pPr>
            <a:r>
              <a:rPr lang="en-US" dirty="0" smtClean="0"/>
              <a:t>If n&gt;0, then</a:t>
            </a:r>
          </a:p>
          <a:p>
            <a:pPr marL="990600" lvl="1" indent="-533400" eaLnBrk="1" hangingPunct="1">
              <a:buFontTx/>
              <a:buAutoNum type="alphaLcPeriod"/>
            </a:pPr>
            <a:r>
              <a:rPr lang="en-US" dirty="0" smtClean="0"/>
              <a:t>Move the topmost n-1 disks from peg1 to peg2</a:t>
            </a:r>
          </a:p>
          <a:p>
            <a:pPr marL="990600" lvl="1" indent="-533400" eaLnBrk="1" hangingPunct="1">
              <a:buFontTx/>
              <a:buAutoNum type="alphaLcPeriod"/>
            </a:pPr>
            <a:r>
              <a:rPr lang="en-US" dirty="0" smtClean="0"/>
              <a:t>Move the n</a:t>
            </a:r>
            <a:r>
              <a:rPr lang="en-US" baseline="30000" dirty="0" smtClean="0"/>
              <a:t>th</a:t>
            </a:r>
            <a:r>
              <a:rPr lang="en-US" dirty="0" smtClean="0"/>
              <a:t> disk from peg1 to peg3</a:t>
            </a:r>
          </a:p>
          <a:p>
            <a:pPr marL="990600" lvl="1" indent="-533400" eaLnBrk="1" hangingPunct="1">
              <a:buFontTx/>
              <a:buAutoNum type="alphaLcPeriod"/>
            </a:pPr>
            <a:r>
              <a:rPr lang="en-US" dirty="0" smtClean="0"/>
              <a:t>Move the n-1 disks from peg2 to peg3</a:t>
            </a:r>
          </a:p>
          <a:p>
            <a:pPr marL="609600" indent="-609600" eaLnBrk="1" hangingPunct="1">
              <a:buFontTx/>
              <a:buNone/>
            </a:pPr>
            <a:r>
              <a:rPr lang="en-US" dirty="0" smtClean="0"/>
              <a:t>end if</a:t>
            </a:r>
          </a:p>
          <a:p>
            <a:pPr marL="609600" indent="-609600" eaLnBrk="1" hangingPunct="1">
              <a:buFontTx/>
              <a:buNone/>
            </a:pPr>
            <a:endParaRPr lang="en-US" dirty="0"/>
          </a:p>
          <a:p>
            <a:pPr marL="609600" indent="-609600" eaLnBrk="1" hangingPunct="1">
              <a:buFontTx/>
              <a:buNone/>
            </a:pPr>
            <a:r>
              <a:rPr lang="en-US" dirty="0" smtClean="0"/>
              <a:t>//See </a:t>
            </a:r>
            <a:r>
              <a:rPr lang="en-US" dirty="0" smtClean="0">
                <a:hlinkClick r:id="rId3" action="ppaction://hlinkfile"/>
              </a:rPr>
              <a:t>Example 2.9</a:t>
            </a:r>
            <a:endParaRPr lang="en-US" dirty="0" smtClean="0"/>
          </a:p>
          <a:p>
            <a:pPr marL="990600" lvl="1" indent="-533400" eaLnBrk="1" hangingPunct="1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853F5B-7CE8-47B5-84FF-9C37DA0F867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 </a:t>
            </a:r>
            <a:r>
              <a:rPr lang="en-US" dirty="0" smtClean="0"/>
              <a:t>Exhaustive and Enumeration Algorithms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Enumeration algorithm</a:t>
            </a:r>
            <a:r>
              <a:rPr lang="en-US" smtClean="0"/>
              <a:t>: generate all possible combinations</a:t>
            </a:r>
            <a:r>
              <a:rPr lang="en-US" u="sng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smtClean="0"/>
              <a:t>Example: all possible ways to make change for a certain amount of money</a:t>
            </a:r>
          </a:p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Exhaustive algorithm</a:t>
            </a:r>
            <a:r>
              <a:rPr lang="en-US" smtClean="0"/>
              <a:t>: search a set of combinations to find an optimal one</a:t>
            </a:r>
          </a:p>
          <a:p>
            <a:pPr lvl="1" eaLnBrk="1" hangingPunct="1">
              <a:buFontTx/>
              <a:buNone/>
            </a:pPr>
            <a:r>
              <a:rPr lang="en-US" smtClean="0"/>
              <a:t>Example: change for a certain amount of money that uses the fewest coins</a:t>
            </a:r>
            <a:endParaRPr lang="en-US" u="sng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EAC589DB-943A-4E8B-A24D-F1CD2679A44D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Direct recursion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/>
              <a:t>a function calls itself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Indirect recursion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/>
              <a:t>function A calls function B, and function B calls function A.  Or,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/>
              <a:t>function A calls function B, which calls …, which then calls function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355A91-BFE9-4DB9-82EF-3FCCC2C7577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/>
              <a:t>Types of Recursion</a:t>
            </a:r>
            <a:endParaRPr lang="en-US" dirty="0" smtClean="0"/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>
          <a:xfrm>
            <a:off x="1043492" y="1905000"/>
            <a:ext cx="6777317" cy="3927629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u="sng" dirty="0" smtClean="0"/>
              <a:t>Directly recursive</a:t>
            </a:r>
            <a:r>
              <a:rPr lang="en-US" dirty="0" smtClean="0"/>
              <a:t>: a function that calls itself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u="sng" dirty="0" smtClean="0"/>
              <a:t>Indirectly recursive</a:t>
            </a:r>
            <a:r>
              <a:rPr lang="en-US" dirty="0" smtClean="0"/>
              <a:t>: a function that calls another function and eventually results in the original function call</a:t>
            </a:r>
          </a:p>
          <a:p>
            <a:pPr indent="-1588">
              <a:buFont typeface="Wingdings" pitchFamily="2" charset="2"/>
              <a:buChar char="ü"/>
            </a:pPr>
            <a:r>
              <a:rPr lang="en-US" dirty="0" smtClean="0"/>
              <a:t>function </a:t>
            </a:r>
            <a:r>
              <a:rPr lang="en-US" dirty="0"/>
              <a:t>A calls function B, and function B calls function A.  </a:t>
            </a:r>
            <a:r>
              <a:rPr lang="en-US" dirty="0" smtClean="0"/>
              <a:t>Or,</a:t>
            </a:r>
          </a:p>
          <a:p>
            <a:pPr indent="-1588">
              <a:buFont typeface="Wingdings" pitchFamily="2" charset="2"/>
              <a:buChar char="ü"/>
            </a:pPr>
            <a:r>
              <a:rPr lang="en-US" dirty="0" smtClean="0"/>
              <a:t>function </a:t>
            </a:r>
            <a:r>
              <a:rPr lang="en-US" dirty="0"/>
              <a:t>A calls function B, which calls …, which then calls function A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u="sng" dirty="0" smtClean="0"/>
              <a:t>Tail recursive function</a:t>
            </a:r>
            <a:r>
              <a:rPr lang="en-US" dirty="0" smtClean="0"/>
              <a:t>: function in which the last statement executed is the recursive call</a:t>
            </a:r>
          </a:p>
          <a:p>
            <a:pPr lvl="1" eaLnBrk="1" hangingPunct="1"/>
            <a:r>
              <a:rPr lang="en-US" dirty="0" smtClean="0"/>
              <a:t>Example: the function </a:t>
            </a:r>
            <a:r>
              <a:rPr lang="en-US" dirty="0" err="1" smtClean="0"/>
              <a:t>modified_</a:t>
            </a:r>
            <a:r>
              <a:rPr lang="en-US" dirty="0" err="1" smtClean="0">
                <a:latin typeface="Courier New" pitchFamily="49" charset="0"/>
              </a:rPr>
              <a:t>factorial</a:t>
            </a:r>
            <a:r>
              <a:rPr lang="en-US" dirty="0" smtClean="0">
                <a:latin typeface="Courier New" pitchFamily="49" charset="0"/>
              </a:rPr>
              <a:t> (See </a:t>
            </a:r>
            <a:r>
              <a:rPr lang="en-US" dirty="0" smtClean="0">
                <a:latin typeface="Courier New" pitchFamily="49" charset="0"/>
                <a:hlinkClick r:id="rId2" action="ppaction://hlinkfile"/>
              </a:rPr>
              <a:t>Example 2.10</a:t>
            </a:r>
            <a:r>
              <a:rPr lang="en-US" dirty="0" smtClean="0">
                <a:latin typeface="Courier New" pitchFamily="49" charset="0"/>
              </a:rPr>
              <a:t>)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EE996A-4234-42D3-815B-EE0A1AF332BA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Infinite Recursion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52600"/>
            <a:ext cx="8001000" cy="4572000"/>
          </a:xfrm>
        </p:spPr>
        <p:txBody>
          <a:bodyPr/>
          <a:lstStyle/>
          <a:p>
            <a:pPr eaLnBrk="1" hangingPunct="1"/>
            <a:r>
              <a:rPr lang="en-US" u="sng" dirty="0" smtClean="0"/>
              <a:t>Infinite recursion</a:t>
            </a:r>
            <a:r>
              <a:rPr lang="en-US" dirty="0" smtClean="0"/>
              <a:t>: every recursive call results in another recursive call</a:t>
            </a:r>
          </a:p>
          <a:p>
            <a:pPr lvl="1" eaLnBrk="1" hangingPunct="1"/>
            <a:r>
              <a:rPr lang="en-US" dirty="0" smtClean="0"/>
              <a:t>In theory, infinite recursion executes forever</a:t>
            </a:r>
          </a:p>
          <a:p>
            <a:pPr eaLnBrk="1" hangingPunct="1"/>
            <a:r>
              <a:rPr lang="en-US" dirty="0" smtClean="0"/>
              <a:t>Because computer memory is finite:</a:t>
            </a:r>
          </a:p>
          <a:p>
            <a:pPr lvl="1" eaLnBrk="1" hangingPunct="1"/>
            <a:r>
              <a:rPr lang="en-US" dirty="0" smtClean="0"/>
              <a:t>Function executes until the system runs out of memory</a:t>
            </a:r>
          </a:p>
          <a:p>
            <a:pPr lvl="1" eaLnBrk="1" hangingPunct="1"/>
            <a:r>
              <a:rPr lang="en-US" dirty="0" smtClean="0"/>
              <a:t>Results in an abnormal program termination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49006-2230-4FC0-A8D3-6D992B431FC5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Infinite Recursion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design a recursive function:</a:t>
            </a:r>
          </a:p>
          <a:p>
            <a:pPr lvl="1" eaLnBrk="1" hangingPunct="1"/>
            <a:r>
              <a:rPr lang="en-US" smtClean="0"/>
              <a:t>Understand problem requirements</a:t>
            </a:r>
          </a:p>
          <a:p>
            <a:pPr lvl="1" eaLnBrk="1" hangingPunct="1"/>
            <a:r>
              <a:rPr lang="en-US" smtClean="0"/>
              <a:t>Determine limiting conditions</a:t>
            </a:r>
          </a:p>
          <a:p>
            <a:pPr lvl="1" eaLnBrk="1" hangingPunct="1"/>
            <a:r>
              <a:rPr lang="en-US" smtClean="0"/>
              <a:t>Identify base cases and provide a direct solution to each base case</a:t>
            </a:r>
          </a:p>
          <a:p>
            <a:pPr lvl="1" eaLnBrk="1" hangingPunct="1"/>
            <a:r>
              <a:rPr lang="en-US" smtClean="0"/>
              <a:t>Identify general cases and provide a solution to each general case in terms of smaller versions of itself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ABB43-651E-4EE3-8E7E-2F46964D8C64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534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Benefits (+), disadvantages(-) for recursion: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+"/>
            </a:pPr>
            <a:r>
              <a:rPr lang="en-US" smtClean="0"/>
              <a:t>Natural formulation of solution to certain problems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+"/>
            </a:pPr>
            <a:r>
              <a:rPr lang="en-US" smtClean="0"/>
              <a:t>Results in shorter, simpler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May not execute very efficiently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Benefits (+), disadvantages(-) for iteration: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+"/>
            </a:pPr>
            <a:r>
              <a:rPr lang="en-US" smtClean="0"/>
              <a:t>Executes more efficiently than recursion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May not be as natural a method of solution as recursion for some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9E88E-0790-48C7-97D3-DF4F4AB8283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Recursion vs. Iteration</a:t>
            </a:r>
          </a:p>
        </p:txBody>
      </p:sp>
    </p:spTree>
    <p:extLst>
      <p:ext uri="{BB962C8B-B14F-4D97-AF65-F5344CB8AC3E}">
        <p14:creationId xmlns:p14="http://schemas.microsoft.com/office/powerpoint/2010/main" val="22650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 Recursive Functions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6962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	Consider a function for solving the count-down problem from some number 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mtClean="0"/>
              <a:t> down to 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0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mtClean="0"/>
              <a:t>The base case is when </a:t>
            </a: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mtClean="0"/>
              <a:t> is already </a:t>
            </a: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0</a:t>
            </a:r>
            <a:r>
              <a:rPr lang="en-US" smtClean="0"/>
              <a:t>: the problem is solved and we “blast off!”</a:t>
            </a:r>
          </a:p>
          <a:p>
            <a:pPr lvl="1" eaLnBrk="1" hangingPunct="1"/>
            <a:r>
              <a:rPr lang="en-US" smtClean="0"/>
              <a:t>If </a:t>
            </a: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mtClean="0"/>
              <a:t> is greater than </a:t>
            </a: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0</a:t>
            </a:r>
            <a:r>
              <a:rPr lang="en-US" smtClean="0"/>
              <a:t>, we count off </a:t>
            </a: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mtClean="0"/>
              <a:t> and then recursively count down from </a:t>
            </a: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num-1</a:t>
            </a:r>
          </a:p>
          <a:p>
            <a:pPr eaLnBrk="1" hangingPunct="1"/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AC9AC6-A025-4ECB-91D7-A9516798C69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 Recursive Functions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458200" cy="43434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sz="2800" smtClean="0"/>
              <a:t>A recursive function for counting down to 0: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void countDown(int num)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{</a:t>
            </a:r>
            <a:r>
              <a:rPr lang="en-US" sz="2800" smtClean="0">
                <a:latin typeface="Courier New" pitchFamily="49" charset="0"/>
              </a:rPr>
              <a:t> 	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smtClean="0">
                <a:latin typeface="Courier New" pitchFamily="49" charset="0"/>
              </a:rPr>
              <a:t>	 </a:t>
            </a: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if (num == 0)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   cout &lt;&lt; "Blastoff!";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else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{</a:t>
            </a:r>
            <a:r>
              <a:rPr lang="en-US" sz="280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   cout &lt;&lt; num &lt;&lt; ". . .";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   countDown(num-1); // recursive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}                    // call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A68BBB-945D-47B7-8182-C92123F2DE8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What Happens When Called?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362200"/>
            <a:ext cx="8686800" cy="4114800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95000"/>
              </a:lnSpc>
              <a:buFontTx/>
              <a:buNone/>
            </a:pPr>
            <a:r>
              <a:rPr lang="en-US" sz="2800" dirty="0" smtClean="0"/>
              <a:t>If a program contains a line like </a:t>
            </a:r>
            <a:r>
              <a:rPr lang="en-US" sz="2800" b="1" dirty="0" err="1" smtClean="0">
                <a:latin typeface="Courier New" pitchFamily="49" charset="0"/>
              </a:rPr>
              <a:t>countDown</a:t>
            </a:r>
            <a:r>
              <a:rPr lang="en-US" sz="2800" b="1" dirty="0" smtClean="0">
                <a:latin typeface="Courier New" pitchFamily="49" charset="0"/>
              </a:rPr>
              <a:t>(2);</a:t>
            </a:r>
            <a:endParaRPr lang="en-US" sz="2800" b="1" dirty="0" smtClean="0"/>
          </a:p>
          <a:p>
            <a:pPr marL="533400" indent="-533400" eaLnBrk="1" hangingPunct="1">
              <a:lnSpc>
                <a:spcPct val="95000"/>
              </a:lnSpc>
              <a:buFontTx/>
              <a:buAutoNum type="arabicPeriod"/>
            </a:pPr>
            <a:r>
              <a:rPr lang="en-US" sz="2800" b="1" dirty="0" err="1" smtClean="0">
                <a:latin typeface="Courier New" pitchFamily="49" charset="0"/>
              </a:rPr>
              <a:t>countDown</a:t>
            </a:r>
            <a:r>
              <a:rPr lang="en-US" sz="2800" b="1" dirty="0" smtClean="0">
                <a:latin typeface="Courier New" pitchFamily="49" charset="0"/>
              </a:rPr>
              <a:t>(2)</a:t>
            </a:r>
            <a:r>
              <a:rPr lang="en-US" sz="2800" dirty="0" smtClean="0"/>
              <a:t> generates the output </a:t>
            </a:r>
            <a:r>
              <a:rPr lang="en-US" sz="2800" b="1" dirty="0" smtClean="0">
                <a:latin typeface="Courier New" pitchFamily="49" charset="0"/>
              </a:rPr>
              <a:t>2...,</a:t>
            </a:r>
            <a:r>
              <a:rPr lang="en-US" sz="2800" dirty="0" smtClean="0"/>
              <a:t> then it calls </a:t>
            </a:r>
            <a:r>
              <a:rPr lang="en-US" sz="2800" b="1" dirty="0" err="1" smtClean="0">
                <a:latin typeface="Courier New" pitchFamily="49" charset="0"/>
              </a:rPr>
              <a:t>countDown</a:t>
            </a:r>
            <a:r>
              <a:rPr lang="en-US" sz="2800" b="1" dirty="0" smtClean="0">
                <a:latin typeface="Courier New" pitchFamily="49" charset="0"/>
              </a:rPr>
              <a:t>(1)</a:t>
            </a:r>
          </a:p>
          <a:p>
            <a:pPr marL="533400" indent="-533400" eaLnBrk="1" hangingPunct="1">
              <a:lnSpc>
                <a:spcPct val="95000"/>
              </a:lnSpc>
              <a:buFontTx/>
              <a:buAutoNum type="arabicPeriod"/>
            </a:pPr>
            <a:r>
              <a:rPr lang="en-US" sz="2800" b="1" dirty="0" err="1" smtClean="0">
                <a:latin typeface="Courier New" pitchFamily="49" charset="0"/>
              </a:rPr>
              <a:t>countDown</a:t>
            </a:r>
            <a:r>
              <a:rPr lang="en-US" sz="2800" b="1" dirty="0" smtClean="0">
                <a:latin typeface="Courier New" pitchFamily="49" charset="0"/>
              </a:rPr>
              <a:t>(1)</a:t>
            </a:r>
            <a:r>
              <a:rPr lang="en-US" sz="2800" dirty="0" smtClean="0"/>
              <a:t> generates the output </a:t>
            </a:r>
            <a:r>
              <a:rPr lang="en-US" sz="2800" b="1" dirty="0" smtClean="0">
                <a:latin typeface="Courier New" pitchFamily="49" charset="0"/>
              </a:rPr>
              <a:t>1...,</a:t>
            </a:r>
            <a:r>
              <a:rPr lang="en-US" sz="2800" dirty="0" smtClean="0"/>
              <a:t> then it calls </a:t>
            </a:r>
            <a:r>
              <a:rPr lang="en-US" sz="2800" b="1" dirty="0" err="1" smtClean="0">
                <a:latin typeface="Courier New" pitchFamily="49" charset="0"/>
              </a:rPr>
              <a:t>countDown</a:t>
            </a:r>
            <a:r>
              <a:rPr lang="en-US" sz="2800" b="1" dirty="0" smtClean="0">
                <a:latin typeface="Courier New" pitchFamily="49" charset="0"/>
              </a:rPr>
              <a:t>(0)</a:t>
            </a:r>
          </a:p>
          <a:p>
            <a:pPr marL="533400" indent="-533400" eaLnBrk="1" hangingPunct="1">
              <a:lnSpc>
                <a:spcPct val="95000"/>
              </a:lnSpc>
              <a:buFontTx/>
              <a:buAutoNum type="arabicPeriod"/>
            </a:pPr>
            <a:r>
              <a:rPr lang="en-US" sz="2800" b="1" dirty="0" err="1" smtClean="0">
                <a:latin typeface="Courier New" pitchFamily="49" charset="0"/>
              </a:rPr>
              <a:t>countDown</a:t>
            </a:r>
            <a:r>
              <a:rPr lang="en-US" sz="2800" b="1" dirty="0" smtClean="0">
                <a:latin typeface="Courier New" pitchFamily="49" charset="0"/>
              </a:rPr>
              <a:t>(0)</a:t>
            </a:r>
            <a:r>
              <a:rPr lang="en-US" sz="2800" dirty="0" smtClean="0"/>
              <a:t> generates the output </a:t>
            </a:r>
            <a:r>
              <a:rPr lang="en-US" sz="2800" b="1" dirty="0" smtClean="0">
                <a:latin typeface="Courier New" pitchFamily="49" charset="0"/>
              </a:rPr>
              <a:t>Blastoff!,</a:t>
            </a:r>
            <a:r>
              <a:rPr lang="en-US" sz="2800" dirty="0" smtClean="0"/>
              <a:t> then returns to </a:t>
            </a:r>
            <a:r>
              <a:rPr lang="en-US" sz="2800" b="1" dirty="0" err="1" smtClean="0">
                <a:latin typeface="Courier New" pitchFamily="49" charset="0"/>
              </a:rPr>
              <a:t>countDown</a:t>
            </a:r>
            <a:r>
              <a:rPr lang="en-US" sz="2800" b="1" dirty="0" smtClean="0">
                <a:latin typeface="Courier New" pitchFamily="49" charset="0"/>
              </a:rPr>
              <a:t>(1)</a:t>
            </a:r>
          </a:p>
          <a:p>
            <a:pPr marL="533400" indent="-533400" eaLnBrk="1" hangingPunct="1">
              <a:lnSpc>
                <a:spcPct val="95000"/>
              </a:lnSpc>
              <a:buFontTx/>
              <a:buAutoNum type="arabicPeriod"/>
            </a:pPr>
            <a:r>
              <a:rPr lang="en-US" sz="2800" b="1" dirty="0" err="1" smtClean="0">
                <a:latin typeface="Courier New" pitchFamily="49" charset="0"/>
              </a:rPr>
              <a:t>countDown</a:t>
            </a:r>
            <a:r>
              <a:rPr lang="en-US" sz="2800" b="1" dirty="0" smtClean="0">
                <a:latin typeface="Courier New" pitchFamily="49" charset="0"/>
              </a:rPr>
              <a:t>(1)</a:t>
            </a:r>
            <a:r>
              <a:rPr lang="en-US" sz="2800" dirty="0" smtClean="0"/>
              <a:t> returns to </a:t>
            </a:r>
            <a:r>
              <a:rPr lang="en-US" sz="2800" b="1" dirty="0" err="1" smtClean="0">
                <a:latin typeface="Courier New" pitchFamily="49" charset="0"/>
              </a:rPr>
              <a:t>countDown</a:t>
            </a:r>
            <a:r>
              <a:rPr lang="en-US" sz="2800" b="1" dirty="0" smtClean="0">
                <a:latin typeface="Courier New" pitchFamily="49" charset="0"/>
              </a:rPr>
              <a:t>(2)</a:t>
            </a:r>
          </a:p>
          <a:p>
            <a:pPr marL="533400" indent="-533400" eaLnBrk="1" hangingPunct="1">
              <a:lnSpc>
                <a:spcPct val="95000"/>
              </a:lnSpc>
              <a:buFontTx/>
              <a:buAutoNum type="arabicPeriod"/>
            </a:pPr>
            <a:r>
              <a:rPr lang="en-US" sz="2800" b="1" dirty="0" err="1" smtClean="0">
                <a:latin typeface="Courier New" pitchFamily="49" charset="0"/>
              </a:rPr>
              <a:t>countDown</a:t>
            </a:r>
            <a:r>
              <a:rPr lang="en-US" sz="2800" b="1" dirty="0" smtClean="0">
                <a:latin typeface="Courier New" pitchFamily="49" charset="0"/>
              </a:rPr>
              <a:t>(2)</a:t>
            </a:r>
            <a:r>
              <a:rPr lang="en-US" sz="2800" dirty="0" smtClean="0"/>
              <a:t>returns to the calling function</a:t>
            </a:r>
            <a:endParaRPr lang="en-US" sz="2800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6EFBB-2E69-42B3-941A-C73E30C974D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What Happens When Called?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401EC-CE2B-4CC4-896A-913472891D2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447800" y="2057400"/>
            <a:ext cx="1905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048000" y="3581400"/>
            <a:ext cx="1981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572000" y="5105400"/>
            <a:ext cx="1905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5181600" y="4343400"/>
            <a:ext cx="17081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baseline="0">
                <a:latin typeface="Arial" charset="0"/>
              </a:rPr>
              <a:t>third call to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baseline="0">
                <a:latin typeface="Courier New" pitchFamily="49" charset="0"/>
              </a:rPr>
              <a:t>countDown</a:t>
            </a:r>
            <a:r>
              <a:rPr lang="en-US" sz="2000" baseline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baseline="0">
                <a:latin typeface="Courier New" pitchFamily="49" charset="0"/>
              </a:rPr>
              <a:t>num</a:t>
            </a:r>
            <a:r>
              <a:rPr lang="en-US" sz="2000" baseline="0">
                <a:latin typeface="Arial" charset="0"/>
              </a:rPr>
              <a:t>  is </a:t>
            </a:r>
            <a:r>
              <a:rPr lang="en-US" sz="2000" b="1" baseline="0">
                <a:latin typeface="Courier New" pitchFamily="49" charset="0"/>
              </a:rPr>
              <a:t>0</a:t>
            </a:r>
          </a:p>
        </p:txBody>
      </p:sp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1371600" y="2438400"/>
            <a:ext cx="2165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="1" baseline="0">
                <a:latin typeface="Courier New" pitchFamily="49" charset="0"/>
              </a:rPr>
              <a:t>countDown(1);</a:t>
            </a:r>
          </a:p>
        </p:txBody>
      </p:sp>
      <p:sp>
        <p:nvSpPr>
          <p:cNvPr id="10249" name="Text Box 11"/>
          <p:cNvSpPr txBox="1">
            <a:spLocks noChangeArrowheads="1"/>
          </p:cNvSpPr>
          <p:nvPr/>
        </p:nvSpPr>
        <p:spPr bwMode="auto">
          <a:xfrm>
            <a:off x="2971800" y="3886200"/>
            <a:ext cx="2165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="1" baseline="0">
                <a:latin typeface="Courier New" pitchFamily="49" charset="0"/>
              </a:rPr>
              <a:t>countDown(0);</a:t>
            </a:r>
          </a:p>
        </p:txBody>
      </p:sp>
      <p:sp>
        <p:nvSpPr>
          <p:cNvPr id="10250" name="Text Box 12"/>
          <p:cNvSpPr txBox="1">
            <a:spLocks noChangeArrowheads="1"/>
          </p:cNvSpPr>
          <p:nvPr/>
        </p:nvSpPr>
        <p:spPr bwMode="auto">
          <a:xfrm>
            <a:off x="4495800" y="5257800"/>
            <a:ext cx="20129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="1" baseline="0">
                <a:latin typeface="Courier New" pitchFamily="49" charset="0"/>
              </a:rPr>
              <a:t>// no</a:t>
            </a:r>
            <a:r>
              <a:rPr lang="en-US" sz="2000" baseline="0">
                <a:latin typeface="Courier New" pitchFamily="49" charset="0"/>
              </a:rPr>
              <a:t> </a:t>
            </a:r>
          </a:p>
          <a:p>
            <a:pPr eaLnBrk="1" hangingPunct="1"/>
            <a:r>
              <a:rPr lang="en-US" sz="2000" b="1" baseline="0">
                <a:latin typeface="Courier New" pitchFamily="49" charset="0"/>
              </a:rPr>
              <a:t>// recursive</a:t>
            </a:r>
          </a:p>
          <a:p>
            <a:pPr eaLnBrk="1" hangingPunct="1"/>
            <a:r>
              <a:rPr lang="en-US" sz="2000" b="1" baseline="0">
                <a:latin typeface="Courier New" pitchFamily="49" charset="0"/>
              </a:rPr>
              <a:t>// call</a:t>
            </a:r>
          </a:p>
        </p:txBody>
      </p:sp>
      <p:sp>
        <p:nvSpPr>
          <p:cNvPr id="10251" name="Text Box 13"/>
          <p:cNvSpPr txBox="1">
            <a:spLocks noChangeArrowheads="1"/>
          </p:cNvSpPr>
          <p:nvPr/>
        </p:nvSpPr>
        <p:spPr bwMode="auto">
          <a:xfrm>
            <a:off x="3505200" y="2819400"/>
            <a:ext cx="17367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baseline="0">
                <a:latin typeface="Arial" charset="0"/>
              </a:rPr>
              <a:t>second call to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baseline="0">
                <a:latin typeface="Courier New" pitchFamily="49" charset="0"/>
              </a:rPr>
              <a:t>countDown</a:t>
            </a:r>
            <a:r>
              <a:rPr lang="en-US" sz="2000" baseline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baseline="0">
                <a:latin typeface="Courier New" pitchFamily="49" charset="0"/>
              </a:rPr>
              <a:t>num</a:t>
            </a:r>
            <a:r>
              <a:rPr lang="en-US" sz="2000" baseline="0">
                <a:latin typeface="Arial" charset="0"/>
              </a:rPr>
              <a:t>  is </a:t>
            </a:r>
            <a:r>
              <a:rPr lang="en-US" sz="2000" b="1" baseline="0">
                <a:latin typeface="Courier New" pitchFamily="49" charset="0"/>
              </a:rPr>
              <a:t>1</a:t>
            </a:r>
          </a:p>
        </p:txBody>
      </p:sp>
      <p:sp>
        <p:nvSpPr>
          <p:cNvPr id="10252" name="Text Box 14"/>
          <p:cNvSpPr txBox="1">
            <a:spLocks noChangeArrowheads="1"/>
          </p:cNvSpPr>
          <p:nvPr/>
        </p:nvSpPr>
        <p:spPr bwMode="auto">
          <a:xfrm>
            <a:off x="1981200" y="1295400"/>
            <a:ext cx="15557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baseline="0">
                <a:latin typeface="Arial" charset="0"/>
              </a:rPr>
              <a:t>first call to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baseline="0">
                <a:latin typeface="Courier New" pitchFamily="49" charset="0"/>
              </a:rPr>
              <a:t>countDown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baseline="0">
                <a:latin typeface="Courier New" pitchFamily="49" charset="0"/>
              </a:rPr>
              <a:t>num</a:t>
            </a:r>
            <a:r>
              <a:rPr lang="en-US" sz="2000" baseline="0">
                <a:latin typeface="Arial" charset="0"/>
              </a:rPr>
              <a:t>  is </a:t>
            </a:r>
            <a:r>
              <a:rPr lang="en-US" sz="2000" b="1" baseline="0">
                <a:latin typeface="Courier New" pitchFamily="49" charset="0"/>
              </a:rPr>
              <a:t>2</a:t>
            </a:r>
          </a:p>
        </p:txBody>
      </p:sp>
      <p:sp>
        <p:nvSpPr>
          <p:cNvPr id="10253" name="Text Box 15"/>
          <p:cNvSpPr txBox="1">
            <a:spLocks noChangeArrowheads="1"/>
          </p:cNvSpPr>
          <p:nvPr/>
        </p:nvSpPr>
        <p:spPr bwMode="auto">
          <a:xfrm>
            <a:off x="7010400" y="1600200"/>
            <a:ext cx="1447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aseline="0">
                <a:latin typeface="Arial" charset="0"/>
              </a:rPr>
              <a:t>OUTPUT:</a:t>
            </a:r>
          </a:p>
          <a:p>
            <a:pPr eaLnBrk="1" hangingPunct="1"/>
            <a:endParaRPr lang="en-US" sz="2000" baseline="0">
              <a:latin typeface="Courier New" pitchFamily="49" charset="0"/>
            </a:endParaRPr>
          </a:p>
          <a:p>
            <a:pPr eaLnBrk="1" hangingPunct="1"/>
            <a:r>
              <a:rPr lang="en-US" sz="2000" b="1" baseline="0">
                <a:latin typeface="Courier New" pitchFamily="49" charset="0"/>
              </a:rPr>
              <a:t>2</a:t>
            </a:r>
            <a:r>
              <a:rPr lang="en-US" sz="2000" baseline="0">
                <a:latin typeface="Courier New" pitchFamily="49" charset="0"/>
              </a:rPr>
              <a:t>...</a:t>
            </a:r>
          </a:p>
        </p:txBody>
      </p: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7010400" y="3124200"/>
            <a:ext cx="7937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aseline="0">
                <a:latin typeface="Arial" charset="0"/>
              </a:rPr>
              <a:t> </a:t>
            </a:r>
          </a:p>
          <a:p>
            <a:pPr eaLnBrk="1" hangingPunct="1"/>
            <a:endParaRPr lang="en-US" sz="2000" baseline="0">
              <a:latin typeface="Courier New" pitchFamily="49" charset="0"/>
            </a:endParaRPr>
          </a:p>
          <a:p>
            <a:pPr eaLnBrk="1" hangingPunct="1"/>
            <a:r>
              <a:rPr lang="en-US" sz="2000" b="1" baseline="0">
                <a:latin typeface="Courier New" pitchFamily="49" charset="0"/>
              </a:rPr>
              <a:t>1</a:t>
            </a:r>
            <a:r>
              <a:rPr lang="en-US" sz="2000" baseline="0">
                <a:latin typeface="Courier New" pitchFamily="49" charset="0"/>
              </a:rPr>
              <a:t>...</a:t>
            </a:r>
          </a:p>
        </p:txBody>
      </p:sp>
      <p:sp>
        <p:nvSpPr>
          <p:cNvPr id="10255" name="Text Box 17"/>
          <p:cNvSpPr txBox="1">
            <a:spLocks noChangeArrowheads="1"/>
          </p:cNvSpPr>
          <p:nvPr/>
        </p:nvSpPr>
        <p:spPr bwMode="auto">
          <a:xfrm>
            <a:off x="7010400" y="4572000"/>
            <a:ext cx="15557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aseline="0">
                <a:latin typeface="Arial" charset="0"/>
              </a:rPr>
              <a:t> </a:t>
            </a:r>
          </a:p>
          <a:p>
            <a:pPr eaLnBrk="1" hangingPunct="1"/>
            <a:endParaRPr lang="en-US" sz="2000" baseline="0">
              <a:latin typeface="Courier New" pitchFamily="49" charset="0"/>
            </a:endParaRPr>
          </a:p>
          <a:p>
            <a:pPr eaLnBrk="1" hangingPunct="1"/>
            <a:r>
              <a:rPr lang="en-US" sz="2000" b="1" baseline="0">
                <a:latin typeface="Courier New" pitchFamily="49" charset="0"/>
              </a:rPr>
              <a:t>Blastoff!</a:t>
            </a:r>
          </a:p>
        </p:txBody>
      </p:sp>
      <p:sp>
        <p:nvSpPr>
          <p:cNvPr id="10256" name="Line 18"/>
          <p:cNvSpPr>
            <a:spLocks noChangeShapeType="1"/>
          </p:cNvSpPr>
          <p:nvPr/>
        </p:nvSpPr>
        <p:spPr bwMode="auto">
          <a:xfrm>
            <a:off x="2133600" y="2743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9"/>
          <p:cNvSpPr>
            <a:spLocks noChangeShapeType="1"/>
          </p:cNvSpPr>
          <p:nvPr/>
        </p:nvSpPr>
        <p:spPr bwMode="auto">
          <a:xfrm>
            <a:off x="3810000" y="4191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20"/>
          <p:cNvSpPr>
            <a:spLocks noChangeShapeType="1"/>
          </p:cNvSpPr>
          <p:nvPr/>
        </p:nvSpPr>
        <p:spPr bwMode="auto">
          <a:xfrm>
            <a:off x="21336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21"/>
          <p:cNvSpPr>
            <a:spLocks noChangeShapeType="1"/>
          </p:cNvSpPr>
          <p:nvPr/>
        </p:nvSpPr>
        <p:spPr bwMode="auto">
          <a:xfrm>
            <a:off x="3810000" y="510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22"/>
          <p:cNvSpPr>
            <a:spLocks noChangeShapeType="1"/>
          </p:cNvSpPr>
          <p:nvPr/>
        </p:nvSpPr>
        <p:spPr bwMode="auto">
          <a:xfrm>
            <a:off x="533400" y="1219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23"/>
          <p:cNvSpPr>
            <a:spLocks noChangeShapeType="1"/>
          </p:cNvSpPr>
          <p:nvPr/>
        </p:nvSpPr>
        <p:spPr bwMode="auto">
          <a:xfrm>
            <a:off x="533400" y="2057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Stopping the Recursion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7772400" cy="3581400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 recursive function should include a test for the base cases</a:t>
            </a:r>
          </a:p>
          <a:p>
            <a:pPr eaLnBrk="1" hangingPunct="1"/>
            <a:r>
              <a:rPr lang="en-US" smtClean="0"/>
              <a:t>In the sample program, the test is:</a:t>
            </a:r>
          </a:p>
          <a:p>
            <a:pPr eaLnBrk="1" hangingPunct="1">
              <a:buFontTx/>
              <a:buNone/>
            </a:pPr>
            <a:r>
              <a:rPr lang="en-US" smtClean="0"/>
              <a:t>	 	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if (num == 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DD295D-F1A3-4818-91FD-BE4C5B714A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4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992188"/>
          </a:xfrm>
        </p:spPr>
        <p:txBody>
          <a:bodyPr/>
          <a:lstStyle/>
          <a:p>
            <a:pPr eaLnBrk="1" hangingPunct="1"/>
            <a:r>
              <a:rPr lang="en-US" smtClean="0"/>
              <a:t>Stopping the Recursion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void countDown(int num)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{ 	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	 if (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num == 0</a:t>
            </a: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) // test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		   cout &lt;&lt; "Blastoff!";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		else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		{ 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	    cout &lt;&lt; num &lt;&lt; "...\n";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		   countDown(num-1); // recursive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	 }                    // call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9CA086-1FB9-44F0-9F22-96300563380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370ff3170c47ca27af297a7e8bc6b337f8ff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1_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24982</TotalTime>
  <Words>1629</Words>
  <Application>Microsoft Office PowerPoint</Application>
  <PresentationFormat>On-screen Show (4:3)</PresentationFormat>
  <Paragraphs>366</Paragraphs>
  <Slides>37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1_Austin</vt:lpstr>
      <vt:lpstr>Apex</vt:lpstr>
      <vt:lpstr>Clarity</vt:lpstr>
      <vt:lpstr>1_Clarity</vt:lpstr>
      <vt:lpstr>Concourse</vt:lpstr>
      <vt:lpstr>Oriel</vt:lpstr>
      <vt:lpstr>Pushpin</vt:lpstr>
      <vt:lpstr>ECE 532</vt:lpstr>
      <vt:lpstr>Learning Outcomes</vt:lpstr>
      <vt:lpstr>Introduction to Recursion</vt:lpstr>
      <vt:lpstr> Recursive Functions</vt:lpstr>
      <vt:lpstr> Recursive Functions</vt:lpstr>
      <vt:lpstr>What Happens When Called?</vt:lpstr>
      <vt:lpstr>What Happens When Called?</vt:lpstr>
      <vt:lpstr>Stopping the Recursion</vt:lpstr>
      <vt:lpstr>Stopping the Recursion</vt:lpstr>
      <vt:lpstr>Stopping the Recursion</vt:lpstr>
      <vt:lpstr>Stopping the Recursion</vt:lpstr>
      <vt:lpstr>What Happens When Called?</vt:lpstr>
      <vt:lpstr>Example</vt:lpstr>
      <vt:lpstr>Recursive Definitions</vt:lpstr>
      <vt:lpstr>Recursive Definitions</vt:lpstr>
      <vt:lpstr>Recursive Definitions</vt:lpstr>
      <vt:lpstr>The Recursive Factorial Function</vt:lpstr>
      <vt:lpstr>Recursive Factorial Function</vt:lpstr>
      <vt:lpstr>The Recursive gcd Function</vt:lpstr>
      <vt:lpstr>The Recursive gcd Function</vt:lpstr>
      <vt:lpstr>Solving Recursively Defined Problems</vt:lpstr>
      <vt:lpstr>Recursive Fibonacci Function</vt:lpstr>
      <vt:lpstr>A Recursive Binary Search Function</vt:lpstr>
      <vt:lpstr>Recursive Binary Search</vt:lpstr>
      <vt:lpstr>Recursive Binary Search</vt:lpstr>
      <vt:lpstr>Recursive Binary Search</vt:lpstr>
      <vt:lpstr>The QuickSort Algorithm</vt:lpstr>
      <vt:lpstr>The QuickSort Algorithm</vt:lpstr>
      <vt:lpstr>The Towers of Hanoi</vt:lpstr>
      <vt:lpstr>The Towers of Hanoi</vt:lpstr>
      <vt:lpstr>Outline of Recursive Algorithm</vt:lpstr>
      <vt:lpstr> Exhaustive and Enumeration Algorithms</vt:lpstr>
      <vt:lpstr>PowerPoint Presentation</vt:lpstr>
      <vt:lpstr>Types of Recursion</vt:lpstr>
      <vt:lpstr>Infinite Recursion</vt:lpstr>
      <vt:lpstr>Infinite Recursion</vt:lpstr>
      <vt:lpstr>Recursion vs. Iteration</vt:lpstr>
    </vt:vector>
  </TitlesOfParts>
  <Company>TEAM 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431</dc:title>
  <dc:creator>Asus</dc:creator>
  <cp:lastModifiedBy>Asus</cp:lastModifiedBy>
  <cp:revision>316</cp:revision>
  <dcterms:created xsi:type="dcterms:W3CDTF">2015-08-28T06:37:10Z</dcterms:created>
  <dcterms:modified xsi:type="dcterms:W3CDTF">2016-09-27T08:17:32Z</dcterms:modified>
</cp:coreProperties>
</file>