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  <p:sldMasterId id="2147483966" r:id="rId4"/>
  </p:sldMasterIdLst>
  <p:notesMasterIdLst>
    <p:notesMasterId r:id="rId31"/>
  </p:notesMasterIdLst>
  <p:sldIdLst>
    <p:sldId id="582" r:id="rId5"/>
    <p:sldId id="482" r:id="rId6"/>
    <p:sldId id="678" r:id="rId7"/>
    <p:sldId id="679" r:id="rId8"/>
    <p:sldId id="680" r:id="rId9"/>
    <p:sldId id="681" r:id="rId10"/>
    <p:sldId id="682" r:id="rId11"/>
    <p:sldId id="690" r:id="rId12"/>
    <p:sldId id="692" r:id="rId13"/>
    <p:sldId id="695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702" r:id="rId22"/>
    <p:sldId id="696" r:id="rId23"/>
    <p:sldId id="697" r:id="rId24"/>
    <p:sldId id="698" r:id="rId25"/>
    <p:sldId id="699" r:id="rId26"/>
    <p:sldId id="703" r:id="rId27"/>
    <p:sldId id="700" r:id="rId28"/>
    <p:sldId id="704" r:id="rId29"/>
    <p:sldId id="701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B4E5B9F-160D-4919-86D9-6F0DCD68C836}" type="slidenum">
              <a:rPr lang="en-US" sz="1200" baseline="0" smtClean="0"/>
              <a:pPr eaLnBrk="1" hangingPunct="1"/>
              <a:t>6</a:t>
            </a:fld>
            <a:endParaRPr lang="en-US" sz="1200" baseline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92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10C1E7-5450-4187-8FCE-1BC4A9B1AF8E}" type="slidenum">
              <a:rPr lang="en-US" sz="1200" baseline="0"/>
              <a:pPr eaLnBrk="1" hangingPunct="1"/>
              <a:t>19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05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6B95BF-AF71-4516-9E4E-E9229C78B1D2}" type="slidenum">
              <a:rPr lang="en-US" sz="1200" baseline="0"/>
              <a:pPr eaLnBrk="1" hangingPunct="1"/>
              <a:t>20</a:t>
            </a:fld>
            <a:endParaRPr 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7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0F9EA3-5114-4678-96F7-758D36399847}" type="slidenum">
              <a:rPr lang="en-US" sz="1200" baseline="0"/>
              <a:pPr eaLnBrk="1" hangingPunct="1"/>
              <a:t>21</a:t>
            </a:fld>
            <a:endParaRPr lang="en-US" sz="1200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14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1FC598-9612-4E42-B3FB-2A98C06A5F12}" type="slidenum">
              <a:rPr lang="en-US" sz="1200" baseline="0"/>
              <a:pPr eaLnBrk="1" hangingPunct="1"/>
              <a:t>22</a:t>
            </a:fld>
            <a:endParaRPr 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5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77E051-DAF6-4A35-BEA5-3D7923C73A95}" type="slidenum">
              <a:rPr lang="en-US" sz="1200" baseline="0"/>
              <a:pPr eaLnBrk="1" hangingPunct="1"/>
              <a:t>24</a:t>
            </a:fld>
            <a:endParaRPr lang="en-US" sz="1200" baseline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8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FEA85F-FF80-4F1D-A14F-E992F6B79F0F}" type="slidenum">
              <a:rPr lang="en-US" sz="1200" baseline="0"/>
              <a:pPr eaLnBrk="1" hangingPunct="1"/>
              <a:t>26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8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5B979A2-CF3D-4289-80EC-E4D31DBDF49B}" type="slidenum">
              <a:rPr lang="en-US" sz="1200" baseline="0" smtClean="0"/>
              <a:pPr eaLnBrk="1" hangingPunct="1"/>
              <a:t>7</a:t>
            </a:fld>
            <a:endParaRPr lang="en-US" sz="1200" baseline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39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FE1C6A2-D679-4296-B239-216A463FBF8A}" type="slidenum">
              <a:rPr lang="en-US" sz="1200" baseline="0" smtClean="0"/>
              <a:pPr eaLnBrk="1" hangingPunct="1"/>
              <a:t>11</a:t>
            </a:fld>
            <a:endParaRPr lang="en-US" sz="1200" baseline="0"/>
          </a:p>
        </p:txBody>
      </p:sp>
      <p:sp>
        <p:nvSpPr>
          <p:cNvPr id="5632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BAAAB4E-245C-4CFD-9769-12C422566697}" type="slidenum">
              <a:rPr lang="en-US" sz="1200" baseline="0" smtClean="0"/>
              <a:pPr eaLnBrk="1" hangingPunct="1"/>
              <a:t>12</a:t>
            </a:fld>
            <a:endParaRPr lang="en-US" sz="1200" baseline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59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9CC6C6E-ED48-4F70-B86B-DEB7B544687A}" type="slidenum">
              <a:rPr lang="en-US" sz="1200" baseline="0" smtClean="0"/>
              <a:pPr eaLnBrk="1" hangingPunct="1"/>
              <a:t>13</a:t>
            </a:fld>
            <a:endParaRPr lang="en-US" sz="1200" baseline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78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892383A-DE8F-4405-A3DF-E62EA55B9D52}" type="slidenum">
              <a:rPr lang="en-US" sz="1200" baseline="0" smtClean="0"/>
              <a:pPr eaLnBrk="1" hangingPunct="1"/>
              <a:t>14</a:t>
            </a:fld>
            <a:endParaRPr lang="en-US" sz="1200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537F779-C49B-4684-A5BD-AFD04EFC79B3}" type="slidenum">
              <a:rPr lang="en-US" sz="1200" baseline="0" smtClean="0"/>
              <a:pPr eaLnBrk="1" hangingPunct="1"/>
              <a:t>15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E93E5F5-37B8-4D51-A9A1-08DF11154945}" type="slidenum">
              <a:rPr lang="en-US" sz="1200" baseline="0" smtClean="0"/>
              <a:pPr eaLnBrk="1" hangingPunct="1"/>
              <a:t>16</a:t>
            </a:fld>
            <a:endParaRPr lang="en-US" sz="1200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AD1E655-595C-42CC-B19B-43952BA60C02}" type="slidenum">
              <a:rPr lang="en-US" sz="1200" baseline="0" smtClean="0"/>
              <a:pPr eaLnBrk="1" hangingPunct="1"/>
              <a:t>17</a:t>
            </a:fld>
            <a:endParaRPr lang="en-US" sz="1200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10/11/2016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10/11/2016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10/11/2016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5.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PROGRAM%20CHAPTER%202/Example%202.26.cp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7.c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8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29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hyperlink" Target="PROGRAM%20CHAPTER%202/Example%202.30.cp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1.c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2.c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3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2: FUNDAMENTAL DATA STRUCTURES: STACKS AND </a:t>
            </a:r>
            <a:r>
              <a:rPr lang="en-US"/>
              <a:t>QUEUES (PART 1: STACKS)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Simply decrement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r>
              <a:rPr lang="en-US"/>
              <a:t> by </a:t>
            </a:r>
            <a:r>
              <a:rPr lang="en-US">
                <a:latin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en-US"/>
              <a:t>Must check for </a:t>
            </a:r>
            <a:r>
              <a:rPr lang="en-US" u="sng"/>
              <a:t>underflow</a:t>
            </a:r>
            <a:r>
              <a:rPr lang="en-US"/>
              <a:t> condition</a:t>
            </a:r>
          </a:p>
          <a:p>
            <a:pPr eaLnBrk="1" hangingPunct="1"/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2ADFA-1CC9-479B-8071-EDCB300CE1D6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8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Static Stack Implementation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Uses an array of a fixed size</a:t>
            </a:r>
          </a:p>
          <a:p>
            <a:pPr eaLnBrk="1" hangingPunct="1"/>
            <a:r>
              <a:rPr lang="en-US" sz="2800" dirty="0"/>
              <a:t>Bottom of stack is at index 0.  A variable called top tracks the current top of the stack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STACK_SIZE = 3;		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		char s[STACK_SIZE];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3D8963"/>
                </a:solidFill>
              </a:rPr>
              <a:t>        	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top = 0;</a:t>
            </a:r>
          </a:p>
          <a:p>
            <a:pPr eaLnBrk="1" hangingPunct="1">
              <a:buFontTx/>
              <a:buNone/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  top is where the next item will be added</a:t>
            </a: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DC361-7174-4ACC-BFEC-C5A1580B6E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213725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/>
              <a:t>This stack has max capacity 3, initially top = 0 and stack is empty. </a:t>
            </a:r>
          </a:p>
        </p:txBody>
      </p:sp>
      <p:graphicFrame>
        <p:nvGraphicFramePr>
          <p:cNvPr id="51214" name="Group 14"/>
          <p:cNvGraphicFramePr>
            <a:graphicFrameLocks noGrp="1"/>
          </p:cNvGraphicFramePr>
          <p:nvPr>
            <p:ph sz="quarter" idx="2"/>
          </p:nvPr>
        </p:nvGraphicFramePr>
        <p:xfrm>
          <a:off x="4289425" y="3294063"/>
          <a:ext cx="731838" cy="2200275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219" name="Group 19"/>
          <p:cNvGraphicFramePr>
            <a:graphicFrameLocks noGrp="1"/>
          </p:cNvGraphicFramePr>
          <p:nvPr>
            <p:ph sz="quarter" idx="3"/>
          </p:nvPr>
        </p:nvGraphicFramePr>
        <p:xfrm>
          <a:off x="6972300" y="3294063"/>
          <a:ext cx="733425" cy="2200275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40B09-3332-465C-A861-AB1051FE5D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1230" name="Group 30"/>
          <p:cNvGraphicFramePr>
            <a:graphicFrameLocks noGrp="1"/>
          </p:cNvGraphicFramePr>
          <p:nvPr/>
        </p:nvGraphicFramePr>
        <p:xfrm>
          <a:off x="1981200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5" name="Text Box 41"/>
          <p:cNvSpPr txBox="1">
            <a:spLocks noChangeArrowheads="1"/>
          </p:cNvSpPr>
          <p:nvPr/>
        </p:nvSpPr>
        <p:spPr bwMode="auto">
          <a:xfrm>
            <a:off x="228600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push('E');</a:t>
            </a:r>
          </a:p>
        </p:txBody>
      </p:sp>
      <p:sp>
        <p:nvSpPr>
          <p:cNvPr id="10276" name="Text Box 43"/>
          <p:cNvSpPr txBox="1">
            <a:spLocks noChangeArrowheads="1"/>
          </p:cNvSpPr>
          <p:nvPr/>
        </p:nvSpPr>
        <p:spPr bwMode="auto">
          <a:xfrm>
            <a:off x="2743200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push('K');</a:t>
            </a:r>
          </a:p>
        </p:txBody>
      </p:sp>
      <p:sp>
        <p:nvSpPr>
          <p:cNvPr id="10277" name="Text Box 44"/>
          <p:cNvSpPr txBox="1">
            <a:spLocks noChangeArrowheads="1"/>
          </p:cNvSpPr>
          <p:nvPr/>
        </p:nvSpPr>
        <p:spPr bwMode="auto">
          <a:xfrm>
            <a:off x="5257800" y="45720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push('G');</a:t>
            </a:r>
          </a:p>
        </p:txBody>
      </p:sp>
      <p:sp>
        <p:nvSpPr>
          <p:cNvPr id="10278" name="Text Box 50"/>
          <p:cNvSpPr txBox="1">
            <a:spLocks noChangeArrowheads="1"/>
          </p:cNvSpPr>
          <p:nvPr/>
        </p:nvSpPr>
        <p:spPr bwMode="auto">
          <a:xfrm>
            <a:off x="304800" y="5105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top is 1</a:t>
            </a:r>
          </a:p>
        </p:txBody>
      </p:sp>
      <p:sp>
        <p:nvSpPr>
          <p:cNvPr id="10279" name="Text Box 51"/>
          <p:cNvSpPr txBox="1">
            <a:spLocks noChangeArrowheads="1"/>
          </p:cNvSpPr>
          <p:nvPr/>
        </p:nvSpPr>
        <p:spPr bwMode="auto">
          <a:xfrm>
            <a:off x="2819400" y="5105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top is 2</a:t>
            </a:r>
          </a:p>
        </p:txBody>
      </p:sp>
      <p:sp>
        <p:nvSpPr>
          <p:cNvPr id="10280" name="Text Box 52"/>
          <p:cNvSpPr txBox="1">
            <a:spLocks noChangeArrowheads="1"/>
          </p:cNvSpPr>
          <p:nvPr/>
        </p:nvSpPr>
        <p:spPr bwMode="auto">
          <a:xfrm>
            <a:off x="5410200" y="5105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top is 3</a:t>
            </a:r>
          </a:p>
        </p:txBody>
      </p:sp>
    </p:spTree>
    <p:extLst>
      <p:ext uri="{BB962C8B-B14F-4D97-AF65-F5344CB8AC3E}">
        <p14:creationId xmlns:p14="http://schemas.microsoft.com/office/powerpoint/2010/main" val="28267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 Operations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213725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/>
              <a:t>After three pops, </a:t>
            </a:r>
            <a:r>
              <a:rPr lang="en-US" sz="2800" b="1">
                <a:latin typeface="Courier New" pitchFamily="49" charset="0"/>
              </a:rPr>
              <a:t>top </a:t>
            </a:r>
            <a:r>
              <a:rPr lang="en-US" sz="2800"/>
              <a:t>is</a:t>
            </a:r>
            <a:r>
              <a:rPr lang="en-US" sz="2800" b="1">
                <a:latin typeface="Courier New" pitchFamily="49" charset="0"/>
              </a:rPr>
              <a:t> 0</a:t>
            </a:r>
            <a:r>
              <a:rPr lang="en-US" sz="2800"/>
              <a:t> and the stack is empty</a:t>
            </a: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sz="quarter" idx="2"/>
          </p:nvPr>
        </p:nvGraphicFramePr>
        <p:xfrm>
          <a:off x="4289425" y="3294063"/>
          <a:ext cx="731838" cy="2200275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286" name="Group 14"/>
          <p:cNvGraphicFramePr>
            <a:graphicFrameLocks noGrp="1"/>
          </p:cNvGraphicFramePr>
          <p:nvPr>
            <p:ph sz="quarter" idx="3"/>
          </p:nvPr>
        </p:nvGraphicFramePr>
        <p:xfrm>
          <a:off x="6972300" y="3294063"/>
          <a:ext cx="733425" cy="2200275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363034-AD38-41B9-A7AE-0A6857A280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4296" name="Group 24"/>
          <p:cNvGraphicFramePr>
            <a:graphicFrameLocks noGrp="1"/>
          </p:cNvGraphicFramePr>
          <p:nvPr/>
        </p:nvGraphicFramePr>
        <p:xfrm>
          <a:off x="1981200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228600" y="4572000"/>
            <a:ext cx="1420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pop();</a:t>
            </a:r>
          </a:p>
          <a:p>
            <a:pPr eaLnBrk="1" hangingPunct="1"/>
            <a:r>
              <a:rPr lang="en-US" sz="2000" baseline="0">
                <a:latin typeface="Arial" charset="0"/>
              </a:rPr>
              <a:t>(remove </a:t>
            </a:r>
            <a:r>
              <a:rPr lang="en-US" sz="2000" b="1" baseline="0">
                <a:latin typeface="Courier New" pitchFamily="49" charset="0"/>
              </a:rPr>
              <a:t>G</a:t>
            </a:r>
            <a:r>
              <a:rPr lang="en-US" sz="2000" baseline="0">
                <a:latin typeface="Arial" charset="0"/>
              </a:rPr>
              <a:t>)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2743200" y="4572000"/>
            <a:ext cx="1420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pop();</a:t>
            </a:r>
          </a:p>
          <a:p>
            <a:pPr eaLnBrk="1" hangingPunct="1"/>
            <a:r>
              <a:rPr lang="en-US" sz="2000" baseline="0">
                <a:latin typeface="Arial" charset="0"/>
              </a:rPr>
              <a:t>(remove </a:t>
            </a:r>
            <a:r>
              <a:rPr lang="en-US" sz="2000" b="1" baseline="0">
                <a:latin typeface="Courier New" pitchFamily="49" charset="0"/>
              </a:rPr>
              <a:t>K</a:t>
            </a:r>
            <a:r>
              <a:rPr lang="en-US" sz="2000" baseline="0">
                <a:latin typeface="Arial" charset="0"/>
              </a:rPr>
              <a:t>)</a:t>
            </a: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5257800" y="4567238"/>
            <a:ext cx="1420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pop();</a:t>
            </a:r>
            <a:endParaRPr lang="en-US" sz="2000" b="1" baseline="0">
              <a:latin typeface="Arial" charset="0"/>
            </a:endParaRPr>
          </a:p>
          <a:p>
            <a:pPr eaLnBrk="1" hangingPunct="1"/>
            <a:r>
              <a:rPr lang="en-US" sz="2000" baseline="0">
                <a:latin typeface="Arial" charset="0"/>
              </a:rPr>
              <a:t>(remove </a:t>
            </a:r>
            <a:r>
              <a:rPr lang="en-US" sz="2000" b="1" baseline="0">
                <a:latin typeface="Courier New" pitchFamily="49" charset="0"/>
              </a:rPr>
              <a:t>E</a:t>
            </a:r>
            <a:r>
              <a:rPr lang="en-US" sz="2000" baseline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334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char s[STACK_SIZE];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top=0;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dirty="0"/>
              <a:t>To check if stack is empty: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if (top == 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		return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else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  <a:r>
              <a:rPr lang="en-US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//See </a:t>
            </a:r>
            <a:r>
              <a:rPr lang="en-US" b="1" dirty="0">
                <a:hlinkClick r:id="rId3" action="ppaction://hlinkfile"/>
              </a:rPr>
              <a:t>Example 2.25</a:t>
            </a:r>
            <a:r>
              <a:rPr lang="en-US" b="1" dirty="0"/>
              <a:t>, </a:t>
            </a:r>
            <a:r>
              <a:rPr lang="en-US" b="1" dirty="0">
                <a:hlinkClick r:id="rId4" action="ppaction://hlinkfile"/>
              </a:rPr>
              <a:t>Example 2.26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40183-9A9E-4609-B68E-FB6D7B976EA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char s[STACK_SIZE];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top=0;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dirty="0"/>
              <a:t>To check if stack is full: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isFull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if (top == STACK_SIZE)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		return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else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  <a:r>
              <a:rPr lang="en-US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//See </a:t>
            </a:r>
            <a:r>
              <a:rPr lang="en-US" b="1" dirty="0">
                <a:hlinkClick r:id="rId3" action="ppaction://hlinkfile"/>
              </a:rPr>
              <a:t>Example 2.27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67F7C-9274-49F8-AFCB-4BAC086D0DF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1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/>
              <a:t> To add an item to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void push(char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if (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isFull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{error(); exit(1);}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// or could throw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s[top] = x;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top++;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  <a:r>
              <a:rPr lang="en-US" b="1" dirty="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//See </a:t>
            </a:r>
            <a:r>
              <a:rPr lang="en-US" b="1" dirty="0">
                <a:hlinkClick r:id="rId3" action="ppaction://hlinkfile"/>
              </a:rPr>
              <a:t>Example 2.28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B9EE3-81A2-4E7B-83A8-FCFFE5071F3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5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/>
              <a:t> To remove an item from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void pop(char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if (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{error(); exit(1);}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// or could throw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top--;</a:t>
            </a:r>
            <a:endParaRPr lang="en-US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x = s[top];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2.29</a:t>
            </a:r>
            <a:r>
              <a:rPr lang="en-US" b="1" dirty="0">
                <a:hlinkClick r:id="rId3" action="ppaction://hlinkfile"/>
              </a:rPr>
              <a:t>  </a:t>
            </a:r>
            <a:r>
              <a:rPr lang="en-US" b="1" dirty="0"/>
              <a:t>, </a:t>
            </a:r>
            <a:r>
              <a:rPr lang="en-US" b="1" dirty="0">
                <a:hlinkClick r:id="rId4" action="ppaction://hlinkfile"/>
              </a:rPr>
              <a:t>Example 2.30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FEDA2-0446-4FDB-8629-7BF45945DB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Linked Implementation of Stacks</a:t>
            </a:r>
          </a:p>
        </p:txBody>
      </p:sp>
      <p:sp>
        <p:nvSpPr>
          <p:cNvPr id="3891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Array only allows fixed number of elements</a:t>
            </a:r>
          </a:p>
          <a:p>
            <a:pPr eaLnBrk="1" hangingPunct="1"/>
            <a:r>
              <a:rPr lang="en-US"/>
              <a:t>If number of elements to be pushed exceeds array size</a:t>
            </a:r>
          </a:p>
          <a:p>
            <a:pPr lvl="1" eaLnBrk="1" hangingPunct="1"/>
            <a:r>
              <a:rPr lang="en-US"/>
              <a:t>Program may terminate</a:t>
            </a:r>
          </a:p>
          <a:p>
            <a:pPr eaLnBrk="1" hangingPunct="1"/>
            <a:r>
              <a:rPr lang="en-US"/>
              <a:t>Linked lists can dynamically organize data</a:t>
            </a:r>
          </a:p>
          <a:p>
            <a:pPr eaLnBrk="1" hangingPunct="1"/>
            <a:r>
              <a:rPr lang="en-US"/>
              <a:t>In a linked representation,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r>
              <a:rPr lang="en-US"/>
              <a:t> is pointer to top element in stack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B56A9A-4160-4835-A93B-A8166F17DFBC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4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Clr>
                <a:srgbClr val="000066"/>
              </a:buClr>
              <a:buFontTx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4152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Stacks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8338"/>
            <a:ext cx="8294688" cy="3556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Implemented as a linked list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Can grow and shrink as necessary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Can't ever be full as long as memory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C6CA23-CF0F-4A63-A949-5762248290CA}" type="slidenum">
              <a:rPr lang="en-US" sz="1200" baseline="0" smtClean="0">
                <a:latin typeface="Arial" panose="020B0604020202020204" pitchFamily="34" charset="0"/>
              </a:rPr>
              <a:pPr/>
              <a:t>19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stacks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Examine various stack operations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how to implement a stack as an array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how to implement a stack as a </a:t>
            </a:r>
            <a:r>
              <a:rPr lang="en-US"/>
              <a:t>linked list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Dynamic Linked List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Define a </a:t>
            </a:r>
            <a:r>
              <a:rPr lang="en-US" dirty="0" err="1"/>
              <a:t>struct</a:t>
            </a:r>
            <a:r>
              <a:rPr lang="en-US" dirty="0"/>
              <a:t> for a dynamic linked list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Within the </a:t>
            </a:r>
            <a:r>
              <a:rPr lang="en-US" dirty="0" err="1"/>
              <a:t>struct</a:t>
            </a:r>
            <a:r>
              <a:rPr lang="en-US" dirty="0"/>
              <a:t>, define a member (s) for data and a member for dynamic nodes in the list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Define a pointer to the beginning of the linked list, which will serve as the top of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21DD7A-57C4-47E1-9BCA-24942C44685E}" type="slidenum">
              <a:rPr lang="en-US" sz="1200" baseline="0" smtClean="0">
                <a:latin typeface="Arial" panose="020B0604020202020204" pitchFamily="34" charset="0"/>
              </a:rPr>
              <a:pPr/>
              <a:t>20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7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 Linked List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79248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A linked stack after three push operations: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push(5); push(15); push(25);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BB21B-1C25-4DBD-B146-AC56DC76EF88}" type="slidenum">
              <a:rPr lang="en-US" sz="1200" baseline="0" smtClean="0">
                <a:latin typeface="Arial" panose="020B0604020202020204" pitchFamily="34" charset="0"/>
              </a:rPr>
              <a:pPr/>
              <a:t>21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5800" y="41148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8288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5814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5626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5908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434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63246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9906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8194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45720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6553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7467600" y="41465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520700" y="4822825"/>
            <a:ext cx="731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="1" baseline="0">
                <a:latin typeface="Courier New" panose="02070309020205020404" pitchFamily="49" charset="0"/>
              </a:rPr>
              <a:t>top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5791200" y="4114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3810000" y="411480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 dirty="0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1981200" y="411480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 dirty="0">
                <a:latin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9378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a Linked Stack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Check if stack is empty: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     </a:t>
            </a:r>
            <a:r>
              <a:rPr 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if (top == NULL)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//See </a:t>
            </a:r>
            <a:r>
              <a:rPr lang="en-US" b="1" dirty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 2.31</a:t>
            </a:r>
            <a:endParaRPr 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7EC8D-F840-4CD7-B847-18B8BF2DF1AE}" type="slidenum">
              <a:rPr lang="en-US" sz="1200" baseline="0" smtClean="0">
                <a:latin typeface="Arial" panose="020B0604020202020204" pitchFamily="34" charset="0"/>
              </a:rPr>
              <a:pPr/>
              <a:t>22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2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Push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</a:rPr>
              <a:t>newElement</a:t>
            </a:r>
            <a:r>
              <a:rPr lang="en-US" dirty="0"/>
              <a:t> is added at the beginning of the linked list pointed to by </a:t>
            </a:r>
            <a:r>
              <a:rPr lang="en-US" dirty="0" err="1">
                <a:latin typeface="Courier New" panose="02070309020205020404" pitchFamily="49" charset="0"/>
              </a:rPr>
              <a:t>stackTop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/>
              <a:t>We do not need to check whether the stack is full before we push an element onto the stack</a:t>
            </a: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B09379-2F91-42A9-A2A6-D87DE618CCE2}" type="slidenum">
              <a:rPr 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3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Operations on a Linked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500" dirty="0"/>
              <a:t>Add a new item to the stack</a:t>
            </a:r>
          </a:p>
          <a:p>
            <a:pPr>
              <a:lnSpc>
                <a:spcPct val="90000"/>
              </a:lnSpc>
              <a:buNone/>
            </a:pPr>
            <a:r>
              <a:rPr lang="en-US" sz="5500" dirty="0"/>
              <a:t>     </a:t>
            </a: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push(</a:t>
            </a:r>
            <a:r>
              <a:rPr lang="en-US" sz="55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Node *temp;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temp=new Node;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temp-&gt;Data=value;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if (top == NULL)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top=temp;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top-&gt;next=NULL;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temp-&gt;next=top;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top=temp;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</a:rPr>
              <a:t>//See </a:t>
            </a:r>
            <a:r>
              <a:rPr lang="en-US" sz="5500" b="1" dirty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 2.32</a:t>
            </a:r>
            <a:endParaRPr lang="en-US" sz="55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0CC4DD-35AD-4DB7-90C1-F46A0DCC9858}" type="slidenum">
              <a:rPr lang="en-US" sz="1200" baseline="0" smtClean="0">
                <a:latin typeface="Arial" panose="020B0604020202020204" pitchFamily="34" charset="0"/>
              </a:rPr>
              <a:pPr/>
              <a:t>24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6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Node pointed to by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r>
              <a:rPr lang="en-US"/>
              <a:t> is removed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32B137-A5A0-407B-80BD-30BB13FC3EC6}" type="slidenum">
              <a:rPr 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334962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Operations on a Linked Stack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295400"/>
            <a:ext cx="7772400" cy="50609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Remove an item from the stack</a:t>
            </a:r>
          </a:p>
          <a:p>
            <a:pPr>
              <a:lnSpc>
                <a:spcPct val="80000"/>
              </a:lnSpc>
              <a:buNone/>
            </a:pPr>
            <a:r>
              <a:rPr lang="en-US" sz="800" dirty="0"/>
              <a:t>             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pop()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Node *temp, *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var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=top;</a:t>
            </a:r>
          </a:p>
          <a:p>
            <a:pPr>
              <a:lnSpc>
                <a:spcPct val="80000"/>
              </a:lnSpc>
              <a:buNone/>
            </a:pPr>
            <a:endParaRPr 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if (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isEmpty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()==true)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{ 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&lt;&lt;"\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nStack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is empty.";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exit(1);</a:t>
            </a:r>
            <a:r>
              <a:rPr lang="en-GB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//return;</a:t>
            </a:r>
            <a:endParaRPr 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80000"/>
              </a:lnSpc>
              <a:buNone/>
            </a:pPr>
            <a:endParaRPr 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else if(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var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==top)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top = top-&gt;next;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free(</a:t>
            </a:r>
            <a:r>
              <a:rPr 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var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  <a:r>
              <a:rPr lang="en-GB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//delete var;</a:t>
            </a:r>
            <a:endParaRPr 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endParaRPr 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//See </a:t>
            </a:r>
            <a:r>
              <a:rPr lang="en-US" sz="2800" b="1" dirty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 2.33</a:t>
            </a:r>
            <a:endParaRPr lang="en-US" sz="9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50814E-A22F-4113-AD02-67F84359ABAB}" type="slidenum">
              <a:rPr lang="en-US" sz="1200" baseline="0" smtClean="0">
                <a:latin typeface="Arial" panose="020B0604020202020204" pitchFamily="34" charset="0"/>
              </a:rPr>
              <a:pPr/>
              <a:t>26</a:t>
            </a:fld>
            <a:endParaRPr lang="en-US" sz="120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u="sng"/>
              <a:t>Stack</a:t>
            </a:r>
            <a:r>
              <a:rPr lang="en-US"/>
              <a:t>: list of homogenous elements</a:t>
            </a:r>
          </a:p>
          <a:p>
            <a:pPr lvl="1" eaLnBrk="1" hangingPunct="1"/>
            <a:r>
              <a:rPr lang="en-US"/>
              <a:t>Addition and deletion occur only at one end, called the </a:t>
            </a:r>
            <a:r>
              <a:rPr lang="en-US" u="sng"/>
              <a:t>top</a:t>
            </a:r>
            <a:r>
              <a:rPr lang="en-US"/>
              <a:t> of the stack</a:t>
            </a:r>
          </a:p>
          <a:p>
            <a:pPr lvl="2" eaLnBrk="1" hangingPunct="1"/>
            <a:r>
              <a:rPr lang="en-US"/>
              <a:t>Example: in a cafeteria, the second tray can be removed only if first tray has been removed</a:t>
            </a:r>
          </a:p>
          <a:p>
            <a:pPr lvl="1" eaLnBrk="1" hangingPunct="1"/>
            <a:r>
              <a:rPr lang="en-US"/>
              <a:t>Last in first out (LIFO) data structure</a:t>
            </a:r>
          </a:p>
          <a:p>
            <a:pPr eaLnBrk="1" hangingPunct="1"/>
            <a:r>
              <a:rPr lang="en-US"/>
              <a:t>Operations:</a:t>
            </a:r>
          </a:p>
          <a:p>
            <a:pPr lvl="1" eaLnBrk="1" hangingPunct="1"/>
            <a:r>
              <a:rPr lang="en-US" u="sng"/>
              <a:t>Push</a:t>
            </a:r>
            <a:r>
              <a:rPr lang="en-US"/>
              <a:t>: to add an element onto the stack</a:t>
            </a:r>
          </a:p>
          <a:p>
            <a:pPr lvl="1" eaLnBrk="1" hangingPunct="1"/>
            <a:r>
              <a:rPr lang="en-US" u="sng"/>
              <a:t>Pop</a:t>
            </a:r>
            <a:r>
              <a:rPr lang="en-US"/>
              <a:t>: to remove an element from the stack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83C-C54E-4ABB-9ADE-30FAD3311DB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877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F380A-CBF2-4148-B0EC-6B1B35ECCE9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9490" y="699319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5484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09" y="1981200"/>
            <a:ext cx="6905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C9273-4D84-40AF-841E-3BF50309D96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2207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Stack Basics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eaLnBrk="1" hangingPunct="1"/>
            <a:r>
              <a:rPr lang="en-US"/>
              <a:t>Stack is usually implemented as a list, with additions and removals taking place at one end of the list</a:t>
            </a:r>
          </a:p>
          <a:p>
            <a:pPr eaLnBrk="1" hangingPunct="1"/>
            <a:r>
              <a:rPr lang="en-US"/>
              <a:t>The active end of the list implementing the stack is the </a:t>
            </a:r>
            <a:r>
              <a:rPr lang="en-US">
                <a:solidFill>
                  <a:schemeClr val="accent2"/>
                </a:solidFill>
              </a:rPr>
              <a:t>top</a:t>
            </a:r>
            <a:r>
              <a:rPr lang="en-US"/>
              <a:t> of the stack</a:t>
            </a:r>
          </a:p>
          <a:p>
            <a:pPr eaLnBrk="1" hangingPunct="1"/>
            <a:r>
              <a:rPr lang="en-US"/>
              <a:t>Stack types:</a:t>
            </a:r>
          </a:p>
          <a:p>
            <a:pPr lvl="1" eaLnBrk="1" hangingPunct="1"/>
            <a:r>
              <a:rPr lang="en-US"/>
              <a:t>Static – fixed size, often implemented using an array</a:t>
            </a:r>
          </a:p>
          <a:p>
            <a:pPr lvl="1" eaLnBrk="1" hangingPunct="1"/>
            <a:r>
              <a:rPr lang="en-US"/>
              <a:t>Dynamic – size varies as needed, often implemented using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8DC61-B201-48F6-AB3D-D970C46B5E3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153400" cy="914400"/>
          </a:xfrm>
        </p:spPr>
        <p:txBody>
          <a:bodyPr/>
          <a:lstStyle/>
          <a:p>
            <a:pPr eaLnBrk="1" hangingPunct="1"/>
            <a:r>
              <a:rPr lang="en-US"/>
              <a:t>Stack Operations and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Operations: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push</a:t>
            </a:r>
            <a:r>
              <a:rPr lang="en-US"/>
              <a:t>: add a value at the top of the stack</a:t>
            </a:r>
          </a:p>
          <a:p>
            <a:pPr lvl="1"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pop</a:t>
            </a:r>
            <a:r>
              <a:rPr lang="en-US"/>
              <a:t>: remove a value from the top of  the stack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Functions: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isEmpty</a:t>
            </a:r>
            <a:r>
              <a:rPr lang="en-US"/>
              <a:t>: true if the stack currently contains no elements</a:t>
            </a:r>
          </a:p>
          <a:p>
            <a:pPr lvl="1"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isFull</a:t>
            </a:r>
            <a:r>
              <a:rPr lang="en-US"/>
              <a:t>: true if the stack is full; only useful for static stacks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E64B8A3-8158-4B99-8BA2-569C57514DC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Empty 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r>
              <a:rPr lang="en-US"/>
              <a:t> is </a:t>
            </a:r>
            <a:r>
              <a:rPr lang="en-US">
                <a:latin typeface="Courier New" panose="02070309020205020404" pitchFamily="49" charset="0"/>
              </a:rPr>
              <a:t>0</a:t>
            </a:r>
            <a:r>
              <a:rPr lang="en-US"/>
              <a:t>, the stack is empty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51FF71-39AA-4518-A025-0C7D3CA63629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64183" y="214709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Full Stack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88008" y="3347244"/>
            <a:ext cx="7498080" cy="13009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The stack is full if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r>
              <a:rPr lang="en-US"/>
              <a:t> is equal to </a:t>
            </a:r>
            <a:r>
              <a:rPr lang="en-US">
                <a:latin typeface="Courier New" panose="02070309020205020404" pitchFamily="49" charset="0"/>
              </a:rPr>
              <a:t>maxStackSize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Push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Store the </a:t>
            </a:r>
            <a:r>
              <a:rPr lang="en-US">
                <a:latin typeface="Courier New" panose="02070309020205020404" pitchFamily="49" charset="0"/>
              </a:rPr>
              <a:t>newItem</a:t>
            </a:r>
            <a:r>
              <a:rPr lang="en-US"/>
              <a:t> in the array component indicated by </a:t>
            </a:r>
            <a:r>
              <a:rPr lang="en-US">
                <a:latin typeface="Courier New" panose="02070309020205020404" pitchFamily="49" charset="0"/>
              </a:rPr>
              <a:t>stackTop</a:t>
            </a:r>
          </a:p>
          <a:p>
            <a:pPr eaLnBrk="1" hangingPunct="1"/>
            <a:r>
              <a:rPr lang="en-US"/>
              <a:t>Increment </a:t>
            </a:r>
            <a:r>
              <a:rPr lang="en-US">
                <a:latin typeface="Courier New" panose="02070309020205020404" pitchFamily="49" charset="0"/>
              </a:rPr>
              <a:t>stackTop</a:t>
            </a:r>
            <a:endParaRPr lang="en-US"/>
          </a:p>
          <a:p>
            <a:pPr eaLnBrk="1" hangingPunct="1"/>
            <a:r>
              <a:rPr lang="en-US"/>
              <a:t>Must avoid an </a:t>
            </a:r>
            <a:r>
              <a:rPr lang="en-US" u="sng"/>
              <a:t>overflow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4C06A8-7FE3-48F8-B065-2068E93CC907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457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feb1fb3e2f7dcd13c7ff447eacf537d0c9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33773</TotalTime>
  <Words>1005</Words>
  <Application>Microsoft Office PowerPoint</Application>
  <PresentationFormat>On-screen Show (4:3)</PresentationFormat>
  <Paragraphs>257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1_Austin</vt:lpstr>
      <vt:lpstr>Apex</vt:lpstr>
      <vt:lpstr>Solstice</vt:lpstr>
      <vt:lpstr>Flow</vt:lpstr>
      <vt:lpstr>ECE 532</vt:lpstr>
      <vt:lpstr>Learning Outcomes</vt:lpstr>
      <vt:lpstr>Stacks</vt:lpstr>
      <vt:lpstr>PowerPoint Presentation</vt:lpstr>
      <vt:lpstr>PowerPoint Presentation</vt:lpstr>
      <vt:lpstr>Stack Basics</vt:lpstr>
      <vt:lpstr>Stack Operations and Functions</vt:lpstr>
      <vt:lpstr>Empty Stack</vt:lpstr>
      <vt:lpstr>Push</vt:lpstr>
      <vt:lpstr>Pop</vt:lpstr>
      <vt:lpstr>Static Stack Implementation </vt:lpstr>
      <vt:lpstr>Array Implementation Example</vt:lpstr>
      <vt:lpstr>Stack Operations Example</vt:lpstr>
      <vt:lpstr>Array Implementation</vt:lpstr>
      <vt:lpstr>Array Implementation</vt:lpstr>
      <vt:lpstr>Array Implementation</vt:lpstr>
      <vt:lpstr>Array Implementation</vt:lpstr>
      <vt:lpstr>Linked Implementation of Stacks</vt:lpstr>
      <vt:lpstr>Dynamic Stacks</vt:lpstr>
      <vt:lpstr>Dynamic Linked List Implementation</vt:lpstr>
      <vt:lpstr>  Linked List Implementation</vt:lpstr>
      <vt:lpstr>Operations on a Linked Stack</vt:lpstr>
      <vt:lpstr>Push</vt:lpstr>
      <vt:lpstr>Operations on a Linked Stack</vt:lpstr>
      <vt:lpstr>Pop</vt:lpstr>
      <vt:lpstr>Operations on a Linked Stack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367</cp:revision>
  <dcterms:created xsi:type="dcterms:W3CDTF">2015-08-28T06:37:10Z</dcterms:created>
  <dcterms:modified xsi:type="dcterms:W3CDTF">2016-10-11T12:59:45Z</dcterms:modified>
</cp:coreProperties>
</file>