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  <p:sldMasterId id="2147483954" r:id="rId3"/>
    <p:sldMasterId id="2147483967" r:id="rId4"/>
    <p:sldMasterId id="2147483992" r:id="rId5"/>
    <p:sldMasterId id="2147484004" r:id="rId6"/>
  </p:sldMasterIdLst>
  <p:notesMasterIdLst>
    <p:notesMasterId r:id="rId39"/>
  </p:notesMasterIdLst>
  <p:sldIdLst>
    <p:sldId id="582" r:id="rId7"/>
    <p:sldId id="482" r:id="rId8"/>
    <p:sldId id="705" r:id="rId9"/>
    <p:sldId id="706" r:id="rId10"/>
    <p:sldId id="707" r:id="rId11"/>
    <p:sldId id="708" r:id="rId12"/>
    <p:sldId id="712" r:id="rId13"/>
    <p:sldId id="716" r:id="rId14"/>
    <p:sldId id="709" r:id="rId15"/>
    <p:sldId id="710" r:id="rId16"/>
    <p:sldId id="711" r:id="rId17"/>
    <p:sldId id="717" r:id="rId18"/>
    <p:sldId id="713" r:id="rId19"/>
    <p:sldId id="714" r:id="rId20"/>
    <p:sldId id="715" r:id="rId21"/>
    <p:sldId id="718" r:id="rId22"/>
    <p:sldId id="721" r:id="rId23"/>
    <p:sldId id="719" r:id="rId24"/>
    <p:sldId id="724" r:id="rId25"/>
    <p:sldId id="720" r:id="rId26"/>
    <p:sldId id="725" r:id="rId27"/>
    <p:sldId id="722" r:id="rId28"/>
    <p:sldId id="723" r:id="rId29"/>
    <p:sldId id="731" r:id="rId30"/>
    <p:sldId id="732" r:id="rId31"/>
    <p:sldId id="726" r:id="rId32"/>
    <p:sldId id="727" r:id="rId33"/>
    <p:sldId id="733" r:id="rId34"/>
    <p:sldId id="728" r:id="rId35"/>
    <p:sldId id="735" r:id="rId36"/>
    <p:sldId id="729" r:id="rId37"/>
    <p:sldId id="734" r:id="rId38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B9F90-613E-4C54-AB49-A0F2D2AB4736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C694-ED1C-4544-B2BA-82F857784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6D425B2-6EBE-4588-A8B0-F88F94AA6321}" type="slidenum">
              <a:rPr lang="en-US" sz="1200" baseline="0" smtClean="0"/>
              <a:pPr eaLnBrk="1" hangingPunct="1"/>
              <a:t>3</a:t>
            </a:fld>
            <a:endParaRPr lang="en-US" sz="1200" baseline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DA11D39-6F7C-46C7-965B-F5525A7BCB16}" type="slidenum">
              <a:rPr lang="en-US" sz="1200" baseline="0" smtClean="0"/>
              <a:pPr eaLnBrk="1" hangingPunct="1"/>
              <a:t>15</a:t>
            </a:fld>
            <a:endParaRPr lang="en-US" sz="1200" baseline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92ED992-B932-4086-AADE-FE41B7B46FBD}" type="slidenum">
              <a:rPr lang="en-US" sz="1200" baseline="0" smtClean="0"/>
              <a:pPr eaLnBrk="1" hangingPunct="1"/>
              <a:t>16</a:t>
            </a:fld>
            <a:endParaRPr lang="en-US" sz="1200" baseline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71F2A63A-6957-4392-A154-681A35DA73FD}" type="slidenum">
              <a:rPr lang="en-US" sz="1200" baseline="0" smtClean="0"/>
              <a:pPr eaLnBrk="1" hangingPunct="1"/>
              <a:t>17</a:t>
            </a:fld>
            <a:endParaRPr lang="en-US" sz="1200" baseline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D9334F7-6D49-494A-889A-8859EC417CA8}" type="slidenum">
              <a:rPr lang="en-US" sz="1200" baseline="0" smtClean="0"/>
              <a:pPr eaLnBrk="1" hangingPunct="1"/>
              <a:t>18</a:t>
            </a:fld>
            <a:endParaRPr lang="en-US" sz="1200" baseline="0"/>
          </a:p>
        </p:txBody>
      </p:sp>
      <p:sp>
        <p:nvSpPr>
          <p:cNvPr id="829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81853C5-3624-4E16-96F2-1A262C716791}" type="slidenum">
              <a:rPr lang="en-US" sz="1200" baseline="0" smtClean="0"/>
              <a:pPr eaLnBrk="1" hangingPunct="1"/>
              <a:t>20</a:t>
            </a:fld>
            <a:endParaRPr lang="en-US" sz="1200" baseline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339AF94-830E-47A5-B766-C6301ABCAE25}" type="slidenum">
              <a:rPr lang="en-US" sz="1200" baseline="0" smtClean="0"/>
              <a:pPr eaLnBrk="1" hangingPunct="1"/>
              <a:t>22</a:t>
            </a:fld>
            <a:endParaRPr lang="en-US" sz="1200" baseline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See IntQueue.h, IntQueue.cpp, and pr18-05.cpp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05A3AC2-83C3-4ABB-B6C7-5F43493772F2}" type="slidenum">
              <a:rPr lang="en-US" sz="1200" baseline="0" smtClean="0"/>
              <a:pPr eaLnBrk="1" hangingPunct="1"/>
              <a:t>23</a:t>
            </a:fld>
            <a:endParaRPr lang="en-US" sz="1200" baseline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DCF6ACC-1F62-4EE7-9FB4-B89F4F55B28B}" type="slidenum">
              <a:rPr lang="en-US" sz="1200" baseline="0" smtClean="0"/>
              <a:pPr eaLnBrk="1" hangingPunct="1"/>
              <a:t>26</a:t>
            </a:fld>
            <a:endParaRPr lang="en-US" sz="1200" baseline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294EC0E-B2A4-4887-9B29-84F4C12396FC}" type="slidenum">
              <a:rPr lang="en-US" sz="1200" baseline="0" smtClean="0"/>
              <a:pPr eaLnBrk="1" hangingPunct="1"/>
              <a:t>27</a:t>
            </a:fld>
            <a:endParaRPr lang="en-US" sz="1200" baseline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B30806B-6301-4786-8932-F68D57EC30E0}" type="slidenum">
              <a:rPr lang="en-US" sz="1200" baseline="0" smtClean="0"/>
              <a:pPr eaLnBrk="1" hangingPunct="1"/>
              <a:t>29</a:t>
            </a:fld>
            <a:endParaRPr lang="en-US" sz="1200" baseline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E9B9FEA-0AD3-43C1-B5EF-F99F2ED83EC3}" type="slidenum">
              <a:rPr lang="en-US" sz="1200" baseline="0" smtClean="0"/>
              <a:pPr eaLnBrk="1" hangingPunct="1"/>
              <a:t>30</a:t>
            </a:fld>
            <a:endParaRPr lang="en-US" sz="1200" baseline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E9B9FEA-0AD3-43C1-B5EF-F99F2ED83EC3}" type="slidenum">
              <a:rPr lang="en-US" sz="1200" baseline="0" smtClean="0"/>
              <a:pPr eaLnBrk="1" hangingPunct="1"/>
              <a:t>31</a:t>
            </a:fld>
            <a:endParaRPr lang="en-US" sz="1200" baseline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7BE117D-4440-47CC-BA69-7FC82B47C425}" type="slidenum">
              <a:rPr lang="en-US" sz="1200" baseline="0" smtClean="0"/>
              <a:pPr eaLnBrk="1" hangingPunct="1"/>
              <a:t>5</a:t>
            </a:fld>
            <a:endParaRPr lang="en-US" sz="1200" baseline="0"/>
          </a:p>
        </p:txBody>
      </p:sp>
      <p:sp>
        <p:nvSpPr>
          <p:cNvPr id="747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15099D4-4F69-4E9C-B914-62D6C6C8F517}" type="slidenum">
              <a:rPr lang="en-US" sz="1200" baseline="0" smtClean="0"/>
              <a:pPr eaLnBrk="1" hangingPunct="1"/>
              <a:t>9</a:t>
            </a:fld>
            <a:endParaRPr lang="en-US" sz="1200" baseline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1029D37-F57F-4A0F-A9B2-16C09808E3AF}" type="slidenum">
              <a:rPr lang="en-US" sz="1200" baseline="0" smtClean="0"/>
              <a:pPr eaLnBrk="1" hangingPunct="1"/>
              <a:t>10</a:t>
            </a:fld>
            <a:endParaRPr lang="en-US" sz="1200" baseline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9AE2899-919B-4F62-B1B6-55E2F60439C8}" type="slidenum">
              <a:rPr lang="en-US" sz="1200" baseline="0" smtClean="0"/>
              <a:pPr eaLnBrk="1" hangingPunct="1"/>
              <a:t>11</a:t>
            </a:fld>
            <a:endParaRPr lang="en-US" sz="1200" baseline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15099D4-4F69-4E9C-B914-62D6C6C8F517}" type="slidenum">
              <a:rPr lang="en-US" sz="1200" baseline="0" smtClean="0"/>
              <a:pPr eaLnBrk="1" hangingPunct="1"/>
              <a:t>12</a:t>
            </a:fld>
            <a:endParaRPr lang="en-US" sz="1200" baseline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511B9EB-15BF-4F38-A46E-8817E8B6A10F}" type="slidenum">
              <a:rPr lang="en-US" sz="1200" baseline="0" smtClean="0"/>
              <a:pPr eaLnBrk="1" hangingPunct="1"/>
              <a:t>13</a:t>
            </a:fld>
            <a:endParaRPr lang="en-US" sz="1200" baseline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9B36917-AA5E-4B1B-A004-380C5950B544}" type="slidenum">
              <a:rPr lang="en-US" sz="1200" baseline="0" smtClean="0"/>
              <a:pPr eaLnBrk="1" hangingPunct="1"/>
              <a:t>14</a:t>
            </a:fld>
            <a:endParaRPr lang="en-US" sz="1200" baseline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38D7EC6-0C4F-4999-A0D9-18E67F8B9274}" type="datetime1">
              <a:rPr lang="en-US" smtClean="0"/>
              <a:t>10/19/2016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C924D-4333-4D67-B759-D35085157BD6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228B-5575-47C7-8762-27C7FA0C3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3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27550" y="1600200"/>
            <a:ext cx="4071938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7550" y="3962400"/>
            <a:ext cx="4071938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054295B6-3808-4AA2-AECF-668E713DF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60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1D70-26E2-42C9-95C6-6F2C70535464}" type="datetime1">
              <a:rPr lang="en-US" smtClean="0"/>
              <a:t>10/19/2016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317C-AEA7-49DA-87DC-899376C3845E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DC2B-07EC-4F3D-8B3E-73038B73F1D1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2987-F10D-4D02-B0F2-5FC14EB7EE32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A1A-BBBC-4E5D-8AEE-C268E34F5E52}" type="datetime1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E443B-D56C-4C88-B360-038359EA4598}" type="datetime1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A35-0EBB-497E-BD85-EF89DC25CA68}" type="datetime1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2BC1-E07D-4107-A8EC-6C7EFEE5DCD1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6F91-7583-4F04-8B52-FBB26FBF9326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6E95-8C95-49ED-9888-077B839063CE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5DE3-6812-4372-BB97-8CE2BE3C2D58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10/19/2016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27550" y="1600200"/>
            <a:ext cx="4071938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7550" y="3962400"/>
            <a:ext cx="4071938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4F65F23B-B604-4F1C-9FEA-CDB9E1AD5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494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213"/>
            <a:ext cx="8610600" cy="9921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407035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27550" y="1600200"/>
            <a:ext cx="4071938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7550" y="3962400"/>
            <a:ext cx="4071938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18-</a:t>
            </a:r>
            <a:fld id="{4F65F23B-B604-4F1C-9FEA-CDB9E1AD5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494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8D7EC6-0C4F-4999-A0D9-18E67F8B9274}" type="datetime1">
              <a:rPr lang="en-US" smtClean="0"/>
              <a:t>10/19/2016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8B9DB75-C129-4BE9-9A3E-9CAAD3DF2B99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8737E0D-3828-471B-9403-CF4DCDAC8F24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7EC6-0C4F-4999-A0D9-18E67F8B9274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3E43-B3B5-409B-956F-5C480948FAE3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0214-27DB-4630-B5B1-E1A008463EC5}" type="datetime1">
              <a:rPr lang="en-US" smtClean="0"/>
              <a:t>10/19/2016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513C-3FF4-4743-8AC7-0C00747230B6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6F38-6738-495C-AAA2-13822CD76830}" type="datetime1">
              <a:rPr lang="en-US" smtClean="0"/>
              <a:t>10/19/2016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7BC9-C8C3-4C73-8C0C-40FC9BDE19D5}" type="datetime1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10/19/2016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D449-06FD-44F5-804D-4F7A42BEFB3E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E470-5D8A-4334-B0AD-667729247853}" type="datetime1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13B0-96F4-4A15-A334-1822AC520C01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9DB75-C129-4BE9-9A3E-9CAAD3DF2B99}" type="datetime1">
              <a:rPr lang="en-US" smtClean="0"/>
              <a:t>10/19/2016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37E0D-3828-471B-9403-CF4DCDAC8F24}" type="datetime1">
              <a:rPr lang="en-US" smtClean="0"/>
              <a:t>10/19/2016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4195434-6F97-49F1-A1DA-48BDBB8A55D5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952" r:id="rId12"/>
    <p:sldLayoutId id="214748395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7A17AF4-825D-4880-BFB2-A875CF2AD56E}" type="datetime1">
              <a:rPr lang="en-US" smtClean="0"/>
              <a:t>10/19/2016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4195434-6F97-49F1-A1DA-48BDBB8A55D5}" type="datetime1">
              <a:rPr lang="en-US" smtClean="0"/>
              <a:t>10/19/2016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4195434-6F97-49F1-A1DA-48BDBB8A55D5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4195434-6F97-49F1-A1DA-48BDBB8A55D5}" type="datetime1">
              <a:rPr lang="en-US" smtClean="0"/>
              <a:t>10/19/2016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4195434-6F97-49F1-A1DA-48BDBB8A55D5}" type="datetime1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©1992-2010 by Pearson Education,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E01F008-B014-440B-B6A1-A472595AFE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34.cp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35.cp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PROGRAM%20CHAPTER%202/Example%202.36.cpp" TargetMode="External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37v1.cpp" TargetMode="External"/><Relationship Id="rId2" Type="http://schemas.openxmlformats.org/officeDocument/2006/relationships/hyperlink" Target="PROGRAM%20CHAPTER%202/Example%202.37.cpp" TargetMode="External"/><Relationship Id="rId1" Type="http://schemas.openxmlformats.org/officeDocument/2006/relationships/slideLayout" Target="../slideLayouts/slideLayout5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38.cp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PROGRAM%20CHAPTER%202/Example%202.39.cp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PROGRAM%20CHAPTER%202/Example%202.40.cpp" TargetMode="External"/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/>
          <a:lstStyle/>
          <a:p>
            <a:r>
              <a:rPr lang="en-US" dirty="0"/>
              <a:t>ECE 532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3276600"/>
          </a:xfrm>
        </p:spPr>
        <p:txBody>
          <a:bodyPr>
            <a:normAutofit/>
          </a:bodyPr>
          <a:lstStyle/>
          <a:p>
            <a:r>
              <a:rPr lang="en-US" dirty="0"/>
              <a:t>CHAPTER 2: FUNDAMENTAL DATA STRUCTURES: STACKS AND QUEUES (PART 2: QUEUES)</a:t>
            </a:r>
          </a:p>
          <a:p>
            <a:r>
              <a:rPr lang="en-US" dirty="0"/>
              <a:t>Lecturer: Dr. </a:t>
            </a:r>
            <a:r>
              <a:rPr lang="en-US" dirty="0" err="1"/>
              <a:t>Roslina</a:t>
            </a:r>
            <a:r>
              <a:rPr lang="en-US" dirty="0"/>
              <a:t> </a:t>
            </a:r>
            <a:r>
              <a:rPr lang="en-US" dirty="0" err="1"/>
              <a:t>Mohamad</a:t>
            </a:r>
            <a:endParaRPr lang="en-US" dirty="0"/>
          </a:p>
          <a:p>
            <a:r>
              <a:rPr lang="en-US" dirty="0"/>
              <a:t>Room: Tower 2, Level 13, No:14C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3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Queue Operations -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848600" cy="4114800"/>
          </a:xfrm>
        </p:spPr>
        <p:txBody>
          <a:bodyPr/>
          <a:lstStyle/>
          <a:p>
            <a:pPr marL="0" indent="0" eaLnBrk="1" hangingPunct="1">
              <a:buClr>
                <a:schemeClr val="tx1"/>
              </a:buClr>
              <a:buFontTx/>
              <a:buNone/>
            </a:pP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enqueue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('K');</a:t>
            </a:r>
          </a:p>
          <a:p>
            <a:pPr marL="0" indent="0" eaLnBrk="1" hangingPunct="1">
              <a:buClr>
                <a:schemeClr val="tx1"/>
              </a:buClr>
            </a:pPr>
            <a:endParaRPr lang="en-US" sz="2800" dirty="0"/>
          </a:p>
          <a:p>
            <a:pPr marL="0" indent="0" eaLnBrk="1" hangingPunct="1">
              <a:buClr>
                <a:schemeClr val="tx1"/>
              </a:buClr>
            </a:pPr>
            <a:endParaRPr lang="en-US" sz="2800" dirty="0"/>
          </a:p>
          <a:p>
            <a:pPr marL="0" indent="0" eaLnBrk="1" hangingPunct="1">
              <a:buClr>
                <a:schemeClr val="tx1"/>
              </a:buClr>
            </a:pPr>
            <a:endParaRPr lang="en-US" sz="2800" b="1" dirty="0">
              <a:solidFill>
                <a:srgbClr val="3D8963"/>
              </a:solidFill>
              <a:latin typeface="Courier New" pitchFamily="49" charset="0"/>
            </a:endParaRPr>
          </a:p>
          <a:p>
            <a:pPr marL="0" indent="0" eaLnBrk="1" hangingPunct="1">
              <a:buClr>
                <a:schemeClr val="tx1"/>
              </a:buClr>
              <a:buFontTx/>
              <a:buNone/>
            </a:pP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enqueue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('G');</a:t>
            </a:r>
          </a:p>
          <a:p>
            <a:pPr marL="0" indent="0" eaLnBrk="1" hangingPunct="1">
              <a:buClr>
                <a:schemeClr val="tx1"/>
              </a:buClr>
            </a:pPr>
            <a:endParaRPr lang="en-US" sz="2800" dirty="0">
              <a:latin typeface="Courier New" pitchFamily="49" charset="0"/>
            </a:endParaRPr>
          </a:p>
        </p:txBody>
      </p:sp>
      <p:graphicFrame>
        <p:nvGraphicFramePr>
          <p:cNvPr id="66564" name="Group 4"/>
          <p:cNvGraphicFramePr>
            <a:graphicFrameLocks noGrp="1"/>
          </p:cNvGraphicFramePr>
          <p:nvPr>
            <p:ph sz="quarter" idx="2"/>
          </p:nvPr>
        </p:nvGraphicFramePr>
        <p:xfrm>
          <a:off x="1524000" y="2514600"/>
          <a:ext cx="2765425" cy="846138"/>
        </p:xfrm>
        <a:graphic>
          <a:graphicData uri="http://schemas.openxmlformats.org/drawingml/2006/table">
            <a:tbl>
              <a:tblPr/>
              <a:tblGrid>
                <a:gridCol w="92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6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574" name="Group 14"/>
          <p:cNvGraphicFramePr>
            <a:graphicFrameLocks noGrp="1"/>
          </p:cNvGraphicFramePr>
          <p:nvPr>
            <p:ph sz="quarter" idx="3"/>
          </p:nvPr>
        </p:nvGraphicFramePr>
        <p:xfrm>
          <a:off x="1606550" y="4732338"/>
          <a:ext cx="2846388" cy="803275"/>
        </p:xfrm>
        <a:graphic>
          <a:graphicData uri="http://schemas.openxmlformats.org/drawingml/2006/table">
            <a:tbl>
              <a:tblPr/>
              <a:tblGrid>
                <a:gridCol w="94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C6513-5D84-47B9-A90E-0ABA5D975FC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9721" name="Text Box 24"/>
          <p:cNvSpPr txBox="1">
            <a:spLocks noChangeArrowheads="1"/>
          </p:cNvSpPr>
          <p:nvPr/>
        </p:nvSpPr>
        <p:spPr bwMode="auto">
          <a:xfrm>
            <a:off x="1219200" y="5867400"/>
            <a:ext cx="690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aseline="0">
                <a:latin typeface="Arial" charset="0"/>
              </a:rPr>
              <a:t>front</a:t>
            </a:r>
          </a:p>
        </p:txBody>
      </p:sp>
      <p:sp>
        <p:nvSpPr>
          <p:cNvPr id="29722" name="Text Box 25"/>
          <p:cNvSpPr txBox="1">
            <a:spLocks noChangeArrowheads="1"/>
          </p:cNvSpPr>
          <p:nvPr/>
        </p:nvSpPr>
        <p:spPr bwMode="auto">
          <a:xfrm>
            <a:off x="3886200" y="5867400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aseline="0">
                <a:latin typeface="Arial" charset="0"/>
              </a:rPr>
              <a:t>rear</a:t>
            </a:r>
          </a:p>
        </p:txBody>
      </p:sp>
      <p:sp>
        <p:nvSpPr>
          <p:cNvPr id="29723" name="Text Box 28"/>
          <p:cNvSpPr txBox="1">
            <a:spLocks noChangeArrowheads="1"/>
          </p:cNvSpPr>
          <p:nvPr/>
        </p:nvSpPr>
        <p:spPr bwMode="auto">
          <a:xfrm>
            <a:off x="1066800" y="3657600"/>
            <a:ext cx="690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aseline="0">
                <a:latin typeface="Arial" charset="0"/>
              </a:rPr>
              <a:t>front</a:t>
            </a:r>
          </a:p>
        </p:txBody>
      </p:sp>
      <p:sp>
        <p:nvSpPr>
          <p:cNvPr id="29724" name="Text Box 29"/>
          <p:cNvSpPr txBox="1">
            <a:spLocks noChangeArrowheads="1"/>
          </p:cNvSpPr>
          <p:nvPr/>
        </p:nvSpPr>
        <p:spPr bwMode="auto">
          <a:xfrm>
            <a:off x="2819400" y="3733800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aseline="0">
                <a:latin typeface="Arial" charset="0"/>
              </a:rPr>
              <a:t>rear</a:t>
            </a:r>
          </a:p>
        </p:txBody>
      </p:sp>
      <p:sp>
        <p:nvSpPr>
          <p:cNvPr id="29725" name="Line 33"/>
          <p:cNvSpPr>
            <a:spLocks noChangeShapeType="1"/>
          </p:cNvSpPr>
          <p:nvPr/>
        </p:nvSpPr>
        <p:spPr bwMode="auto">
          <a:xfrm flipV="1">
            <a:off x="31242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6" name="Line 34"/>
          <p:cNvSpPr>
            <a:spLocks noChangeShapeType="1"/>
          </p:cNvSpPr>
          <p:nvPr/>
        </p:nvSpPr>
        <p:spPr bwMode="auto">
          <a:xfrm flipV="1">
            <a:off x="16002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7" name="Line 35"/>
          <p:cNvSpPr>
            <a:spLocks noChangeShapeType="1"/>
          </p:cNvSpPr>
          <p:nvPr/>
        </p:nvSpPr>
        <p:spPr bwMode="auto">
          <a:xfrm flipV="1">
            <a:off x="1676400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8" name="Line 36"/>
          <p:cNvSpPr>
            <a:spLocks noChangeShapeType="1"/>
          </p:cNvSpPr>
          <p:nvPr/>
        </p:nvSpPr>
        <p:spPr bwMode="auto">
          <a:xfrm flipV="1">
            <a:off x="4114800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73"/>
          <p:cNvSpPr txBox="1">
            <a:spLocks noChangeArrowheads="1"/>
          </p:cNvSpPr>
          <p:nvPr/>
        </p:nvSpPr>
        <p:spPr bwMode="auto">
          <a:xfrm>
            <a:off x="3476523" y="3660058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aseline="0" dirty="0">
                <a:latin typeface="Arial" charset="0"/>
              </a:rPr>
              <a:t>number = 2</a:t>
            </a:r>
          </a:p>
        </p:txBody>
      </p:sp>
      <p:sp>
        <p:nvSpPr>
          <p:cNvPr id="16" name="Text Box 73"/>
          <p:cNvSpPr txBox="1">
            <a:spLocks noChangeArrowheads="1"/>
          </p:cNvSpPr>
          <p:nvPr/>
        </p:nvSpPr>
        <p:spPr bwMode="auto">
          <a:xfrm>
            <a:off x="4648200" y="5769067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aseline="0" dirty="0">
                <a:latin typeface="Arial" charset="0"/>
              </a:rPr>
              <a:t>number = 3</a:t>
            </a:r>
          </a:p>
        </p:txBody>
      </p:sp>
    </p:spTree>
    <p:extLst>
      <p:ext uri="{BB962C8B-B14F-4D97-AF65-F5344CB8AC3E}">
        <p14:creationId xmlns:p14="http://schemas.microsoft.com/office/powerpoint/2010/main" val="252629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Queue Operations - 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848600" cy="4114800"/>
          </a:xfrm>
        </p:spPr>
        <p:txBody>
          <a:bodyPr/>
          <a:lstStyle/>
          <a:p>
            <a:pPr marL="0" indent="0" eaLnBrk="1" hangingPunct="1">
              <a:buClr>
                <a:schemeClr val="tx1"/>
              </a:buClr>
              <a:buFontTx/>
              <a:buNone/>
            </a:pP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dequeue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(); // remove E</a:t>
            </a:r>
          </a:p>
          <a:p>
            <a:pPr marL="0" indent="0" eaLnBrk="1" hangingPunct="1">
              <a:buClr>
                <a:schemeClr val="tx1"/>
              </a:buClr>
            </a:pPr>
            <a:endParaRPr lang="en-US" sz="2800" dirty="0"/>
          </a:p>
          <a:p>
            <a:pPr marL="0" indent="0" eaLnBrk="1" hangingPunct="1">
              <a:buClr>
                <a:schemeClr val="tx1"/>
              </a:buClr>
            </a:pPr>
            <a:endParaRPr lang="en-US" sz="2800" dirty="0"/>
          </a:p>
          <a:p>
            <a:pPr marL="0" indent="0" eaLnBrk="1" hangingPunct="1">
              <a:buClr>
                <a:schemeClr val="tx1"/>
              </a:buClr>
            </a:pPr>
            <a:endParaRPr lang="en-US" sz="2800" dirty="0"/>
          </a:p>
          <a:p>
            <a:pPr marL="0" indent="0" eaLnBrk="1" hangingPunct="1">
              <a:buClr>
                <a:schemeClr val="tx1"/>
              </a:buClr>
              <a:buFontTx/>
              <a:buNone/>
            </a:pP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dequeue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(); // remove K</a:t>
            </a:r>
          </a:p>
          <a:p>
            <a:pPr marL="0" indent="0" eaLnBrk="1" hangingPunct="1">
              <a:buClr>
                <a:schemeClr val="tx1"/>
              </a:buClr>
            </a:pPr>
            <a:endParaRPr lang="en-US" sz="2800" dirty="0">
              <a:latin typeface="Courier New" pitchFamily="49" charset="0"/>
            </a:endParaRPr>
          </a:p>
        </p:txBody>
      </p:sp>
      <p:graphicFrame>
        <p:nvGraphicFramePr>
          <p:cNvPr id="88068" name="Group 4"/>
          <p:cNvGraphicFramePr>
            <a:graphicFrameLocks noGrp="1"/>
          </p:cNvGraphicFramePr>
          <p:nvPr>
            <p:ph sz="quarter" idx="2"/>
          </p:nvPr>
        </p:nvGraphicFramePr>
        <p:xfrm>
          <a:off x="1524000" y="2514600"/>
          <a:ext cx="2765425" cy="846138"/>
        </p:xfrm>
        <a:graphic>
          <a:graphicData uri="http://schemas.openxmlformats.org/drawingml/2006/table">
            <a:tbl>
              <a:tblPr/>
              <a:tblGrid>
                <a:gridCol w="92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6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078" name="Group 14"/>
          <p:cNvGraphicFramePr>
            <a:graphicFrameLocks noGrp="1"/>
          </p:cNvGraphicFramePr>
          <p:nvPr>
            <p:ph sz="quarter" idx="3"/>
          </p:nvPr>
        </p:nvGraphicFramePr>
        <p:xfrm>
          <a:off x="1443038" y="4648200"/>
          <a:ext cx="2846387" cy="803275"/>
        </p:xfrm>
        <a:graphic>
          <a:graphicData uri="http://schemas.openxmlformats.org/drawingml/2006/table">
            <a:tbl>
              <a:tblPr/>
              <a:tblGrid>
                <a:gridCol w="94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3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G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C1702B-369C-4109-8581-782BFE1294A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745" name="Text Box 24"/>
          <p:cNvSpPr txBox="1">
            <a:spLocks noChangeArrowheads="1"/>
          </p:cNvSpPr>
          <p:nvPr/>
        </p:nvSpPr>
        <p:spPr bwMode="auto">
          <a:xfrm>
            <a:off x="914400" y="5715000"/>
            <a:ext cx="690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aseline="0">
                <a:latin typeface="Arial" charset="0"/>
              </a:rPr>
              <a:t>front</a:t>
            </a:r>
          </a:p>
        </p:txBody>
      </p:sp>
      <p:sp>
        <p:nvSpPr>
          <p:cNvPr id="30746" name="Text Box 25"/>
          <p:cNvSpPr txBox="1">
            <a:spLocks noChangeArrowheads="1"/>
          </p:cNvSpPr>
          <p:nvPr/>
        </p:nvSpPr>
        <p:spPr bwMode="auto">
          <a:xfrm>
            <a:off x="1828800" y="5715000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aseline="0">
                <a:latin typeface="Arial" charset="0"/>
              </a:rPr>
              <a:t>rear</a:t>
            </a:r>
          </a:p>
        </p:txBody>
      </p:sp>
      <p:sp>
        <p:nvSpPr>
          <p:cNvPr id="30747" name="Text Box 26"/>
          <p:cNvSpPr txBox="1">
            <a:spLocks noChangeArrowheads="1"/>
          </p:cNvSpPr>
          <p:nvPr/>
        </p:nvSpPr>
        <p:spPr bwMode="auto">
          <a:xfrm>
            <a:off x="1828800" y="3657600"/>
            <a:ext cx="690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aseline="0">
                <a:latin typeface="Arial" charset="0"/>
              </a:rPr>
              <a:t>front</a:t>
            </a:r>
          </a:p>
        </p:txBody>
      </p:sp>
      <p:sp>
        <p:nvSpPr>
          <p:cNvPr id="30748" name="Text Box 27"/>
          <p:cNvSpPr txBox="1">
            <a:spLocks noChangeArrowheads="1"/>
          </p:cNvSpPr>
          <p:nvPr/>
        </p:nvSpPr>
        <p:spPr bwMode="auto">
          <a:xfrm>
            <a:off x="2590800" y="3657600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aseline="0">
                <a:latin typeface="Arial" charset="0"/>
              </a:rPr>
              <a:t>rear</a:t>
            </a:r>
          </a:p>
        </p:txBody>
      </p:sp>
      <p:sp>
        <p:nvSpPr>
          <p:cNvPr id="30749" name="Line 33"/>
          <p:cNvSpPr>
            <a:spLocks noChangeShapeType="1"/>
          </p:cNvSpPr>
          <p:nvPr/>
        </p:nvSpPr>
        <p:spPr bwMode="auto">
          <a:xfrm flipV="1">
            <a:off x="15240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Line 35"/>
          <p:cNvSpPr>
            <a:spLocks noChangeShapeType="1"/>
          </p:cNvSpPr>
          <p:nvPr/>
        </p:nvSpPr>
        <p:spPr bwMode="auto">
          <a:xfrm flipV="1">
            <a:off x="22098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1" name="Line 36"/>
          <p:cNvSpPr>
            <a:spLocks noChangeShapeType="1"/>
          </p:cNvSpPr>
          <p:nvPr/>
        </p:nvSpPr>
        <p:spPr bwMode="auto">
          <a:xfrm flipV="1">
            <a:off x="21336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Line 37"/>
          <p:cNvSpPr>
            <a:spLocks noChangeShapeType="1"/>
          </p:cNvSpPr>
          <p:nvPr/>
        </p:nvSpPr>
        <p:spPr bwMode="auto">
          <a:xfrm flipV="1">
            <a:off x="28956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73"/>
          <p:cNvSpPr txBox="1">
            <a:spLocks noChangeArrowheads="1"/>
          </p:cNvSpPr>
          <p:nvPr/>
        </p:nvSpPr>
        <p:spPr bwMode="auto">
          <a:xfrm>
            <a:off x="4495800" y="2895600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aseline="0" dirty="0">
                <a:latin typeface="Arial" charset="0"/>
              </a:rPr>
              <a:t>number = 2</a:t>
            </a:r>
          </a:p>
        </p:txBody>
      </p:sp>
      <p:sp>
        <p:nvSpPr>
          <p:cNvPr id="16" name="Text Box 73"/>
          <p:cNvSpPr txBox="1">
            <a:spLocks noChangeArrowheads="1"/>
          </p:cNvSpPr>
          <p:nvPr/>
        </p:nvSpPr>
        <p:spPr bwMode="auto">
          <a:xfrm>
            <a:off x="4343400" y="5275551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aseline="0" dirty="0">
                <a:latin typeface="Arial" charset="0"/>
              </a:rPr>
              <a:t>number = 1</a:t>
            </a:r>
          </a:p>
        </p:txBody>
      </p:sp>
    </p:spTree>
    <p:extLst>
      <p:ext uri="{BB962C8B-B14F-4D97-AF65-F5344CB8AC3E}">
        <p14:creationId xmlns:p14="http://schemas.microsoft.com/office/powerpoint/2010/main" val="2265715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Queue Operations - 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dequeue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(); // remove G</a:t>
            </a:r>
          </a:p>
          <a:p>
            <a:pPr marL="0" indent="0" eaLnBrk="1" hangingPunct="1"/>
            <a:endParaRPr lang="en-US" sz="2800" dirty="0"/>
          </a:p>
          <a:p>
            <a:pPr marL="0" indent="0" eaLnBrk="1" hangingPunct="1"/>
            <a:endParaRPr lang="en-US" sz="2800" dirty="0"/>
          </a:p>
          <a:p>
            <a:pPr marL="0" indent="0" eaLnBrk="1" hangingPunct="1"/>
            <a:endParaRPr lang="en-US" sz="2800" dirty="0"/>
          </a:p>
          <a:p>
            <a:pPr marL="0" indent="0" eaLnBrk="1" hangingPunct="1">
              <a:buFontTx/>
              <a:buNone/>
            </a:pPr>
            <a:endParaRPr lang="en-US" sz="2800" dirty="0">
              <a:solidFill>
                <a:srgbClr val="3D8963"/>
              </a:solidFill>
              <a:latin typeface="Courier New" pitchFamily="49" charset="0"/>
            </a:endParaRPr>
          </a:p>
        </p:txBody>
      </p:sp>
      <p:graphicFrame>
        <p:nvGraphicFramePr>
          <p:cNvPr id="61489" name="Group 49"/>
          <p:cNvGraphicFramePr>
            <a:graphicFrameLocks noGrp="1"/>
          </p:cNvGraphicFramePr>
          <p:nvPr>
            <p:ph sz="quarter" idx="2"/>
          </p:nvPr>
        </p:nvGraphicFramePr>
        <p:xfrm>
          <a:off x="1828800" y="2514600"/>
          <a:ext cx="2765425" cy="846138"/>
        </p:xfrm>
        <a:graphic>
          <a:graphicData uri="http://schemas.openxmlformats.org/drawingml/2006/table">
            <a:tbl>
              <a:tblPr/>
              <a:tblGrid>
                <a:gridCol w="92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6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06BF8B-E236-4934-8B0B-2931D48FCF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8701" name="Text Box 72"/>
          <p:cNvSpPr txBox="1">
            <a:spLocks noChangeArrowheads="1"/>
          </p:cNvSpPr>
          <p:nvPr/>
        </p:nvSpPr>
        <p:spPr bwMode="auto">
          <a:xfrm>
            <a:off x="533400" y="37338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aseline="0">
                <a:latin typeface="Arial" charset="0"/>
              </a:rPr>
              <a:t>front,</a:t>
            </a:r>
          </a:p>
        </p:txBody>
      </p:sp>
      <p:sp>
        <p:nvSpPr>
          <p:cNvPr id="28702" name="Text Box 73"/>
          <p:cNvSpPr txBox="1">
            <a:spLocks noChangeArrowheads="1"/>
          </p:cNvSpPr>
          <p:nvPr/>
        </p:nvSpPr>
        <p:spPr bwMode="auto">
          <a:xfrm>
            <a:off x="1219200" y="37338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aseline="0" dirty="0">
                <a:latin typeface="Arial" charset="0"/>
              </a:rPr>
              <a:t>rear</a:t>
            </a:r>
          </a:p>
        </p:txBody>
      </p:sp>
      <p:sp>
        <p:nvSpPr>
          <p:cNvPr id="28703" name="Line 74"/>
          <p:cNvSpPr>
            <a:spLocks noChangeShapeType="1"/>
          </p:cNvSpPr>
          <p:nvPr/>
        </p:nvSpPr>
        <p:spPr bwMode="auto">
          <a:xfrm flipV="1">
            <a:off x="15240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4" name="Line 76"/>
          <p:cNvSpPr>
            <a:spLocks noChangeShapeType="1"/>
          </p:cNvSpPr>
          <p:nvPr/>
        </p:nvSpPr>
        <p:spPr bwMode="auto">
          <a:xfrm flipV="1">
            <a:off x="9144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73"/>
          <p:cNvSpPr txBox="1">
            <a:spLocks noChangeArrowheads="1"/>
          </p:cNvSpPr>
          <p:nvPr/>
        </p:nvSpPr>
        <p:spPr bwMode="auto">
          <a:xfrm>
            <a:off x="2082800" y="3502732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aseline="0" dirty="0">
                <a:latin typeface="Arial" charset="0"/>
              </a:rPr>
              <a:t>number = 0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5800" cy="48006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In the preceding example, Front never moves.  </a:t>
            </a:r>
          </a:p>
          <a:p>
            <a:pPr eaLnBrk="1" hangingPunct="1">
              <a:lnSpc>
                <a:spcPct val="85000"/>
              </a:lnSpc>
            </a:pPr>
            <a:r>
              <a:rPr lang="en-US" dirty="0"/>
              <a:t>Whenever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US" dirty="0"/>
              <a:t> is called, all remaining queue entries move up one position.  This takes time.</a:t>
            </a:r>
          </a:p>
          <a:p>
            <a:pPr eaLnBrk="1" hangingPunct="1">
              <a:lnSpc>
                <a:spcPct val="85000"/>
              </a:lnSpc>
            </a:pPr>
            <a:r>
              <a:rPr lang="en-US" dirty="0"/>
              <a:t>Alternate approach:</a:t>
            </a:r>
          </a:p>
          <a:p>
            <a:pPr lvl="1" eaLnBrk="1" hangingPunct="1">
              <a:lnSpc>
                <a:spcPct val="85000"/>
              </a:lnSpc>
              <a:buClr>
                <a:schemeClr val="tx1"/>
              </a:buClr>
            </a:pPr>
            <a:r>
              <a:rPr lang="en-US" dirty="0"/>
              <a:t>Circular array: 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front</a:t>
            </a:r>
            <a:r>
              <a:rPr lang="en-US" dirty="0"/>
              <a:t> and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rear</a:t>
            </a:r>
            <a:r>
              <a:rPr lang="en-US" dirty="0"/>
              <a:t> both move when items are added and removed.  Both can ‘wrap around’ from the end of the array to the front if warranted.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921722-9F72-47CE-9366-0FC80786E1B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992188"/>
          </a:xfrm>
        </p:spPr>
        <p:txBody>
          <a:bodyPr/>
          <a:lstStyle/>
          <a:p>
            <a:pPr eaLnBrk="1" hangingPunct="1"/>
            <a:r>
              <a:rPr lang="en-US"/>
              <a:t>Array Implementation Issues</a:t>
            </a:r>
          </a:p>
        </p:txBody>
      </p:sp>
    </p:spTree>
    <p:extLst>
      <p:ext uri="{BB962C8B-B14F-4D97-AF65-F5344CB8AC3E}">
        <p14:creationId xmlns:p14="http://schemas.microsoft.com/office/powerpoint/2010/main" val="1805229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305800" cy="4114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Variables needed</a:t>
            </a:r>
          </a:p>
          <a:p>
            <a:pPr lvl="1" eaLnBrk="1" hangingPunct="1">
              <a:lnSpc>
                <a:spcPct val="85000"/>
              </a:lnSpc>
              <a:buClr>
                <a:schemeClr val="tx1"/>
              </a:buClr>
            </a:pP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const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QSIZE = 100;</a:t>
            </a:r>
            <a:r>
              <a:rPr lang="en-US" dirty="0"/>
              <a:t> </a:t>
            </a:r>
          </a:p>
          <a:p>
            <a:pPr lvl="1" eaLnBrk="1" hangingPunct="1">
              <a:lnSpc>
                <a:spcPct val="85000"/>
              </a:lnSpc>
              <a:buClr>
                <a:schemeClr val="tx1"/>
              </a:buClr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char q[QSIZE];</a:t>
            </a:r>
            <a:r>
              <a:rPr lang="en-US" dirty="0"/>
              <a:t>             </a:t>
            </a:r>
          </a:p>
          <a:p>
            <a:pPr lvl="1" eaLnBrk="1" hangingPunct="1">
              <a:lnSpc>
                <a:spcPct val="85000"/>
              </a:lnSpc>
              <a:buClr>
                <a:schemeClr val="tx1"/>
              </a:buClr>
            </a:pP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front = -1; </a:t>
            </a:r>
          </a:p>
          <a:p>
            <a:pPr lvl="1" eaLnBrk="1" hangingPunct="1">
              <a:lnSpc>
                <a:spcPct val="85000"/>
              </a:lnSpc>
              <a:buClr>
                <a:schemeClr val="tx1"/>
              </a:buClr>
            </a:pP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rear = -1; </a:t>
            </a:r>
          </a:p>
          <a:p>
            <a:pPr lvl="1" eaLnBrk="1" hangingPunct="1">
              <a:lnSpc>
                <a:spcPct val="85000"/>
              </a:lnSpc>
              <a:buClr>
                <a:schemeClr val="tx1"/>
              </a:buClr>
            </a:pP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number = 0;</a:t>
            </a:r>
            <a:r>
              <a:rPr lang="en-US" dirty="0"/>
              <a:t> 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//how many in queue</a:t>
            </a:r>
            <a:r>
              <a:rPr lang="en-US" dirty="0"/>
              <a:t>    </a:t>
            </a:r>
          </a:p>
          <a:p>
            <a:pPr eaLnBrk="1" hangingPunct="1">
              <a:lnSpc>
                <a:spcPct val="85000"/>
              </a:lnSpc>
            </a:pPr>
            <a:r>
              <a:rPr lang="en-US" dirty="0"/>
              <a:t>Could make these members of a queue structure, and queue operations would be member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F686B-6E31-4869-B75D-35B7A5488ED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Implementation Issues</a:t>
            </a:r>
          </a:p>
        </p:txBody>
      </p:sp>
    </p:spTree>
    <p:extLst>
      <p:ext uri="{BB962C8B-B14F-4D97-AF65-F5344CB8AC3E}">
        <p14:creationId xmlns:p14="http://schemas.microsoft.com/office/powerpoint/2010/main" val="277406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isEmpty</a:t>
            </a:r>
            <a:r>
              <a:rPr lang="en-US"/>
              <a:t> Member Function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305800" cy="4114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dirty="0"/>
              <a:t>Check if queue is empty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dirty="0"/>
              <a:t>    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bool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isEmpty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 if (number &gt; 0) 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   return false;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 else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   return true;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en-US" b="1" dirty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//See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  <a:hlinkClick r:id="rId3" action="ppaction://hlinkfile"/>
              </a:rPr>
              <a:t>Example 2.34</a:t>
            </a:r>
            <a:endParaRPr lang="en-US" b="1" dirty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3CF9BF-5148-4319-AC30-9DF205AD58C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isFull</a:t>
            </a:r>
            <a:r>
              <a:rPr lang="en-US"/>
              <a:t> Member Function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305800" cy="41148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dirty="0"/>
              <a:t>Check if queue is full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dirty="0"/>
              <a:t>    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bool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isFull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 if (number &lt; QSIZE) 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   return false;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 else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   return true;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en-US" b="1" dirty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//See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  <a:hlinkClick r:id="rId3" action="ppaction://hlinkfile"/>
              </a:rPr>
              <a:t>Example 2.35</a:t>
            </a:r>
            <a:endParaRPr lang="en-US" b="1" dirty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6B94C0-EE95-4622-AFA4-3375F12EB84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39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enqueue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dequeue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enqueue</a:t>
            </a:r>
            <a:r>
              <a:rPr lang="en-US" sz="2800"/>
              <a:t> moves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rear</a:t>
            </a:r>
            <a:r>
              <a:rPr lang="en-US" sz="2800"/>
              <a:t> to the right as it fills positions in the array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dequeue</a:t>
            </a:r>
            <a:r>
              <a:rPr lang="en-US" sz="2800"/>
              <a:t> moves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front</a:t>
            </a:r>
            <a:r>
              <a:rPr lang="en-US" sz="2800"/>
              <a:t> to the right as it empties positions in the array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sz="2800"/>
              <a:t>When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enqueue</a:t>
            </a:r>
            <a:r>
              <a:rPr lang="en-US" sz="2800"/>
              <a:t> gets to the end, it wraps around to the beginning to use those positions that have been emptied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sz="2800"/>
              <a:t>When </a:t>
            </a:r>
            <a:r>
              <a:rPr lang="en-US" sz="2800" b="1">
                <a:solidFill>
                  <a:srgbClr val="3D8963"/>
                </a:solidFill>
                <a:latin typeface="Courier New" pitchFamily="49" charset="0"/>
              </a:rPr>
              <a:t>dequeue</a:t>
            </a:r>
            <a:r>
              <a:rPr lang="en-US" sz="2800"/>
              <a:t> gets to the end, it wraps around to the beginning use those positions that have been filled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6EBB4E-7652-45EF-87E0-98BA5AC6F33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953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992188"/>
          </a:xfrm>
        </p:spPr>
        <p:txBody>
          <a:bodyPr/>
          <a:lstStyle/>
          <a:p>
            <a:pPr eaLnBrk="1" hangingPunct="1"/>
            <a:r>
              <a:rPr lang="en-US" dirty="0" err="1">
                <a:latin typeface="Courier New" pitchFamily="49" charset="0"/>
              </a:rPr>
              <a:t>E</a:t>
            </a:r>
            <a:r>
              <a:rPr lang="en-US" b="1" dirty="0" err="1">
                <a:latin typeface="Courier New" pitchFamily="49" charset="0"/>
              </a:rPr>
              <a:t>nqueue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29468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To </a:t>
            </a:r>
            <a:r>
              <a:rPr lang="en-US" dirty="0" err="1"/>
              <a:t>enqueue</a:t>
            </a:r>
            <a:r>
              <a:rPr lang="en-US" dirty="0"/>
              <a:t>, we need to add an item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x</a:t>
            </a:r>
            <a:r>
              <a:rPr lang="en-US" dirty="0"/>
              <a:t> to the rear of the queue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Queue convention says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q[rear]</a:t>
            </a:r>
            <a:r>
              <a:rPr lang="en-US" dirty="0"/>
              <a:t> is already occupied.  Execute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if(!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isFull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())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{ rear = (rear + 1) % QSIZE;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	// mod operator for wrap-around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      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q[rear] = 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number ++;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18-</a:t>
            </a:r>
            <a:fld id="{6CAC4E13-8447-433D-9912-6F37CB597686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88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Enqueue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(char x)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if(!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isFull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()) 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{ rear = (rear + 1) % QSIZE;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	// mod operator for wrap-around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      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q[rear] = x;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number ++;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&lt;&lt;"Error: Queue is Full\n";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	return;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}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}</a:t>
            </a:r>
          </a:p>
          <a:p>
            <a:r>
              <a:rPr lang="en-US" dirty="0"/>
              <a:t>//See </a:t>
            </a:r>
            <a:r>
              <a:rPr lang="en-US" dirty="0">
                <a:hlinkClick r:id="rId2" action="ppaction://hlinkfile"/>
              </a:rPr>
              <a:t>Example 2.36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9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024744" cy="1143000"/>
          </a:xfrm>
        </p:spPr>
        <p:txBody>
          <a:bodyPr/>
          <a:lstStyle/>
          <a:p>
            <a:pPr eaLnBrk="1" hangingPunct="1"/>
            <a:r>
              <a:rPr lang="en-US" dirty="0"/>
              <a:t>Learning Outcomes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043492" y="1981200"/>
            <a:ext cx="6777317" cy="41910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dirty="0"/>
              <a:t>At the end of this lecture, you will be able to: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Learn about queues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Examine various queue operations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Learn how to implement a queue as an array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Learn how to implement a queue as a linked list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/>
              <a:t>Discover queue applications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4B84-804E-4FB8-9801-9FD0D5C8C4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5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610600" cy="992188"/>
          </a:xfrm>
        </p:spPr>
        <p:txBody>
          <a:bodyPr/>
          <a:lstStyle/>
          <a:p>
            <a:pPr eaLnBrk="1" hangingPunct="1"/>
            <a:r>
              <a:rPr lang="en-US" dirty="0" err="1">
                <a:latin typeface="Courier New" pitchFamily="49" charset="0"/>
              </a:rPr>
              <a:t>D</a:t>
            </a:r>
            <a:r>
              <a:rPr lang="en-US" b="1" dirty="0" err="1">
                <a:latin typeface="Courier New" pitchFamily="49" charset="0"/>
              </a:rPr>
              <a:t>equeue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29468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To </a:t>
            </a:r>
            <a:r>
              <a:rPr lang="en-US" dirty="0" err="1"/>
              <a:t>dequeue</a:t>
            </a:r>
            <a:r>
              <a:rPr lang="en-US" dirty="0"/>
              <a:t>, we need to remove an item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x</a:t>
            </a:r>
            <a:r>
              <a:rPr lang="en-US" dirty="0"/>
              <a:t> from the front of the queue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Queue convention says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q[front]</a:t>
            </a:r>
            <a:r>
              <a:rPr lang="en-US" dirty="0"/>
              <a:t> has already been removed.  Execute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 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if(!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()) </a:t>
            </a:r>
            <a:endParaRPr lang="en-US" b="1" dirty="0">
              <a:solidFill>
                <a:srgbClr val="3D8963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{  front = (front + 1) % QSIZE;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 x = q[front];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 number--;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	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B65B47-5674-4E5D-BBBF-D115BC5CFF6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11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Dequeue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(char &amp;x)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if(!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  {  front = (front + 1) % QSIZE;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   x = q[front];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&lt;&lt;"\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nDequeue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"&lt;&lt;x&lt;&lt;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   number--;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   x=NULL;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   delete &amp;x;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&lt;&lt;"Error: Queue is Empty\n";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	return;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/>
              <a:t>//See </a:t>
            </a:r>
            <a:r>
              <a:rPr lang="en-US" dirty="0">
                <a:hlinkClick r:id="rId2" action="ppaction://hlinkfile"/>
              </a:rPr>
              <a:t>Example 2.37</a:t>
            </a:r>
            <a:r>
              <a:rPr lang="en-US" dirty="0"/>
              <a:t>, </a:t>
            </a:r>
            <a:r>
              <a:rPr lang="en-US" dirty="0">
                <a:hlinkClick r:id="rId3" action="ppaction://hlinkfile"/>
              </a:rPr>
              <a:t>Example 2.37v1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59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ourier New" pitchFamily="49" charset="0"/>
              </a:rPr>
              <a:t>enqueue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dequeue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278063"/>
            <a:ext cx="8294688" cy="33020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/>
              <a:t>Enqueue wraps around by executing</a:t>
            </a:r>
          </a:p>
          <a:p>
            <a:pPr eaLnBrk="1" hangingPunct="1">
              <a:buFontTx/>
              <a:buNone/>
            </a:pPr>
            <a:r>
              <a:rPr lang="en-US"/>
              <a:t>       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rear = (rear + 1) % QSIZE;</a:t>
            </a:r>
          </a:p>
          <a:p>
            <a:pPr eaLnBrk="1" hangingPunct="1">
              <a:buClr>
                <a:schemeClr val="tx1"/>
              </a:buClr>
            </a:pPr>
            <a:r>
              <a:rPr lang="en-US"/>
              <a:t>Dequeue wraps around by executing</a:t>
            </a:r>
          </a:p>
          <a:p>
            <a:pPr eaLnBrk="1" hangingPunct="1">
              <a:buFontTx/>
              <a:buNone/>
            </a:pPr>
            <a:r>
              <a:rPr lang="en-US"/>
              <a:t>      </a:t>
            </a:r>
            <a:r>
              <a:rPr lang="en-US" b="1">
                <a:solidFill>
                  <a:srgbClr val="3D8963"/>
                </a:solidFill>
                <a:latin typeface="Courier New" pitchFamily="49" charset="0"/>
              </a:rPr>
              <a:t>front = (front + 1) % QSIZE;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287603-48D5-4925-B899-A59062B62FF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44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Exception Handling in Static Queues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294688" cy="3810000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sz="2600" dirty="0"/>
              <a:t>As presented, the static queue structure will encounter an error if an attempt is made to </a:t>
            </a:r>
            <a:r>
              <a:rPr lang="en-US" sz="2600" dirty="0" err="1"/>
              <a:t>enqueue</a:t>
            </a:r>
            <a:r>
              <a:rPr lang="en-US" sz="2600" dirty="0"/>
              <a:t> an element to a full queue, or to </a:t>
            </a:r>
            <a:r>
              <a:rPr lang="en-US" sz="2600" dirty="0" err="1"/>
              <a:t>dequeue</a:t>
            </a:r>
            <a:r>
              <a:rPr lang="en-US" sz="2600" dirty="0"/>
              <a:t> an element from an empty queue</a:t>
            </a:r>
          </a:p>
          <a:p>
            <a:pPr eaLnBrk="1" hangingPunct="1">
              <a:buClr>
                <a:schemeClr val="tx1"/>
              </a:buClr>
            </a:pPr>
            <a:r>
              <a:rPr lang="en-US" sz="2600" dirty="0"/>
              <a:t>A better design is to throw an underflow or an overflow exception and allow the programmer to determine how to proceed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E3EF0-34A6-4B84-B7D4-67DE2987936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84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Linked Implementation of Queues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Array size is fixed: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/>
              <a:t>only a finite number of queue elements can be stored in it</a:t>
            </a:r>
          </a:p>
          <a:p>
            <a:pPr eaLnBrk="1" hangingPunct="1"/>
            <a:r>
              <a:rPr lang="en-US" sz="2800" dirty="0"/>
              <a:t>The array implementation of the queue requires array to be treated in a special way</a:t>
            </a:r>
          </a:p>
          <a:p>
            <a:pPr lvl="1" eaLnBrk="1" hangingPunct="1"/>
            <a:r>
              <a:rPr lang="en-US" sz="2400" dirty="0"/>
              <a:t>Together with </a:t>
            </a:r>
            <a:r>
              <a:rPr lang="en-US" sz="2400" dirty="0">
                <a:latin typeface="Courier New" pitchFamily="49" charset="0"/>
              </a:rPr>
              <a:t>Front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Rear</a:t>
            </a:r>
          </a:p>
          <a:p>
            <a:pPr eaLnBrk="1" hangingPunct="1"/>
            <a:r>
              <a:rPr lang="en-US" sz="2800" dirty="0"/>
              <a:t>The linked implementation of a queue simplifies many of the special cases of the array implementation</a:t>
            </a:r>
          </a:p>
          <a:p>
            <a:pPr lvl="1" eaLnBrk="1" hangingPunct="1"/>
            <a:r>
              <a:rPr lang="en-US" sz="2400" dirty="0"/>
              <a:t>In addition, the queue is never full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F0245-EC6A-455F-97F3-A1C698D6BC42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03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Linked Implementation of Queues (cont'd.)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Elements are added at one end and removed from the other</a:t>
            </a:r>
          </a:p>
          <a:p>
            <a:pPr lvl="1" eaLnBrk="1" hangingPunct="1"/>
            <a:r>
              <a:rPr lang="en-US" dirty="0"/>
              <a:t>We need to know the front of the queue and the rear of the queue</a:t>
            </a:r>
          </a:p>
          <a:p>
            <a:pPr lvl="2" eaLnBrk="1" hangingPunct="1"/>
            <a:r>
              <a:rPr lang="en-US" dirty="0"/>
              <a:t>Two pointers: </a:t>
            </a:r>
            <a:r>
              <a:rPr lang="en-US" dirty="0">
                <a:latin typeface="Courier New" pitchFamily="49" charset="0"/>
              </a:rPr>
              <a:t>Front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Rear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816354-29F9-40D7-AA84-D4D0A3146A4C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53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Dynamic Queues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Like a stack, a queue can be implemented using a linked list</a:t>
            </a:r>
          </a:p>
          <a:p>
            <a:pPr eaLnBrk="1" hangingPunct="1"/>
            <a:r>
              <a:rPr lang="en-US" dirty="0"/>
              <a:t>This allows dynamic sizing and avoids the issue of  wrapping indices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07E54A-88CF-4A52-8002-B36377C7CDF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1524000" y="44196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2286000" y="4419600"/>
            <a:ext cx="457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>
            <a:off x="4191000" y="4419600"/>
            <a:ext cx="457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5257800" y="44196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>
            <a:off x="6019800" y="4419600"/>
            <a:ext cx="457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12"/>
          <p:cNvSpPr>
            <a:spLocks noChangeShapeType="1"/>
          </p:cNvSpPr>
          <p:nvPr/>
        </p:nvSpPr>
        <p:spPr bwMode="auto">
          <a:xfrm>
            <a:off x="2514600" y="472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Line 13"/>
          <p:cNvSpPr>
            <a:spLocks noChangeShapeType="1"/>
          </p:cNvSpPr>
          <p:nvPr/>
        </p:nvSpPr>
        <p:spPr bwMode="auto">
          <a:xfrm>
            <a:off x="4419600" y="4724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14"/>
          <p:cNvSpPr>
            <a:spLocks noChangeShapeType="1"/>
          </p:cNvSpPr>
          <p:nvPr/>
        </p:nvSpPr>
        <p:spPr bwMode="auto">
          <a:xfrm>
            <a:off x="6248400" y="4724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Rectangle 15"/>
          <p:cNvSpPr>
            <a:spLocks noChangeArrowheads="1"/>
          </p:cNvSpPr>
          <p:nvPr/>
        </p:nvSpPr>
        <p:spPr bwMode="auto">
          <a:xfrm>
            <a:off x="1524000" y="5486400"/>
            <a:ext cx="457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Rectangle 16"/>
          <p:cNvSpPr>
            <a:spLocks noChangeArrowheads="1"/>
          </p:cNvSpPr>
          <p:nvPr/>
        </p:nvSpPr>
        <p:spPr bwMode="auto">
          <a:xfrm>
            <a:off x="5486400" y="5486400"/>
            <a:ext cx="457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Line 17"/>
          <p:cNvSpPr>
            <a:spLocks noChangeShapeType="1"/>
          </p:cNvSpPr>
          <p:nvPr/>
        </p:nvSpPr>
        <p:spPr bwMode="auto">
          <a:xfrm flipV="1">
            <a:off x="1752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Line 18"/>
          <p:cNvSpPr>
            <a:spLocks noChangeShapeType="1"/>
          </p:cNvSpPr>
          <p:nvPr/>
        </p:nvSpPr>
        <p:spPr bwMode="auto">
          <a:xfrm flipV="1">
            <a:off x="5715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Text Box 19"/>
          <p:cNvSpPr txBox="1">
            <a:spLocks noChangeArrowheads="1"/>
          </p:cNvSpPr>
          <p:nvPr/>
        </p:nvSpPr>
        <p:spPr bwMode="auto">
          <a:xfrm>
            <a:off x="2117725" y="5573713"/>
            <a:ext cx="690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aseline="0">
                <a:latin typeface="Arial" charset="0"/>
              </a:rPr>
              <a:t>front</a:t>
            </a:r>
          </a:p>
        </p:txBody>
      </p:sp>
      <p:sp>
        <p:nvSpPr>
          <p:cNvPr id="40979" name="Text Box 20"/>
          <p:cNvSpPr txBox="1">
            <a:spLocks noChangeArrowheads="1"/>
          </p:cNvSpPr>
          <p:nvPr/>
        </p:nvSpPr>
        <p:spPr bwMode="auto">
          <a:xfrm>
            <a:off x="6019800" y="5562600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aseline="0">
                <a:latin typeface="Arial" charset="0"/>
              </a:rPr>
              <a:t>rear</a:t>
            </a:r>
          </a:p>
        </p:txBody>
      </p:sp>
      <p:sp>
        <p:nvSpPr>
          <p:cNvPr id="40980" name="Text Box 22"/>
          <p:cNvSpPr txBox="1">
            <a:spLocks noChangeArrowheads="1"/>
          </p:cNvSpPr>
          <p:nvPr/>
        </p:nvSpPr>
        <p:spPr bwMode="auto">
          <a:xfrm>
            <a:off x="6858000" y="4495800"/>
            <a:ext cx="79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="1" baseline="0">
                <a:latin typeface="Courier New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758644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Dynamic Queue Implementation Data Structures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Define a structure for the dynamic queue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dirty="0"/>
          </a:p>
          <a:p>
            <a:pPr>
              <a:lnSpc>
                <a:spcPct val="80000"/>
              </a:lnSpc>
              <a:defRPr/>
            </a:pPr>
            <a:r>
              <a:rPr lang="en-US" dirty="0"/>
              <a:t>Within the </a:t>
            </a:r>
            <a:r>
              <a:rPr lang="en-US" dirty="0" err="1"/>
              <a:t>struct</a:t>
            </a:r>
            <a:r>
              <a:rPr lang="en-US" dirty="0"/>
              <a:t>, define a member (s) for data and a member for dynamic nodes in the list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/>
              <a:t>Define pointers to the front and rear of the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6D3F6D-0F25-46F8-A956-AA689C3DEFB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37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Empty and Full Queue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queue is empty if </a:t>
            </a:r>
            <a:r>
              <a:rPr lang="en-US">
                <a:latin typeface="Courier New" pitchFamily="49" charset="0"/>
              </a:rPr>
              <a:t>queueFront</a:t>
            </a:r>
            <a:r>
              <a:rPr lang="en-US"/>
              <a:t> is </a:t>
            </a:r>
            <a:r>
              <a:rPr lang="en-US">
                <a:latin typeface="Courier New" pitchFamily="49" charset="0"/>
              </a:rPr>
              <a:t>NULL</a:t>
            </a:r>
          </a:p>
          <a:p>
            <a:pPr eaLnBrk="1" hangingPunct="1"/>
            <a:r>
              <a:rPr lang="en-US"/>
              <a:t>The queue is never full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CDF9AC-174F-41E8-B78B-F6854F5476B0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04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isEmpty Member Function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dirty="0"/>
              <a:t>To check if queue is empty: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dirty="0"/>
              <a:t>    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bool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3D8963"/>
                </a:solidFill>
                <a:latin typeface="Courier New" pitchFamily="49" charset="0"/>
              </a:rPr>
              <a:t>isEmpty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 if (front == NULL)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    return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 else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     return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b="1" dirty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3D8963"/>
                </a:solidFill>
                <a:latin typeface="Courier New" pitchFamily="49" charset="0"/>
              </a:rPr>
              <a:t>//See </a:t>
            </a:r>
            <a:r>
              <a:rPr lang="en-US" b="1" dirty="0">
                <a:solidFill>
                  <a:srgbClr val="3D8963"/>
                </a:solidFill>
                <a:latin typeface="Courier New" pitchFamily="49" charset="0"/>
                <a:hlinkClick r:id="rId3" action="ppaction://hlinkfile"/>
              </a:rPr>
              <a:t>Example 2.38</a:t>
            </a:r>
            <a:endParaRPr lang="en-US" b="1" dirty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B07CED-D4A4-4859-87D3-31192E3B930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0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49808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Introduction to the Queue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382000" cy="41148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>
                <a:solidFill>
                  <a:schemeClr val="accent2"/>
                </a:solidFill>
              </a:rPr>
              <a:t>Queue</a:t>
            </a:r>
            <a:r>
              <a:rPr lang="en-US" dirty="0"/>
              <a:t>: a FIFO (first in, first out) data structure.  </a:t>
            </a:r>
          </a:p>
          <a:p>
            <a:pPr eaLnBrk="1" hangingPunct="1">
              <a:lnSpc>
                <a:spcPct val="85000"/>
              </a:lnSpc>
            </a:pPr>
            <a:r>
              <a:rPr lang="en-US" dirty="0"/>
              <a:t>Examples:</a:t>
            </a:r>
          </a:p>
          <a:p>
            <a:pPr lvl="1" eaLnBrk="1" hangingPunct="1">
              <a:lnSpc>
                <a:spcPct val="85000"/>
              </a:lnSpc>
              <a:buClr>
                <a:schemeClr val="tx1"/>
              </a:buClr>
            </a:pPr>
            <a:r>
              <a:rPr lang="en-US" dirty="0"/>
              <a:t>people in line at the theatre box office</a:t>
            </a:r>
          </a:p>
          <a:p>
            <a:pPr lvl="1" eaLnBrk="1" hangingPunct="1">
              <a:lnSpc>
                <a:spcPct val="85000"/>
              </a:lnSpc>
              <a:buClr>
                <a:schemeClr val="tx1"/>
              </a:buClr>
            </a:pPr>
            <a:r>
              <a:rPr lang="en-US" dirty="0"/>
              <a:t>print requests sent by users to a network printer</a:t>
            </a:r>
          </a:p>
          <a:p>
            <a:pPr eaLnBrk="1" hangingPunct="1">
              <a:lnSpc>
                <a:spcPct val="85000"/>
              </a:lnSpc>
            </a:pPr>
            <a:r>
              <a:rPr lang="en-US" dirty="0"/>
              <a:t>Implementation:</a:t>
            </a:r>
          </a:p>
          <a:p>
            <a:pPr lvl="1" eaLnBrk="1" hangingPunct="1">
              <a:lnSpc>
                <a:spcPct val="85000"/>
              </a:lnSpc>
            </a:pPr>
            <a:r>
              <a:rPr lang="en-US" dirty="0"/>
              <a:t>static: fixed size, implemented as array</a:t>
            </a:r>
          </a:p>
          <a:p>
            <a:pPr lvl="1" eaLnBrk="1" hangingPunct="1">
              <a:lnSpc>
                <a:spcPct val="85000"/>
              </a:lnSpc>
            </a:pPr>
            <a:r>
              <a:rPr lang="en-US" dirty="0"/>
              <a:t>dynamic: variable size, implemented as linked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E20CCF-7CCD-4BBC-B236-8CF44D267AC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39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/>
              <a:t>enqueue</a:t>
            </a:r>
            <a:r>
              <a:rPr lang="en-US" dirty="0"/>
              <a:t> Function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800" dirty="0"/>
              <a:t>To add item at rear of queue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FCA54C-B192-40E1-AB1D-EE183D2CDC1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2362199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dequeue</a:t>
            </a:r>
            <a:r>
              <a:rPr lang="en-US" dirty="0"/>
              <a:t> Function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59665" y="3413918"/>
            <a:ext cx="8229600" cy="9905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sz="2800" dirty="0"/>
              <a:t>To remove item from front of queue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800" b="1" dirty="0">
              <a:solidFill>
                <a:srgbClr val="3D8963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315543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26128" y="408373"/>
            <a:ext cx="8260672" cy="6584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enqueue</a:t>
            </a:r>
            <a:r>
              <a:rPr lang="en-US" dirty="0"/>
              <a:t>( 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3300" dirty="0"/>
              <a:t>void </a:t>
            </a:r>
            <a:r>
              <a:rPr lang="en-US" sz="3300" dirty="0" err="1"/>
              <a:t>Enqueue</a:t>
            </a:r>
            <a:r>
              <a:rPr lang="en-US" sz="3300" dirty="0"/>
              <a:t>(</a:t>
            </a:r>
            <a:r>
              <a:rPr lang="en-US" sz="3300" dirty="0" err="1"/>
              <a:t>int</a:t>
            </a:r>
            <a:r>
              <a:rPr lang="en-US" sz="3300" dirty="0"/>
              <a:t> value)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3300" dirty="0"/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3300" dirty="0"/>
              <a:t>    Node *temp;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3300" dirty="0"/>
              <a:t>    if (</a:t>
            </a:r>
            <a:r>
              <a:rPr lang="en-US" sz="3300" dirty="0" err="1"/>
              <a:t>isEmpty</a:t>
            </a:r>
            <a:r>
              <a:rPr lang="en-US" sz="3300" dirty="0"/>
              <a:t>())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3300" dirty="0"/>
              <a:t>    {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3300" dirty="0"/>
              <a:t>        rear = new Node;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3300" dirty="0"/>
              <a:t>        rear-&gt;Data = value;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3300" dirty="0"/>
              <a:t>        rear-&gt;next= NULL;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3300" dirty="0"/>
              <a:t>        front = rear;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3300" dirty="0"/>
              <a:t>    }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3300" dirty="0"/>
              <a:t>    else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3300" dirty="0"/>
              <a:t>    {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3300" dirty="0"/>
              <a:t>        temp=new Node;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3300" dirty="0"/>
              <a:t>        rear-&gt;next= temp;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3300" dirty="0"/>
              <a:t>        temp-&gt;Data = value;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3300" dirty="0"/>
              <a:t>        temp-&gt;next = NULL;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3300" dirty="0"/>
              <a:t>        rear = temp;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3300" dirty="0"/>
              <a:t>    }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3300" dirty="0"/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sz="3300" dirty="0"/>
              <a:t>//See </a:t>
            </a:r>
            <a:r>
              <a:rPr lang="en-US" sz="3300" dirty="0">
                <a:hlinkClick r:id="rId3" action="ppaction://hlinkfile"/>
              </a:rPr>
              <a:t>Example 2.39</a:t>
            </a:r>
            <a:endParaRPr lang="en-US" sz="3300" dirty="0"/>
          </a:p>
          <a:p>
            <a:pPr>
              <a:lnSpc>
                <a:spcPct val="80000"/>
              </a:lnSpc>
              <a:spcBef>
                <a:spcPct val="50000"/>
              </a:spcBef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FCA54C-B192-40E1-AB1D-EE183D2CDC1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69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60672" cy="734628"/>
          </a:xfrm>
        </p:spPr>
        <p:txBody>
          <a:bodyPr/>
          <a:lstStyle/>
          <a:p>
            <a:r>
              <a:rPr lang="en-US" dirty="0"/>
              <a:t>DEQUEUE(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943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void 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Dequeue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 Node *temp;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 temp = front;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   if (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isEmpty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())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      {</a:t>
            </a: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cout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&lt;&lt;"Error: \n";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       return;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      }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   else if(temp-&gt;next != NULL)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       {temp = temp-&gt;next;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        delete front;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        front = temp;}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   else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       {delete front;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        front = NULL;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         rear = NULL;}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}//See 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  <a:hlinkClick r:id="rId2" action="ppaction://hlinkfile"/>
              </a:rPr>
              <a:t>Example 2.40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F008-B014-440B-B6A1-A472595AFEF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9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Queue</a:t>
            </a:r>
          </a:p>
        </p:txBody>
      </p:sp>
      <p:sp>
        <p:nvSpPr>
          <p:cNvPr id="7680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 dirty="0"/>
              <a:t>Queue</a:t>
            </a:r>
            <a:r>
              <a:rPr lang="en-US" dirty="0"/>
              <a:t>: list of homogeneous elements</a:t>
            </a:r>
          </a:p>
          <a:p>
            <a:pPr eaLnBrk="1" hangingPunct="1"/>
            <a:r>
              <a:rPr lang="en-US" dirty="0"/>
              <a:t>Elements are: </a:t>
            </a:r>
          </a:p>
          <a:p>
            <a:pPr lvl="1" eaLnBrk="1" hangingPunct="1"/>
            <a:r>
              <a:rPr lang="en-US" dirty="0"/>
              <a:t>Added at one end (the back or rear)</a:t>
            </a:r>
          </a:p>
          <a:p>
            <a:pPr lvl="1" eaLnBrk="1" hangingPunct="1"/>
            <a:r>
              <a:rPr lang="en-US" dirty="0"/>
              <a:t>Deleted from the other end (the front)</a:t>
            </a:r>
          </a:p>
          <a:p>
            <a:pPr eaLnBrk="1" hangingPunct="1"/>
            <a:r>
              <a:rPr lang="en-US" dirty="0"/>
              <a:t>First In First Out (FIFO) data structure</a:t>
            </a:r>
          </a:p>
          <a:p>
            <a:pPr lvl="1" eaLnBrk="1" hangingPunct="1"/>
            <a:r>
              <a:rPr lang="en-US" dirty="0"/>
              <a:t>Middle elements are inaccessible</a:t>
            </a:r>
          </a:p>
          <a:p>
            <a:pPr eaLnBrk="1" hangingPunct="1"/>
            <a:r>
              <a:rPr lang="en-US" dirty="0"/>
              <a:t>Example:</a:t>
            </a:r>
          </a:p>
          <a:p>
            <a:pPr lvl="1" eaLnBrk="1" hangingPunct="1"/>
            <a:r>
              <a:rPr lang="en-US" dirty="0"/>
              <a:t>Waiting line in a bank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9F392-F170-4F03-9CB0-3C85920FD20A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7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Queue Locations and Operations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rear</a:t>
            </a:r>
            <a:r>
              <a:rPr lang="en-US" dirty="0"/>
              <a:t>: position where elements are added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</a:rPr>
              <a:t>front</a:t>
            </a:r>
            <a:r>
              <a:rPr lang="en-US" dirty="0"/>
              <a:t>: position from which elements are removed</a:t>
            </a:r>
          </a:p>
          <a:p>
            <a:pPr eaLnBrk="1" hangingPunct="1"/>
            <a:r>
              <a:rPr lang="en-US" dirty="0" err="1">
                <a:solidFill>
                  <a:schemeClr val="accent2"/>
                </a:solidFill>
              </a:rPr>
              <a:t>enqueue</a:t>
            </a:r>
            <a:r>
              <a:rPr lang="en-US" dirty="0"/>
              <a:t>: add an element to the rear of the queue</a:t>
            </a:r>
          </a:p>
          <a:p>
            <a:pPr eaLnBrk="1" hangingPunct="1"/>
            <a:r>
              <a:rPr lang="en-US" dirty="0" err="1">
                <a:solidFill>
                  <a:schemeClr val="accent2"/>
                </a:solidFill>
              </a:rPr>
              <a:t>dequeue</a:t>
            </a:r>
            <a:r>
              <a:rPr lang="en-US" dirty="0"/>
              <a:t>: remove an element from the front of a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36FB89-A089-4D02-A6E0-917A36AE61C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56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333831"/>
            <a:ext cx="1840992" cy="1143000"/>
          </a:xfrm>
        </p:spPr>
        <p:txBody>
          <a:bodyPr/>
          <a:lstStyle/>
          <a:p>
            <a:pPr eaLnBrk="1" hangingPunct="1"/>
            <a:r>
              <a:rPr lang="en-US" dirty="0"/>
              <a:t>Front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3733800"/>
            <a:ext cx="7498080" cy="926690"/>
          </a:xfrm>
        </p:spPr>
        <p:txBody>
          <a:bodyPr/>
          <a:lstStyle/>
          <a:p>
            <a:pPr eaLnBrk="1" hangingPunct="1"/>
            <a:r>
              <a:rPr lang="en-US" dirty="0"/>
              <a:t>Returns the first element of the queue</a:t>
            </a:r>
          </a:p>
          <a:p>
            <a:pPr eaLnBrk="1" hangingPunct="1"/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DE7EF-F746-47A4-B0B5-EAB73D281E1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43000" y="274638"/>
            <a:ext cx="2450592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Rear/Back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43000" y="1419431"/>
            <a:ext cx="749808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Returns the last element of the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0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Empty Queue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</a:rPr>
              <a:t>number </a:t>
            </a:r>
            <a:r>
              <a:rPr lang="en-US" dirty="0"/>
              <a:t>is</a:t>
            </a:r>
            <a:r>
              <a:rPr lang="en-US" dirty="0">
                <a:latin typeface="Courier New" panose="02070309020205020404" pitchFamily="49" charset="0"/>
              </a:rPr>
              <a:t> 0</a:t>
            </a:r>
            <a:r>
              <a:rPr lang="en-US" dirty="0"/>
              <a:t>, the queue is empty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51FF71-39AA-4518-A025-0C7D3CA63629}" type="slidenum">
              <a:rPr lang="en-US">
                <a:solidFill>
                  <a:srgbClr val="898989"/>
                </a:solidFill>
              </a:rPr>
              <a:pPr eaLnBrk="1" hangingPunct="1"/>
              <a:t>7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64183" y="2147094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Full Queue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588008" y="3347244"/>
            <a:ext cx="7498080" cy="130095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The queue is full if </a:t>
            </a:r>
            <a:r>
              <a:rPr lang="en-US" dirty="0">
                <a:latin typeface="Courier New" panose="02070309020205020404" pitchFamily="49" charset="0"/>
              </a:rPr>
              <a:t>number</a:t>
            </a:r>
            <a:r>
              <a:rPr lang="en-US" dirty="0"/>
              <a:t> is equal to </a:t>
            </a:r>
            <a:r>
              <a:rPr lang="en-US" dirty="0" err="1">
                <a:latin typeface="Courier New" panose="02070309020205020404" pitchFamily="49" charset="0"/>
              </a:rPr>
              <a:t>maxQueueSize</a:t>
            </a:r>
            <a:endParaRPr 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7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Implementation of Queues as Arrays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You need at least four (member) variables:</a:t>
            </a:r>
          </a:p>
          <a:p>
            <a:pPr lvl="1" eaLnBrk="1" hangingPunct="1"/>
            <a:r>
              <a:rPr lang="en-US" dirty="0"/>
              <a:t>An array to store the queue elements called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number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Front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Rear</a:t>
            </a:r>
          </a:p>
          <a:p>
            <a:pPr lvl="2" eaLnBrk="1" hangingPunct="1"/>
            <a:r>
              <a:rPr lang="en-US" dirty="0"/>
              <a:t>To keep track of first and last elements</a:t>
            </a:r>
          </a:p>
          <a:p>
            <a:pPr lvl="1" eaLnBrk="1" hangingPunct="1"/>
            <a:r>
              <a:rPr lang="en-US" dirty="0" err="1">
                <a:latin typeface="Courier New" pitchFamily="49" charset="0"/>
              </a:rPr>
              <a:t>maxQueueSize</a:t>
            </a:r>
            <a:endParaRPr lang="en-US" dirty="0">
              <a:latin typeface="Courier New" pitchFamily="49" charset="0"/>
            </a:endParaRPr>
          </a:p>
          <a:p>
            <a:pPr lvl="2" eaLnBrk="1" hangingPunct="1"/>
            <a:r>
              <a:rPr lang="en-US" dirty="0"/>
              <a:t>To specify the maximum size of the queue</a:t>
            </a:r>
          </a:p>
          <a:p>
            <a:pPr eaLnBrk="1" hangingPunct="1"/>
            <a:endParaRPr lang="en-US" dirty="0"/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201F87-17E8-44D1-A84F-B3102FF51305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6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Array Implementation of Queue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800" dirty="0"/>
              <a:t>An empty queue that can hold </a:t>
            </a:r>
            <a:r>
              <a:rPr lang="en-US" sz="2800" b="1" dirty="0">
                <a:latin typeface="Courier New" pitchFamily="49" charset="0"/>
              </a:rPr>
              <a:t>char</a:t>
            </a:r>
            <a:r>
              <a:rPr lang="en-US" sz="2800" dirty="0"/>
              <a:t> values:</a:t>
            </a:r>
          </a:p>
          <a:p>
            <a:pPr marL="0" indent="0" eaLnBrk="1" hangingPunct="1"/>
            <a:endParaRPr lang="en-US" sz="2800" dirty="0"/>
          </a:p>
          <a:p>
            <a:pPr marL="0" indent="0" eaLnBrk="1" hangingPunct="1"/>
            <a:endParaRPr lang="en-US" sz="2800" dirty="0"/>
          </a:p>
          <a:p>
            <a:pPr marL="0" indent="0" eaLnBrk="1" hangingPunct="1"/>
            <a:endParaRPr lang="en-US" sz="2800" dirty="0"/>
          </a:p>
          <a:p>
            <a:pPr marL="0" indent="0" eaLnBrk="1" hangingPunct="1">
              <a:buFontTx/>
              <a:buNone/>
            </a:pPr>
            <a:r>
              <a:rPr lang="en-US" sz="2800" b="1" dirty="0" err="1">
                <a:solidFill>
                  <a:srgbClr val="3D8963"/>
                </a:solidFill>
                <a:latin typeface="Courier New" pitchFamily="49" charset="0"/>
              </a:rPr>
              <a:t>enqueue</a:t>
            </a:r>
            <a:r>
              <a:rPr lang="en-US" sz="2800" b="1" dirty="0">
                <a:solidFill>
                  <a:srgbClr val="3D8963"/>
                </a:solidFill>
                <a:latin typeface="Courier New" pitchFamily="49" charset="0"/>
              </a:rPr>
              <a:t>('E');</a:t>
            </a:r>
          </a:p>
          <a:p>
            <a:pPr marL="0" indent="0" eaLnBrk="1" hangingPunct="1">
              <a:buFontTx/>
              <a:buNone/>
            </a:pPr>
            <a:endParaRPr lang="en-US" sz="2800" dirty="0">
              <a:solidFill>
                <a:srgbClr val="3D8963"/>
              </a:solidFill>
              <a:latin typeface="Courier New" pitchFamily="49" charset="0"/>
            </a:endParaRPr>
          </a:p>
        </p:txBody>
      </p:sp>
      <p:graphicFrame>
        <p:nvGraphicFramePr>
          <p:cNvPr id="61489" name="Group 49"/>
          <p:cNvGraphicFramePr>
            <a:graphicFrameLocks noGrp="1"/>
          </p:cNvGraphicFramePr>
          <p:nvPr>
            <p:ph sz="quarter" idx="2"/>
          </p:nvPr>
        </p:nvGraphicFramePr>
        <p:xfrm>
          <a:off x="1828800" y="2514600"/>
          <a:ext cx="2765425" cy="846138"/>
        </p:xfrm>
        <a:graphic>
          <a:graphicData uri="http://schemas.openxmlformats.org/drawingml/2006/table">
            <a:tbl>
              <a:tblPr/>
              <a:tblGrid>
                <a:gridCol w="92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6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510" name="Group 70"/>
          <p:cNvGraphicFramePr>
            <a:graphicFrameLocks noGrp="1"/>
          </p:cNvGraphicFramePr>
          <p:nvPr>
            <p:ph sz="quarter" idx="3"/>
          </p:nvPr>
        </p:nvGraphicFramePr>
        <p:xfrm>
          <a:off x="1768475" y="4648200"/>
          <a:ext cx="2846388" cy="717550"/>
        </p:xfrm>
        <a:graphic>
          <a:graphicData uri="http://schemas.openxmlformats.org/drawingml/2006/table">
            <a:tbl>
              <a:tblPr/>
              <a:tblGrid>
                <a:gridCol w="94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06BF8B-E236-4934-8B0B-2931D48FCF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8697" name="Text Box 63"/>
          <p:cNvSpPr txBox="1">
            <a:spLocks noChangeArrowheads="1"/>
          </p:cNvSpPr>
          <p:nvPr/>
        </p:nvSpPr>
        <p:spPr bwMode="auto">
          <a:xfrm>
            <a:off x="1371600" y="5715000"/>
            <a:ext cx="690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aseline="0">
                <a:latin typeface="Arial" charset="0"/>
              </a:rPr>
              <a:t>front</a:t>
            </a:r>
          </a:p>
        </p:txBody>
      </p:sp>
      <p:sp>
        <p:nvSpPr>
          <p:cNvPr id="28698" name="Text Box 64"/>
          <p:cNvSpPr txBox="1">
            <a:spLocks noChangeArrowheads="1"/>
          </p:cNvSpPr>
          <p:nvPr/>
        </p:nvSpPr>
        <p:spPr bwMode="auto">
          <a:xfrm>
            <a:off x="2286000" y="5715000"/>
            <a:ext cx="63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2000" baseline="0">
                <a:latin typeface="Arial" charset="0"/>
              </a:rPr>
              <a:t>rear</a:t>
            </a:r>
          </a:p>
        </p:txBody>
      </p:sp>
      <p:sp>
        <p:nvSpPr>
          <p:cNvPr id="28699" name="Line 68"/>
          <p:cNvSpPr>
            <a:spLocks noChangeShapeType="1"/>
          </p:cNvSpPr>
          <p:nvPr/>
        </p:nvSpPr>
        <p:spPr bwMode="auto">
          <a:xfrm flipV="1">
            <a:off x="25908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0" name="Line 69"/>
          <p:cNvSpPr>
            <a:spLocks noChangeShapeType="1"/>
          </p:cNvSpPr>
          <p:nvPr/>
        </p:nvSpPr>
        <p:spPr bwMode="auto">
          <a:xfrm flipV="1">
            <a:off x="19050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1" name="Text Box 72"/>
          <p:cNvSpPr txBox="1">
            <a:spLocks noChangeArrowheads="1"/>
          </p:cNvSpPr>
          <p:nvPr/>
        </p:nvSpPr>
        <p:spPr bwMode="auto">
          <a:xfrm>
            <a:off x="533400" y="37338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aseline="0">
                <a:latin typeface="Arial" charset="0"/>
              </a:rPr>
              <a:t>front,</a:t>
            </a:r>
          </a:p>
        </p:txBody>
      </p:sp>
      <p:sp>
        <p:nvSpPr>
          <p:cNvPr id="28702" name="Text Box 73"/>
          <p:cNvSpPr txBox="1">
            <a:spLocks noChangeArrowheads="1"/>
          </p:cNvSpPr>
          <p:nvPr/>
        </p:nvSpPr>
        <p:spPr bwMode="auto">
          <a:xfrm>
            <a:off x="1219200" y="37338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aseline="0" dirty="0">
                <a:latin typeface="Arial" charset="0"/>
              </a:rPr>
              <a:t>rear</a:t>
            </a:r>
          </a:p>
        </p:txBody>
      </p:sp>
      <p:sp>
        <p:nvSpPr>
          <p:cNvPr id="28703" name="Line 74"/>
          <p:cNvSpPr>
            <a:spLocks noChangeShapeType="1"/>
          </p:cNvSpPr>
          <p:nvPr/>
        </p:nvSpPr>
        <p:spPr bwMode="auto">
          <a:xfrm flipV="1">
            <a:off x="15240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4" name="Line 76"/>
          <p:cNvSpPr>
            <a:spLocks noChangeShapeType="1"/>
          </p:cNvSpPr>
          <p:nvPr/>
        </p:nvSpPr>
        <p:spPr bwMode="auto">
          <a:xfrm flipV="1">
            <a:off x="914400" y="3429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73"/>
          <p:cNvSpPr txBox="1">
            <a:spLocks noChangeArrowheads="1"/>
          </p:cNvSpPr>
          <p:nvPr/>
        </p:nvSpPr>
        <p:spPr bwMode="auto">
          <a:xfrm>
            <a:off x="2082800" y="3502732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aseline="0" dirty="0">
                <a:latin typeface="Arial" charset="0"/>
              </a:rPr>
              <a:t>number = 0</a:t>
            </a:r>
          </a:p>
        </p:txBody>
      </p:sp>
      <p:sp>
        <p:nvSpPr>
          <p:cNvPr id="16" name="Text Box 73"/>
          <p:cNvSpPr txBox="1">
            <a:spLocks noChangeArrowheads="1"/>
          </p:cNvSpPr>
          <p:nvPr/>
        </p:nvSpPr>
        <p:spPr bwMode="auto">
          <a:xfrm>
            <a:off x="1524000" y="6324600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aseline="0" dirty="0">
                <a:latin typeface="Arial" charset="0"/>
              </a:rPr>
              <a:t>number = 1</a:t>
            </a:r>
          </a:p>
        </p:txBody>
      </p:sp>
    </p:spTree>
    <p:extLst>
      <p:ext uri="{BB962C8B-B14F-4D97-AF65-F5344CB8AC3E}">
        <p14:creationId xmlns:p14="http://schemas.microsoft.com/office/powerpoint/2010/main" val="30160280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6c82ca39c2b7aa28479c53f4df992158233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1_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35730</TotalTime>
  <Words>1383</Words>
  <Application>Microsoft Office PowerPoint</Application>
  <PresentationFormat>On-screen Show (4:3)</PresentationFormat>
  <Paragraphs>347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32</vt:i4>
      </vt:variant>
    </vt:vector>
  </HeadingPairs>
  <TitlesOfParts>
    <vt:vector size="51" baseType="lpstr">
      <vt:lpstr>Arial</vt:lpstr>
      <vt:lpstr>Book Antiqua</vt:lpstr>
      <vt:lpstr>Calibri</vt:lpstr>
      <vt:lpstr>Century Gothic</vt:lpstr>
      <vt:lpstr>Courier New</vt:lpstr>
      <vt:lpstr>Gill Sans MT</vt:lpstr>
      <vt:lpstr>Lucida Sans</vt:lpstr>
      <vt:lpstr>Lucida Sans Unicode</vt:lpstr>
      <vt:lpstr>Times New Roman</vt:lpstr>
      <vt:lpstr>Verdana</vt:lpstr>
      <vt:lpstr>Wingdings</vt:lpstr>
      <vt:lpstr>Wingdings 2</vt:lpstr>
      <vt:lpstr>Wingdings 3</vt:lpstr>
      <vt:lpstr>1_Austin</vt:lpstr>
      <vt:lpstr>Apex</vt:lpstr>
      <vt:lpstr>Solstice</vt:lpstr>
      <vt:lpstr>Clarity</vt:lpstr>
      <vt:lpstr>Concourse</vt:lpstr>
      <vt:lpstr>Apothecary</vt:lpstr>
      <vt:lpstr>ECE 532</vt:lpstr>
      <vt:lpstr>Learning Outcomes</vt:lpstr>
      <vt:lpstr>Introduction to the Queue</vt:lpstr>
      <vt:lpstr>Queue</vt:lpstr>
      <vt:lpstr>Queue Locations and Operations</vt:lpstr>
      <vt:lpstr>Front</vt:lpstr>
      <vt:lpstr>Empty Queue</vt:lpstr>
      <vt:lpstr>Implementation of Queues as Arrays</vt:lpstr>
      <vt:lpstr>Array Implementation of Queue</vt:lpstr>
      <vt:lpstr>Queue Operations - Example</vt:lpstr>
      <vt:lpstr>Queue Operations - Example</vt:lpstr>
      <vt:lpstr>Queue Operations - Example</vt:lpstr>
      <vt:lpstr>Array Implementation Issues</vt:lpstr>
      <vt:lpstr>Array Implementation Issues</vt:lpstr>
      <vt:lpstr>isEmpty Member Function</vt:lpstr>
      <vt:lpstr>isFull Member Function</vt:lpstr>
      <vt:lpstr>enqueue and dequeue</vt:lpstr>
      <vt:lpstr>Enqueue</vt:lpstr>
      <vt:lpstr>Enqueue</vt:lpstr>
      <vt:lpstr>Dequeue</vt:lpstr>
      <vt:lpstr>Dequeue</vt:lpstr>
      <vt:lpstr>enqueue and dequeue</vt:lpstr>
      <vt:lpstr>Exception Handling in Static Queues</vt:lpstr>
      <vt:lpstr>Linked Implementation of Queues</vt:lpstr>
      <vt:lpstr>Linked Implementation of Queues (cont'd.)</vt:lpstr>
      <vt:lpstr>Dynamic Queues</vt:lpstr>
      <vt:lpstr>Dynamic Queue Implementation Data Structures</vt:lpstr>
      <vt:lpstr>Empty and Full Queue</vt:lpstr>
      <vt:lpstr>isEmpty Member Function</vt:lpstr>
      <vt:lpstr>enqueue Function </vt:lpstr>
      <vt:lpstr>enqueue( )</vt:lpstr>
      <vt:lpstr>DEQUEUE( )</vt:lpstr>
    </vt:vector>
  </TitlesOfParts>
  <Company>TEAM 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431</dc:title>
  <dc:creator>Asus</dc:creator>
  <cp:lastModifiedBy>Roslina Mohamad</cp:lastModifiedBy>
  <cp:revision>420</cp:revision>
  <dcterms:created xsi:type="dcterms:W3CDTF">2015-08-28T06:37:10Z</dcterms:created>
  <dcterms:modified xsi:type="dcterms:W3CDTF">2016-10-19T03:26:10Z</dcterms:modified>
</cp:coreProperties>
</file>