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6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7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8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9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0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  <p:sldMasterId id="2147483954" r:id="rId3"/>
    <p:sldMasterId id="2147484000" r:id="rId4"/>
    <p:sldMasterId id="2147484017" r:id="rId5"/>
    <p:sldMasterId id="2147484034" r:id="rId6"/>
    <p:sldMasterId id="2147484051" r:id="rId7"/>
    <p:sldMasterId id="2147484068" r:id="rId8"/>
    <p:sldMasterId id="2147484085" r:id="rId9"/>
    <p:sldMasterId id="2147484102" r:id="rId10"/>
    <p:sldMasterId id="2147484119" r:id="rId11"/>
  </p:sldMasterIdLst>
  <p:notesMasterIdLst>
    <p:notesMasterId r:id="rId39"/>
  </p:notesMasterIdLst>
  <p:sldIdLst>
    <p:sldId id="582" r:id="rId12"/>
    <p:sldId id="482" r:id="rId13"/>
    <p:sldId id="583" r:id="rId14"/>
    <p:sldId id="584" r:id="rId15"/>
    <p:sldId id="585" r:id="rId16"/>
    <p:sldId id="598" r:id="rId17"/>
    <p:sldId id="594" r:id="rId18"/>
    <p:sldId id="600" r:id="rId19"/>
    <p:sldId id="601" r:id="rId20"/>
    <p:sldId id="602" r:id="rId21"/>
    <p:sldId id="603" r:id="rId22"/>
    <p:sldId id="586" r:id="rId23"/>
    <p:sldId id="587" r:id="rId24"/>
    <p:sldId id="592" r:id="rId25"/>
    <p:sldId id="593" r:id="rId26"/>
    <p:sldId id="595" r:id="rId27"/>
    <p:sldId id="596" r:id="rId28"/>
    <p:sldId id="597" r:id="rId29"/>
    <p:sldId id="588" r:id="rId30"/>
    <p:sldId id="599" r:id="rId31"/>
    <p:sldId id="607" r:id="rId32"/>
    <p:sldId id="589" r:id="rId33"/>
    <p:sldId id="590" r:id="rId34"/>
    <p:sldId id="604" r:id="rId35"/>
    <p:sldId id="605" r:id="rId36"/>
    <p:sldId id="606" r:id="rId37"/>
    <p:sldId id="608" r:id="rId38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B9F90-613E-4C54-AB49-A0F2D2AB4736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C694-ED1C-4544-B2BA-82F85778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38D7EC6-0C4F-4999-A0D9-18E67F8B9274}" type="datetime1">
              <a:rPr lang="en-US" smtClean="0"/>
              <a:t>3/27/2017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4325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43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6896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064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73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6111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3009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8085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894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824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6488620"/>
      </p:ext>
    </p:extLst>
  </p:cSld>
  <p:clrMapOvr>
    <a:masterClrMapping/>
  </p:clrMapOvr>
  <p:hf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1061"/>
      </p:ext>
    </p:extLst>
  </p:cSld>
  <p:clrMapOvr>
    <a:masterClrMapping/>
  </p:clrMapOvr>
  <p:hf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192813"/>
      </p:ext>
    </p:extLst>
  </p:cSld>
  <p:clrMapOvr>
    <a:masterClrMapping/>
  </p:clrMapOvr>
  <p:hf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88"/>
      </p:ext>
    </p:extLst>
  </p:cSld>
  <p:clrMapOvr>
    <a:masterClrMapping/>
  </p:clrMapOvr>
  <p:hf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7425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3065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3068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6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5786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5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C924D-4333-4D67-B759-D35085157BD6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228B-5575-47C7-8762-27C7FA0C3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834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6797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1878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1142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2182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192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68430"/>
      </p:ext>
    </p:extLst>
  </p:cSld>
  <p:clrMapOvr>
    <a:masterClrMapping/>
  </p:clrMapOvr>
  <p:hf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117849"/>
      </p:ext>
    </p:extLst>
  </p:cSld>
  <p:clrMapOvr>
    <a:masterClrMapping/>
  </p:clrMapOvr>
  <p:hf hdr="0" ft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74728"/>
      </p:ext>
    </p:extLst>
  </p:cSld>
  <p:clrMapOvr>
    <a:masterClrMapping/>
  </p:clrMapOvr>
  <p:hf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209941"/>
      </p:ext>
    </p:extLst>
  </p:cSld>
  <p:clrMapOvr>
    <a:masterClrMapping/>
  </p:clrMapOvr>
  <p:hf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0713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27550" y="1600200"/>
            <a:ext cx="4071938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7550" y="3962400"/>
            <a:ext cx="4071938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054295B6-3808-4AA2-AECF-668E713DF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60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5627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4744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007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1352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9544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4808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6141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3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9033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33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1D70-26E2-42C9-95C6-6F2C70535464}" type="datetime1">
              <a:rPr lang="en-US" smtClean="0"/>
              <a:t>3/27/2017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3159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89884"/>
      </p:ext>
    </p:extLst>
  </p:cSld>
  <p:clrMapOvr>
    <a:masterClrMapping/>
  </p:clrMapOvr>
  <p:hf hdr="0" ft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610319"/>
      </p:ext>
    </p:extLst>
  </p:cSld>
  <p:clrMapOvr>
    <a:masterClrMapping/>
  </p:clrMapOvr>
  <p:hf hdr="0" ft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77388"/>
      </p:ext>
    </p:extLst>
  </p:cSld>
  <p:clrMapOvr>
    <a:masterClrMapping/>
  </p:clrMapOvr>
  <p:hf hdr="0" ft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438920"/>
      </p:ext>
    </p:extLst>
  </p:cSld>
  <p:clrMapOvr>
    <a:masterClrMapping/>
  </p:clrMapOvr>
  <p:hf hdr="0" ft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40047"/>
      </p:ext>
    </p:extLst>
  </p:cSld>
  <p:clrMapOvr>
    <a:masterClrMapping/>
  </p:clrMapOvr>
  <p:hf hdr="0" ft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3990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9515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029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5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317C-AEA7-49DA-87DC-899376C3845E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8090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03721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821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2221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51173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7944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7141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70422"/>
      </p:ext>
    </p:extLst>
  </p:cSld>
  <p:clrMapOvr>
    <a:masterClrMapping/>
  </p:clrMapOvr>
  <p:hf hdr="0" ftr="0" dt="0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4404052"/>
      </p:ext>
    </p:extLst>
  </p:cSld>
  <p:clrMapOvr>
    <a:masterClrMapping/>
  </p:clrMapOvr>
  <p:hf hdr="0" ftr="0" dt="0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7065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DC2B-07EC-4F3D-8B3E-73038B73F1D1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25268"/>
      </p:ext>
    </p:extLst>
  </p:cSld>
  <p:clrMapOvr>
    <a:masterClrMapping/>
  </p:clrMapOvr>
  <p:hf hdr="0" ftr="0" dt="0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85477"/>
      </p:ext>
    </p:extLst>
  </p:cSld>
  <p:clrMapOvr>
    <a:masterClrMapping/>
  </p:clrMapOvr>
  <p:hf hdr="0" ftr="0" dt="0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48462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99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2987-F10D-4D02-B0F2-5FC14EB7EE32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A1A-BBBC-4E5D-8AEE-C268E34F5E52}" type="datetime1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443B-D56C-4C88-B360-038359EA4598}" type="datetime1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A35-0EBB-497E-BD85-EF89DC25CA68}" type="datetime1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2BC1-E07D-4107-A8EC-6C7EFEE5DCD1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6F91-7583-4F04-8B52-FBB26FBF9326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95-8C95-49ED-9888-077B839063CE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5DE3-6812-4372-BB97-8CE2BE3C2D58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918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0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329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577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0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903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8B9DB75-C129-4BE9-9A3E-9CAAD3DF2B99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517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819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682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856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047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54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673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6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501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27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81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2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240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13043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0013718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46021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0881701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3089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668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44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755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90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329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383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409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328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755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4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99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09321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101382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7264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568034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0743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315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379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8669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3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08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9444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13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444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335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625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8465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54559"/>
      </p:ext>
    </p:extLst>
  </p:cSld>
  <p:clrMapOvr>
    <a:masterClrMapping/>
  </p:clrMapOvr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3855404"/>
      </p:ext>
    </p:extLst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8863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3/27/2017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619359"/>
      </p:ext>
    </p:extLst>
  </p:cSld>
  <p:clrMapOvr>
    <a:masterClrMapping/>
  </p:clrMapOvr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86967"/>
      </p:ext>
    </p:extLst>
  </p:cSld>
  <p:clrMapOvr>
    <a:masterClrMapping/>
  </p:clrMapOvr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323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8888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4433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4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4647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9656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464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6406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8810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8687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79817"/>
      </p:ext>
    </p:extLst>
  </p:cSld>
  <p:clrMapOvr>
    <a:masterClrMapping/>
  </p:clrMapOvr>
  <p:hf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1185761"/>
      </p:ext>
    </p:extLst>
  </p:cSld>
  <p:clrMapOvr>
    <a:masterClrMapping/>
  </p:clrMapOvr>
  <p:hf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15483"/>
      </p:ext>
    </p:extLst>
  </p:cSld>
  <p:clrMapOvr>
    <a:masterClrMapping/>
  </p:clrMapOvr>
  <p:hf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9340834"/>
      </p:ext>
    </p:extLst>
  </p:cSld>
  <p:clrMapOvr>
    <a:masterClrMapping/>
  </p:clrMapOvr>
  <p:hf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43101"/>
      </p:ext>
    </p:extLst>
  </p:cSld>
  <p:clrMapOvr>
    <a:masterClrMapping/>
  </p:clrMapOvr>
  <p:hf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882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7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44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17" Type="http://schemas.openxmlformats.org/officeDocument/2006/relationships/theme" Target="../theme/theme10.xml"/><Relationship Id="rId2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5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9.xml"/><Relationship Id="rId17" Type="http://schemas.openxmlformats.org/officeDocument/2006/relationships/theme" Target="../theme/theme11.xml"/><Relationship Id="rId2" Type="http://schemas.openxmlformats.org/officeDocument/2006/relationships/slideLayout" Target="../slideLayouts/slideLayout149.xml"/><Relationship Id="rId16" Type="http://schemas.openxmlformats.org/officeDocument/2006/relationships/slideLayout" Target="../slideLayouts/slideLayout163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2.xml"/><Relationship Id="rId15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Relationship Id="rId14" Type="http://schemas.openxmlformats.org/officeDocument/2006/relationships/slideLayout" Target="../slideLayouts/slideLayout16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slideLayout" Target="../slideLayouts/slideLayout11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slideLayout" Target="../slideLayouts/slideLayout127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17.xml"/><Relationship Id="rId16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slideLayout" Target="../slideLayouts/slideLayout1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952" r:id="rId12"/>
    <p:sldLayoutId id="214748395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2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  <p:sldLayoutId id="2147484115" r:id="rId13"/>
    <p:sldLayoutId id="2147484116" r:id="rId14"/>
    <p:sldLayoutId id="2147484117" r:id="rId15"/>
    <p:sldLayoutId id="2147484118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4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  <p:sldLayoutId id="2147484131" r:id="rId12"/>
    <p:sldLayoutId id="2147484132" r:id="rId13"/>
    <p:sldLayoutId id="2147484133" r:id="rId14"/>
    <p:sldLayoutId id="2147484134" r:id="rId15"/>
    <p:sldLayoutId id="2147484135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7A17AF4-825D-4880-BFB2-A875CF2AD56E}" type="datetime1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6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5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4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9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  <p:sldLayoutId id="2147484064" r:id="rId13"/>
    <p:sldLayoutId id="2147484065" r:id="rId14"/>
    <p:sldLayoutId id="2147484066" r:id="rId15"/>
    <p:sldLayoutId id="214748406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1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  <p:sldLayoutId id="2147484083" r:id="rId15"/>
    <p:sldLayoutId id="214748408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2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PostfixCalculations.ppt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/>
          <a:lstStyle/>
          <a:p>
            <a:r>
              <a:rPr lang="en-US" dirty="0" smtClean="0"/>
              <a:t>ECE 532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3276600"/>
          </a:xfrm>
        </p:spPr>
        <p:txBody>
          <a:bodyPr>
            <a:norm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2: FUNDAMENTAL DATA STRUCTURES: STACKS APPLICATION (PART 1: INFIX, PREFIX AND POSTFIX CALCULATION)</a:t>
            </a:r>
            <a:endParaRPr lang="en-US" dirty="0"/>
          </a:p>
          <a:p>
            <a:r>
              <a:rPr lang="en-US" dirty="0"/>
              <a:t>Lecturer: Dr. </a:t>
            </a:r>
            <a:r>
              <a:rPr lang="en-US" dirty="0" err="1"/>
              <a:t>Roslina</a:t>
            </a:r>
            <a:r>
              <a:rPr lang="en-US" dirty="0"/>
              <a:t> </a:t>
            </a:r>
            <a:r>
              <a:rPr lang="en-US" dirty="0" err="1"/>
              <a:t>Mohamad</a:t>
            </a:r>
            <a:endParaRPr lang="en-US" dirty="0"/>
          </a:p>
          <a:p>
            <a:r>
              <a:rPr lang="en-US" dirty="0" smtClean="0"/>
              <a:t>Room: Tower 2, Level 13, No:14C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Another example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*  - + 4 3 5 / + 2 4 3	// original expression</a:t>
            </a:r>
          </a:p>
          <a:p>
            <a:pPr>
              <a:buFontTx/>
              <a:buNone/>
            </a:pPr>
            <a:r>
              <a:rPr lang="en-US" dirty="0" smtClean="0"/>
              <a:t>* - 7 5 / + 2 4 3		// 4+3 evaluated</a:t>
            </a:r>
          </a:p>
          <a:p>
            <a:pPr>
              <a:buFontTx/>
              <a:buNone/>
            </a:pPr>
            <a:r>
              <a:rPr lang="en-US" dirty="0" smtClean="0"/>
              <a:t>* 2 / + 2 4 3		// 7-5 evaluated</a:t>
            </a:r>
          </a:p>
          <a:p>
            <a:pPr>
              <a:buFontTx/>
              <a:buNone/>
            </a:pPr>
            <a:r>
              <a:rPr lang="en-US" dirty="0" smtClean="0"/>
              <a:t>* 2 / 6 3			// 2+4 evaluated</a:t>
            </a:r>
          </a:p>
          <a:p>
            <a:pPr>
              <a:buFontTx/>
              <a:buNone/>
            </a:pPr>
            <a:r>
              <a:rPr lang="en-US" dirty="0" smtClean="0"/>
              <a:t>* 2 2				// 6/3 evaluated</a:t>
            </a:r>
          </a:p>
          <a:p>
            <a:pPr>
              <a:buFontTx/>
              <a:buNone/>
            </a:pPr>
            <a:r>
              <a:rPr lang="en-US" dirty="0" smtClean="0"/>
              <a:t>4					// 2*2 evaluated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D66DF1-CE04-4CA9-A590-6DCB1C4F6094}" type="slidenum">
              <a:rPr lang="en-US" sz="1400"/>
              <a:pPr/>
              <a:t>10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5477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Prefix summary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Operands (but often not operators) same order as infix</a:t>
            </a:r>
          </a:p>
          <a:p>
            <a:r>
              <a:rPr lang="en-US" smtClean="0"/>
              <a:t>Expression designated unambiguously without parentheses</a:t>
            </a:r>
          </a:p>
          <a:p>
            <a:r>
              <a:rPr lang="en-US" smtClean="0"/>
              <a:t>Improvement on infix, but still not quite as simple to evaluate as one might wish -- have to deal with exceptions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B5F4F4-9D16-4FCF-A18F-1DCE5D32E28C}" type="slidenum">
              <a:rPr lang="en-US" sz="1400"/>
              <a:pPr/>
              <a:t>11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5820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Application of Stacks: Postfix Expressions Calculator</a:t>
            </a:r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CDD683-58D1-45A6-8F50-2D8F5DE5FD8D}" type="slidenum">
              <a:rPr lang="en-US">
                <a:solidFill>
                  <a:srgbClr val="898989"/>
                </a:solidFill>
              </a:rPr>
              <a:pPr eaLnBrk="1" hangingPunct="1"/>
              <a:t>12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066925"/>
            <a:ext cx="7675562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2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Application of Stacks: Postfix Expressions Calculator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Postfix notation has important applications in computer science</a:t>
            </a:r>
          </a:p>
          <a:p>
            <a:pPr lvl="1" eaLnBrk="1" hangingPunct="1"/>
            <a:r>
              <a:rPr lang="en-US" dirty="0" smtClean="0"/>
              <a:t>Many compilers first translate arithmetic expressions into postfix notation and then translate this expression into machine code</a:t>
            </a:r>
          </a:p>
          <a:p>
            <a:pPr eaLnBrk="1" hangingPunct="1"/>
            <a:r>
              <a:rPr lang="en-US" dirty="0" smtClean="0"/>
              <a:t>Evaluation algorithm:</a:t>
            </a:r>
          </a:p>
          <a:p>
            <a:pPr lvl="1" eaLnBrk="1" hangingPunct="1"/>
            <a:r>
              <a:rPr lang="en-US" dirty="0" smtClean="0"/>
              <a:t>Scan expression from left to right</a:t>
            </a:r>
          </a:p>
          <a:p>
            <a:pPr lvl="1" eaLnBrk="1" hangingPunct="1"/>
            <a:r>
              <a:rPr lang="en-US" dirty="0" smtClean="0"/>
              <a:t>Using STACK ALGORITHM</a:t>
            </a:r>
          </a:p>
        </p:txBody>
      </p:sp>
      <p:sp>
        <p:nvSpPr>
          <p:cNvPr id="604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FC9BBE-A640-4DCA-84B8-743FDC899EF9}" type="slidenum">
              <a:rPr lang="en-US">
                <a:solidFill>
                  <a:srgbClr val="898989"/>
                </a:solidFill>
              </a:rPr>
              <a:pPr eaLnBrk="1" hangingPunct="1"/>
              <a:t>13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8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Stacks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FontTx/>
              <a:buNone/>
            </a:pPr>
            <a:r>
              <a:rPr lang="en-US" sz="2800"/>
              <a:t>Consider the arithmetic statement in the assignment statement:</a:t>
            </a:r>
          </a:p>
          <a:p>
            <a:pPr marL="609600" indent="-609600">
              <a:buFontTx/>
              <a:buNone/>
            </a:pPr>
            <a:r>
              <a:rPr lang="en-US" sz="2800"/>
              <a:t>      			x = a * b + c</a:t>
            </a:r>
          </a:p>
          <a:p>
            <a:pPr marL="609600" indent="-609600">
              <a:buFontTx/>
              <a:buNone/>
            </a:pPr>
            <a:r>
              <a:rPr lang="en-US" sz="2800"/>
              <a:t>Compiler must generate </a:t>
            </a:r>
            <a:br>
              <a:rPr lang="en-US" sz="2800"/>
            </a:br>
            <a:r>
              <a:rPr lang="en-US" sz="2800"/>
              <a:t>machine instructions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LOAD 		a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MULT 		b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ADD 		c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STORE 	x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7F272-6930-4F15-B7B6-31B18D9FBFCF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78852" name="Group 4"/>
          <p:cNvGrpSpPr>
            <a:grpSpLocks/>
          </p:cNvGrpSpPr>
          <p:nvPr/>
        </p:nvGrpSpPr>
        <p:grpSpPr bwMode="auto">
          <a:xfrm>
            <a:off x="2786063" y="2540000"/>
            <a:ext cx="5949950" cy="2744788"/>
            <a:chOff x="1755" y="1600"/>
            <a:chExt cx="3748" cy="1729"/>
          </a:xfrm>
        </p:grpSpPr>
        <p:sp>
          <p:nvSpPr>
            <p:cNvPr id="78853" name="Oval 5"/>
            <p:cNvSpPr>
              <a:spLocks noChangeArrowheads="1"/>
            </p:cNvSpPr>
            <p:nvPr/>
          </p:nvSpPr>
          <p:spPr bwMode="auto">
            <a:xfrm>
              <a:off x="1755" y="1600"/>
              <a:ext cx="1318" cy="35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4" name="Text Box 6"/>
            <p:cNvSpPr txBox="1">
              <a:spLocks noChangeArrowheads="1"/>
            </p:cNvSpPr>
            <p:nvPr/>
          </p:nvSpPr>
          <p:spPr bwMode="auto">
            <a:xfrm>
              <a:off x="3469" y="2599"/>
              <a:ext cx="2034" cy="7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Note: this is "infix" notation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The operators are </a:t>
              </a:r>
              <a:r>
                <a:rPr lang="en-US" sz="2000" u="sng"/>
                <a:t>between</a:t>
              </a:r>
              <a:r>
                <a:rPr lang="en-US" sz="2000"/>
                <a:t> the operands</a:t>
              </a:r>
            </a:p>
          </p:txBody>
        </p:sp>
        <p:sp>
          <p:nvSpPr>
            <p:cNvPr id="78855" name="Line 7"/>
            <p:cNvSpPr>
              <a:spLocks noChangeShapeType="1"/>
            </p:cNvSpPr>
            <p:nvPr/>
          </p:nvSpPr>
          <p:spPr bwMode="auto">
            <a:xfrm flipH="1" flipV="1">
              <a:off x="2982" y="1933"/>
              <a:ext cx="1063" cy="6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3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RPN or Postfix Notation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compilers convert an expression in </a:t>
            </a:r>
            <a:r>
              <a:rPr lang="en-US" b="1" i="1"/>
              <a:t>infix</a:t>
            </a:r>
            <a:r>
              <a:rPr lang="en-US"/>
              <a:t> notation to </a:t>
            </a:r>
            <a:r>
              <a:rPr lang="en-US" b="1" i="1"/>
              <a:t>postfix</a:t>
            </a:r>
            <a:r>
              <a:rPr lang="en-US"/>
              <a:t> </a:t>
            </a:r>
          </a:p>
          <a:p>
            <a:pPr lvl="1"/>
            <a:r>
              <a:rPr lang="en-US"/>
              <a:t>the operators are written </a:t>
            </a:r>
            <a:r>
              <a:rPr lang="en-US" u="sng"/>
              <a:t>after</a:t>
            </a:r>
            <a:r>
              <a:rPr lang="en-US"/>
              <a:t> the operands</a:t>
            </a:r>
          </a:p>
          <a:p>
            <a:r>
              <a:rPr lang="en-US"/>
              <a:t>So    a * b + c   becomes   a  b * c +</a:t>
            </a:r>
          </a:p>
          <a:p>
            <a:r>
              <a:rPr lang="en-US"/>
              <a:t>Advantage:</a:t>
            </a:r>
          </a:p>
          <a:p>
            <a:pPr lvl="1"/>
            <a:r>
              <a:rPr lang="en-US"/>
              <a:t>expressions can be written without parentheses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3514-016D-4425-A296-7E83F6837BBA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D0D8-392E-4855-9AD8-BD3B8BC4E131}" type="slidenum">
              <a:rPr lang="en-US"/>
              <a:pPr/>
              <a:t>16</a:t>
            </a:fld>
            <a:endParaRPr lang="en-US"/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685800" y="5000625"/>
            <a:ext cx="457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sz="2400" b="1">
                <a:latin typeface="Symbol" panose="05050102010706020507" pitchFamily="18" charset="2"/>
              </a:rPr>
              <a:t>®</a:t>
            </a:r>
            <a:r>
              <a:rPr lang="en-US" sz="2400" b="1">
                <a:latin typeface="Courier New" panose="02070309020205020404" pitchFamily="49" charset="0"/>
              </a:rPr>
              <a:t>	2 </a:t>
            </a:r>
            <a:r>
              <a:rPr lang="en-US" sz="2400" b="1">
                <a:solidFill>
                  <a:srgbClr val="6666FF"/>
                </a:solidFill>
                <a:latin typeface="Courier New" panose="02070309020205020404" pitchFamily="49" charset="0"/>
              </a:rPr>
              <a:t>7</a:t>
            </a:r>
            <a:r>
              <a:rPr lang="en-US" sz="2400" b="1">
                <a:latin typeface="Courier New" panose="02070309020205020404" pitchFamily="49" charset="0"/>
              </a:rPr>
              <a:t> 5 6 - - *</a:t>
            </a:r>
            <a:endParaRPr lang="en-US" sz="2400" b="1">
              <a:latin typeface="Times New Roman MT Extra Bold" pitchFamily="18" charset="0"/>
            </a:endParaRPr>
          </a:p>
          <a:p>
            <a:pPr eaLnBrk="0" hangingPunct="0"/>
            <a:r>
              <a:rPr lang="en-US" sz="2400" b="1">
                <a:latin typeface="Symbol" panose="05050102010706020507" pitchFamily="18" charset="2"/>
              </a:rPr>
              <a:t>®</a:t>
            </a:r>
            <a:r>
              <a:rPr lang="en-US" sz="2400" b="1">
                <a:latin typeface="Courier New" panose="02070309020205020404" pitchFamily="49" charset="0"/>
              </a:rPr>
              <a:t>	2 7 5 6 - - *  	</a:t>
            </a:r>
            <a:endParaRPr lang="en-US" sz="2400" b="1">
              <a:latin typeface="Symbol" panose="05050102010706020507" pitchFamily="18" charset="2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685800" y="5715000"/>
            <a:ext cx="365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sz="2400" b="1">
                <a:latin typeface="Symbol" panose="05050102010706020507" pitchFamily="18" charset="2"/>
              </a:rPr>
              <a:t>®</a:t>
            </a:r>
            <a:r>
              <a:rPr lang="en-US" sz="2400" b="1">
                <a:latin typeface="Courier New" panose="02070309020205020404" pitchFamily="49" charset="0"/>
              </a:rPr>
              <a:t>	2 7 </a:t>
            </a:r>
            <a:r>
              <a:rPr lang="en-US" sz="2400" b="1">
                <a:solidFill>
                  <a:srgbClr val="6666FF"/>
                </a:solidFill>
                <a:latin typeface="Courier New" panose="02070309020205020404" pitchFamily="49" charset="0"/>
              </a:rPr>
              <a:t>-1</a:t>
            </a:r>
            <a:r>
              <a:rPr lang="en-US" sz="2400" b="1">
                <a:latin typeface="Courier New" panose="02070309020205020404" pitchFamily="49" charset="0"/>
              </a:rPr>
              <a:t> - *</a:t>
            </a:r>
            <a:endParaRPr lang="en-US" sz="2400" b="1">
              <a:latin typeface="Times New Roman MT Extra Bold" pitchFamily="18" charset="0"/>
            </a:endParaRPr>
          </a:p>
          <a:p>
            <a:pPr eaLnBrk="0" hangingPunct="0"/>
            <a:r>
              <a:rPr lang="en-US" sz="2400" b="1">
                <a:latin typeface="Symbol" panose="05050102010706020507" pitchFamily="18" charset="2"/>
              </a:rPr>
              <a:t>®</a:t>
            </a:r>
            <a:r>
              <a:rPr lang="en-US" sz="2400" b="1">
                <a:latin typeface="Courier New" panose="02070309020205020404" pitchFamily="49" charset="0"/>
              </a:rPr>
              <a:t>	2 7 -1 - *  </a:t>
            </a:r>
            <a:r>
              <a:rPr lang="en-US" sz="2400" b="1">
                <a:latin typeface="Symbol" panose="05050102010706020507" pitchFamily="18" charset="2"/>
              </a:rPr>
              <a:t>®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Evaluating RPN Expressions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52400" y="1304925"/>
            <a:ext cx="89916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2400" i="1" dirty="0"/>
              <a:t>"By hand" (Underlining technique)</a:t>
            </a:r>
            <a:r>
              <a:rPr lang="en-US" sz="2400" dirty="0"/>
              <a:t>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1. Scan the expression from left to right to find an operator.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2. Locate ("underline") the last two preceding operands </a:t>
            </a:r>
            <a:br>
              <a:rPr lang="en-US" sz="2400" dirty="0"/>
            </a:br>
            <a:r>
              <a:rPr lang="en-US" sz="2400" dirty="0"/>
              <a:t>	and combine them using this operator. </a:t>
            </a:r>
          </a:p>
          <a:p>
            <a:pPr eaLnBrk="0" hangingPunct="0"/>
            <a:r>
              <a:rPr lang="en-US" sz="2400" dirty="0"/>
              <a:t>3. Repeat until the end of the expression is reached.</a:t>
            </a:r>
          </a:p>
          <a:p>
            <a:pPr eaLnBrk="0" hangingPunct="0"/>
            <a:endParaRPr lang="en-US" sz="2400" dirty="0"/>
          </a:p>
          <a:p>
            <a:pPr eaLnBrk="0" hangingPunct="0"/>
            <a:r>
              <a:rPr lang="en-US" sz="2400" dirty="0"/>
              <a:t>Example:</a:t>
            </a:r>
            <a:r>
              <a:rPr lang="en-US" sz="2400" dirty="0">
                <a:latin typeface="Times New Roman MT Extra Bold" pitchFamily="18" charset="0"/>
              </a:rPr>
              <a:t>    	</a:t>
            </a:r>
          </a:p>
          <a:p>
            <a:pPr eaLnBrk="0" hangingPunct="0"/>
            <a:r>
              <a:rPr lang="en-US" sz="2400" dirty="0">
                <a:latin typeface="Courier New" panose="02070309020205020404" pitchFamily="49" charset="0"/>
              </a:rPr>
              <a:t>		</a:t>
            </a:r>
            <a:r>
              <a:rPr lang="en-US" sz="2400" b="1" dirty="0">
                <a:latin typeface="Courier New" panose="02070309020205020404" pitchFamily="49" charset="0"/>
              </a:rPr>
              <a:t>2 3 4 + 5 6 - - *</a:t>
            </a:r>
          </a:p>
          <a:p>
            <a:pPr eaLnBrk="0" hangingPunct="0"/>
            <a:r>
              <a:rPr lang="en-US" sz="2400" b="1" dirty="0">
                <a:latin typeface="Symbol" panose="05050102010706020507" pitchFamily="18" charset="2"/>
              </a:rPr>
              <a:t>	®</a:t>
            </a:r>
            <a:r>
              <a:rPr lang="en-US" sz="2400" b="1" dirty="0">
                <a:latin typeface="Courier New" panose="02070309020205020404" pitchFamily="49" charset="0"/>
              </a:rPr>
              <a:t> 	2 3 4 + 5 6 - - *	</a:t>
            </a:r>
            <a:endParaRPr lang="en-US" sz="2400" dirty="0">
              <a:latin typeface="Times New Roman MT Extra Bold" pitchFamily="18" charset="0"/>
            </a:endParaRP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4038600" y="60960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Courier New" panose="02070309020205020404" pitchFamily="49" charset="0"/>
              </a:rPr>
              <a:t>2 </a:t>
            </a:r>
            <a:r>
              <a:rPr lang="en-US" sz="2400" b="1">
                <a:solidFill>
                  <a:srgbClr val="6666FF"/>
                </a:solidFill>
                <a:latin typeface="Courier New" panose="02070309020205020404" pitchFamily="49" charset="0"/>
              </a:rPr>
              <a:t>8</a:t>
            </a:r>
            <a:r>
              <a:rPr lang="en-US" sz="2400" b="1">
                <a:latin typeface="Courier New" panose="02070309020205020404" pitchFamily="49" charset="0"/>
              </a:rPr>
              <a:t> *</a:t>
            </a:r>
            <a:r>
              <a:rPr lang="en-US" sz="2400" b="1">
                <a:latin typeface="Times New Roman MT Extra Bold" pitchFamily="18" charset="0"/>
              </a:rPr>
              <a:t>   </a:t>
            </a:r>
            <a:r>
              <a:rPr lang="en-US" sz="2400" b="1">
                <a:latin typeface="Symbol" panose="05050102010706020507" pitchFamily="18" charset="2"/>
              </a:rPr>
              <a:t>®</a:t>
            </a:r>
            <a:endParaRPr lang="en-US" sz="2400">
              <a:latin typeface="Times New Roman MT Extra Bold" pitchFamily="18" charset="0"/>
            </a:endParaRP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5715000" y="6111875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Courier New" panose="02070309020205020404" pitchFamily="49" charset="0"/>
              </a:rPr>
              <a:t>2 8 *</a:t>
            </a:r>
            <a:r>
              <a:rPr lang="en-US" sz="2400" b="1">
                <a:latin typeface="Times New Roman MT Extra Bold" pitchFamily="18" charset="0"/>
              </a:rPr>
              <a:t>   </a:t>
            </a:r>
            <a:r>
              <a:rPr lang="en-US" sz="2400" b="1">
                <a:latin typeface="Symbol" panose="05050102010706020507" pitchFamily="18" charset="2"/>
              </a:rPr>
              <a:t>®</a:t>
            </a:r>
            <a:endParaRPr lang="en-US" sz="2400">
              <a:latin typeface="Times New Roman MT Extra Bold" pitchFamily="18" charset="0"/>
            </a:endParaRP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7315200" y="6096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rgbClr val="6666FF"/>
                </a:solidFill>
                <a:latin typeface="Courier New" panose="02070309020205020404" pitchFamily="49" charset="0"/>
              </a:rPr>
              <a:t>16</a:t>
            </a:r>
            <a:endParaRPr lang="en-US" sz="2400">
              <a:solidFill>
                <a:srgbClr val="6666FF"/>
              </a:solidFill>
              <a:latin typeface="Times New Roman MT Extra Bold" pitchFamily="18" charset="0"/>
            </a:endParaRPr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1638300" y="4953000"/>
            <a:ext cx="993775" cy="0"/>
          </a:xfrm>
          <a:prstGeom prst="line">
            <a:avLst/>
          </a:prstGeom>
          <a:noFill/>
          <a:ln w="28575">
            <a:solidFill>
              <a:srgbClr val="66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2057400" y="5715000"/>
            <a:ext cx="838200" cy="0"/>
          </a:xfrm>
          <a:prstGeom prst="line">
            <a:avLst/>
          </a:prstGeom>
          <a:noFill/>
          <a:ln w="28575">
            <a:solidFill>
              <a:srgbClr val="66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1752600" y="6477000"/>
            <a:ext cx="1219200" cy="0"/>
          </a:xfrm>
          <a:prstGeom prst="line">
            <a:avLst/>
          </a:prstGeom>
          <a:noFill/>
          <a:ln w="28575">
            <a:solidFill>
              <a:srgbClr val="66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>
            <a:off x="5791200" y="6477000"/>
            <a:ext cx="838200" cy="0"/>
          </a:xfrm>
          <a:prstGeom prst="line">
            <a:avLst/>
          </a:prstGeom>
          <a:noFill/>
          <a:ln w="28575">
            <a:solidFill>
              <a:srgbClr val="66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AE90-4BB3-4A7C-9EE7-9036B2B9A1D5}" type="slidenum">
              <a:rPr lang="en-US"/>
              <a:pPr/>
              <a:t>17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0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Evaluating RPN Expressions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074738"/>
            <a:ext cx="8229600" cy="5257800"/>
          </a:xfrm>
        </p:spPr>
        <p:txBody>
          <a:bodyPr>
            <a:normAutofit/>
          </a:bodyPr>
          <a:lstStyle/>
          <a:p>
            <a:pPr marL="660400" indent="-660400">
              <a:lnSpc>
                <a:spcPct val="90000"/>
              </a:lnSpc>
              <a:buFontTx/>
              <a:buNone/>
            </a:pPr>
            <a:r>
              <a:rPr lang="en-US" sz="2800" dirty="0"/>
              <a:t>By using a stack algorithm</a:t>
            </a:r>
          </a:p>
          <a:p>
            <a:pPr marL="660400" indent="-660400">
              <a:lnSpc>
                <a:spcPct val="90000"/>
              </a:lnSpc>
              <a:buFontTx/>
              <a:buAutoNum type="arabicPeriod"/>
            </a:pPr>
            <a:r>
              <a:rPr lang="en-US" sz="2800" dirty="0"/>
              <a:t>Initialize an empty stack</a:t>
            </a:r>
          </a:p>
          <a:p>
            <a:pPr marL="660400" indent="-660400">
              <a:buFontTx/>
              <a:buAutoNum type="arabicPeriod"/>
            </a:pPr>
            <a:r>
              <a:rPr lang="en-US" sz="2800" dirty="0"/>
              <a:t>Repeat the following until the end of the expression is </a:t>
            </a:r>
            <a:r>
              <a:rPr lang="en-US" sz="2800" dirty="0" smtClean="0"/>
              <a:t>encountered (</a:t>
            </a:r>
            <a:r>
              <a:rPr lang="en-US" sz="2800" dirty="0"/>
              <a:t>Read expression from </a:t>
            </a:r>
            <a:r>
              <a:rPr lang="en-US" sz="2800" dirty="0" smtClean="0"/>
              <a:t>left </a:t>
            </a:r>
            <a:r>
              <a:rPr lang="en-US" sz="2800" dirty="0"/>
              <a:t>to </a:t>
            </a:r>
            <a:r>
              <a:rPr lang="en-US" sz="2800" dirty="0" smtClean="0"/>
              <a:t>right)</a:t>
            </a:r>
            <a:endParaRPr lang="en-US" sz="2800" dirty="0"/>
          </a:p>
          <a:p>
            <a:pPr marL="1035050" lvl="1" indent="-577850">
              <a:lnSpc>
                <a:spcPct val="90000"/>
              </a:lnSpc>
              <a:buFontTx/>
              <a:buAutoNum type="alphaLcParenR"/>
            </a:pPr>
            <a:r>
              <a:rPr lang="en-US" sz="2400" dirty="0"/>
              <a:t>Get the next token (</a:t>
            </a:r>
            <a:r>
              <a:rPr lang="en-US" sz="2400" dirty="0" err="1"/>
              <a:t>const</a:t>
            </a:r>
            <a:r>
              <a:rPr lang="en-US" sz="2400" dirty="0"/>
              <a:t>, </a:t>
            </a:r>
            <a:r>
              <a:rPr lang="en-US" sz="2400" dirty="0" err="1"/>
              <a:t>var</a:t>
            </a:r>
            <a:r>
              <a:rPr lang="en-US" sz="2400" dirty="0"/>
              <a:t>, operator) in the expression</a:t>
            </a:r>
          </a:p>
          <a:p>
            <a:pPr marL="1035050" lvl="1" indent="-577850">
              <a:lnSpc>
                <a:spcPct val="90000"/>
              </a:lnSpc>
              <a:buFontTx/>
              <a:buAutoNum type="alphaLcParenR"/>
            </a:pPr>
            <a:r>
              <a:rPr lang="en-US" sz="2400" dirty="0"/>
              <a:t>Operand – push onto stack</a:t>
            </a:r>
            <a:br>
              <a:rPr lang="en-US" sz="2400" dirty="0"/>
            </a:br>
            <a:r>
              <a:rPr lang="en-US" sz="2400" dirty="0"/>
              <a:t>Operator – do the following</a:t>
            </a:r>
          </a:p>
          <a:p>
            <a:pPr marL="1409700" lvl="2" indent="-495300">
              <a:lnSpc>
                <a:spcPct val="90000"/>
              </a:lnSpc>
              <a:buFontTx/>
              <a:buAutoNum type="romanLcPeriod"/>
            </a:pPr>
            <a:r>
              <a:rPr lang="en-US" sz="2000" dirty="0"/>
              <a:t>Pop 2 values from stack</a:t>
            </a:r>
          </a:p>
          <a:p>
            <a:pPr marL="1409700" lvl="2" indent="-495300">
              <a:lnSpc>
                <a:spcPct val="90000"/>
              </a:lnSpc>
              <a:buFontTx/>
              <a:buAutoNum type="romanLcPeriod"/>
            </a:pPr>
            <a:r>
              <a:rPr lang="en-US" sz="2000" dirty="0"/>
              <a:t>Apply operator to the two values</a:t>
            </a:r>
          </a:p>
          <a:p>
            <a:pPr marL="1409700" lvl="2" indent="-495300">
              <a:lnSpc>
                <a:spcPct val="90000"/>
              </a:lnSpc>
              <a:buFontTx/>
              <a:buAutoNum type="romanLcPeriod"/>
            </a:pPr>
            <a:r>
              <a:rPr lang="en-US" sz="2000" dirty="0"/>
              <a:t>Push resulting value back onto stack</a:t>
            </a:r>
          </a:p>
          <a:p>
            <a:pPr marL="660400" indent="-660400">
              <a:lnSpc>
                <a:spcPct val="90000"/>
              </a:lnSpc>
              <a:buFontTx/>
              <a:buAutoNum type="arabicPeriod"/>
            </a:pPr>
            <a:r>
              <a:rPr lang="en-US" sz="2800" dirty="0"/>
              <a:t>When end of expression encountered, value of expression is the (only) number left in stack</a:t>
            </a:r>
          </a:p>
        </p:txBody>
      </p:sp>
      <p:grpSp>
        <p:nvGrpSpPr>
          <p:cNvPr id="82948" name="Group 4"/>
          <p:cNvGrpSpPr>
            <a:grpSpLocks/>
          </p:cNvGrpSpPr>
          <p:nvPr/>
        </p:nvGrpSpPr>
        <p:grpSpPr bwMode="auto">
          <a:xfrm>
            <a:off x="4922838" y="3638550"/>
            <a:ext cx="3851275" cy="915988"/>
            <a:chOff x="3101" y="2292"/>
            <a:chExt cx="2426" cy="577"/>
          </a:xfrm>
        </p:grpSpPr>
        <p:sp>
          <p:nvSpPr>
            <p:cNvPr id="82949" name="Text Box 5"/>
            <p:cNvSpPr txBox="1">
              <a:spLocks noChangeArrowheads="1"/>
            </p:cNvSpPr>
            <p:nvPr/>
          </p:nvSpPr>
          <p:spPr bwMode="auto">
            <a:xfrm>
              <a:off x="3652" y="2292"/>
              <a:ext cx="1875" cy="5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Note: if only 1 value on stack, this is an invalid RPN expression</a:t>
              </a:r>
            </a:p>
          </p:txBody>
        </p:sp>
        <p:sp>
          <p:nvSpPr>
            <p:cNvPr id="82950" name="Line 6"/>
            <p:cNvSpPr>
              <a:spLocks noChangeShapeType="1"/>
            </p:cNvSpPr>
            <p:nvPr/>
          </p:nvSpPr>
          <p:spPr bwMode="auto">
            <a:xfrm flipH="1">
              <a:off x="3101" y="2708"/>
              <a:ext cx="527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063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3F56-F75A-4182-BC6C-949D9B5391FB}" type="slidenum">
              <a:rPr lang="en-US"/>
              <a:pPr/>
              <a:t>18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/>
              <a:t>Evaluation </a:t>
            </a:r>
            <a:br>
              <a:rPr lang="en-US" sz="4000"/>
            </a:br>
            <a:r>
              <a:rPr lang="en-US" sz="4000"/>
              <a:t>of Postfix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Note the</a:t>
            </a:r>
            <a:br>
              <a:rPr lang="en-US"/>
            </a:br>
            <a:r>
              <a:rPr lang="en-US"/>
              <a:t>changing</a:t>
            </a:r>
            <a:br>
              <a:rPr lang="en-US"/>
            </a:br>
            <a:r>
              <a:rPr lang="en-US"/>
              <a:t>status of the </a:t>
            </a:r>
            <a:br>
              <a:rPr lang="en-US"/>
            </a:br>
            <a:r>
              <a:rPr lang="en-US"/>
              <a:t>stack</a:t>
            </a: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261938"/>
            <a:ext cx="4862513" cy="590391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40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31" y="704850"/>
            <a:ext cx="7024744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Application of Stacks: Postfix Expressions Calculator</a:t>
            </a:r>
          </a:p>
        </p:txBody>
      </p:sp>
      <p:sp>
        <p:nvSpPr>
          <p:cNvPr id="6144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5A5E12-40FA-48E3-B145-481901AA6D0F}" type="slidenum">
              <a:rPr lang="en-US">
                <a:solidFill>
                  <a:srgbClr val="898989"/>
                </a:solidFill>
              </a:rPr>
              <a:pPr eaLnBrk="1" hangingPunct="1"/>
              <a:t>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828800"/>
            <a:ext cx="7772400" cy="4302125"/>
          </a:xfrm>
        </p:spPr>
        <p:txBody>
          <a:bodyPr/>
          <a:lstStyle/>
          <a:p>
            <a:pPr eaLnBrk="1" hangingPunct="1"/>
            <a:r>
              <a:rPr lang="en-US" smtClean="0"/>
              <a:t>Example: </a:t>
            </a:r>
            <a:r>
              <a:rPr lang="en-US" smtClean="0">
                <a:latin typeface="Courier New" panose="02070309020205020404" pitchFamily="49" charset="0"/>
              </a:rPr>
              <a:t>6 3 + 2 * =</a:t>
            </a:r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69913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9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024744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Learning Outcomes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43492" y="1981200"/>
            <a:ext cx="6777317" cy="41910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dirty="0" smtClean="0"/>
              <a:t>At the end of this lecture, you will be able to: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Discover </a:t>
            </a:r>
            <a:r>
              <a:rPr lang="en-US" dirty="0"/>
              <a:t>stack </a:t>
            </a:r>
            <a:r>
              <a:rPr lang="en-US" dirty="0" smtClean="0"/>
              <a:t>applications in infix, postfix and prefix operation</a:t>
            </a:r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4B84-804E-4FB8-9801-9FD0D5C8C4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>
                <a:hlinkClick r:id="rId2" action="ppaction://hlinkpres?slideindex=1&amp;slidetitle="/>
              </a:rPr>
              <a:t>PostfixCalculation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764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Table to perform </a:t>
            </a:r>
            <a:r>
              <a:rPr lang="en-US" dirty="0"/>
              <a:t>stack operation</a:t>
            </a:r>
            <a:br>
              <a:rPr lang="en-US" dirty="0"/>
            </a:br>
            <a:r>
              <a:rPr lang="en-US" dirty="0" smtClean="0"/>
              <a:t>Example: 2 </a:t>
            </a:r>
            <a:r>
              <a:rPr lang="en-US" dirty="0"/>
              <a:t>3 4 + 5 6 - - 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119489"/>
              </p:ext>
            </p:extLst>
          </p:nvPr>
        </p:nvGraphicFramePr>
        <p:xfrm>
          <a:off x="1447800" y="2819400"/>
          <a:ext cx="5640070" cy="350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7855"/>
                <a:gridCol w="1552575"/>
                <a:gridCol w="2199640"/>
              </a:tblGrid>
              <a:tr h="279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ms-MY" sz="2000" dirty="0">
                          <a:effectLst/>
                        </a:rPr>
                        <a:t>Symbol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ms-MY" sz="2000">
                          <a:effectLst/>
                        </a:rPr>
                        <a:t>Stack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ms-MY" sz="2000">
                          <a:effectLst/>
                        </a:rPr>
                        <a:t>Operation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9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9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2,3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9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2,3,4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9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2,7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3 + 4 = 7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9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2,7,5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9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2,7,5,6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9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-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2,7,-1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5 - 6 = -1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9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-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2,8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7- (-1) = 8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9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*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16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 * 8 = 16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83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Application of Stacks: Postfix Expressions Calculator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Symbols can be numbers or anything else:</a:t>
            </a:r>
          </a:p>
          <a:p>
            <a:pPr lvl="1" eaLnBrk="1" hangingPunct="1"/>
            <a:r>
              <a:rPr lang="en-US" dirty="0" smtClean="0"/>
              <a:t>+, -, *, and / are operators</a:t>
            </a:r>
          </a:p>
          <a:p>
            <a:pPr lvl="2" eaLnBrk="1" hangingPunct="1"/>
            <a:r>
              <a:rPr lang="en-US" dirty="0" smtClean="0">
                <a:sym typeface="Wingdings" panose="05000000000000000000" pitchFamily="2" charset="2"/>
              </a:rPr>
              <a:t>Pop</a:t>
            </a:r>
            <a:r>
              <a:rPr lang="en-US" dirty="0" smtClean="0"/>
              <a:t> stack twice and evaluate expression</a:t>
            </a:r>
          </a:p>
          <a:p>
            <a:pPr lvl="2" eaLnBrk="1" hangingPunct="1"/>
            <a:r>
              <a:rPr lang="en-US" dirty="0" smtClean="0"/>
              <a:t>If stack has less than two elements </a:t>
            </a:r>
            <a:r>
              <a:rPr lang="en-US" dirty="0" smtClean="0">
                <a:sym typeface="Wingdings" panose="05000000000000000000" pitchFamily="2" charset="2"/>
              </a:rPr>
              <a:t> error</a:t>
            </a:r>
          </a:p>
          <a:p>
            <a:pPr lvl="1" eaLnBrk="1" hangingPunct="1"/>
            <a:r>
              <a:rPr lang="en-US" dirty="0" smtClean="0">
                <a:sym typeface="Wingdings" panose="05000000000000000000" pitchFamily="2" charset="2"/>
              </a:rPr>
              <a:t>If symbol is =, the expression ends</a:t>
            </a:r>
          </a:p>
          <a:p>
            <a:pPr lvl="2" eaLnBrk="1" hangingPunct="1"/>
            <a:r>
              <a:rPr lang="en-US" dirty="0" smtClean="0">
                <a:sym typeface="Wingdings" panose="05000000000000000000" pitchFamily="2" charset="2"/>
              </a:rPr>
              <a:t>Pop and print answer from stack</a:t>
            </a:r>
          </a:p>
          <a:p>
            <a:pPr lvl="2" eaLnBrk="1" hangingPunct="1"/>
            <a:r>
              <a:rPr lang="en-US" dirty="0" smtClean="0">
                <a:sym typeface="Wingdings" panose="05000000000000000000" pitchFamily="2" charset="2"/>
              </a:rPr>
              <a:t>If stack has more than one element  error</a:t>
            </a:r>
          </a:p>
          <a:p>
            <a:pPr lvl="1" eaLnBrk="1" hangingPunct="1"/>
            <a:r>
              <a:rPr lang="en-US" dirty="0" smtClean="0">
                <a:sym typeface="Wingdings" panose="05000000000000000000" pitchFamily="2" charset="2"/>
              </a:rPr>
              <a:t>If symbol is anything else</a:t>
            </a:r>
          </a:p>
          <a:p>
            <a:pPr lvl="2" eaLnBrk="1" hangingPunct="1"/>
            <a:r>
              <a:rPr lang="en-US" dirty="0" smtClean="0">
                <a:sym typeface="Wingdings" panose="05000000000000000000" pitchFamily="2" charset="2"/>
              </a:rPr>
              <a:t>Expression contains an illegal operator</a:t>
            </a:r>
            <a:endParaRPr lang="en-US" dirty="0" smtClean="0"/>
          </a:p>
        </p:txBody>
      </p:sp>
      <p:sp>
        <p:nvSpPr>
          <p:cNvPr id="624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B3EF04-8002-48F5-9B03-70692C4E52AF}" type="slidenum">
              <a:rPr lang="en-US">
                <a:solidFill>
                  <a:srgbClr val="898989"/>
                </a:solidFill>
              </a:rPr>
              <a:pPr eaLnBrk="1" hangingPunct="1"/>
              <a:t>22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3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Application of Stacks: Postfix Expressions Calculator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smtClean="0">
                <a:latin typeface="Courier New" panose="02070309020205020404" pitchFamily="49" charset="0"/>
              </a:rPr>
              <a:t>7 6 + 3 ; 6 - =</a:t>
            </a:r>
          </a:p>
          <a:p>
            <a:pPr lvl="2" eaLnBrk="1" hangingPunct="1"/>
            <a:r>
              <a:rPr lang="en-US" smtClean="0">
                <a:latin typeface="Courier New" panose="02070309020205020404" pitchFamily="49" charset="0"/>
              </a:rPr>
              <a:t>;</a:t>
            </a:r>
            <a:r>
              <a:rPr lang="en-US" smtClean="0"/>
              <a:t> is an illegal operator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smtClean="0">
                <a:latin typeface="Courier New" panose="02070309020205020404" pitchFamily="49" charset="0"/>
              </a:rPr>
              <a:t>14 + 2 3 * =</a:t>
            </a:r>
          </a:p>
          <a:p>
            <a:pPr lvl="2" eaLnBrk="1" hangingPunct="1"/>
            <a:r>
              <a:rPr lang="en-US" smtClean="0"/>
              <a:t>Does not have enough operands for </a:t>
            </a:r>
            <a:r>
              <a:rPr lang="en-US" smtClean="0">
                <a:latin typeface="Courier New" panose="02070309020205020404" pitchFamily="49" charset="0"/>
              </a:rPr>
              <a:t>+</a:t>
            </a:r>
            <a:endParaRPr 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smtClean="0">
                <a:latin typeface="Courier New" panose="02070309020205020404" pitchFamily="49" charset="0"/>
              </a:rPr>
              <a:t>14 2 3 + =</a:t>
            </a:r>
          </a:p>
          <a:p>
            <a:pPr lvl="2" eaLnBrk="1" hangingPunct="1"/>
            <a:r>
              <a:rPr lang="en-US" smtClean="0"/>
              <a:t>Error: stack will have two elements when we encounter equal (</a:t>
            </a:r>
            <a:r>
              <a:rPr lang="en-US" smtClean="0">
                <a:latin typeface="Courier New" panose="02070309020205020404" pitchFamily="49" charset="0"/>
              </a:rPr>
              <a:t>=</a:t>
            </a:r>
            <a:r>
              <a:rPr lang="en-US" smtClean="0"/>
              <a:t>) sign</a:t>
            </a:r>
          </a:p>
          <a:p>
            <a:pPr lvl="1" eaLnBrk="1" hangingPunct="1"/>
            <a:endParaRPr lang="en-US" smtClean="0"/>
          </a:p>
        </p:txBody>
      </p:sp>
      <p:sp>
        <p:nvSpPr>
          <p:cNvPr id="634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99E4B9-F75F-4310-9813-F93DD1B7AFAF}" type="slidenum">
              <a:rPr lang="en-US">
                <a:solidFill>
                  <a:srgbClr val="898989"/>
                </a:solidFill>
              </a:rPr>
              <a:pPr eaLnBrk="1" hangingPunct="1"/>
              <a:t>23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7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Prefix calculation using </a:t>
            </a:r>
            <a:r>
              <a:rPr lang="en-US" smtClean="0"/>
              <a:t>stack algorithm?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Evaluating </a:t>
            </a:r>
            <a:r>
              <a:rPr lang="en-US" altLang="en-US" dirty="0" smtClean="0">
                <a:solidFill>
                  <a:schemeClr val="tx1"/>
                </a:solidFill>
              </a:rPr>
              <a:t>Prefix </a:t>
            </a:r>
            <a:r>
              <a:rPr lang="en-US" altLang="en-US" dirty="0">
                <a:solidFill>
                  <a:schemeClr val="tx1"/>
                </a:solidFill>
              </a:rPr>
              <a:t>Expressions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52400" y="1304925"/>
            <a:ext cx="8991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77850" algn="l"/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2400" i="1" dirty="0">
                <a:solidFill>
                  <a:srgbClr val="000000"/>
                </a:solidFill>
              </a:rPr>
              <a:t>"By hand" (Underlining technique)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</a:rPr>
              <a:t>1. Scan the expression from </a:t>
            </a:r>
            <a:r>
              <a:rPr lang="en-US" sz="2400" dirty="0" smtClean="0">
                <a:solidFill>
                  <a:srgbClr val="000000"/>
                </a:solidFill>
              </a:rPr>
              <a:t>right </a:t>
            </a:r>
            <a:r>
              <a:rPr lang="en-US" sz="2400" dirty="0">
                <a:solidFill>
                  <a:srgbClr val="000000"/>
                </a:solidFill>
              </a:rPr>
              <a:t>to </a:t>
            </a:r>
            <a:r>
              <a:rPr lang="en-US" sz="2400" dirty="0" smtClean="0">
                <a:solidFill>
                  <a:srgbClr val="000000"/>
                </a:solidFill>
              </a:rPr>
              <a:t>left </a:t>
            </a:r>
            <a:r>
              <a:rPr lang="en-US" sz="2400" dirty="0">
                <a:solidFill>
                  <a:srgbClr val="000000"/>
                </a:solidFill>
              </a:rPr>
              <a:t>to find an operator.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</a:rPr>
              <a:t>2. Locate ("underline") the last two preceding operands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	and combine them using this operator. </a:t>
            </a:r>
          </a:p>
          <a:p>
            <a:pPr eaLnBrk="0" hangingPunct="0"/>
            <a:r>
              <a:rPr lang="en-US" sz="2400" dirty="0">
                <a:solidFill>
                  <a:srgbClr val="000000"/>
                </a:solidFill>
              </a:rPr>
              <a:t>3. Repeat until the end of the expression is reached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eaLnBrk="0" hangingPunct="0"/>
            <a:endParaRPr lang="en-US" sz="2400" dirty="0">
              <a:solidFill>
                <a:srgbClr val="000000"/>
              </a:solidFill>
            </a:endParaRPr>
          </a:p>
          <a:p>
            <a:pPr eaLnBrk="0" hangingPunct="0"/>
            <a:r>
              <a:rPr lang="en-US" sz="2400" dirty="0" smtClean="0">
                <a:solidFill>
                  <a:srgbClr val="000000"/>
                </a:solidFill>
              </a:rPr>
              <a:t>Example</a:t>
            </a:r>
            <a:endParaRPr lang="en-US" sz="2400" dirty="0">
              <a:solidFill>
                <a:srgbClr val="000000"/>
              </a:solidFill>
            </a:endParaRPr>
          </a:p>
          <a:p>
            <a:pPr eaLnBrk="0" hangingPunct="0"/>
            <a:r>
              <a:rPr lang="en-US" sz="2400" dirty="0">
                <a:solidFill>
                  <a:srgbClr val="000000"/>
                </a:solidFill>
              </a:rPr>
              <a:t>*  - + 4 3 5 / + 2 4 3	</a:t>
            </a:r>
          </a:p>
        </p:txBody>
      </p:sp>
    </p:spTree>
    <p:extLst>
      <p:ext uri="{BB962C8B-B14F-4D97-AF65-F5344CB8AC3E}">
        <p14:creationId xmlns:p14="http://schemas.microsoft.com/office/powerpoint/2010/main" val="34903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AE90-4BB3-4A7C-9EE7-9036B2B9A1D5}" type="slidenum">
              <a:rPr lang="en-US"/>
              <a:pPr/>
              <a:t>26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0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Evaluating </a:t>
            </a:r>
            <a:r>
              <a:rPr lang="en-US" altLang="en-US" dirty="0" smtClean="0">
                <a:solidFill>
                  <a:schemeClr val="tx1"/>
                </a:solidFill>
              </a:rPr>
              <a:t>Prefix Expressions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074738"/>
            <a:ext cx="8229600" cy="5257800"/>
          </a:xfrm>
        </p:spPr>
        <p:txBody>
          <a:bodyPr/>
          <a:lstStyle/>
          <a:p>
            <a:pPr marL="660400" indent="-660400">
              <a:lnSpc>
                <a:spcPct val="90000"/>
              </a:lnSpc>
              <a:buFontTx/>
              <a:buNone/>
            </a:pPr>
            <a:r>
              <a:rPr lang="en-US" sz="2800" dirty="0"/>
              <a:t>By using a stack algorithm</a:t>
            </a:r>
          </a:p>
          <a:p>
            <a:pPr marL="660400" indent="-660400">
              <a:lnSpc>
                <a:spcPct val="90000"/>
              </a:lnSpc>
              <a:buFontTx/>
              <a:buAutoNum type="arabicPeriod"/>
            </a:pPr>
            <a:r>
              <a:rPr lang="en-US" sz="2800" dirty="0"/>
              <a:t>Initialize an empty stack</a:t>
            </a:r>
          </a:p>
          <a:p>
            <a:pPr marL="660400" indent="-660400">
              <a:lnSpc>
                <a:spcPct val="90000"/>
              </a:lnSpc>
              <a:buFontTx/>
              <a:buAutoNum type="arabicPeriod"/>
            </a:pPr>
            <a:r>
              <a:rPr lang="en-US" sz="2800" dirty="0"/>
              <a:t>Repeat the following until the end of the expression is </a:t>
            </a:r>
            <a:r>
              <a:rPr lang="en-US" sz="2800" dirty="0" smtClean="0"/>
              <a:t>encountered (Read expression from right to left)</a:t>
            </a:r>
            <a:endParaRPr lang="en-US" sz="2800" dirty="0"/>
          </a:p>
          <a:p>
            <a:pPr marL="1035050" lvl="1" indent="-577850">
              <a:lnSpc>
                <a:spcPct val="90000"/>
              </a:lnSpc>
              <a:buFontTx/>
              <a:buAutoNum type="alphaLcParenR"/>
            </a:pPr>
            <a:r>
              <a:rPr lang="en-US" sz="2400" dirty="0"/>
              <a:t>Get the next token (</a:t>
            </a:r>
            <a:r>
              <a:rPr lang="en-US" sz="2400" dirty="0" err="1"/>
              <a:t>const</a:t>
            </a:r>
            <a:r>
              <a:rPr lang="en-US" sz="2400" dirty="0"/>
              <a:t>, </a:t>
            </a:r>
            <a:r>
              <a:rPr lang="en-US" sz="2400" dirty="0" err="1"/>
              <a:t>var</a:t>
            </a:r>
            <a:r>
              <a:rPr lang="en-US" sz="2400" dirty="0"/>
              <a:t>, operator) in the expression</a:t>
            </a:r>
          </a:p>
          <a:p>
            <a:pPr marL="1035050" lvl="1" indent="-577850">
              <a:lnSpc>
                <a:spcPct val="90000"/>
              </a:lnSpc>
              <a:buFontTx/>
              <a:buAutoNum type="alphaLcParenR"/>
            </a:pPr>
            <a:r>
              <a:rPr lang="en-US" sz="2400" dirty="0"/>
              <a:t>Operand – push onto stack</a:t>
            </a:r>
            <a:br>
              <a:rPr lang="en-US" sz="2400" dirty="0"/>
            </a:br>
            <a:r>
              <a:rPr lang="en-US" sz="2400" dirty="0"/>
              <a:t>Operator – do the following</a:t>
            </a:r>
          </a:p>
          <a:p>
            <a:pPr marL="1409700" lvl="2" indent="-495300">
              <a:lnSpc>
                <a:spcPct val="90000"/>
              </a:lnSpc>
              <a:buFontTx/>
              <a:buAutoNum type="romanLcPeriod"/>
            </a:pPr>
            <a:r>
              <a:rPr lang="en-US" sz="2000" dirty="0"/>
              <a:t>Pop 2 values from stack</a:t>
            </a:r>
          </a:p>
          <a:p>
            <a:pPr marL="1409700" lvl="2" indent="-495300">
              <a:lnSpc>
                <a:spcPct val="90000"/>
              </a:lnSpc>
              <a:buFontTx/>
              <a:buAutoNum type="romanLcPeriod"/>
            </a:pPr>
            <a:r>
              <a:rPr lang="en-US" sz="2000" dirty="0"/>
              <a:t>Apply operator to the two values</a:t>
            </a:r>
          </a:p>
          <a:p>
            <a:pPr marL="1409700" lvl="2" indent="-495300">
              <a:lnSpc>
                <a:spcPct val="90000"/>
              </a:lnSpc>
              <a:buFontTx/>
              <a:buAutoNum type="romanLcPeriod"/>
            </a:pPr>
            <a:r>
              <a:rPr lang="en-US" sz="2000" dirty="0"/>
              <a:t>Push resulting value back onto stack</a:t>
            </a:r>
          </a:p>
          <a:p>
            <a:pPr marL="660400" indent="-660400">
              <a:lnSpc>
                <a:spcPct val="90000"/>
              </a:lnSpc>
              <a:buFontTx/>
              <a:buAutoNum type="arabicPeriod"/>
            </a:pPr>
            <a:r>
              <a:rPr lang="en-US" sz="2800" dirty="0"/>
              <a:t>When end of expression encountered, value of expression is the (only) number left in stack</a:t>
            </a:r>
          </a:p>
        </p:txBody>
      </p:sp>
      <p:grpSp>
        <p:nvGrpSpPr>
          <p:cNvPr id="82948" name="Group 4"/>
          <p:cNvGrpSpPr>
            <a:grpSpLocks/>
          </p:cNvGrpSpPr>
          <p:nvPr/>
        </p:nvGrpSpPr>
        <p:grpSpPr bwMode="auto">
          <a:xfrm>
            <a:off x="4922838" y="3638552"/>
            <a:ext cx="3851275" cy="923926"/>
            <a:chOff x="3101" y="2292"/>
            <a:chExt cx="2426" cy="582"/>
          </a:xfrm>
        </p:grpSpPr>
        <p:sp>
          <p:nvSpPr>
            <p:cNvPr id="82949" name="Text Box 5"/>
            <p:cNvSpPr txBox="1">
              <a:spLocks noChangeArrowheads="1"/>
            </p:cNvSpPr>
            <p:nvPr/>
          </p:nvSpPr>
          <p:spPr bwMode="auto">
            <a:xfrm>
              <a:off x="3652" y="2292"/>
              <a:ext cx="1875" cy="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00"/>
                  </a:solidFill>
                </a:rPr>
                <a:t>Note: if only 1 value on stack, this is an invalid </a:t>
              </a:r>
              <a:r>
                <a:rPr lang="en-US" dirty="0" smtClean="0">
                  <a:solidFill>
                    <a:srgbClr val="000000"/>
                  </a:solidFill>
                </a:rPr>
                <a:t>Prefix expression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2950" name="Line 6"/>
            <p:cNvSpPr>
              <a:spLocks noChangeShapeType="1"/>
            </p:cNvSpPr>
            <p:nvPr/>
          </p:nvSpPr>
          <p:spPr bwMode="auto">
            <a:xfrm flipH="1">
              <a:off x="3101" y="2708"/>
              <a:ext cx="527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25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Table to perform </a:t>
            </a:r>
            <a:r>
              <a:rPr lang="en-US" dirty="0"/>
              <a:t>stack operation</a:t>
            </a:r>
            <a:br>
              <a:rPr lang="en-US" dirty="0"/>
            </a:br>
            <a:r>
              <a:rPr lang="en-US" dirty="0" smtClean="0"/>
              <a:t>Example</a:t>
            </a:r>
            <a:r>
              <a:rPr lang="en-US" dirty="0"/>
              <a:t>: *  - + 4 3 5 / + 2 4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60167"/>
              </p:ext>
            </p:extLst>
          </p:nvPr>
        </p:nvGraphicFramePr>
        <p:xfrm>
          <a:off x="1447800" y="2057400"/>
          <a:ext cx="5640070" cy="420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7855"/>
                <a:gridCol w="1552575"/>
                <a:gridCol w="2199640"/>
              </a:tblGrid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ms-MY" sz="2000" dirty="0">
                          <a:effectLst/>
                        </a:rPr>
                        <a:t>Symbol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ms-MY" sz="2000">
                          <a:effectLst/>
                        </a:rPr>
                        <a:t>Stack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ms-MY" sz="2000">
                          <a:effectLst/>
                        </a:rPr>
                        <a:t>Operation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9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9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3,4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9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3,4,2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9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3,6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 + 4 = 6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9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/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6 / 3 = 2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9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2,5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9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2,5,3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9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2,5,3,4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9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2,5,7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4 + 3 =7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9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-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2,2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7 – 5 = 2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9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*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2*2 = 4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28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Application of Stacks: Postfix Expressions Calculator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 dirty="0" smtClean="0"/>
              <a:t>Infix notation</a:t>
            </a:r>
            <a:r>
              <a:rPr lang="en-US" dirty="0" smtClean="0"/>
              <a:t>: usual notation for writing arithmetic expressions</a:t>
            </a:r>
          </a:p>
          <a:p>
            <a:pPr lvl="1" eaLnBrk="1" hangingPunct="1"/>
            <a:r>
              <a:rPr lang="en-US" dirty="0" smtClean="0"/>
              <a:t>The operator is written between the operands</a:t>
            </a:r>
          </a:p>
          <a:p>
            <a:pPr lvl="1" eaLnBrk="1" hangingPunct="1"/>
            <a:r>
              <a:rPr lang="en-US" dirty="0" smtClean="0"/>
              <a:t>Example: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endParaRPr lang="en-US" dirty="0" smtClean="0"/>
          </a:p>
          <a:p>
            <a:pPr lvl="1" eaLnBrk="1" hangingPunct="1"/>
            <a:r>
              <a:rPr lang="en-US" dirty="0" smtClean="0"/>
              <a:t>The operators have precedence</a:t>
            </a:r>
          </a:p>
          <a:p>
            <a:pPr lvl="2" eaLnBrk="1" hangingPunct="1"/>
            <a:r>
              <a:rPr lang="en-US" dirty="0" smtClean="0"/>
              <a:t>Parentheses can be used to override precedence</a:t>
            </a:r>
          </a:p>
        </p:txBody>
      </p:sp>
      <p:sp>
        <p:nvSpPr>
          <p:cNvPr id="563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CD8D15-AB97-46D8-8E58-D007D038954C}" type="slidenum">
              <a:rPr lang="en-US">
                <a:solidFill>
                  <a:srgbClr val="898989"/>
                </a:solidFill>
              </a:rPr>
              <a:pPr eaLnBrk="1" hangingPunct="1"/>
              <a:t>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01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Application of Stacks: Postfix Expressions Calculator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 dirty="0" smtClean="0"/>
              <a:t>Prefix (Polish) notation</a:t>
            </a:r>
            <a:r>
              <a:rPr lang="en-US" dirty="0" smtClean="0"/>
              <a:t>: the operators are written before the operands</a:t>
            </a:r>
          </a:p>
          <a:p>
            <a:pPr lvl="1" eaLnBrk="1" hangingPunct="1"/>
            <a:r>
              <a:rPr lang="en-US" dirty="0" smtClean="0"/>
              <a:t>Introduced by the Polish mathematician Jan </a:t>
            </a:r>
            <a:r>
              <a:rPr lang="en-US" dirty="0" err="1" smtClean="0"/>
              <a:t>Lukasiewicz</a:t>
            </a:r>
            <a:endParaRPr lang="en-US" dirty="0" smtClean="0"/>
          </a:p>
          <a:p>
            <a:pPr lvl="2" eaLnBrk="1" hangingPunct="1"/>
            <a:r>
              <a:rPr lang="en-US" dirty="0" smtClean="0"/>
              <a:t>Early 1920s</a:t>
            </a:r>
          </a:p>
          <a:p>
            <a:pPr lvl="1" eaLnBrk="1" hangingPunct="1"/>
            <a:r>
              <a:rPr lang="en-US" dirty="0" smtClean="0"/>
              <a:t>The parentheses can be omitted</a:t>
            </a:r>
          </a:p>
          <a:p>
            <a:pPr lvl="1" eaLnBrk="1" hangingPunct="1"/>
            <a:r>
              <a:rPr lang="en-US" dirty="0" smtClean="0"/>
              <a:t>Example: +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</a:p>
        </p:txBody>
      </p:sp>
      <p:sp>
        <p:nvSpPr>
          <p:cNvPr id="573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4E1A99-C5B8-4429-809D-CF68029BE9A5}" type="slidenum">
              <a:rPr lang="en-US">
                <a:solidFill>
                  <a:srgbClr val="898989"/>
                </a:solidFill>
              </a:rPr>
              <a:pPr eaLnBrk="1" hangingPunct="1"/>
              <a:t>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9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Application of Stacks: Postfix Expressions Calculator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048252" y="2589662"/>
            <a:ext cx="6777317" cy="3508977"/>
          </a:xfrm>
        </p:spPr>
        <p:txBody>
          <a:bodyPr>
            <a:normAutofit/>
          </a:bodyPr>
          <a:lstStyle/>
          <a:p>
            <a:pPr eaLnBrk="1" hangingPunct="1"/>
            <a:r>
              <a:rPr lang="en-US" u="sng" dirty="0" smtClean="0"/>
              <a:t>Reverse Polish notation</a:t>
            </a:r>
            <a:r>
              <a:rPr lang="en-US" dirty="0" smtClean="0"/>
              <a:t>: the operators </a:t>
            </a:r>
            <a:r>
              <a:rPr lang="en-US" i="1" dirty="0" smtClean="0"/>
              <a:t>follow</a:t>
            </a:r>
            <a:r>
              <a:rPr lang="en-US" dirty="0" smtClean="0"/>
              <a:t> the operands (postfix operators)</a:t>
            </a:r>
          </a:p>
          <a:p>
            <a:pPr lvl="1" eaLnBrk="1" hangingPunct="1"/>
            <a:r>
              <a:rPr lang="en-US" dirty="0" smtClean="0"/>
              <a:t>Proposed by the Australian philosopher and early computer scientist Charles L. Hamblin</a:t>
            </a:r>
          </a:p>
          <a:p>
            <a:pPr lvl="2" eaLnBrk="1" hangingPunct="1"/>
            <a:r>
              <a:rPr lang="en-US" dirty="0" smtClean="0"/>
              <a:t>Late 1950's</a:t>
            </a:r>
          </a:p>
          <a:p>
            <a:pPr lvl="1" eaLnBrk="1" hangingPunct="1"/>
            <a:r>
              <a:rPr lang="en-US" dirty="0" smtClean="0"/>
              <a:t>Advantage: the operators appear in the order required for computation</a:t>
            </a:r>
          </a:p>
          <a:p>
            <a:pPr lvl="1" eaLnBrk="1" hangingPunct="1"/>
            <a:r>
              <a:rPr lang="en-US" dirty="0" smtClean="0"/>
              <a:t>Example: </a:t>
            </a:r>
            <a:r>
              <a:rPr lang="en-US" i="1" dirty="0" smtClean="0"/>
              <a:t>a </a:t>
            </a:r>
            <a:r>
              <a:rPr lang="en-US" dirty="0" smtClean="0"/>
              <a:t>+ </a:t>
            </a:r>
            <a:r>
              <a:rPr lang="en-US" i="1" dirty="0" smtClean="0"/>
              <a:t>b </a:t>
            </a:r>
            <a:r>
              <a:rPr lang="en-US" dirty="0" smtClean="0"/>
              <a:t>* </a:t>
            </a:r>
            <a:r>
              <a:rPr lang="en-US" i="1" dirty="0" smtClean="0"/>
              <a:t>c</a:t>
            </a:r>
            <a:r>
              <a:rPr lang="en-US" dirty="0" smtClean="0"/>
              <a:t> </a:t>
            </a:r>
          </a:p>
          <a:p>
            <a:pPr lvl="2" eaLnBrk="1" hangingPunct="1"/>
            <a:r>
              <a:rPr lang="en-US" dirty="0" smtClean="0"/>
              <a:t>In a postfix expression: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* +</a:t>
            </a:r>
            <a:endParaRPr lang="en-US" dirty="0"/>
          </a:p>
          <a:p>
            <a:pPr marL="685800" lvl="2" indent="0" eaLnBrk="1" hangingPunct="1">
              <a:buNone/>
            </a:pPr>
            <a:endParaRPr lang="en-US" dirty="0" smtClean="0"/>
          </a:p>
        </p:txBody>
      </p:sp>
      <p:sp>
        <p:nvSpPr>
          <p:cNvPr id="583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B5E00E-C5C2-4E8B-A11D-7AE18A4A0737}" type="slidenum">
              <a:rPr lang="en-US">
                <a:solidFill>
                  <a:srgbClr val="898989"/>
                </a:solidFill>
              </a:rPr>
              <a:pPr eaLnBrk="1" hangingPunct="1"/>
              <a:t>5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standard calculator to calculate</a:t>
            </a:r>
          </a:p>
          <a:p>
            <a:pPr marL="0" indent="0">
              <a:buNone/>
            </a:pPr>
            <a:r>
              <a:rPr lang="en-US" sz="2800" dirty="0" smtClean="0"/>
              <a:t>     2 + 4 x 6</a:t>
            </a:r>
            <a:r>
              <a:rPr lang="en-US" sz="2800" dirty="0"/>
              <a:t>=?</a:t>
            </a:r>
          </a:p>
          <a:p>
            <a:r>
              <a:rPr lang="en-US" sz="2800" dirty="0" smtClean="0"/>
              <a:t>Repeat the calculation using scientific calculator?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marL="68580" indent="0">
              <a:buNone/>
            </a:pPr>
            <a:r>
              <a:rPr lang="en-US" sz="2800" dirty="0"/>
              <a:t> </a:t>
            </a:r>
            <a:endParaRPr lang="en-US" sz="2800" dirty="0" smtClean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8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Postfix and Prefix Examples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600200"/>
            <a:ext cx="84201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u="sng" dirty="0"/>
              <a:t>INFIX</a:t>
            </a:r>
            <a:r>
              <a:rPr lang="en-US" sz="2400" b="1" dirty="0"/>
              <a:t>			  </a:t>
            </a:r>
            <a:r>
              <a:rPr lang="en-US" sz="2400" b="1" u="sng" dirty="0"/>
              <a:t>RPN (POSTFIX)	     </a:t>
            </a:r>
            <a:r>
              <a:rPr lang="en-US" sz="2400" b="1" u="sng" dirty="0" smtClean="0"/>
              <a:t>             PREFIX</a:t>
            </a:r>
            <a:endParaRPr lang="en-US" sz="2400" b="1" dirty="0"/>
          </a:p>
          <a:p>
            <a:pPr>
              <a:buFontTx/>
              <a:buNone/>
            </a:pPr>
            <a:r>
              <a:rPr lang="en-US" sz="2400" b="1" dirty="0"/>
              <a:t>    A + B	</a:t>
            </a:r>
            <a:br>
              <a:rPr lang="en-US" sz="2400" b="1" dirty="0"/>
            </a:br>
            <a:r>
              <a:rPr lang="en-US" sz="2400" b="1" dirty="0"/>
              <a:t>A * B + C	</a:t>
            </a:r>
            <a:br>
              <a:rPr lang="en-US" sz="2400" b="1" dirty="0"/>
            </a:br>
            <a:r>
              <a:rPr lang="en-US" sz="2400" b="1" dirty="0"/>
              <a:t>A * (B + C)	</a:t>
            </a:r>
            <a:br>
              <a:rPr lang="en-US" sz="2400" b="1" dirty="0"/>
            </a:br>
            <a:r>
              <a:rPr lang="en-US" sz="2400" b="1" dirty="0"/>
              <a:t>A - (B - (C - D))	</a:t>
            </a:r>
            <a:br>
              <a:rPr lang="en-US" sz="2400" b="1" dirty="0"/>
            </a:br>
            <a:r>
              <a:rPr lang="en-US" sz="2400" b="1" dirty="0"/>
              <a:t>A - B - C - D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18BB-60BB-49D0-90A9-39D0FAA95907}" type="slidenum">
              <a:rPr lang="en-US"/>
              <a:pPr/>
              <a:t>7</a:t>
            </a:fld>
            <a:endParaRPr lang="en-US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3048000" y="23622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anose="02070309020205020404" pitchFamily="49" charset="0"/>
              </a:rPr>
              <a:t>A B * C +</a:t>
            </a:r>
            <a:endParaRPr lang="en-US" sz="2800">
              <a:solidFill>
                <a:srgbClr val="6666FF"/>
              </a:solidFill>
              <a:latin typeface="Courier New" panose="02070309020205020404" pitchFamily="49" charset="0"/>
            </a:endParaRP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3067050" y="27051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anose="02070309020205020404" pitchFamily="49" charset="0"/>
              </a:rPr>
              <a:t>A B C + *</a:t>
            </a:r>
            <a:endParaRPr lang="en-US" sz="2800">
              <a:solidFill>
                <a:srgbClr val="6666FF"/>
              </a:solidFill>
              <a:latin typeface="Courier New" panose="02070309020205020404" pitchFamily="49" charset="0"/>
            </a:endParaRP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3124200" y="3146425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anose="02070309020205020404" pitchFamily="49" charset="0"/>
              </a:rPr>
              <a:t>A B C D---</a:t>
            </a:r>
            <a:endParaRPr lang="en-US" sz="2800">
              <a:solidFill>
                <a:srgbClr val="6666FF"/>
              </a:solidFill>
              <a:latin typeface="Courier New" panose="02070309020205020404" pitchFamily="49" charset="0"/>
            </a:endParaRP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3143250" y="3584575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anose="02070309020205020404" pitchFamily="49" charset="0"/>
              </a:rPr>
              <a:t>A B-C-D-</a:t>
            </a:r>
            <a:endParaRPr lang="en-US" sz="2800">
              <a:solidFill>
                <a:srgbClr val="6666FF"/>
              </a:solidFill>
              <a:latin typeface="Courier New" panose="02070309020205020404" pitchFamily="49" charset="0"/>
            </a:endParaRP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5791200" y="238125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anose="02070309020205020404" pitchFamily="49" charset="0"/>
              </a:rPr>
              <a:t>+ * A B C</a:t>
            </a:r>
            <a:endParaRPr lang="en-US" sz="2800">
              <a:solidFill>
                <a:srgbClr val="6666FF"/>
              </a:solidFill>
              <a:latin typeface="Courier New" panose="02070309020205020404" pitchFamily="49" charset="0"/>
            </a:endParaRP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5772150" y="27051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anose="02070309020205020404" pitchFamily="49" charset="0"/>
              </a:rPr>
              <a:t>* A + B C</a:t>
            </a:r>
            <a:endParaRPr lang="en-US" sz="2800">
              <a:solidFill>
                <a:srgbClr val="6666FF"/>
              </a:solidFill>
              <a:latin typeface="Courier New" panose="02070309020205020404" pitchFamily="49" charset="0"/>
            </a:endParaRP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5829300" y="3089275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anose="02070309020205020404" pitchFamily="49" charset="0"/>
              </a:rPr>
              <a:t>-A-B-C D</a:t>
            </a:r>
            <a:endParaRPr lang="en-US" sz="2800">
              <a:solidFill>
                <a:srgbClr val="6666FF"/>
              </a:solidFill>
              <a:latin typeface="Courier New" panose="02070309020205020404" pitchFamily="49" charset="0"/>
            </a:endParaRP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5886450" y="3546475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anose="02070309020205020404" pitchFamily="49" charset="0"/>
              </a:rPr>
              <a:t>---A B C D</a:t>
            </a:r>
            <a:endParaRPr lang="en-US" sz="2800">
              <a:solidFill>
                <a:srgbClr val="6666FF"/>
              </a:solidFill>
              <a:latin typeface="Courier New" panose="02070309020205020404" pitchFamily="49" charset="0"/>
            </a:endParaRP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3086100" y="19431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anose="02070309020205020404" pitchFamily="49" charset="0"/>
              </a:rPr>
              <a:t>A B +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5791200" y="19431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66FF"/>
                </a:solidFill>
                <a:latin typeface="Courier New" panose="02070309020205020404" pitchFamily="49" charset="0"/>
              </a:rPr>
              <a:t>+ A B</a:t>
            </a:r>
          </a:p>
        </p:txBody>
      </p:sp>
      <p:grpSp>
        <p:nvGrpSpPr>
          <p:cNvPr id="80910" name="Group 14"/>
          <p:cNvGrpSpPr>
            <a:grpSpLocks/>
          </p:cNvGrpSpPr>
          <p:nvPr/>
        </p:nvGrpSpPr>
        <p:grpSpPr bwMode="auto">
          <a:xfrm>
            <a:off x="4400550" y="3695700"/>
            <a:ext cx="4076700" cy="1984375"/>
            <a:chOff x="2772" y="2328"/>
            <a:chExt cx="2568" cy="1250"/>
          </a:xfrm>
        </p:grpSpPr>
        <p:sp>
          <p:nvSpPr>
            <p:cNvPr id="80911" name="Text Box 15"/>
            <p:cNvSpPr txBox="1">
              <a:spLocks noChangeArrowheads="1"/>
            </p:cNvSpPr>
            <p:nvPr/>
          </p:nvSpPr>
          <p:spPr bwMode="auto">
            <a:xfrm>
              <a:off x="2772" y="3060"/>
              <a:ext cx="2568" cy="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Prefix : Operators come </a:t>
              </a:r>
              <a:r>
                <a:rPr lang="en-US" sz="2400" u="sng"/>
                <a:t>before</a:t>
              </a:r>
              <a:r>
                <a:rPr lang="en-US" sz="2400"/>
                <a:t> the operands</a:t>
              </a:r>
            </a:p>
          </p:txBody>
        </p:sp>
        <p:sp>
          <p:nvSpPr>
            <p:cNvPr id="80912" name="Line 16"/>
            <p:cNvSpPr>
              <a:spLocks noChangeShapeType="1"/>
            </p:cNvSpPr>
            <p:nvPr/>
          </p:nvSpPr>
          <p:spPr bwMode="auto">
            <a:xfrm flipV="1">
              <a:off x="3108" y="2328"/>
              <a:ext cx="48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022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Prefix evaluation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scan left to right until we find the first operator immediately followed by pair of operands</a:t>
            </a:r>
          </a:p>
          <a:p>
            <a:r>
              <a:rPr lang="en-US" smtClean="0"/>
              <a:t>evaluate expression, and replace the “used” operator &amp; operands with the result</a:t>
            </a:r>
          </a:p>
          <a:p>
            <a:r>
              <a:rPr lang="en-US" smtClean="0"/>
              <a:t>continue until a single value remains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20A83F-0216-42DF-B62A-39BF78FAC1EE}" type="slidenum">
              <a:rPr lang="en-US" sz="1400"/>
              <a:pPr/>
              <a:t>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034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Prefix Example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+ * / 4 2 3 9	// original expression</a:t>
            </a:r>
          </a:p>
          <a:p>
            <a:pPr>
              <a:buFontTx/>
              <a:buNone/>
            </a:pPr>
            <a:r>
              <a:rPr lang="en-US" smtClean="0"/>
              <a:t>+ * 2 3 9		// 4/2 evaluated</a:t>
            </a:r>
          </a:p>
          <a:p>
            <a:pPr>
              <a:buFontTx/>
              <a:buNone/>
            </a:pPr>
            <a:r>
              <a:rPr lang="en-US" smtClean="0"/>
              <a:t>+	6 9			// 2*3 evaluated</a:t>
            </a:r>
          </a:p>
          <a:p>
            <a:pPr>
              <a:buFontTx/>
              <a:buNone/>
            </a:pPr>
            <a:r>
              <a:rPr lang="en-US" smtClean="0"/>
              <a:t>15			// 6+9 evaluated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26A52A-BAB7-4213-A508-A585F039C2D8}" type="slidenum">
              <a:rPr lang="en-US" sz="1400"/>
              <a:pPr/>
              <a:t>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6628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01d1d484f2be65af97e4833d890768783f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7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1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ppt/theme/theme5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ppt/theme/theme6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ppt/theme/theme7.xml><?xml version="1.0" encoding="utf-8"?>
<a:theme xmlns:a="http://schemas.openxmlformats.org/drawingml/2006/main" name="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ppt/theme/theme8.xml><?xml version="1.0" encoding="utf-8"?>
<a:theme xmlns:a="http://schemas.openxmlformats.org/drawingml/2006/main" name="5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ppt/theme/theme9.xml><?xml version="1.0" encoding="utf-8"?>
<a:theme xmlns:a="http://schemas.openxmlformats.org/drawingml/2006/main" name="6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34275</TotalTime>
  <Words>1002</Words>
  <Application>Microsoft Office PowerPoint</Application>
  <PresentationFormat>On-screen Show (4:3)</PresentationFormat>
  <Paragraphs>245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1_Austin</vt:lpstr>
      <vt:lpstr>Apex</vt:lpstr>
      <vt:lpstr>Retrospect</vt:lpstr>
      <vt:lpstr>1_Facet</vt:lpstr>
      <vt:lpstr>2_Facet</vt:lpstr>
      <vt:lpstr>3_Facet</vt:lpstr>
      <vt:lpstr>4_Facet</vt:lpstr>
      <vt:lpstr>5_Facet</vt:lpstr>
      <vt:lpstr>6_Facet</vt:lpstr>
      <vt:lpstr>7_Facet</vt:lpstr>
      <vt:lpstr>Facet</vt:lpstr>
      <vt:lpstr>ECE 532</vt:lpstr>
      <vt:lpstr>Learning Outcomes</vt:lpstr>
      <vt:lpstr>Application of Stacks: Postfix Expressions Calculator</vt:lpstr>
      <vt:lpstr>Application of Stacks: Postfix Expressions Calculator</vt:lpstr>
      <vt:lpstr>Application of Stacks: Postfix Expressions Calculator</vt:lpstr>
      <vt:lpstr>Example</vt:lpstr>
      <vt:lpstr>Postfix and Prefix Examples</vt:lpstr>
      <vt:lpstr>Prefix evaluation</vt:lpstr>
      <vt:lpstr>Prefix Example</vt:lpstr>
      <vt:lpstr>Another example</vt:lpstr>
      <vt:lpstr>Prefix summary</vt:lpstr>
      <vt:lpstr>Application of Stacks: Postfix Expressions Calculator</vt:lpstr>
      <vt:lpstr>Application of Stacks: Postfix Expressions Calculator</vt:lpstr>
      <vt:lpstr>Application of Stacks</vt:lpstr>
      <vt:lpstr>RPN or Postfix Notation</vt:lpstr>
      <vt:lpstr>Evaluating RPN Expressions</vt:lpstr>
      <vt:lpstr>Evaluating RPN Expressions</vt:lpstr>
      <vt:lpstr>Evaluation  of Postfix</vt:lpstr>
      <vt:lpstr>Application of Stacks: Postfix Expressions Calculator</vt:lpstr>
      <vt:lpstr>See PostfixCalculation</vt:lpstr>
      <vt:lpstr>Using Table to perform stack operation Example: 2 3 4 + 5 6 - - *</vt:lpstr>
      <vt:lpstr>Application of Stacks: Postfix Expressions Calculator</vt:lpstr>
      <vt:lpstr>Application of Stacks: Postfix Expressions Calculator</vt:lpstr>
      <vt:lpstr>PowerPoint Presentation</vt:lpstr>
      <vt:lpstr>Evaluating Prefix Expressions</vt:lpstr>
      <vt:lpstr>Evaluating Prefix Expressions</vt:lpstr>
      <vt:lpstr>Using Table to perform stack operation Example: *  - + 4 3 5 / + 2 4 3</vt:lpstr>
    </vt:vector>
  </TitlesOfParts>
  <Company>TEAM 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431</dc:title>
  <dc:creator>Asus</dc:creator>
  <cp:lastModifiedBy>Asus</cp:lastModifiedBy>
  <cp:revision>391</cp:revision>
  <dcterms:created xsi:type="dcterms:W3CDTF">2015-08-28T06:37:10Z</dcterms:created>
  <dcterms:modified xsi:type="dcterms:W3CDTF">2017-03-27T02:21:15Z</dcterms:modified>
</cp:coreProperties>
</file>