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  <p:sldMasterId id="2147483954" r:id="rId3"/>
  </p:sldMasterIdLst>
  <p:notesMasterIdLst>
    <p:notesMasterId r:id="rId21"/>
  </p:notesMasterIdLst>
  <p:sldIdLst>
    <p:sldId id="582" r:id="rId4"/>
    <p:sldId id="482" r:id="rId5"/>
    <p:sldId id="610" r:id="rId6"/>
    <p:sldId id="605" r:id="rId7"/>
    <p:sldId id="607" r:id="rId8"/>
    <p:sldId id="608" r:id="rId9"/>
    <p:sldId id="609" r:id="rId10"/>
    <p:sldId id="611" r:id="rId11"/>
    <p:sldId id="621" r:id="rId12"/>
    <p:sldId id="624" r:id="rId13"/>
    <p:sldId id="612" r:id="rId14"/>
    <p:sldId id="615" r:id="rId15"/>
    <p:sldId id="616" r:id="rId16"/>
    <p:sldId id="623" r:id="rId17"/>
    <p:sldId id="619" r:id="rId18"/>
    <p:sldId id="620" r:id="rId19"/>
    <p:sldId id="625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B9F90-613E-4C54-AB49-A0F2D2AB473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BC694-ED1C-4544-B2BA-82F857784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38D7EC6-0C4F-4999-A0D9-18E67F8B9274}" type="datetime1">
              <a:rPr lang="en-US" smtClean="0"/>
              <a:t>10/19/2016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C924D-4333-4D67-B759-D35085157BD6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228B-5575-47C7-8762-27C7FA0C3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3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8610600" cy="992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27550" y="1600200"/>
            <a:ext cx="4071938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7550" y="3962400"/>
            <a:ext cx="4071938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054295B6-3808-4AA2-AECF-668E713DF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60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1D70-26E2-42C9-95C6-6F2C70535464}" type="datetime1">
              <a:rPr lang="en-US" smtClean="0"/>
              <a:t>10/19/2016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317C-AEA7-49DA-87DC-899376C3845E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DC2B-07EC-4F3D-8B3E-73038B73F1D1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2987-F10D-4D02-B0F2-5FC14EB7EE32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5A1A-BBBC-4E5D-8AEE-C268E34F5E52}" type="datetime1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443B-D56C-4C88-B360-038359EA4598}" type="datetime1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A35-0EBB-497E-BD85-EF89DC25CA68}" type="datetime1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2BC1-E07D-4107-A8EC-6C7EFEE5DCD1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6F91-7583-4F04-8B52-FBB26FBF9326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95-8C95-49ED-9888-077B839063CE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5DE3-6812-4372-BB97-8CE2BE3C2D58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EC6-0C4F-4999-A0D9-18E67F8B9274}" type="datetime1">
              <a:rPr lang="en-US" smtClean="0"/>
              <a:t>10/19/2016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10/19/2016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4195434-6F97-49F1-A1DA-48BDBB8A55D5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952" r:id="rId12"/>
    <p:sldLayoutId id="2147483953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7A17AF4-825D-4880-BFB2-A875CF2AD56E}" type="datetime1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195434-6F97-49F1-A1DA-48BDBB8A55D5}" type="datetime1">
              <a:rPr lang="en-US" smtClean="0"/>
              <a:t>10/19/2016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infixToPostfixConversion.ppt" TargetMode="Externa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1470025"/>
          </a:xfrm>
        </p:spPr>
        <p:txBody>
          <a:bodyPr/>
          <a:lstStyle/>
          <a:p>
            <a:r>
              <a:rPr lang="en-US" dirty="0"/>
              <a:t>ECE 532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3276600"/>
          </a:xfrm>
        </p:spPr>
        <p:txBody>
          <a:bodyPr>
            <a:normAutofit/>
          </a:bodyPr>
          <a:lstStyle/>
          <a:p>
            <a:r>
              <a:rPr lang="en-US" dirty="0"/>
              <a:t>CHAPTER 2: FUNDAMENTAL DATA STRUCTURES: STACKS APPLICATION (PART 2: INFIX, PREFIX AND POSTFIX CONVERSION)</a:t>
            </a:r>
          </a:p>
          <a:p>
            <a:r>
              <a:rPr lang="en-US" dirty="0"/>
              <a:t>Lecturer: Dr. </a:t>
            </a:r>
            <a:r>
              <a:rPr lang="en-US" dirty="0" err="1"/>
              <a:t>Roslina</a:t>
            </a:r>
            <a:r>
              <a:rPr lang="en-US" dirty="0"/>
              <a:t> </a:t>
            </a:r>
            <a:r>
              <a:rPr lang="en-US" dirty="0" err="1"/>
              <a:t>Mohamad</a:t>
            </a:r>
            <a:endParaRPr lang="en-US" dirty="0"/>
          </a:p>
          <a:p>
            <a:r>
              <a:rPr lang="en-US" dirty="0"/>
              <a:t>Room: Tower 2, Level 13, No:14C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3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lvl="2" indent="0">
              <a:buNone/>
            </a:pPr>
            <a:endParaRPr lang="en-US" sz="2800" dirty="0"/>
          </a:p>
          <a:p>
            <a:pPr marL="1428750" lvl="2" indent="-514350">
              <a:buFont typeface="+mj-lt"/>
              <a:buAutoNum type="arabicPeriod" startAt="3"/>
            </a:pPr>
            <a:r>
              <a:rPr lang="en-US" sz="2800" dirty="0"/>
              <a:t>When end of </a:t>
            </a:r>
            <a:r>
              <a:rPr lang="en-GB" sz="2800" dirty="0"/>
              <a:t>post</a:t>
            </a:r>
            <a:r>
              <a:rPr lang="en-US" sz="2800" dirty="0"/>
              <a:t>fix reached, pop and display stack items until empty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A54-F82F-4501-A9E3-6FF9735CAFA2}" type="slidenum">
              <a:rPr lang="en-US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4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Converting Infix to Prefix</a:t>
            </a:r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5BD-7EF2-42AE-874A-440117A05363}" type="slidenum">
              <a:rPr lang="en-US"/>
              <a:pPr/>
              <a:t>11</a:t>
            </a:fld>
            <a:endParaRPr lang="en-US"/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304800" y="2035277"/>
            <a:ext cx="8610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 dirty="0"/>
              <a:t>By hand:</a:t>
            </a:r>
            <a:r>
              <a:rPr lang="en-US" sz="2400" dirty="0"/>
              <a:t> 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1) "Fully parenthesize-move-erase" method</a:t>
            </a:r>
          </a:p>
          <a:p>
            <a:pPr marL="280988" indent="-280988" eaLnBrk="0" hangingPunct="0">
              <a:spcBef>
                <a:spcPct val="50000"/>
              </a:spcBef>
            </a:pPr>
            <a:r>
              <a:rPr lang="en-US" sz="2400" dirty="0"/>
              <a:t>2) Represent infix expression as an </a:t>
            </a:r>
            <a:r>
              <a:rPr lang="en-US" sz="2400" i="1" dirty="0"/>
              <a:t>expression tree</a:t>
            </a:r>
            <a:r>
              <a:rPr lang="en-US" sz="2400" dirty="0"/>
              <a:t> (Chapter 3: Tree)</a:t>
            </a:r>
          </a:p>
        </p:txBody>
      </p:sp>
      <p:sp>
        <p:nvSpPr>
          <p:cNvPr id="68" name="Text Box 3"/>
          <p:cNvSpPr txBox="1">
            <a:spLocks noChangeArrowheads="1"/>
          </p:cNvSpPr>
          <p:nvPr/>
        </p:nvSpPr>
        <p:spPr bwMode="auto">
          <a:xfrm>
            <a:off x="314632" y="4419600"/>
            <a:ext cx="861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 dirty="0"/>
              <a:t>Using Stack Algorithm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516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67" name="Rectangle 2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087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Infix to Prefix Conversion Method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BF00-365C-4624-857B-E095FA24A735}" type="slidenum">
              <a:rPr lang="en-US"/>
              <a:pPr/>
              <a:t>12</a:t>
            </a:fld>
            <a:endParaRPr lang="en-US"/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544513" y="1098550"/>
            <a:ext cx="751363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 dirty="0"/>
              <a:t>By hand:</a:t>
            </a:r>
            <a:r>
              <a:rPr lang="en-US" sz="2400" dirty="0"/>
              <a:t>  "Fully parenthesize-move-erase" method: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1. Fully parenthesize the expression.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2. Replace each left parenthesis by the corresponding operator.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3. Erase all right parentheses.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Examples: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290513" y="4694238"/>
            <a:ext cx="172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A * B + C  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</a:t>
            </a:r>
            <a:endParaRPr lang="en-US" sz="2400">
              <a:solidFill>
                <a:srgbClr val="FF0000"/>
              </a:solidFill>
              <a:latin typeface="Times New Roman MT Extra Bold" pitchFamily="18" charset="0"/>
            </a:endParaRP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779588" y="5059363"/>
            <a:ext cx="2157642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b="1" dirty="0">
                <a:solidFill>
                  <a:srgbClr val="6666FF"/>
                </a:solidFill>
                <a:latin typeface="Courier New" pitchFamily="49" charset="0"/>
                <a:sym typeface="Symbol" pitchFamily="18" charset="2"/>
              </a:rPr>
              <a:t> + * A B C ) )</a:t>
            </a:r>
            <a:endParaRPr lang="en-US" b="1" dirty="0">
              <a:solidFill>
                <a:srgbClr val="6666FF"/>
              </a:solidFill>
              <a:latin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b="1" dirty="0">
                <a:solidFill>
                  <a:srgbClr val="6666FF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b="1" dirty="0">
                <a:solidFill>
                  <a:srgbClr val="6666FF"/>
                </a:solidFill>
                <a:latin typeface="Courier New" pitchFamily="49" charset="0"/>
              </a:rPr>
              <a:t> + * A B C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4224338" y="4710113"/>
            <a:ext cx="2000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A * (B + C)  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</a:t>
            </a:r>
            <a:endParaRPr lang="en-US" sz="2400">
              <a:solidFill>
                <a:srgbClr val="FF0000"/>
              </a:solidFill>
              <a:latin typeface="Times New Roman MT Extra Bold" pitchFamily="18" charset="0"/>
            </a:endParaRP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6018213" y="5075238"/>
            <a:ext cx="215764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b="1" dirty="0">
                <a:solidFill>
                  <a:srgbClr val="6666FF"/>
                </a:solidFill>
                <a:latin typeface="Courier New" pitchFamily="49" charset="0"/>
                <a:sym typeface="Symbol" pitchFamily="18" charset="2"/>
              </a:rPr>
              <a:t> * A + B C ) )</a:t>
            </a:r>
          </a:p>
          <a:p>
            <a:pPr eaLnBrk="0" hangingPunct="0"/>
            <a:r>
              <a:rPr lang="en-US" b="1" dirty="0">
                <a:solidFill>
                  <a:srgbClr val="6666FF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b="1" dirty="0">
                <a:solidFill>
                  <a:srgbClr val="6666FF"/>
                </a:solidFill>
                <a:latin typeface="Courier New" pitchFamily="49" charset="0"/>
              </a:rPr>
              <a:t> * A + B C</a:t>
            </a:r>
          </a:p>
        </p:txBody>
      </p:sp>
      <p:grpSp>
        <p:nvGrpSpPr>
          <p:cNvPr id="87053" name="Group 13"/>
          <p:cNvGrpSpPr>
            <a:grpSpLocks/>
          </p:cNvGrpSpPr>
          <p:nvPr/>
        </p:nvGrpSpPr>
        <p:grpSpPr bwMode="auto">
          <a:xfrm flipH="1">
            <a:off x="7158038" y="4478338"/>
            <a:ext cx="457200" cy="304800"/>
            <a:chOff x="4944" y="2016"/>
            <a:chExt cx="288" cy="192"/>
          </a:xfrm>
        </p:grpSpPr>
        <p:sp>
          <p:nvSpPr>
            <p:cNvPr id="87054" name="Line 14"/>
            <p:cNvSpPr>
              <a:spLocks noChangeShapeType="1"/>
            </p:cNvSpPr>
            <p:nvPr/>
          </p:nvSpPr>
          <p:spPr bwMode="auto">
            <a:xfrm flipV="1">
              <a:off x="4944" y="2016"/>
              <a:ext cx="1" cy="1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5" name="Line 15"/>
            <p:cNvSpPr>
              <a:spLocks noChangeShapeType="1"/>
            </p:cNvSpPr>
            <p:nvPr/>
          </p:nvSpPr>
          <p:spPr bwMode="auto">
            <a:xfrm>
              <a:off x="4944" y="2016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6" name="Line 16"/>
            <p:cNvSpPr>
              <a:spLocks noChangeShapeType="1"/>
            </p:cNvSpPr>
            <p:nvPr/>
          </p:nvSpPr>
          <p:spPr bwMode="auto">
            <a:xfrm>
              <a:off x="5232" y="2016"/>
              <a:ext cx="0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2043113" y="4632325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6666FF"/>
                </a:solidFill>
                <a:latin typeface="Courier New" pitchFamily="49" charset="0"/>
              </a:rPr>
              <a:t>((A * B) + C)</a:t>
            </a: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6281738" y="46482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6666FF"/>
                </a:solidFill>
                <a:latin typeface="Courier New" pitchFamily="49" charset="0"/>
              </a:rPr>
              <a:t>(A * (B + C) )</a:t>
            </a:r>
          </a:p>
        </p:txBody>
      </p:sp>
      <p:grpSp>
        <p:nvGrpSpPr>
          <p:cNvPr id="87059" name="Group 19"/>
          <p:cNvGrpSpPr>
            <a:grpSpLocks/>
          </p:cNvGrpSpPr>
          <p:nvPr/>
        </p:nvGrpSpPr>
        <p:grpSpPr bwMode="auto">
          <a:xfrm flipH="1">
            <a:off x="2209800" y="4111625"/>
            <a:ext cx="1295400" cy="582613"/>
            <a:chOff x="2112" y="1968"/>
            <a:chExt cx="240" cy="192"/>
          </a:xfrm>
        </p:grpSpPr>
        <p:sp>
          <p:nvSpPr>
            <p:cNvPr id="87060" name="Line 20"/>
            <p:cNvSpPr>
              <a:spLocks noChangeShapeType="1"/>
            </p:cNvSpPr>
            <p:nvPr/>
          </p:nvSpPr>
          <p:spPr bwMode="auto">
            <a:xfrm flipV="1">
              <a:off x="2112" y="1968"/>
              <a:ext cx="1" cy="1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1" name="Line 21"/>
            <p:cNvSpPr>
              <a:spLocks noChangeShapeType="1"/>
            </p:cNvSpPr>
            <p:nvPr/>
          </p:nvSpPr>
          <p:spPr bwMode="auto">
            <a:xfrm>
              <a:off x="2112" y="1968"/>
              <a:ext cx="24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2" name="Line 22"/>
            <p:cNvSpPr>
              <a:spLocks noChangeShapeType="1"/>
            </p:cNvSpPr>
            <p:nvPr/>
          </p:nvSpPr>
          <p:spPr bwMode="auto">
            <a:xfrm>
              <a:off x="2352" y="1968"/>
              <a:ext cx="0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063" name="Group 23"/>
          <p:cNvGrpSpPr>
            <a:grpSpLocks/>
          </p:cNvGrpSpPr>
          <p:nvPr/>
        </p:nvGrpSpPr>
        <p:grpSpPr bwMode="auto">
          <a:xfrm flipH="1">
            <a:off x="2418173" y="4404519"/>
            <a:ext cx="381000" cy="304800"/>
            <a:chOff x="2112" y="1968"/>
            <a:chExt cx="240" cy="192"/>
          </a:xfrm>
        </p:grpSpPr>
        <p:sp>
          <p:nvSpPr>
            <p:cNvPr id="87064" name="Line 24"/>
            <p:cNvSpPr>
              <a:spLocks noChangeShapeType="1"/>
            </p:cNvSpPr>
            <p:nvPr/>
          </p:nvSpPr>
          <p:spPr bwMode="auto">
            <a:xfrm flipV="1">
              <a:off x="2112" y="1968"/>
              <a:ext cx="1" cy="1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5" name="Line 25"/>
            <p:cNvSpPr>
              <a:spLocks noChangeShapeType="1"/>
            </p:cNvSpPr>
            <p:nvPr/>
          </p:nvSpPr>
          <p:spPr bwMode="auto">
            <a:xfrm>
              <a:off x="2112" y="1968"/>
              <a:ext cx="24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6" name="Line 26"/>
            <p:cNvSpPr>
              <a:spLocks noChangeShapeType="1"/>
            </p:cNvSpPr>
            <p:nvPr/>
          </p:nvSpPr>
          <p:spPr bwMode="auto">
            <a:xfrm>
              <a:off x="2352" y="1968"/>
              <a:ext cx="0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13"/>
          <p:cNvGrpSpPr>
            <a:grpSpLocks/>
          </p:cNvGrpSpPr>
          <p:nvPr/>
        </p:nvGrpSpPr>
        <p:grpSpPr bwMode="auto">
          <a:xfrm flipH="1">
            <a:off x="6468449" y="4405313"/>
            <a:ext cx="457200" cy="304800"/>
            <a:chOff x="4944" y="2016"/>
            <a:chExt cx="288" cy="192"/>
          </a:xfrm>
        </p:grpSpPr>
        <p:sp>
          <p:nvSpPr>
            <p:cNvPr id="29" name="Line 14"/>
            <p:cNvSpPr>
              <a:spLocks noChangeShapeType="1"/>
            </p:cNvSpPr>
            <p:nvPr/>
          </p:nvSpPr>
          <p:spPr bwMode="auto">
            <a:xfrm flipV="1">
              <a:off x="4944" y="2016"/>
              <a:ext cx="1" cy="1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5"/>
            <p:cNvSpPr>
              <a:spLocks noChangeShapeType="1"/>
            </p:cNvSpPr>
            <p:nvPr/>
          </p:nvSpPr>
          <p:spPr bwMode="auto">
            <a:xfrm>
              <a:off x="4944" y="2016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5232" y="2016"/>
              <a:ext cx="0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541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4" grpId="0" build="p" autoUpdateAnimBg="0"/>
      <p:bldP spid="87045" grpId="0" autoUpdateAnimBg="0"/>
      <p:bldP spid="87046" grpId="0" build="p" autoUpdateAnimBg="0"/>
      <p:bldP spid="87057" grpId="0" autoUpdateAnimBg="0"/>
      <p:bldP spid="8705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08062"/>
          </a:xfrm>
        </p:spPr>
        <p:txBody>
          <a:bodyPr>
            <a:normAutofit/>
          </a:bodyPr>
          <a:lstStyle/>
          <a:p>
            <a:r>
              <a:rPr lang="en-US" sz="4400" dirty="0"/>
              <a:t>Infix to Prefix Conversion Method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93875"/>
            <a:ext cx="8229600" cy="5064125"/>
          </a:xfrm>
        </p:spPr>
        <p:txBody>
          <a:bodyPr>
            <a:normAutofit/>
          </a:bodyPr>
          <a:lstStyle/>
          <a:p>
            <a:pPr marL="660400" indent="-660400">
              <a:buFontTx/>
              <a:buAutoNum type="arabicPeriod"/>
            </a:pPr>
            <a:r>
              <a:rPr lang="en-US" dirty="0"/>
              <a:t>Initialize an empty stack of operators</a:t>
            </a:r>
          </a:p>
          <a:p>
            <a:pPr marL="660400" indent="-660400">
              <a:buFontTx/>
              <a:buAutoNum type="arabicPeriod"/>
            </a:pPr>
            <a:r>
              <a:rPr lang="en-US" dirty="0"/>
              <a:t>While no error &amp;&amp;   !end of expression</a:t>
            </a:r>
          </a:p>
          <a:p>
            <a:pPr marL="1035050" lvl="1" indent="-577850">
              <a:buFontTx/>
              <a:buAutoNum type="alphaLcParenR"/>
            </a:pPr>
            <a:r>
              <a:rPr lang="en-US" dirty="0"/>
              <a:t>Scan right to left. Get next input "token" from infix expression</a:t>
            </a:r>
          </a:p>
          <a:p>
            <a:pPr marL="1035050" lvl="1" indent="-577850">
              <a:buFontTx/>
              <a:buAutoNum type="alphaLcParenR"/>
            </a:pPr>
            <a:r>
              <a:rPr lang="en-US" dirty="0"/>
              <a:t>If token is …</a:t>
            </a:r>
          </a:p>
          <a:p>
            <a:pPr marL="1409700" lvl="2" indent="-495300">
              <a:buFontTx/>
              <a:buAutoNum type="romanLcPeriod"/>
            </a:pPr>
            <a:r>
              <a:rPr lang="en-US" sz="2800" dirty="0"/>
              <a:t>“)" : push onto stack</a:t>
            </a:r>
          </a:p>
          <a:p>
            <a:pPr marL="1409700" lvl="2" indent="-495300">
              <a:buFontTx/>
              <a:buAutoNum type="romanLcPeriod"/>
            </a:pPr>
            <a:r>
              <a:rPr lang="en-US" sz="2800" dirty="0"/>
              <a:t>“(" : pop and display stack elements until</a:t>
            </a:r>
            <a:br>
              <a:rPr lang="en-US" sz="2800" dirty="0"/>
            </a:br>
            <a:r>
              <a:rPr lang="en-US" sz="2800" dirty="0"/>
              <a:t>       “)" occurs, do not display it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FF5D-C47B-452E-9F63-771245B2190D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88068" name="Group 4"/>
          <p:cNvGrpSpPr>
            <a:grpSpLocks/>
          </p:cNvGrpSpPr>
          <p:nvPr/>
        </p:nvGrpSpPr>
        <p:grpSpPr bwMode="auto">
          <a:xfrm>
            <a:off x="4953000" y="3084513"/>
            <a:ext cx="3967163" cy="931862"/>
            <a:chOff x="3052" y="2145"/>
            <a:chExt cx="2499" cy="587"/>
          </a:xfrm>
        </p:grpSpPr>
        <p:sp>
          <p:nvSpPr>
            <p:cNvPr id="88069" name="Text Box 5"/>
            <p:cNvSpPr txBox="1">
              <a:spLocks noChangeArrowheads="1"/>
            </p:cNvSpPr>
            <p:nvPr/>
          </p:nvSpPr>
          <p:spPr bwMode="auto">
            <a:xfrm>
              <a:off x="3665" y="2328"/>
              <a:ext cx="1886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const, var, arith operator, left or right paren</a:t>
              </a:r>
            </a:p>
          </p:txBody>
        </p:sp>
        <p:sp>
          <p:nvSpPr>
            <p:cNvPr id="88070" name="Line 6"/>
            <p:cNvSpPr>
              <a:spLocks noChangeShapeType="1"/>
            </p:cNvSpPr>
            <p:nvPr/>
          </p:nvSpPr>
          <p:spPr bwMode="auto">
            <a:xfrm flipH="1" flipV="1">
              <a:off x="3052" y="2145"/>
              <a:ext cx="60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33400" y="1219200"/>
            <a:ext cx="75136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 dirty="0"/>
              <a:t>Using Stack Algorithm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6621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lnSpcReduction="10000"/>
          </a:bodyPr>
          <a:lstStyle/>
          <a:p>
            <a:pPr marL="1409700" lvl="2" indent="-495300">
              <a:buFontTx/>
              <a:buAutoNum type="romanLcPeriod" startAt="3"/>
            </a:pPr>
            <a:r>
              <a:rPr lang="en-US" sz="2800" dirty="0"/>
              <a:t>operator </a:t>
            </a:r>
            <a:br>
              <a:rPr lang="en-US" sz="2800" dirty="0"/>
            </a:br>
            <a:r>
              <a:rPr lang="en-US" sz="2800" dirty="0"/>
              <a:t>if operator has higher and equal priority than top of stack</a:t>
            </a:r>
            <a:br>
              <a:rPr lang="en-US" sz="2800" dirty="0"/>
            </a:br>
            <a:r>
              <a:rPr lang="en-US" sz="2800" dirty="0"/>
              <a:t>     push token onto stack</a:t>
            </a:r>
            <a:br>
              <a:rPr lang="en-US" sz="2800" dirty="0"/>
            </a:br>
            <a:r>
              <a:rPr lang="en-US" sz="2800" dirty="0"/>
              <a:t>else</a:t>
            </a:r>
            <a:br>
              <a:rPr lang="en-US" sz="2800" dirty="0"/>
            </a:br>
            <a:r>
              <a:rPr lang="en-US" sz="2800" dirty="0"/>
              <a:t>     pop and display top of stack</a:t>
            </a:r>
            <a:br>
              <a:rPr lang="en-US" sz="2800" dirty="0"/>
            </a:br>
            <a:r>
              <a:rPr lang="en-US" sz="2800" dirty="0"/>
              <a:t>     repeat comparison of token with top of stack</a:t>
            </a:r>
          </a:p>
          <a:p>
            <a:pPr marL="1409700" lvl="2" indent="-495300">
              <a:buFontTx/>
              <a:buAutoNum type="romanLcPeriod" startAt="3"/>
            </a:pPr>
            <a:r>
              <a:rPr lang="en-US" sz="2800" dirty="0"/>
              <a:t>operand     display it</a:t>
            </a:r>
            <a:r>
              <a:rPr lang="en-GB" sz="2800" dirty="0"/>
              <a:t> (from right to left)</a:t>
            </a:r>
            <a:endParaRPr lang="en-US" sz="2800" dirty="0"/>
          </a:p>
          <a:p>
            <a:pPr marL="660400" indent="-660400">
              <a:buFontTx/>
              <a:buAutoNum type="arabicPeriod" startAt="3"/>
            </a:pPr>
            <a:r>
              <a:rPr lang="en-US" sz="2800" dirty="0"/>
              <a:t>When end of infix reached, pop and display stack items until empty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A54-F82F-4501-A9E3-6FF9735CAFA2}" type="slidenum">
              <a:rPr lang="en-US"/>
              <a:pPr/>
              <a:t>14</a:t>
            </a:fld>
            <a:endParaRPr lang="en-US"/>
          </a:p>
        </p:txBody>
      </p:sp>
      <p:sp>
        <p:nvSpPr>
          <p:cNvPr id="89092" name="Freeform 4"/>
          <p:cNvSpPr>
            <a:spLocks/>
          </p:cNvSpPr>
          <p:nvPr/>
        </p:nvSpPr>
        <p:spPr bwMode="auto">
          <a:xfrm>
            <a:off x="519113" y="2344738"/>
            <a:ext cx="1028700" cy="1781175"/>
          </a:xfrm>
          <a:custGeom>
            <a:avLst/>
            <a:gdLst>
              <a:gd name="T0" fmla="*/ 648 w 648"/>
              <a:gd name="T1" fmla="*/ 1122 h 1122"/>
              <a:gd name="T2" fmla="*/ 101 w 648"/>
              <a:gd name="T3" fmla="*/ 916 h 1122"/>
              <a:gd name="T4" fmla="*/ 42 w 648"/>
              <a:gd name="T5" fmla="*/ 532 h 1122"/>
              <a:gd name="T6" fmla="*/ 116 w 648"/>
              <a:gd name="T7" fmla="*/ 89 h 1122"/>
              <a:gd name="T8" fmla="*/ 500 w 648"/>
              <a:gd name="T9" fmla="*/ 0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8" h="1122">
                <a:moveTo>
                  <a:pt x="648" y="1122"/>
                </a:moveTo>
                <a:cubicBezTo>
                  <a:pt x="425" y="1068"/>
                  <a:pt x="202" y="1014"/>
                  <a:pt x="101" y="916"/>
                </a:cubicBezTo>
                <a:cubicBezTo>
                  <a:pt x="0" y="818"/>
                  <a:pt x="40" y="670"/>
                  <a:pt x="42" y="532"/>
                </a:cubicBezTo>
                <a:cubicBezTo>
                  <a:pt x="44" y="394"/>
                  <a:pt x="40" y="178"/>
                  <a:pt x="116" y="89"/>
                </a:cubicBezTo>
                <a:cubicBezTo>
                  <a:pt x="192" y="0"/>
                  <a:pt x="346" y="0"/>
                  <a:pt x="50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9093" name="Group 5"/>
          <p:cNvGrpSpPr>
            <a:grpSpLocks/>
          </p:cNvGrpSpPr>
          <p:nvPr/>
        </p:nvGrpSpPr>
        <p:grpSpPr bwMode="auto">
          <a:xfrm>
            <a:off x="4338638" y="673100"/>
            <a:ext cx="4279900" cy="1273175"/>
            <a:chOff x="2733" y="424"/>
            <a:chExt cx="2696" cy="802"/>
          </a:xfrm>
        </p:grpSpPr>
        <p:sp>
          <p:nvSpPr>
            <p:cNvPr id="89094" name="Text Box 6"/>
            <p:cNvSpPr txBox="1">
              <a:spLocks noChangeArrowheads="1"/>
            </p:cNvSpPr>
            <p:nvPr/>
          </p:nvSpPr>
          <p:spPr bwMode="auto">
            <a:xfrm>
              <a:off x="3578" y="424"/>
              <a:ext cx="1851" cy="5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Note: Left parenthesis in stack has lower priority </a:t>
              </a:r>
              <a:br>
                <a:rPr lang="en-US"/>
              </a:br>
              <a:r>
                <a:rPr lang="en-US"/>
                <a:t>than operators</a:t>
              </a:r>
            </a:p>
          </p:txBody>
        </p:sp>
        <p:sp>
          <p:nvSpPr>
            <p:cNvPr id="89095" name="Line 7"/>
            <p:cNvSpPr>
              <a:spLocks noChangeShapeType="1"/>
            </p:cNvSpPr>
            <p:nvPr/>
          </p:nvSpPr>
          <p:spPr bwMode="auto">
            <a:xfrm flipH="1">
              <a:off x="2733" y="699"/>
              <a:ext cx="821" cy="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8819" y="211138"/>
            <a:ext cx="8229600" cy="1008062"/>
          </a:xfrm>
        </p:spPr>
        <p:txBody>
          <a:bodyPr>
            <a:normAutofit/>
          </a:bodyPr>
          <a:lstStyle/>
          <a:p>
            <a:r>
              <a:rPr lang="en-US" sz="4400" dirty="0"/>
              <a:t>Prefix to Infix Conversion Method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80865"/>
            <a:ext cx="8229600" cy="4948535"/>
          </a:xfrm>
        </p:spPr>
        <p:txBody>
          <a:bodyPr>
            <a:normAutofit fontScale="85000" lnSpcReduction="20000"/>
          </a:bodyPr>
          <a:lstStyle/>
          <a:p>
            <a:pPr marL="660400" indent="-660400">
              <a:buFontTx/>
              <a:buAutoNum type="arabicPeriod"/>
            </a:pPr>
            <a:r>
              <a:rPr lang="en-US" dirty="0"/>
              <a:t>Initialize an empty stack</a:t>
            </a:r>
          </a:p>
          <a:p>
            <a:pPr marL="660400" indent="-660400">
              <a:buFontTx/>
              <a:buAutoNum type="arabicPeriod"/>
            </a:pPr>
            <a:r>
              <a:rPr lang="en-US" dirty="0"/>
              <a:t>While no error &amp;&amp;   !end of expression</a:t>
            </a:r>
          </a:p>
          <a:p>
            <a:pPr marL="1035050" lvl="1" indent="-577850">
              <a:buFontTx/>
              <a:buAutoNum type="alphaLcParenR"/>
            </a:pPr>
            <a:r>
              <a:rPr lang="en-US" dirty="0"/>
              <a:t>Scan right to left. Get next input "token" from PREFIX expression</a:t>
            </a:r>
          </a:p>
          <a:p>
            <a:pPr marL="1035050" lvl="1" indent="-577850">
              <a:buFontTx/>
              <a:buAutoNum type="alphaLcParenR"/>
            </a:pPr>
            <a:r>
              <a:rPr lang="en-US" dirty="0"/>
              <a:t>If token is …</a:t>
            </a:r>
          </a:p>
          <a:p>
            <a:pPr marL="1409700" lvl="2" indent="-495300">
              <a:buFontTx/>
              <a:buAutoNum type="romanLcPeriod"/>
            </a:pPr>
            <a:r>
              <a:rPr lang="en-US" sz="2800" dirty="0"/>
              <a:t>operand </a:t>
            </a:r>
          </a:p>
          <a:p>
            <a:pPr lvl="2" indent="0">
              <a:buNone/>
            </a:pPr>
            <a:r>
              <a:rPr lang="en-US" sz="2800" dirty="0"/>
              <a:t> 	push token onto stack</a:t>
            </a:r>
          </a:p>
          <a:p>
            <a:pPr marL="1485900" lvl="2" indent="-571500">
              <a:buFont typeface="+mj-lt"/>
              <a:buAutoNum type="romanLcPeriod" startAt="2"/>
            </a:pPr>
            <a:r>
              <a:rPr lang="en-US" sz="2800" dirty="0"/>
              <a:t>operator</a:t>
            </a:r>
          </a:p>
          <a:p>
            <a:pPr lvl="2" indent="0">
              <a:buNone/>
            </a:pPr>
            <a:r>
              <a:rPr lang="en-US" sz="2800" dirty="0"/>
              <a:t>	 insert the parenthesize into the expression on 	both	stacks (*Depends to precedence)</a:t>
            </a:r>
          </a:p>
          <a:p>
            <a:pPr lvl="2" indent="0">
              <a:buNone/>
            </a:pPr>
            <a:r>
              <a:rPr lang="en-US" sz="2800" dirty="0"/>
              <a:t>	Pop 2 values from stack (first operand on top 	stack 	as op1)</a:t>
            </a:r>
          </a:p>
          <a:p>
            <a:pPr lvl="2" indent="0">
              <a:buNone/>
            </a:pPr>
            <a:r>
              <a:rPr lang="en-US" sz="2800" dirty="0"/>
              <a:t>	Apply operator to the two values</a:t>
            </a:r>
          </a:p>
          <a:p>
            <a:pPr lvl="2" indent="0">
              <a:buNone/>
            </a:pPr>
            <a:r>
              <a:rPr lang="en-US" sz="2800" dirty="0"/>
              <a:t>            Push the expression back onto stack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FF5D-C47B-452E-9F63-771245B2190D}" type="slidenum">
              <a:rPr lang="en-US"/>
              <a:pPr/>
              <a:t>15</a:t>
            </a:fld>
            <a:endParaRPr lang="en-US"/>
          </a:p>
        </p:txBody>
      </p:sp>
      <p:grpSp>
        <p:nvGrpSpPr>
          <p:cNvPr id="88068" name="Group 4"/>
          <p:cNvGrpSpPr>
            <a:grpSpLocks/>
          </p:cNvGrpSpPr>
          <p:nvPr/>
        </p:nvGrpSpPr>
        <p:grpSpPr bwMode="auto">
          <a:xfrm>
            <a:off x="4953000" y="2229644"/>
            <a:ext cx="3967163" cy="931862"/>
            <a:chOff x="3052" y="2145"/>
            <a:chExt cx="2499" cy="587"/>
          </a:xfrm>
        </p:grpSpPr>
        <p:sp>
          <p:nvSpPr>
            <p:cNvPr id="88069" name="Text Box 5"/>
            <p:cNvSpPr txBox="1">
              <a:spLocks noChangeArrowheads="1"/>
            </p:cNvSpPr>
            <p:nvPr/>
          </p:nvSpPr>
          <p:spPr bwMode="auto">
            <a:xfrm>
              <a:off x="3665" y="2328"/>
              <a:ext cx="1886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const, var, arith operator, left or right paren</a:t>
              </a:r>
            </a:p>
          </p:txBody>
        </p:sp>
        <p:sp>
          <p:nvSpPr>
            <p:cNvPr id="88070" name="Line 6"/>
            <p:cNvSpPr>
              <a:spLocks noChangeShapeType="1"/>
            </p:cNvSpPr>
            <p:nvPr/>
          </p:nvSpPr>
          <p:spPr bwMode="auto">
            <a:xfrm flipH="1" flipV="1">
              <a:off x="3052" y="2145"/>
              <a:ext cx="60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33400" y="1219200"/>
            <a:ext cx="75136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 dirty="0"/>
              <a:t>Using Stack Algorithm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5394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2012949"/>
            <a:ext cx="9144000" cy="4525963"/>
          </a:xfrm>
        </p:spPr>
        <p:txBody>
          <a:bodyPr>
            <a:normAutofit/>
          </a:bodyPr>
          <a:lstStyle/>
          <a:p>
            <a:pPr lvl="2" indent="0">
              <a:buNone/>
            </a:pPr>
            <a:endParaRPr lang="en-US" sz="2800" dirty="0"/>
          </a:p>
          <a:p>
            <a:pPr marL="1428750" lvl="2" indent="-514350">
              <a:buFont typeface="+mj-lt"/>
              <a:buAutoNum type="arabicPeriod" startAt="3"/>
            </a:pPr>
            <a:r>
              <a:rPr lang="en-US" sz="2800" dirty="0"/>
              <a:t>When end of </a:t>
            </a:r>
            <a:r>
              <a:rPr lang="en-GB" sz="2800" dirty="0"/>
              <a:t>pre</a:t>
            </a:r>
            <a:r>
              <a:rPr lang="en-US" sz="2800" dirty="0"/>
              <a:t>fix reached, pop and display stack items until empty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A54-F82F-4501-A9E3-6FF9735CAFA2}" type="slidenum">
              <a:rPr lang="en-US"/>
              <a:pPr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4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SELF-LEARNING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INFIX TO POSTFIX, INFIX TO PREFIX AND VICE VERSA PROGRAM</a:t>
            </a:r>
          </a:p>
          <a:p>
            <a:r>
              <a:rPr lang="en-US"/>
              <a:t>CAN CHECK POSTFIX/PREFIX EVALUATION/CONVERSION USING ONLINE CALCULATOR</a:t>
            </a:r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3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7024744" cy="1143000"/>
          </a:xfrm>
        </p:spPr>
        <p:txBody>
          <a:bodyPr/>
          <a:lstStyle/>
          <a:p>
            <a:pPr eaLnBrk="1" hangingPunct="1"/>
            <a:r>
              <a:rPr lang="en-US" dirty="0"/>
              <a:t>Learning Outcomes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043492" y="1981200"/>
            <a:ext cx="6777317" cy="41910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dirty="0"/>
              <a:t>At the end of this lecture, you will be able to: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Discover stack applications in infix, postfix and prefix operation</a:t>
            </a:r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4B84-804E-4FB8-9801-9FD0D5C8C4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Precedence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448377"/>
              </p:ext>
            </p:extLst>
          </p:nvPr>
        </p:nvGraphicFramePr>
        <p:xfrm>
          <a:off x="381000" y="2133600"/>
          <a:ext cx="8229600" cy="3154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8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OPERATOR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PRECEDENCE</a:t>
                      </a:r>
                      <a:r>
                        <a:rPr lang="en-US" sz="1800" baseline="0" dirty="0"/>
                        <a:t> IN STACK</a:t>
                      </a:r>
                      <a:endParaRPr 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PRECEDENCE IN EXPRESSION</a:t>
                      </a:r>
                    </a:p>
                  </a:txBody>
                  <a:tcPr marT="45706" marB="457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6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^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06" marB="457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6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*,/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06" marB="457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6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+,-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06" marB="4570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6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 process</a:t>
                      </a:r>
                      <a:r>
                        <a:rPr lang="en-US" sz="1800" baseline="0" dirty="0"/>
                        <a:t> inside the bracket until meet  )</a:t>
                      </a:r>
                      <a:endParaRPr 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06" marB="4570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30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Converting Infix to RPN</a:t>
            </a:r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5BD-7EF2-42AE-874A-440117A05363}" type="slidenum">
              <a:rPr lang="en-US"/>
              <a:pPr/>
              <a:t>4</a:t>
            </a:fld>
            <a:endParaRPr lang="en-US"/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304800" y="2035277"/>
            <a:ext cx="8610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 dirty="0"/>
              <a:t>By hand:</a:t>
            </a:r>
            <a:r>
              <a:rPr lang="en-US" sz="2400" dirty="0"/>
              <a:t> 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1) "Fully parenthesize-move-erase" method</a:t>
            </a:r>
          </a:p>
          <a:p>
            <a:pPr marL="280988" indent="-280988" eaLnBrk="0" hangingPunct="0">
              <a:spcBef>
                <a:spcPct val="50000"/>
              </a:spcBef>
            </a:pPr>
            <a:r>
              <a:rPr lang="en-US" sz="2400" dirty="0"/>
              <a:t>2) Represent infix expression as an </a:t>
            </a:r>
            <a:r>
              <a:rPr lang="en-US" sz="2400" i="1" dirty="0"/>
              <a:t>expression tree</a:t>
            </a:r>
            <a:r>
              <a:rPr lang="en-US" sz="2400" dirty="0"/>
              <a:t> (Chapter 3: Tree)</a:t>
            </a:r>
          </a:p>
        </p:txBody>
      </p:sp>
      <p:sp>
        <p:nvSpPr>
          <p:cNvPr id="68" name="Text Box 3"/>
          <p:cNvSpPr txBox="1">
            <a:spLocks noChangeArrowheads="1"/>
          </p:cNvSpPr>
          <p:nvPr/>
        </p:nvSpPr>
        <p:spPr bwMode="auto">
          <a:xfrm>
            <a:off x="314632" y="4419600"/>
            <a:ext cx="861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 dirty="0"/>
              <a:t>Using Stack Algorithm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281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67" name="Rectangle 2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087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Infix to RPN Conversion Method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BF00-365C-4624-857B-E095FA24A735}" type="slidenum">
              <a:rPr lang="en-US"/>
              <a:pPr/>
              <a:t>5</a:t>
            </a:fld>
            <a:endParaRPr lang="en-US"/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544513" y="1098550"/>
            <a:ext cx="7513637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 dirty="0"/>
              <a:t>By hand:</a:t>
            </a:r>
            <a:r>
              <a:rPr lang="en-US" sz="2400" dirty="0"/>
              <a:t>  "Fully parenthesize-move-erase" method: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1. Fully parenthesize the expression.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2. Replace each right parenthesis by the corresponding operator.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3. Erase all left parentheses.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Examples: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290513" y="4694238"/>
            <a:ext cx="172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A * B + C  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</a:t>
            </a:r>
            <a:endParaRPr lang="en-US" sz="2400">
              <a:solidFill>
                <a:srgbClr val="FF0000"/>
              </a:solidFill>
              <a:latin typeface="Times New Roman MT Extra Bold" pitchFamily="18" charset="0"/>
            </a:endParaRP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779588" y="5059363"/>
            <a:ext cx="186372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b="1">
                <a:solidFill>
                  <a:srgbClr val="6666FF"/>
                </a:solidFill>
                <a:latin typeface="Courier New" pitchFamily="49" charset="0"/>
                <a:sym typeface="Symbol" pitchFamily="18" charset="2"/>
              </a:rPr>
              <a:t> </a:t>
            </a:r>
            <a:r>
              <a:rPr lang="en-US" b="1">
                <a:solidFill>
                  <a:srgbClr val="6666FF"/>
                </a:solidFill>
                <a:latin typeface="Courier New" pitchFamily="49" charset="0"/>
              </a:rPr>
              <a:t>((A B * C +</a:t>
            </a:r>
          </a:p>
          <a:p>
            <a:pPr eaLnBrk="0" hangingPunct="0">
              <a:spcBef>
                <a:spcPct val="20000"/>
              </a:spcBef>
            </a:pPr>
            <a:r>
              <a:rPr lang="en-US" b="1">
                <a:solidFill>
                  <a:srgbClr val="6666FF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b="1">
                <a:solidFill>
                  <a:srgbClr val="6666FF"/>
                </a:solidFill>
                <a:latin typeface="Courier New" pitchFamily="49" charset="0"/>
              </a:rPr>
              <a:t> A B * C +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4224338" y="4710113"/>
            <a:ext cx="2000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A * (B + C)  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</a:t>
            </a:r>
            <a:endParaRPr lang="en-US" sz="2400">
              <a:solidFill>
                <a:srgbClr val="FF0000"/>
              </a:solidFill>
              <a:latin typeface="Times New Roman MT Extra Bold" pitchFamily="18" charset="0"/>
            </a:endParaRP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6018213" y="5075238"/>
            <a:ext cx="186372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b="1">
                <a:solidFill>
                  <a:srgbClr val="6666FF"/>
                </a:solidFill>
                <a:latin typeface="Courier New" pitchFamily="49" charset="0"/>
                <a:sym typeface="Symbol" pitchFamily="18" charset="2"/>
              </a:rPr>
              <a:t> </a:t>
            </a:r>
            <a:r>
              <a:rPr lang="en-US" b="1">
                <a:solidFill>
                  <a:srgbClr val="6666FF"/>
                </a:solidFill>
                <a:latin typeface="Courier New" pitchFamily="49" charset="0"/>
              </a:rPr>
              <a:t>(A (B C + *</a:t>
            </a:r>
          </a:p>
          <a:p>
            <a:pPr eaLnBrk="0" hangingPunct="0">
              <a:spcBef>
                <a:spcPct val="20000"/>
              </a:spcBef>
            </a:pPr>
            <a:r>
              <a:rPr lang="en-US" b="1">
                <a:solidFill>
                  <a:srgbClr val="6666FF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b="1">
                <a:solidFill>
                  <a:srgbClr val="6666FF"/>
                </a:solidFill>
                <a:latin typeface="Courier New" pitchFamily="49" charset="0"/>
              </a:rPr>
              <a:t> A B C + *</a:t>
            </a:r>
          </a:p>
        </p:txBody>
      </p:sp>
      <p:grpSp>
        <p:nvGrpSpPr>
          <p:cNvPr id="87049" name="Group 9"/>
          <p:cNvGrpSpPr>
            <a:grpSpLocks/>
          </p:cNvGrpSpPr>
          <p:nvPr/>
        </p:nvGrpSpPr>
        <p:grpSpPr bwMode="auto">
          <a:xfrm>
            <a:off x="6815138" y="4176713"/>
            <a:ext cx="1371600" cy="606425"/>
            <a:chOff x="4512" y="1872"/>
            <a:chExt cx="864" cy="382"/>
          </a:xfrm>
        </p:grpSpPr>
        <p:sp>
          <p:nvSpPr>
            <p:cNvPr id="87050" name="Line 10"/>
            <p:cNvSpPr>
              <a:spLocks noChangeShapeType="1"/>
            </p:cNvSpPr>
            <p:nvPr/>
          </p:nvSpPr>
          <p:spPr bwMode="auto">
            <a:xfrm flipV="1">
              <a:off x="4512" y="1872"/>
              <a:ext cx="1" cy="38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1" name="Line 11"/>
            <p:cNvSpPr>
              <a:spLocks noChangeShapeType="1"/>
            </p:cNvSpPr>
            <p:nvPr/>
          </p:nvSpPr>
          <p:spPr bwMode="auto">
            <a:xfrm>
              <a:off x="4512" y="1872"/>
              <a:ext cx="86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2" name="Line 12"/>
            <p:cNvSpPr>
              <a:spLocks noChangeShapeType="1"/>
            </p:cNvSpPr>
            <p:nvPr/>
          </p:nvSpPr>
          <p:spPr bwMode="auto">
            <a:xfrm>
              <a:off x="5376" y="1872"/>
              <a:ext cx="0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053" name="Group 13"/>
          <p:cNvGrpSpPr>
            <a:grpSpLocks/>
          </p:cNvGrpSpPr>
          <p:nvPr/>
        </p:nvGrpSpPr>
        <p:grpSpPr bwMode="auto">
          <a:xfrm>
            <a:off x="7500938" y="4405313"/>
            <a:ext cx="457200" cy="304800"/>
            <a:chOff x="4944" y="2016"/>
            <a:chExt cx="288" cy="192"/>
          </a:xfrm>
        </p:grpSpPr>
        <p:sp>
          <p:nvSpPr>
            <p:cNvPr id="87054" name="Line 14"/>
            <p:cNvSpPr>
              <a:spLocks noChangeShapeType="1"/>
            </p:cNvSpPr>
            <p:nvPr/>
          </p:nvSpPr>
          <p:spPr bwMode="auto">
            <a:xfrm flipV="1">
              <a:off x="4944" y="2016"/>
              <a:ext cx="1" cy="1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5" name="Line 15"/>
            <p:cNvSpPr>
              <a:spLocks noChangeShapeType="1"/>
            </p:cNvSpPr>
            <p:nvPr/>
          </p:nvSpPr>
          <p:spPr bwMode="auto">
            <a:xfrm>
              <a:off x="4944" y="2016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6" name="Line 16"/>
            <p:cNvSpPr>
              <a:spLocks noChangeShapeType="1"/>
            </p:cNvSpPr>
            <p:nvPr/>
          </p:nvSpPr>
          <p:spPr bwMode="auto">
            <a:xfrm>
              <a:off x="5232" y="2016"/>
              <a:ext cx="0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2043113" y="4632325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6666FF"/>
                </a:solidFill>
                <a:latin typeface="Courier New" pitchFamily="49" charset="0"/>
              </a:rPr>
              <a:t>((A * B) + C)</a:t>
            </a: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6281738" y="46482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6666FF"/>
                </a:solidFill>
                <a:latin typeface="Courier New" pitchFamily="49" charset="0"/>
              </a:rPr>
              <a:t>(A * (B + C) )</a:t>
            </a:r>
          </a:p>
        </p:txBody>
      </p:sp>
      <p:grpSp>
        <p:nvGrpSpPr>
          <p:cNvPr id="87059" name="Group 19"/>
          <p:cNvGrpSpPr>
            <a:grpSpLocks/>
          </p:cNvGrpSpPr>
          <p:nvPr/>
        </p:nvGrpSpPr>
        <p:grpSpPr bwMode="auto">
          <a:xfrm>
            <a:off x="3414713" y="4389438"/>
            <a:ext cx="381000" cy="304800"/>
            <a:chOff x="2112" y="1968"/>
            <a:chExt cx="240" cy="192"/>
          </a:xfrm>
        </p:grpSpPr>
        <p:sp>
          <p:nvSpPr>
            <p:cNvPr id="87060" name="Line 20"/>
            <p:cNvSpPr>
              <a:spLocks noChangeShapeType="1"/>
            </p:cNvSpPr>
            <p:nvPr/>
          </p:nvSpPr>
          <p:spPr bwMode="auto">
            <a:xfrm flipV="1">
              <a:off x="2112" y="1968"/>
              <a:ext cx="1" cy="1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1" name="Line 21"/>
            <p:cNvSpPr>
              <a:spLocks noChangeShapeType="1"/>
            </p:cNvSpPr>
            <p:nvPr/>
          </p:nvSpPr>
          <p:spPr bwMode="auto">
            <a:xfrm>
              <a:off x="2112" y="1968"/>
              <a:ext cx="24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2" name="Line 22"/>
            <p:cNvSpPr>
              <a:spLocks noChangeShapeType="1"/>
            </p:cNvSpPr>
            <p:nvPr/>
          </p:nvSpPr>
          <p:spPr bwMode="auto">
            <a:xfrm>
              <a:off x="2352" y="1968"/>
              <a:ext cx="0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063" name="Group 23"/>
          <p:cNvGrpSpPr>
            <a:grpSpLocks/>
          </p:cNvGrpSpPr>
          <p:nvPr/>
        </p:nvGrpSpPr>
        <p:grpSpPr bwMode="auto">
          <a:xfrm>
            <a:off x="2728913" y="4389438"/>
            <a:ext cx="381000" cy="304800"/>
            <a:chOff x="2112" y="1968"/>
            <a:chExt cx="240" cy="192"/>
          </a:xfrm>
        </p:grpSpPr>
        <p:sp>
          <p:nvSpPr>
            <p:cNvPr id="87064" name="Line 24"/>
            <p:cNvSpPr>
              <a:spLocks noChangeShapeType="1"/>
            </p:cNvSpPr>
            <p:nvPr/>
          </p:nvSpPr>
          <p:spPr bwMode="auto">
            <a:xfrm flipV="1">
              <a:off x="2112" y="1968"/>
              <a:ext cx="1" cy="1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5" name="Line 25"/>
            <p:cNvSpPr>
              <a:spLocks noChangeShapeType="1"/>
            </p:cNvSpPr>
            <p:nvPr/>
          </p:nvSpPr>
          <p:spPr bwMode="auto">
            <a:xfrm>
              <a:off x="2112" y="1968"/>
              <a:ext cx="24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6" name="Line 26"/>
            <p:cNvSpPr>
              <a:spLocks noChangeShapeType="1"/>
            </p:cNvSpPr>
            <p:nvPr/>
          </p:nvSpPr>
          <p:spPr bwMode="auto">
            <a:xfrm>
              <a:off x="2352" y="1968"/>
              <a:ext cx="0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364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4" grpId="0" build="p" autoUpdateAnimBg="0"/>
      <p:bldP spid="87045" grpId="0" autoUpdateAnimBg="0"/>
      <p:bldP spid="87046" grpId="0" build="p" autoUpdateAnimBg="0"/>
      <p:bldP spid="87057" grpId="0" autoUpdateAnimBg="0"/>
      <p:bldP spid="8705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08062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Infix to RPN Conversion Method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93875"/>
            <a:ext cx="8229600" cy="5064125"/>
          </a:xfrm>
        </p:spPr>
        <p:txBody>
          <a:bodyPr/>
          <a:lstStyle/>
          <a:p>
            <a:pPr marL="660400" indent="-660400">
              <a:buFontTx/>
              <a:buAutoNum type="arabicPeriod"/>
            </a:pPr>
            <a:r>
              <a:rPr lang="en-US" dirty="0"/>
              <a:t>Initialize an empty stack of operators</a:t>
            </a:r>
          </a:p>
          <a:p>
            <a:pPr marL="660400" indent="-660400">
              <a:buFontTx/>
              <a:buAutoNum type="arabicPeriod"/>
            </a:pPr>
            <a:r>
              <a:rPr lang="en-US" dirty="0"/>
              <a:t>While no error &amp;&amp;   !end of expression</a:t>
            </a:r>
          </a:p>
          <a:p>
            <a:pPr marL="1035050" lvl="1" indent="-577850">
              <a:buFontTx/>
              <a:buAutoNum type="alphaLcParenR"/>
            </a:pPr>
            <a:r>
              <a:rPr lang="en-US" dirty="0"/>
              <a:t>Scan left to right. Get next input "token" from infix expression</a:t>
            </a:r>
          </a:p>
          <a:p>
            <a:pPr marL="1035050" lvl="1" indent="-577850">
              <a:buFontTx/>
              <a:buAutoNum type="alphaLcParenR"/>
            </a:pPr>
            <a:r>
              <a:rPr lang="en-US" dirty="0"/>
              <a:t>If token is …</a:t>
            </a:r>
          </a:p>
          <a:p>
            <a:pPr marL="1409700" lvl="2" indent="-495300">
              <a:buFontTx/>
              <a:buAutoNum type="romanLcPeriod"/>
            </a:pPr>
            <a:r>
              <a:rPr lang="en-US" sz="2800" dirty="0"/>
              <a:t>"(" : push onto stack</a:t>
            </a:r>
          </a:p>
          <a:p>
            <a:pPr marL="1409700" lvl="2" indent="-495300">
              <a:buFontTx/>
              <a:buAutoNum type="romanLcPeriod"/>
            </a:pPr>
            <a:r>
              <a:rPr lang="en-US" sz="2800" dirty="0"/>
              <a:t>")" : pop and display stack elements until</a:t>
            </a:r>
            <a:br>
              <a:rPr lang="en-US" sz="2800" dirty="0"/>
            </a:br>
            <a:r>
              <a:rPr lang="en-US" sz="2800" dirty="0"/>
              <a:t>       "(" occurs, do not display it</a:t>
            </a:r>
          </a:p>
          <a:p>
            <a:pPr marL="1035050" lvl="1" indent="-577850">
              <a:buFontTx/>
              <a:buAutoNum type="alphaLcParenR"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FF5D-C47B-452E-9F63-771245B2190D}" type="slidenum">
              <a:rPr lang="en-US"/>
              <a:pPr/>
              <a:t>6</a:t>
            </a:fld>
            <a:endParaRPr lang="en-US"/>
          </a:p>
        </p:txBody>
      </p:sp>
      <p:grpSp>
        <p:nvGrpSpPr>
          <p:cNvPr id="88068" name="Group 4"/>
          <p:cNvGrpSpPr>
            <a:grpSpLocks/>
          </p:cNvGrpSpPr>
          <p:nvPr/>
        </p:nvGrpSpPr>
        <p:grpSpPr bwMode="auto">
          <a:xfrm>
            <a:off x="4953000" y="3084513"/>
            <a:ext cx="3967163" cy="931862"/>
            <a:chOff x="3052" y="2145"/>
            <a:chExt cx="2499" cy="587"/>
          </a:xfrm>
        </p:grpSpPr>
        <p:sp>
          <p:nvSpPr>
            <p:cNvPr id="88069" name="Text Box 5"/>
            <p:cNvSpPr txBox="1">
              <a:spLocks noChangeArrowheads="1"/>
            </p:cNvSpPr>
            <p:nvPr/>
          </p:nvSpPr>
          <p:spPr bwMode="auto">
            <a:xfrm>
              <a:off x="3665" y="2328"/>
              <a:ext cx="1886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const, var, arith operator, left or right paren</a:t>
              </a:r>
            </a:p>
          </p:txBody>
        </p:sp>
        <p:sp>
          <p:nvSpPr>
            <p:cNvPr id="88070" name="Line 6"/>
            <p:cNvSpPr>
              <a:spLocks noChangeShapeType="1"/>
            </p:cNvSpPr>
            <p:nvPr/>
          </p:nvSpPr>
          <p:spPr bwMode="auto">
            <a:xfrm flipH="1" flipV="1">
              <a:off x="3052" y="2145"/>
              <a:ext cx="60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33400" y="1219200"/>
            <a:ext cx="75136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 dirty="0"/>
              <a:t>Using Stack Algorithm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8143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1409700" lvl="2" indent="-495300">
              <a:buFontTx/>
              <a:buAutoNum type="romanLcPeriod" startAt="3"/>
            </a:pPr>
            <a:r>
              <a:rPr lang="en-US" sz="2800" dirty="0"/>
              <a:t>operator </a:t>
            </a:r>
            <a:br>
              <a:rPr lang="en-US" sz="2800" dirty="0"/>
            </a:br>
            <a:r>
              <a:rPr lang="en-US" sz="2800" dirty="0"/>
              <a:t>if operator has higher priority than top of stack</a:t>
            </a:r>
            <a:br>
              <a:rPr lang="en-US" sz="2800" dirty="0"/>
            </a:br>
            <a:r>
              <a:rPr lang="en-US" sz="2800" dirty="0"/>
              <a:t>     push token onto stack</a:t>
            </a:r>
            <a:br>
              <a:rPr lang="en-US" sz="2800" dirty="0"/>
            </a:br>
            <a:r>
              <a:rPr lang="en-US" sz="2800" dirty="0"/>
              <a:t>else</a:t>
            </a:r>
            <a:br>
              <a:rPr lang="en-US" sz="2800" dirty="0"/>
            </a:br>
            <a:r>
              <a:rPr lang="en-US" sz="2800" dirty="0"/>
              <a:t>     pop and display top of stack</a:t>
            </a:r>
            <a:br>
              <a:rPr lang="en-US" sz="2800" dirty="0"/>
            </a:br>
            <a:r>
              <a:rPr lang="en-US" sz="2800" dirty="0"/>
              <a:t>     repeat comparison of token with top of stack</a:t>
            </a:r>
          </a:p>
          <a:p>
            <a:pPr marL="1409700" lvl="2" indent="-495300">
              <a:buFontTx/>
              <a:buAutoNum type="romanLcPeriod" startAt="3"/>
            </a:pPr>
            <a:r>
              <a:rPr lang="en-US" sz="2800" dirty="0"/>
              <a:t>operand     display it</a:t>
            </a:r>
          </a:p>
          <a:p>
            <a:pPr marL="660400" indent="-660400">
              <a:buFontTx/>
              <a:buAutoNum type="arabicPeriod" startAt="3"/>
            </a:pPr>
            <a:r>
              <a:rPr lang="en-US" sz="2800" dirty="0"/>
              <a:t>When end of infix reached, pop and display stack items until empty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A54-F82F-4501-A9E3-6FF9735CAFA2}" type="slidenum">
              <a:rPr lang="en-US"/>
              <a:pPr/>
              <a:t>7</a:t>
            </a:fld>
            <a:endParaRPr lang="en-US"/>
          </a:p>
        </p:txBody>
      </p:sp>
      <p:sp>
        <p:nvSpPr>
          <p:cNvPr id="89092" name="Freeform 4"/>
          <p:cNvSpPr>
            <a:spLocks/>
          </p:cNvSpPr>
          <p:nvPr/>
        </p:nvSpPr>
        <p:spPr bwMode="auto">
          <a:xfrm>
            <a:off x="519113" y="2344738"/>
            <a:ext cx="1028700" cy="1781175"/>
          </a:xfrm>
          <a:custGeom>
            <a:avLst/>
            <a:gdLst>
              <a:gd name="T0" fmla="*/ 648 w 648"/>
              <a:gd name="T1" fmla="*/ 1122 h 1122"/>
              <a:gd name="T2" fmla="*/ 101 w 648"/>
              <a:gd name="T3" fmla="*/ 916 h 1122"/>
              <a:gd name="T4" fmla="*/ 42 w 648"/>
              <a:gd name="T5" fmla="*/ 532 h 1122"/>
              <a:gd name="T6" fmla="*/ 116 w 648"/>
              <a:gd name="T7" fmla="*/ 89 h 1122"/>
              <a:gd name="T8" fmla="*/ 500 w 648"/>
              <a:gd name="T9" fmla="*/ 0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8" h="1122">
                <a:moveTo>
                  <a:pt x="648" y="1122"/>
                </a:moveTo>
                <a:cubicBezTo>
                  <a:pt x="425" y="1068"/>
                  <a:pt x="202" y="1014"/>
                  <a:pt x="101" y="916"/>
                </a:cubicBezTo>
                <a:cubicBezTo>
                  <a:pt x="0" y="818"/>
                  <a:pt x="40" y="670"/>
                  <a:pt x="42" y="532"/>
                </a:cubicBezTo>
                <a:cubicBezTo>
                  <a:pt x="44" y="394"/>
                  <a:pt x="40" y="178"/>
                  <a:pt x="116" y="89"/>
                </a:cubicBezTo>
                <a:cubicBezTo>
                  <a:pt x="192" y="0"/>
                  <a:pt x="346" y="0"/>
                  <a:pt x="50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9093" name="Group 5"/>
          <p:cNvGrpSpPr>
            <a:grpSpLocks/>
          </p:cNvGrpSpPr>
          <p:nvPr/>
        </p:nvGrpSpPr>
        <p:grpSpPr bwMode="auto">
          <a:xfrm>
            <a:off x="4338638" y="673100"/>
            <a:ext cx="4279900" cy="1273175"/>
            <a:chOff x="2733" y="424"/>
            <a:chExt cx="2696" cy="802"/>
          </a:xfrm>
        </p:grpSpPr>
        <p:sp>
          <p:nvSpPr>
            <p:cNvPr id="89094" name="Text Box 6"/>
            <p:cNvSpPr txBox="1">
              <a:spLocks noChangeArrowheads="1"/>
            </p:cNvSpPr>
            <p:nvPr/>
          </p:nvSpPr>
          <p:spPr bwMode="auto">
            <a:xfrm>
              <a:off x="3578" y="424"/>
              <a:ext cx="1851" cy="5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Note: Left parenthesis in stack has lower priority </a:t>
              </a:r>
              <a:br>
                <a:rPr lang="en-US"/>
              </a:br>
              <a:r>
                <a:rPr lang="en-US"/>
                <a:t>than operators</a:t>
              </a:r>
            </a:p>
          </p:txBody>
        </p:sp>
        <p:sp>
          <p:nvSpPr>
            <p:cNvPr id="89095" name="Line 7"/>
            <p:cNvSpPr>
              <a:spLocks noChangeShapeType="1"/>
            </p:cNvSpPr>
            <p:nvPr/>
          </p:nvSpPr>
          <p:spPr bwMode="auto">
            <a:xfrm flipH="1">
              <a:off x="2733" y="699"/>
              <a:ext cx="821" cy="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// See </a:t>
            </a:r>
            <a:r>
              <a:rPr lang="en-US" altLang="zh-TW" dirty="0">
                <a:hlinkClick r:id="rId2" action="ppaction://hlinkpres?slideindex=1&amp;slidetitle="/>
              </a:rPr>
              <a:t>Infix to postfix conversion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98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08062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RPN to Infix Conversion Method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93875"/>
            <a:ext cx="8229600" cy="5064125"/>
          </a:xfrm>
        </p:spPr>
        <p:txBody>
          <a:bodyPr>
            <a:normAutofit fontScale="85000" lnSpcReduction="10000"/>
          </a:bodyPr>
          <a:lstStyle/>
          <a:p>
            <a:pPr marL="660400" indent="-660400">
              <a:buFontTx/>
              <a:buAutoNum type="arabicPeriod"/>
            </a:pPr>
            <a:r>
              <a:rPr lang="en-US" dirty="0"/>
              <a:t>Initialize an empty stack</a:t>
            </a:r>
          </a:p>
          <a:p>
            <a:pPr marL="660400" indent="-660400">
              <a:buFontTx/>
              <a:buAutoNum type="arabicPeriod"/>
            </a:pPr>
            <a:r>
              <a:rPr lang="en-US" dirty="0"/>
              <a:t>While no error &amp;&amp;   !end of expression</a:t>
            </a:r>
          </a:p>
          <a:p>
            <a:pPr marL="1035050" lvl="1" indent="-577850">
              <a:buFontTx/>
              <a:buAutoNum type="alphaLcParenR"/>
            </a:pPr>
            <a:r>
              <a:rPr lang="en-US" dirty="0"/>
              <a:t>Scan left to right. Get next input "token" from RPN expression</a:t>
            </a:r>
          </a:p>
          <a:p>
            <a:pPr marL="1035050" lvl="1" indent="-577850">
              <a:buFontTx/>
              <a:buAutoNum type="alphaLcParenR"/>
            </a:pPr>
            <a:r>
              <a:rPr lang="en-US" dirty="0"/>
              <a:t>If token is …</a:t>
            </a:r>
          </a:p>
          <a:p>
            <a:pPr marL="1409700" lvl="2" indent="-495300">
              <a:buFontTx/>
              <a:buAutoNum type="romanLcPeriod"/>
            </a:pPr>
            <a:r>
              <a:rPr lang="en-US" sz="2800" dirty="0"/>
              <a:t>operand </a:t>
            </a:r>
          </a:p>
          <a:p>
            <a:pPr lvl="2" indent="0">
              <a:buNone/>
            </a:pPr>
            <a:r>
              <a:rPr lang="en-US" sz="2800" dirty="0"/>
              <a:t> 	push token onto stack</a:t>
            </a:r>
          </a:p>
          <a:p>
            <a:pPr marL="1485900" lvl="2" indent="-571500">
              <a:buFont typeface="+mj-lt"/>
              <a:buAutoNum type="romanLcPeriod" startAt="2"/>
            </a:pPr>
            <a:r>
              <a:rPr lang="en-US" sz="2800" dirty="0"/>
              <a:t>operator</a:t>
            </a:r>
          </a:p>
          <a:p>
            <a:pPr lvl="2" indent="0">
              <a:buNone/>
            </a:pPr>
            <a:r>
              <a:rPr lang="en-US" sz="2800" dirty="0"/>
              <a:t>	 insert the parenthesize into the expression on 	both	stacks (*Depends to precedence)</a:t>
            </a:r>
          </a:p>
          <a:p>
            <a:pPr lvl="2" indent="0">
              <a:buNone/>
            </a:pPr>
            <a:r>
              <a:rPr lang="en-US" sz="2800" dirty="0"/>
              <a:t>	Pop 2 values from stack (first operand on top 	stack 	as op</a:t>
            </a:r>
            <a:r>
              <a:rPr lang="en-GB" sz="2800" dirty="0"/>
              <a:t>2</a:t>
            </a:r>
            <a:r>
              <a:rPr lang="en-US" sz="2800" dirty="0"/>
              <a:t>)</a:t>
            </a:r>
          </a:p>
          <a:p>
            <a:pPr lvl="2" indent="0">
              <a:buNone/>
            </a:pPr>
            <a:r>
              <a:rPr lang="en-US" sz="2800" dirty="0"/>
              <a:t>	Apply operator to the two values</a:t>
            </a:r>
          </a:p>
          <a:p>
            <a:pPr lvl="2" indent="0">
              <a:buNone/>
            </a:pPr>
            <a:r>
              <a:rPr lang="en-US" sz="2800" dirty="0"/>
              <a:t>            Push the expression back onto stack</a:t>
            </a:r>
          </a:p>
          <a:p>
            <a:pPr marL="1035050" lvl="1" indent="-577850">
              <a:buFontTx/>
              <a:buAutoNum type="alphaLcParenR"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FF5D-C47B-452E-9F63-771245B2190D}" type="slidenum">
              <a:rPr lang="en-US"/>
              <a:pPr/>
              <a:t>9</a:t>
            </a:fld>
            <a:endParaRPr lang="en-US"/>
          </a:p>
        </p:txBody>
      </p:sp>
      <p:grpSp>
        <p:nvGrpSpPr>
          <p:cNvPr id="88068" name="Group 4"/>
          <p:cNvGrpSpPr>
            <a:grpSpLocks/>
          </p:cNvGrpSpPr>
          <p:nvPr/>
        </p:nvGrpSpPr>
        <p:grpSpPr bwMode="auto">
          <a:xfrm>
            <a:off x="4953000" y="3084513"/>
            <a:ext cx="3967163" cy="931862"/>
            <a:chOff x="3052" y="2145"/>
            <a:chExt cx="2499" cy="587"/>
          </a:xfrm>
        </p:grpSpPr>
        <p:sp>
          <p:nvSpPr>
            <p:cNvPr id="88069" name="Text Box 5"/>
            <p:cNvSpPr txBox="1">
              <a:spLocks noChangeArrowheads="1"/>
            </p:cNvSpPr>
            <p:nvPr/>
          </p:nvSpPr>
          <p:spPr bwMode="auto">
            <a:xfrm>
              <a:off x="3665" y="2328"/>
              <a:ext cx="1886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const, var, arith operator, left or right paren</a:t>
              </a:r>
            </a:p>
          </p:txBody>
        </p:sp>
        <p:sp>
          <p:nvSpPr>
            <p:cNvPr id="88070" name="Line 6"/>
            <p:cNvSpPr>
              <a:spLocks noChangeShapeType="1"/>
            </p:cNvSpPr>
            <p:nvPr/>
          </p:nvSpPr>
          <p:spPr bwMode="auto">
            <a:xfrm flipH="1" flipV="1">
              <a:off x="3052" y="2145"/>
              <a:ext cx="60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33400" y="1219200"/>
            <a:ext cx="75136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 dirty="0"/>
              <a:t>Using Stack Algorithm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7351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ca4ba43494f0c787e339b146f64412b24d5fb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ex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36502</TotalTime>
  <Words>677</Words>
  <Application>Microsoft Office PowerPoint</Application>
  <PresentationFormat>On-screen Show (4:3)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33" baseType="lpstr">
      <vt:lpstr>新細明體</vt:lpstr>
      <vt:lpstr>Arial</vt:lpstr>
      <vt:lpstr>Book Antiqua</vt:lpstr>
      <vt:lpstr>Calibri</vt:lpstr>
      <vt:lpstr>Century Gothic</vt:lpstr>
      <vt:lpstr>Constantia</vt:lpstr>
      <vt:lpstr>Courier New</vt:lpstr>
      <vt:lpstr>Lucida Sans</vt:lpstr>
      <vt:lpstr>Symbol</vt:lpstr>
      <vt:lpstr>Times New Roman MT Extra Bold</vt:lpstr>
      <vt:lpstr>Wingdings</vt:lpstr>
      <vt:lpstr>Wingdings 2</vt:lpstr>
      <vt:lpstr>Wingdings 3</vt:lpstr>
      <vt:lpstr>1_Austin</vt:lpstr>
      <vt:lpstr>Apex</vt:lpstr>
      <vt:lpstr>Flow</vt:lpstr>
      <vt:lpstr>ECE 532</vt:lpstr>
      <vt:lpstr>Learning Outcomes</vt:lpstr>
      <vt:lpstr>Precedence </vt:lpstr>
      <vt:lpstr>Converting Infix to RPN</vt:lpstr>
      <vt:lpstr>Infix to RPN Conversion Method</vt:lpstr>
      <vt:lpstr>Infix to RPN Conversion Method</vt:lpstr>
      <vt:lpstr>PowerPoint Presentation</vt:lpstr>
      <vt:lpstr>PowerPoint Presentation</vt:lpstr>
      <vt:lpstr>RPN to Infix Conversion Method</vt:lpstr>
      <vt:lpstr>PowerPoint Presentation</vt:lpstr>
      <vt:lpstr>Converting Infix to Prefix</vt:lpstr>
      <vt:lpstr>Infix to Prefix Conversion Method</vt:lpstr>
      <vt:lpstr>Infix to Prefix Conversion Method</vt:lpstr>
      <vt:lpstr>PowerPoint Presentation</vt:lpstr>
      <vt:lpstr>Prefix to Infix Conversion Method</vt:lpstr>
      <vt:lpstr>PowerPoint Presentation</vt:lpstr>
      <vt:lpstr>SELF-LEARNING</vt:lpstr>
    </vt:vector>
  </TitlesOfParts>
  <Company>TEAM 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431</dc:title>
  <dc:creator>Asus</dc:creator>
  <cp:lastModifiedBy>Roslina Mohamad</cp:lastModifiedBy>
  <cp:revision>422</cp:revision>
  <dcterms:created xsi:type="dcterms:W3CDTF">2015-08-28T06:37:10Z</dcterms:created>
  <dcterms:modified xsi:type="dcterms:W3CDTF">2016-10-19T00:02:18Z</dcterms:modified>
</cp:coreProperties>
</file>